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1" r:id="rId4"/>
    <p:sldId id="297" r:id="rId5"/>
    <p:sldId id="298" r:id="rId6"/>
    <p:sldId id="292" r:id="rId7"/>
    <p:sldId id="296" r:id="rId8"/>
    <p:sldId id="294" r:id="rId9"/>
    <p:sldId id="295" r:id="rId10"/>
    <p:sldId id="293" r:id="rId11"/>
    <p:sldId id="299" r:id="rId12"/>
    <p:sldId id="300" r:id="rId13"/>
    <p:sldId id="301" r:id="rId14"/>
    <p:sldId id="302" r:id="rId15"/>
    <p:sldId id="303" r:id="rId16"/>
    <p:sldId id="304" r:id="rId17"/>
    <p:sldId id="306" r:id="rId18"/>
    <p:sldId id="307" r:id="rId19"/>
    <p:sldId id="308" r:id="rId20"/>
    <p:sldId id="309" r:id="rId21"/>
    <p:sldId id="305" r:id="rId22"/>
    <p:sldId id="310" r:id="rId23"/>
    <p:sldId id="311" r:id="rId24"/>
    <p:sldId id="312" r:id="rId25"/>
    <p:sldId id="313" r:id="rId26"/>
    <p:sldId id="314" r:id="rId27"/>
    <p:sldId id="315" r:id="rId28"/>
    <p:sldId id="31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9E89EA1-669A-429B-904C-87961FD02A04}">
          <p14:sldIdLst>
            <p14:sldId id="256"/>
            <p14:sldId id="257"/>
          </p14:sldIdLst>
        </p14:section>
        <p14:section name="What is HTML" id="{8D932AFF-1F33-424A-BD9A-A58C2FB5D4A9}">
          <p14:sldIdLst>
            <p14:sldId id="291"/>
            <p14:sldId id="297"/>
            <p14:sldId id="298"/>
            <p14:sldId id="292"/>
            <p14:sldId id="296"/>
            <p14:sldId id="294"/>
            <p14:sldId id="295"/>
            <p14:sldId id="293"/>
            <p14:sldId id="299"/>
            <p14:sldId id="300"/>
            <p14:sldId id="301"/>
            <p14:sldId id="302"/>
            <p14:sldId id="303"/>
            <p14:sldId id="304"/>
            <p14:sldId id="306"/>
            <p14:sldId id="307"/>
            <p14:sldId id="308"/>
            <p14:sldId id="309"/>
            <p14:sldId id="305"/>
            <p14:sldId id="310"/>
            <p14:sldId id="311"/>
            <p14:sldId id="312"/>
            <p14:sldId id="313"/>
            <p14:sldId id="314"/>
            <p14:sldId id="315"/>
            <p14:sldId id="31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120"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5688CFF-F7B2-437A-ABAA-D15D7154C9BA}" type="datetimeFigureOut">
              <a:rPr lang="en-US" smtClean="0"/>
              <a:t>1/2/2017</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BB1AF4E-ADC0-42DC-AE83-5263068A9DA5}"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6980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688CFF-F7B2-437A-ABAA-D15D7154C9BA}" type="datetimeFigureOut">
              <a:rPr lang="en-US" smtClean="0"/>
              <a:t>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1AF4E-ADC0-42DC-AE83-5263068A9DA5}" type="slidenum">
              <a:rPr lang="en-US" smtClean="0"/>
              <a:t>‹#›</a:t>
            </a:fld>
            <a:endParaRPr lang="en-US"/>
          </a:p>
        </p:txBody>
      </p:sp>
    </p:spTree>
    <p:extLst>
      <p:ext uri="{BB962C8B-B14F-4D97-AF65-F5344CB8AC3E}">
        <p14:creationId xmlns:p14="http://schemas.microsoft.com/office/powerpoint/2010/main" val="161877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688CFF-F7B2-437A-ABAA-D15D7154C9BA}" type="datetimeFigureOut">
              <a:rPr lang="en-US" smtClean="0"/>
              <a:t>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1AF4E-ADC0-42DC-AE83-5263068A9DA5}"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047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688CFF-F7B2-437A-ABAA-D15D7154C9BA}" type="datetimeFigureOut">
              <a:rPr lang="en-US" smtClean="0"/>
              <a:t>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1AF4E-ADC0-42DC-AE83-5263068A9DA5}"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2079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688CFF-F7B2-437A-ABAA-D15D7154C9BA}" type="datetimeFigureOut">
              <a:rPr lang="en-US" smtClean="0"/>
              <a:t>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1AF4E-ADC0-42DC-AE83-5263068A9DA5}" type="slidenum">
              <a:rPr lang="en-US" smtClean="0"/>
              <a:t>‹#›</a:t>
            </a:fld>
            <a:endParaRPr lang="en-US"/>
          </a:p>
        </p:txBody>
      </p:sp>
    </p:spTree>
    <p:extLst>
      <p:ext uri="{BB962C8B-B14F-4D97-AF65-F5344CB8AC3E}">
        <p14:creationId xmlns:p14="http://schemas.microsoft.com/office/powerpoint/2010/main" val="34451714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688CFF-F7B2-437A-ABAA-D15D7154C9BA}" type="datetimeFigureOut">
              <a:rPr lang="en-US" smtClean="0"/>
              <a:t>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1AF4E-ADC0-42DC-AE83-5263068A9DA5}"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1170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688CFF-F7B2-437A-ABAA-D15D7154C9BA}" type="datetimeFigureOut">
              <a:rPr lang="en-US" smtClean="0"/>
              <a:t>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1AF4E-ADC0-42DC-AE83-5263068A9DA5}"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9294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8CFF-F7B2-437A-ABAA-D15D7154C9BA}" type="datetimeFigureOut">
              <a:rPr lang="en-US" smtClean="0"/>
              <a:t>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1AF4E-ADC0-42DC-AE83-5263068A9DA5}"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974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8CFF-F7B2-437A-ABAA-D15D7154C9BA}" type="datetimeFigureOut">
              <a:rPr lang="en-US" smtClean="0"/>
              <a:t>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1AF4E-ADC0-42DC-AE83-5263068A9DA5}"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6826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8CFF-F7B2-437A-ABAA-D15D7154C9BA}" type="datetimeFigureOut">
              <a:rPr lang="en-US" smtClean="0"/>
              <a:t>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1AF4E-ADC0-42DC-AE83-5263068A9DA5}" type="slidenum">
              <a:rPr lang="en-US" smtClean="0"/>
              <a:t>‹#›</a:t>
            </a:fld>
            <a:endParaRPr lang="en-US"/>
          </a:p>
        </p:txBody>
      </p:sp>
    </p:spTree>
    <p:extLst>
      <p:ext uri="{BB962C8B-B14F-4D97-AF65-F5344CB8AC3E}">
        <p14:creationId xmlns:p14="http://schemas.microsoft.com/office/powerpoint/2010/main" val="1055778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688CFF-F7B2-437A-ABAA-D15D7154C9BA}" type="datetimeFigureOut">
              <a:rPr lang="en-US" smtClean="0"/>
              <a:t>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1AF4E-ADC0-42DC-AE83-5263068A9DA5}"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7275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688CFF-F7B2-437A-ABAA-D15D7154C9BA}" type="datetimeFigureOut">
              <a:rPr lang="en-US" smtClean="0"/>
              <a:t>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1AF4E-ADC0-42DC-AE83-5263068A9DA5}" type="slidenum">
              <a:rPr lang="en-US" smtClean="0"/>
              <a:t>‹#›</a:t>
            </a:fld>
            <a:endParaRPr lang="en-US"/>
          </a:p>
        </p:txBody>
      </p:sp>
    </p:spTree>
    <p:extLst>
      <p:ext uri="{BB962C8B-B14F-4D97-AF65-F5344CB8AC3E}">
        <p14:creationId xmlns:p14="http://schemas.microsoft.com/office/powerpoint/2010/main" val="1627750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688CFF-F7B2-437A-ABAA-D15D7154C9BA}" type="datetimeFigureOut">
              <a:rPr lang="en-US" smtClean="0"/>
              <a:t>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B1AF4E-ADC0-42DC-AE83-5263068A9DA5}"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8712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688CFF-F7B2-437A-ABAA-D15D7154C9BA}" type="datetimeFigureOut">
              <a:rPr lang="en-US" smtClean="0"/>
              <a:t>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B1AF4E-ADC0-42DC-AE83-5263068A9DA5}"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5023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688CFF-F7B2-437A-ABAA-D15D7154C9BA}" type="datetimeFigureOut">
              <a:rPr lang="en-US" smtClean="0"/>
              <a:t>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B1AF4E-ADC0-42DC-AE83-5263068A9DA5}" type="slidenum">
              <a:rPr lang="en-US" smtClean="0"/>
              <a:t>‹#›</a:t>
            </a:fld>
            <a:endParaRPr lang="en-US"/>
          </a:p>
        </p:txBody>
      </p:sp>
    </p:spTree>
    <p:extLst>
      <p:ext uri="{BB962C8B-B14F-4D97-AF65-F5344CB8AC3E}">
        <p14:creationId xmlns:p14="http://schemas.microsoft.com/office/powerpoint/2010/main" val="1452771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688CFF-F7B2-437A-ABAA-D15D7154C9BA}" type="datetimeFigureOut">
              <a:rPr lang="en-US" smtClean="0"/>
              <a:t>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1AF4E-ADC0-42DC-AE83-5263068A9DA5}"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6141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688CFF-F7B2-437A-ABAA-D15D7154C9BA}" type="datetimeFigureOut">
              <a:rPr lang="en-US" smtClean="0"/>
              <a:t>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1AF4E-ADC0-42DC-AE83-5263068A9DA5}" type="slidenum">
              <a:rPr lang="en-US" smtClean="0"/>
              <a:t>‹#›</a:t>
            </a:fld>
            <a:endParaRPr lang="en-US"/>
          </a:p>
        </p:txBody>
      </p:sp>
    </p:spTree>
    <p:extLst>
      <p:ext uri="{BB962C8B-B14F-4D97-AF65-F5344CB8AC3E}">
        <p14:creationId xmlns:p14="http://schemas.microsoft.com/office/powerpoint/2010/main" val="39962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5688CFF-F7B2-437A-ABAA-D15D7154C9BA}" type="datetimeFigureOut">
              <a:rPr lang="en-US" smtClean="0"/>
              <a:t>1/2/2017</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BB1AF4E-ADC0-42DC-AE83-5263068A9DA5}" type="slidenum">
              <a:rPr lang="en-US" smtClean="0"/>
              <a:t>‹#›</a:t>
            </a:fld>
            <a:endParaRPr lang="en-US"/>
          </a:p>
        </p:txBody>
      </p:sp>
    </p:spTree>
    <p:extLst>
      <p:ext uri="{BB962C8B-B14F-4D97-AF65-F5344CB8AC3E}">
        <p14:creationId xmlns:p14="http://schemas.microsoft.com/office/powerpoint/2010/main" val="4208445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ackoverflow.com/questions/3564238/object-oriented-javascript-with-prototypes-vs-closures" TargetMode="External"/><Relationship Id="rId2" Type="http://schemas.openxmlformats.org/officeDocument/2006/relationships/hyperlink" Target="http://stackoverflow.com/questions/111102/how-do-javascript-closures-work?rq=1" TargetMode="External"/><Relationship Id="rId1" Type="http://schemas.openxmlformats.org/officeDocument/2006/relationships/slideLayout" Target="../slideLayouts/slideLayout2.xml"/><Relationship Id="rId4" Type="http://schemas.openxmlformats.org/officeDocument/2006/relationships/hyperlink" Target="http://stackoverflow.com/questions/3029421/how-to-preserve-the-state-of-javascript-closur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tackoverflow.com/questions/3029421/how-to-preserve-the-state-of-javascript-closur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hyperlink" Target="http://stackoverflow.com/questions/5030739/javascript-how-to-define-a-constructor" TargetMode="External"/><Relationship Id="rId3" Type="http://schemas.openxmlformats.org/officeDocument/2006/relationships/hyperlink" Target="https://developer.mozilla.org/en-US/docs/Web/JavaScript/Introduction_to_Object-Oriented_JavaScript" TargetMode="External"/><Relationship Id="rId7" Type="http://schemas.openxmlformats.org/officeDocument/2006/relationships/hyperlink" Target="http://stackoverflow.com/questions/9267157/why-is-it-impossible-to-change-constructor-function-from-prototype" TargetMode="External"/><Relationship Id="rId2" Type="http://schemas.openxmlformats.org/officeDocument/2006/relationships/hyperlink" Target="https://en.wikipedia.org/wiki/JavaScript" TargetMode="External"/><Relationship Id="rId1" Type="http://schemas.openxmlformats.org/officeDocument/2006/relationships/slideLayout" Target="../slideLayouts/slideLayout2.xml"/><Relationship Id="rId6" Type="http://schemas.openxmlformats.org/officeDocument/2006/relationships/hyperlink" Target="http://javascript.info/tutorial/constructor" TargetMode="External"/><Relationship Id="rId5" Type="http://schemas.openxmlformats.org/officeDocument/2006/relationships/hyperlink" Target="https://developer.mozilla.org/en-US/docs/Web/JavaScript/Inheritance_and_the_prototype_chain" TargetMode="External"/><Relationship Id="rId4" Type="http://schemas.openxmlformats.org/officeDocument/2006/relationships/hyperlink" Target="https://javascriptweblog.wordpress.com/2010/06/07/understanding-javascript-prototyp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JavaScript Objects</a:t>
            </a:r>
          </a:p>
        </p:txBody>
      </p:sp>
      <p:sp>
        <p:nvSpPr>
          <p:cNvPr id="3" name="Subtitle 2"/>
          <p:cNvSpPr>
            <a:spLocks noGrp="1"/>
          </p:cNvSpPr>
          <p:nvPr>
            <p:ph type="subTitle" idx="1"/>
          </p:nvPr>
        </p:nvSpPr>
        <p:spPr/>
        <p:txBody>
          <a:bodyPr/>
          <a:lstStyle/>
          <a:p>
            <a:r>
              <a:rPr lang="en-US" dirty="0"/>
              <a:t>Dr. Charles W. Kann III</a:t>
            </a:r>
          </a:p>
          <a:p>
            <a:r>
              <a:rPr lang="en-US"/>
              <a:t>ckann@comcast.net</a:t>
            </a:r>
            <a:endParaRPr lang="en-US" dirty="0"/>
          </a:p>
        </p:txBody>
      </p:sp>
    </p:spTree>
    <p:extLst>
      <p:ext uri="{BB962C8B-B14F-4D97-AF65-F5344CB8AC3E}">
        <p14:creationId xmlns:p14="http://schemas.microsoft.com/office/powerpoint/2010/main" val="132330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this type of object</a:t>
            </a:r>
          </a:p>
        </p:txBody>
      </p:sp>
      <p:sp>
        <p:nvSpPr>
          <p:cNvPr id="3" name="Content Placeholder 2"/>
          <p:cNvSpPr>
            <a:spLocks noGrp="1"/>
          </p:cNvSpPr>
          <p:nvPr>
            <p:ph idx="1"/>
          </p:nvPr>
        </p:nvSpPr>
        <p:spPr/>
        <p:txBody>
          <a:bodyPr/>
          <a:lstStyle/>
          <a:p>
            <a:r>
              <a:rPr lang="en-US" dirty="0"/>
              <a:t>The problem with this type of global object is that you can only create one of them.  It is more of a class definition.</a:t>
            </a:r>
          </a:p>
          <a:p>
            <a:r>
              <a:rPr lang="en-US" dirty="0"/>
              <a:t>We will use this anonymous object a lot, but not to define objects.  It will be used to define the state of an object, or to define properties.</a:t>
            </a:r>
          </a:p>
        </p:txBody>
      </p:sp>
    </p:spTree>
    <p:extLst>
      <p:ext uri="{BB962C8B-B14F-4D97-AF65-F5344CB8AC3E}">
        <p14:creationId xmlns:p14="http://schemas.microsoft.com/office/powerpoint/2010/main" val="782820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 objects</a:t>
            </a:r>
          </a:p>
        </p:txBody>
      </p:sp>
      <p:sp>
        <p:nvSpPr>
          <p:cNvPr id="3" name="Content Placeholder 2"/>
          <p:cNvSpPr>
            <a:spLocks noGrp="1"/>
          </p:cNvSpPr>
          <p:nvPr>
            <p:ph idx="1"/>
          </p:nvPr>
        </p:nvSpPr>
        <p:spPr/>
        <p:txBody>
          <a:bodyPr>
            <a:normAutofit fontScale="92500"/>
          </a:bodyPr>
          <a:lstStyle/>
          <a:p>
            <a:r>
              <a:rPr lang="en-US" dirty="0"/>
              <a:t>JavaScript Object Notation (JSON) is a way to externally represent JavaScript objects.</a:t>
            </a:r>
          </a:p>
          <a:p>
            <a:r>
              <a:rPr lang="en-US" dirty="0"/>
              <a:t>JSON does not natively support functions, just property-value pairs.</a:t>
            </a:r>
          </a:p>
          <a:p>
            <a:r>
              <a:rPr lang="en-US" dirty="0"/>
              <a:t>Because functions are </a:t>
            </a:r>
            <a:r>
              <a:rPr lang="en-US" i="1" dirty="0"/>
              <a:t>first-class objects </a:t>
            </a:r>
            <a:r>
              <a:rPr lang="en-US" dirty="0"/>
              <a:t>in JavaScript, we could support them with JSON by evaluating string on input…</a:t>
            </a:r>
          </a:p>
          <a:p>
            <a:r>
              <a:rPr lang="en-US" dirty="0"/>
              <a:t>But gosh, why?  And what a security nightmare.</a:t>
            </a:r>
          </a:p>
          <a:p>
            <a:r>
              <a:rPr lang="en-US" dirty="0"/>
              <a:t> (I know there are reasons to support functions, but we will not look at them).</a:t>
            </a:r>
          </a:p>
        </p:txBody>
      </p:sp>
    </p:spTree>
    <p:extLst>
      <p:ext uri="{BB962C8B-B14F-4D97-AF65-F5344CB8AC3E}">
        <p14:creationId xmlns:p14="http://schemas.microsoft.com/office/powerpoint/2010/main" val="3210119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 Example</a:t>
            </a:r>
          </a:p>
        </p:txBody>
      </p:sp>
      <p:sp>
        <p:nvSpPr>
          <p:cNvPr id="3" name="Content Placeholder 2"/>
          <p:cNvSpPr>
            <a:spLocks noGrp="1"/>
          </p:cNvSpPr>
          <p:nvPr>
            <p:ph idx="1"/>
          </p:nvPr>
        </p:nvSpPr>
        <p:spPr/>
        <p:txBody>
          <a:bodyPr>
            <a:normAutofit/>
          </a:bodyPr>
          <a:lstStyle/>
          <a:p>
            <a:pPr marL="0" indent="0">
              <a:spcBef>
                <a:spcPts val="0"/>
              </a:spcBef>
              <a:spcAft>
                <a:spcPts val="0"/>
              </a:spcAft>
              <a:buNone/>
            </a:pPr>
            <a:r>
              <a:rPr lang="en-US" dirty="0"/>
              <a:t>		    </a:t>
            </a:r>
            <a:r>
              <a:rPr lang="en-US" dirty="0" err="1"/>
              <a:t>var</a:t>
            </a:r>
            <a:r>
              <a:rPr lang="en-US" dirty="0"/>
              <a:t> Chuck = {</a:t>
            </a:r>
          </a:p>
          <a:p>
            <a:pPr marL="0" indent="0">
              <a:spcBef>
                <a:spcPts val="0"/>
              </a:spcBef>
              <a:spcAft>
                <a:spcPts val="0"/>
              </a:spcAft>
              <a:buNone/>
            </a:pPr>
            <a:r>
              <a:rPr lang="en-US" dirty="0"/>
              <a:t>				</a:t>
            </a:r>
            <a:r>
              <a:rPr lang="en-US" dirty="0" err="1"/>
              <a:t>fname</a:t>
            </a:r>
            <a:r>
              <a:rPr lang="en-US" dirty="0"/>
              <a:t>: "Chuck",</a:t>
            </a:r>
          </a:p>
          <a:p>
            <a:pPr marL="0" indent="0">
              <a:spcBef>
                <a:spcPts val="0"/>
              </a:spcBef>
              <a:spcAft>
                <a:spcPts val="0"/>
              </a:spcAft>
              <a:buNone/>
            </a:pPr>
            <a:r>
              <a:rPr lang="en-US" dirty="0"/>
              <a:t>				</a:t>
            </a:r>
            <a:r>
              <a:rPr lang="en-US" dirty="0" err="1"/>
              <a:t>lname</a:t>
            </a:r>
            <a:r>
              <a:rPr lang="en-US" dirty="0"/>
              <a:t>: "Kann",</a:t>
            </a:r>
          </a:p>
          <a:p>
            <a:pPr marL="0" indent="0">
              <a:spcBef>
                <a:spcPts val="0"/>
              </a:spcBef>
              <a:spcAft>
                <a:spcPts val="0"/>
              </a:spcAft>
              <a:buNone/>
            </a:pPr>
            <a:r>
              <a:rPr lang="en-US" dirty="0"/>
              <a:t>				debug: function() {</a:t>
            </a:r>
          </a:p>
          <a:p>
            <a:pPr marL="0" indent="0">
              <a:spcBef>
                <a:spcPts val="0"/>
              </a:spcBef>
              <a:spcAft>
                <a:spcPts val="0"/>
              </a:spcAft>
              <a:buNone/>
            </a:pPr>
            <a:r>
              <a:rPr lang="en-US" dirty="0"/>
              <a:t>				    console.log(</a:t>
            </a:r>
            <a:r>
              <a:rPr lang="en-US" dirty="0" err="1"/>
              <a:t>this.fname</a:t>
            </a:r>
            <a:r>
              <a:rPr lang="en-US" dirty="0"/>
              <a:t> + " " + </a:t>
            </a:r>
            <a:r>
              <a:rPr lang="en-US" dirty="0" err="1"/>
              <a:t>this.lname</a:t>
            </a:r>
            <a:r>
              <a:rPr lang="en-US" dirty="0"/>
              <a:t>);</a:t>
            </a:r>
          </a:p>
          <a:p>
            <a:pPr marL="0" indent="0">
              <a:spcBef>
                <a:spcPts val="0"/>
              </a:spcBef>
              <a:spcAft>
                <a:spcPts val="0"/>
              </a:spcAft>
              <a:buNone/>
            </a:pPr>
            <a:r>
              <a:rPr lang="en-US" dirty="0"/>
              <a:t>				}</a:t>
            </a:r>
          </a:p>
          <a:p>
            <a:pPr marL="0" indent="0">
              <a:spcBef>
                <a:spcPts val="0"/>
              </a:spcBef>
              <a:spcAft>
                <a:spcPts val="0"/>
              </a:spcAft>
              <a:buNone/>
            </a:pPr>
            <a:r>
              <a:rPr lang="en-US" dirty="0"/>
              <a:t>			}</a:t>
            </a:r>
          </a:p>
          <a:p>
            <a:pPr marL="0" indent="0">
              <a:spcBef>
                <a:spcPts val="0"/>
              </a:spcBef>
              <a:spcAft>
                <a:spcPts val="0"/>
              </a:spcAft>
              <a:buNone/>
            </a:pPr>
            <a:r>
              <a:rPr lang="en-US" dirty="0"/>
              <a:t>			alert(</a:t>
            </a:r>
            <a:r>
              <a:rPr lang="en-US" dirty="0" err="1"/>
              <a:t>JSON.stringify</a:t>
            </a:r>
            <a:r>
              <a:rPr lang="en-US" dirty="0"/>
              <a:t>(Chuck)); // note: no function</a:t>
            </a:r>
          </a:p>
        </p:txBody>
      </p:sp>
    </p:spTree>
    <p:extLst>
      <p:ext uri="{BB962C8B-B14F-4D97-AF65-F5344CB8AC3E}">
        <p14:creationId xmlns:p14="http://schemas.microsoft.com/office/powerpoint/2010/main" val="1506368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 global object useful?</a:t>
            </a:r>
          </a:p>
        </p:txBody>
      </p:sp>
      <p:sp>
        <p:nvSpPr>
          <p:cNvPr id="3" name="Content Placeholder 2"/>
          <p:cNvSpPr>
            <a:spLocks noGrp="1"/>
          </p:cNvSpPr>
          <p:nvPr>
            <p:ph idx="1"/>
          </p:nvPr>
        </p:nvSpPr>
        <p:spPr/>
        <p:txBody>
          <a:bodyPr>
            <a:normAutofit fontScale="92500" lnSpcReduction="20000"/>
          </a:bodyPr>
          <a:lstStyle/>
          <a:p>
            <a:r>
              <a:rPr lang="en-US" dirty="0"/>
              <a:t>Mostly no …</a:t>
            </a:r>
          </a:p>
          <a:p>
            <a:r>
              <a:rPr lang="en-US" dirty="0"/>
              <a:t>We need to create instances of the objects.</a:t>
            </a:r>
          </a:p>
          <a:p>
            <a:r>
              <a:rPr lang="en-US" dirty="0"/>
              <a:t>So we will have the </a:t>
            </a:r>
            <a:r>
              <a:rPr lang="en-US" i="1" dirty="0"/>
              <a:t>new</a:t>
            </a:r>
            <a:r>
              <a:rPr lang="en-US" dirty="0"/>
              <a:t> operator…</a:t>
            </a:r>
          </a:p>
          <a:p>
            <a:pPr lvl="1"/>
            <a:r>
              <a:rPr lang="en-US" dirty="0"/>
              <a:t>OOP can be implemented using a prototype or a closure</a:t>
            </a:r>
          </a:p>
          <a:p>
            <a:pPr lvl="1"/>
            <a:r>
              <a:rPr lang="en-US" dirty="0">
                <a:hlinkClick r:id="rId2"/>
              </a:rPr>
              <a:t>http://stackoverflow.com/questions/111102/how-do-javascript-closures-work?rq=1</a:t>
            </a:r>
            <a:r>
              <a:rPr lang="en-US" dirty="0"/>
              <a:t> </a:t>
            </a:r>
          </a:p>
          <a:p>
            <a:pPr lvl="1"/>
            <a:r>
              <a:rPr lang="en-US" dirty="0">
                <a:hlinkClick r:id="rId3"/>
              </a:rPr>
              <a:t>http://stackoverflow.com/questions/3564238/object-oriented-javascript-with-prototypes-vs-closures</a:t>
            </a:r>
            <a:r>
              <a:rPr lang="en-US" dirty="0"/>
              <a:t> </a:t>
            </a:r>
          </a:p>
          <a:p>
            <a:pPr lvl="1"/>
            <a:r>
              <a:rPr lang="en-US" dirty="0">
                <a:hlinkClick r:id="rId4"/>
              </a:rPr>
              <a:t>http://stackoverflow.com/questions/3029421/how-to-preserve-the-state-of-javascript-closure</a:t>
            </a:r>
            <a:r>
              <a:rPr lang="en-US" dirty="0"/>
              <a:t> </a:t>
            </a:r>
          </a:p>
        </p:txBody>
      </p:sp>
    </p:spTree>
    <p:extLst>
      <p:ext uri="{BB962C8B-B14F-4D97-AF65-F5344CB8AC3E}">
        <p14:creationId xmlns:p14="http://schemas.microsoft.com/office/powerpoint/2010/main" val="3520939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using Prototype</a:t>
            </a:r>
          </a:p>
        </p:txBody>
      </p:sp>
      <p:sp>
        <p:nvSpPr>
          <p:cNvPr id="3" name="Content Placeholder 2"/>
          <p:cNvSpPr>
            <a:spLocks noGrp="1"/>
          </p:cNvSpPr>
          <p:nvPr>
            <p:ph idx="1"/>
          </p:nvPr>
        </p:nvSpPr>
        <p:spPr/>
        <p:txBody>
          <a:bodyPr>
            <a:normAutofit lnSpcReduction="10000"/>
          </a:bodyPr>
          <a:lstStyle/>
          <a:p>
            <a:r>
              <a:rPr lang="en-US" dirty="0"/>
              <a:t>In the next two slides, objects will be created using the JavaScript functions “this” keyword.</a:t>
            </a:r>
          </a:p>
          <a:p>
            <a:r>
              <a:rPr lang="en-US" dirty="0"/>
              <a:t>This is what I understand to be defining objects using prototypes…  I could be wrong, but the pattern is common.</a:t>
            </a:r>
          </a:p>
          <a:p>
            <a:r>
              <a:rPr lang="en-US" dirty="0"/>
              <a:t>The Person function is called a constructor function, and (for now) you can think about it as an object constructor (don’t get too comfortable thinking about JavaScript like Java though).</a:t>
            </a:r>
          </a:p>
          <a:p>
            <a:r>
              <a:rPr lang="en-US" dirty="0"/>
              <a:t>The difference is how we call the constructor.</a:t>
            </a:r>
          </a:p>
        </p:txBody>
      </p:sp>
    </p:spTree>
    <p:extLst>
      <p:ext uri="{BB962C8B-B14F-4D97-AF65-F5344CB8AC3E}">
        <p14:creationId xmlns:p14="http://schemas.microsoft.com/office/powerpoint/2010/main" val="4253866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Object Definition</a:t>
            </a:r>
          </a:p>
        </p:txBody>
      </p:sp>
      <p:sp>
        <p:nvSpPr>
          <p:cNvPr id="3" name="Content Placeholder 2"/>
          <p:cNvSpPr>
            <a:spLocks noGrp="1"/>
          </p:cNvSpPr>
          <p:nvPr>
            <p:ph idx="1"/>
          </p:nvPr>
        </p:nvSpPr>
        <p:spPr/>
        <p:txBody>
          <a:bodyPr>
            <a:normAutofit fontScale="62500" lnSpcReduction="20000"/>
          </a:bodyPr>
          <a:lstStyle/>
          <a:p>
            <a:pPr marL="0" indent="0">
              <a:spcBef>
                <a:spcPts val="0"/>
              </a:spcBef>
              <a:spcAft>
                <a:spcPts val="0"/>
              </a:spcAft>
              <a:buNone/>
            </a:pPr>
            <a:r>
              <a:rPr lang="en-US" dirty="0"/>
              <a:t>		    function Person(</a:t>
            </a:r>
            <a:r>
              <a:rPr lang="en-US" dirty="0" err="1"/>
              <a:t>fname</a:t>
            </a:r>
            <a:r>
              <a:rPr lang="en-US" dirty="0"/>
              <a:t>, </a:t>
            </a:r>
            <a:r>
              <a:rPr lang="en-US" dirty="0" err="1"/>
              <a:t>lname</a:t>
            </a:r>
            <a:r>
              <a:rPr lang="en-US" dirty="0"/>
              <a:t>) {</a:t>
            </a:r>
          </a:p>
          <a:p>
            <a:pPr marL="0" indent="0">
              <a:spcBef>
                <a:spcPts val="0"/>
              </a:spcBef>
              <a:spcAft>
                <a:spcPts val="0"/>
              </a:spcAft>
              <a:buNone/>
            </a:pPr>
            <a:r>
              <a:rPr lang="en-US" dirty="0"/>
              <a:t>				</a:t>
            </a:r>
            <a:r>
              <a:rPr lang="en-US" dirty="0" err="1"/>
              <a:t>this.fname</a:t>
            </a:r>
            <a:r>
              <a:rPr lang="en-US" dirty="0"/>
              <a:t> = </a:t>
            </a:r>
            <a:r>
              <a:rPr lang="en-US" dirty="0" err="1"/>
              <a:t>fname</a:t>
            </a:r>
            <a:r>
              <a:rPr lang="en-US" dirty="0"/>
              <a:t>;</a:t>
            </a:r>
          </a:p>
          <a:p>
            <a:pPr marL="0" indent="0">
              <a:spcBef>
                <a:spcPts val="0"/>
              </a:spcBef>
              <a:spcAft>
                <a:spcPts val="0"/>
              </a:spcAft>
              <a:buNone/>
            </a:pPr>
            <a:r>
              <a:rPr lang="en-US" dirty="0"/>
              <a:t>				</a:t>
            </a:r>
            <a:r>
              <a:rPr lang="en-US" dirty="0" err="1"/>
              <a:t>this.lname</a:t>
            </a:r>
            <a:r>
              <a:rPr lang="en-US" dirty="0"/>
              <a:t> = </a:t>
            </a:r>
            <a:r>
              <a:rPr lang="en-US" dirty="0" err="1"/>
              <a:t>lname</a:t>
            </a:r>
            <a:r>
              <a:rPr lang="en-US" dirty="0"/>
              <a:t>;</a:t>
            </a:r>
          </a:p>
          <a:p>
            <a:pPr marL="0" indent="0">
              <a:spcBef>
                <a:spcPts val="0"/>
              </a:spcBef>
              <a:spcAft>
                <a:spcPts val="0"/>
              </a:spcAft>
              <a:buNone/>
            </a:pPr>
            <a:r>
              <a:rPr lang="en-US" dirty="0"/>
              <a:t>			}</a:t>
            </a:r>
          </a:p>
          <a:p>
            <a:pPr marL="0" indent="0">
              <a:spcBef>
                <a:spcPts val="0"/>
              </a:spcBef>
              <a:spcAft>
                <a:spcPts val="0"/>
              </a:spcAft>
              <a:buNone/>
            </a:pPr>
            <a:r>
              <a:rPr lang="en-US" dirty="0"/>
              <a:t>			</a:t>
            </a:r>
            <a:r>
              <a:rPr lang="en-US" dirty="0" err="1"/>
              <a:t>Person.prototype.age</a:t>
            </a:r>
            <a:r>
              <a:rPr lang="en-US" dirty="0"/>
              <a:t> = 59;</a:t>
            </a:r>
          </a:p>
          <a:p>
            <a:pPr marL="0" indent="0">
              <a:spcBef>
                <a:spcPts val="0"/>
              </a:spcBef>
              <a:spcAft>
                <a:spcPts val="0"/>
              </a:spcAft>
              <a:buNone/>
            </a:pPr>
            <a:r>
              <a:rPr lang="en-US" dirty="0"/>
              <a:t>			</a:t>
            </a:r>
          </a:p>
          <a:p>
            <a:pPr marL="0" indent="0">
              <a:spcBef>
                <a:spcPts val="0"/>
              </a:spcBef>
              <a:spcAft>
                <a:spcPts val="0"/>
              </a:spcAft>
              <a:buNone/>
            </a:pPr>
            <a:r>
              <a:rPr lang="en-US" dirty="0"/>
              <a:t>			</a:t>
            </a:r>
            <a:r>
              <a:rPr lang="en-US" dirty="0" err="1"/>
              <a:t>Person.prototype.debug</a:t>
            </a:r>
            <a:r>
              <a:rPr lang="en-US" dirty="0"/>
              <a:t> = function () {</a:t>
            </a:r>
          </a:p>
          <a:p>
            <a:pPr marL="0" indent="0">
              <a:spcBef>
                <a:spcPts val="0"/>
              </a:spcBef>
              <a:spcAft>
                <a:spcPts val="0"/>
              </a:spcAft>
              <a:buNone/>
            </a:pPr>
            <a:r>
              <a:rPr lang="en-US" dirty="0"/>
              <a:t>					console.log(</a:t>
            </a:r>
            <a:r>
              <a:rPr lang="en-US" dirty="0" err="1"/>
              <a:t>this.fname</a:t>
            </a:r>
            <a:r>
              <a:rPr lang="en-US" dirty="0"/>
              <a:t> + " " + </a:t>
            </a:r>
            <a:r>
              <a:rPr lang="en-US" dirty="0" err="1"/>
              <a:t>this.lname</a:t>
            </a:r>
            <a:r>
              <a:rPr lang="en-US" dirty="0"/>
              <a:t> + " " + </a:t>
            </a:r>
            <a:r>
              <a:rPr lang="en-US" dirty="0" err="1"/>
              <a:t>this.age</a:t>
            </a:r>
            <a:r>
              <a:rPr lang="en-US" dirty="0"/>
              <a:t>);</a:t>
            </a:r>
          </a:p>
          <a:p>
            <a:pPr marL="0" indent="0">
              <a:spcBef>
                <a:spcPts val="0"/>
              </a:spcBef>
              <a:spcAft>
                <a:spcPts val="0"/>
              </a:spcAft>
              <a:buNone/>
            </a:pPr>
            <a:r>
              <a:rPr lang="en-US" dirty="0"/>
              <a:t>				};</a:t>
            </a:r>
          </a:p>
          <a:p>
            <a:pPr marL="0" indent="0">
              <a:spcBef>
                <a:spcPts val="0"/>
              </a:spcBef>
              <a:spcAft>
                <a:spcPts val="0"/>
              </a:spcAft>
              <a:buNone/>
            </a:pPr>
            <a:r>
              <a:rPr lang="en-US" dirty="0"/>
              <a:t>	</a:t>
            </a:r>
          </a:p>
          <a:p>
            <a:pPr marL="0" indent="0">
              <a:spcBef>
                <a:spcPts val="0"/>
              </a:spcBef>
              <a:spcAft>
                <a:spcPts val="0"/>
              </a:spcAft>
              <a:buNone/>
            </a:pPr>
            <a:r>
              <a:rPr lang="en-US" dirty="0"/>
              <a:t>			</a:t>
            </a:r>
            <a:r>
              <a:rPr lang="en-US" dirty="0" err="1"/>
              <a:t>var</a:t>
            </a:r>
            <a:r>
              <a:rPr lang="en-US" dirty="0"/>
              <a:t> Chuck = new Person("Chuck", "Kann");</a:t>
            </a:r>
          </a:p>
          <a:p>
            <a:pPr marL="0" indent="0">
              <a:spcBef>
                <a:spcPts val="0"/>
              </a:spcBef>
              <a:spcAft>
                <a:spcPts val="0"/>
              </a:spcAft>
              <a:buNone/>
            </a:pPr>
            <a:r>
              <a:rPr lang="en-US" dirty="0"/>
              <a:t>			</a:t>
            </a:r>
            <a:r>
              <a:rPr lang="en-US" dirty="0" err="1"/>
              <a:t>var</a:t>
            </a:r>
            <a:r>
              <a:rPr lang="en-US" dirty="0"/>
              <a:t> Patty = new Person("Patty", "Jordan");</a:t>
            </a:r>
          </a:p>
          <a:p>
            <a:pPr marL="0" indent="0">
              <a:spcBef>
                <a:spcPts val="0"/>
              </a:spcBef>
              <a:spcAft>
                <a:spcPts val="0"/>
              </a:spcAft>
              <a:buNone/>
            </a:pPr>
            <a:r>
              <a:rPr lang="en-US" dirty="0"/>
              <a:t>			</a:t>
            </a:r>
            <a:r>
              <a:rPr lang="en-US" dirty="0" err="1"/>
              <a:t>Patty.age</a:t>
            </a:r>
            <a:r>
              <a:rPr lang="en-US" dirty="0"/>
              <a:t> = 58;</a:t>
            </a:r>
          </a:p>
          <a:p>
            <a:pPr marL="0" indent="0">
              <a:spcBef>
                <a:spcPts val="0"/>
              </a:spcBef>
              <a:spcAft>
                <a:spcPts val="0"/>
              </a:spcAft>
              <a:buNone/>
            </a:pPr>
            <a:endParaRPr lang="en-US" dirty="0"/>
          </a:p>
          <a:p>
            <a:pPr marL="0" indent="0">
              <a:spcBef>
                <a:spcPts val="0"/>
              </a:spcBef>
              <a:spcAft>
                <a:spcPts val="0"/>
              </a:spcAft>
              <a:buNone/>
            </a:pPr>
            <a:r>
              <a:rPr lang="en-US" dirty="0"/>
              <a:t>			</a:t>
            </a:r>
            <a:r>
              <a:rPr lang="en-US" dirty="0" err="1"/>
              <a:t>Chuck.debug</a:t>
            </a:r>
            <a:r>
              <a:rPr lang="en-US" dirty="0"/>
              <a:t>();</a:t>
            </a:r>
          </a:p>
          <a:p>
            <a:pPr marL="0" indent="0">
              <a:spcBef>
                <a:spcPts val="0"/>
              </a:spcBef>
              <a:spcAft>
                <a:spcPts val="0"/>
              </a:spcAft>
              <a:buNone/>
            </a:pPr>
            <a:r>
              <a:rPr lang="en-US" dirty="0"/>
              <a:t>			</a:t>
            </a:r>
            <a:r>
              <a:rPr lang="en-US" dirty="0" err="1"/>
              <a:t>Patty.debug</a:t>
            </a:r>
            <a:r>
              <a:rPr lang="en-US" dirty="0"/>
              <a:t>();</a:t>
            </a:r>
          </a:p>
        </p:txBody>
      </p:sp>
    </p:spTree>
    <p:extLst>
      <p:ext uri="{BB962C8B-B14F-4D97-AF65-F5344CB8AC3E}">
        <p14:creationId xmlns:p14="http://schemas.microsoft.com/office/powerpoint/2010/main" val="690218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Definition with optional parameters</a:t>
            </a:r>
          </a:p>
        </p:txBody>
      </p:sp>
      <p:sp>
        <p:nvSpPr>
          <p:cNvPr id="3" name="Content Placeholder 2"/>
          <p:cNvSpPr>
            <a:spLocks noGrp="1"/>
          </p:cNvSpPr>
          <p:nvPr>
            <p:ph idx="1"/>
          </p:nvPr>
        </p:nvSpPr>
        <p:spPr/>
        <p:txBody>
          <a:bodyPr>
            <a:normAutofit fontScale="55000" lnSpcReduction="20000"/>
          </a:bodyPr>
          <a:lstStyle/>
          <a:p>
            <a:pPr marL="0" indent="0">
              <a:spcBef>
                <a:spcPts val="0"/>
              </a:spcBef>
              <a:spcAft>
                <a:spcPts val="0"/>
              </a:spcAft>
              <a:buNone/>
            </a:pPr>
            <a:r>
              <a:rPr lang="en-US" dirty="0"/>
              <a:t>		    function Person(options) {</a:t>
            </a:r>
          </a:p>
          <a:p>
            <a:pPr marL="0" indent="0">
              <a:spcBef>
                <a:spcPts val="0"/>
              </a:spcBef>
              <a:spcAft>
                <a:spcPts val="0"/>
              </a:spcAft>
              <a:buNone/>
            </a:pPr>
            <a:r>
              <a:rPr lang="en-US" dirty="0"/>
              <a:t>			    </a:t>
            </a:r>
            <a:r>
              <a:rPr lang="en-US" dirty="0" err="1"/>
              <a:t>this.fname</a:t>
            </a:r>
            <a:r>
              <a:rPr lang="en-US" dirty="0"/>
              <a:t>="";</a:t>
            </a:r>
          </a:p>
          <a:p>
            <a:pPr marL="0" indent="0">
              <a:spcBef>
                <a:spcPts val="0"/>
              </a:spcBef>
              <a:spcAft>
                <a:spcPts val="0"/>
              </a:spcAft>
              <a:buNone/>
            </a:pPr>
            <a:r>
              <a:rPr lang="en-US" dirty="0"/>
              <a:t>				</a:t>
            </a:r>
            <a:r>
              <a:rPr lang="en-US" dirty="0" err="1"/>
              <a:t>this.lname</a:t>
            </a:r>
            <a:r>
              <a:rPr lang="en-US" dirty="0"/>
              <a:t>="";</a:t>
            </a:r>
          </a:p>
          <a:p>
            <a:pPr marL="0" indent="0">
              <a:spcBef>
                <a:spcPts val="0"/>
              </a:spcBef>
              <a:spcAft>
                <a:spcPts val="0"/>
              </a:spcAft>
              <a:buNone/>
            </a:pPr>
            <a:r>
              <a:rPr lang="en-US" dirty="0"/>
              <a:t>				</a:t>
            </a:r>
            <a:r>
              <a:rPr lang="en-US" dirty="0" err="1"/>
              <a:t>this.age</a:t>
            </a:r>
            <a:r>
              <a:rPr lang="en-US" dirty="0"/>
              <a:t>=undefined;</a:t>
            </a:r>
          </a:p>
          <a:p>
            <a:pPr marL="0" indent="0">
              <a:spcBef>
                <a:spcPts val="0"/>
              </a:spcBef>
              <a:spcAft>
                <a:spcPts val="0"/>
              </a:spcAft>
              <a:buNone/>
            </a:pPr>
            <a:r>
              <a:rPr lang="en-US" dirty="0"/>
              <a:t>				for (</a:t>
            </a:r>
            <a:r>
              <a:rPr lang="en-US" dirty="0" err="1"/>
              <a:t>var</a:t>
            </a:r>
            <a:r>
              <a:rPr lang="en-US" dirty="0"/>
              <a:t> prop in options) {</a:t>
            </a:r>
          </a:p>
          <a:p>
            <a:pPr marL="0" indent="0">
              <a:spcBef>
                <a:spcPts val="0"/>
              </a:spcBef>
              <a:spcAft>
                <a:spcPts val="0"/>
              </a:spcAft>
              <a:buNone/>
            </a:pPr>
            <a:r>
              <a:rPr lang="en-US" dirty="0"/>
              <a:t>				    this[prop] = options[prop];</a:t>
            </a:r>
          </a:p>
          <a:p>
            <a:pPr marL="0" indent="0">
              <a:spcBef>
                <a:spcPts val="0"/>
              </a:spcBef>
              <a:spcAft>
                <a:spcPts val="0"/>
              </a:spcAft>
              <a:buNone/>
            </a:pPr>
            <a:r>
              <a:rPr lang="en-US" dirty="0"/>
              <a:t>				}</a:t>
            </a:r>
          </a:p>
          <a:p>
            <a:pPr marL="0" indent="0">
              <a:spcBef>
                <a:spcPts val="0"/>
              </a:spcBef>
              <a:spcAft>
                <a:spcPts val="0"/>
              </a:spcAft>
              <a:buNone/>
            </a:pPr>
            <a:r>
              <a:rPr lang="en-US" dirty="0"/>
              <a:t>			}</a:t>
            </a:r>
          </a:p>
          <a:p>
            <a:pPr marL="0" indent="0">
              <a:spcBef>
                <a:spcPts val="0"/>
              </a:spcBef>
              <a:spcAft>
                <a:spcPts val="0"/>
              </a:spcAft>
              <a:buNone/>
            </a:pPr>
            <a:endParaRPr lang="en-US" dirty="0"/>
          </a:p>
          <a:p>
            <a:pPr marL="0" indent="0">
              <a:spcBef>
                <a:spcPts val="0"/>
              </a:spcBef>
              <a:spcAft>
                <a:spcPts val="0"/>
              </a:spcAft>
              <a:buNone/>
            </a:pPr>
            <a:r>
              <a:rPr lang="en-US" dirty="0"/>
              <a:t>			</a:t>
            </a:r>
            <a:r>
              <a:rPr lang="en-US" dirty="0" err="1"/>
              <a:t>Person.prototype.debug</a:t>
            </a:r>
            <a:r>
              <a:rPr lang="en-US" dirty="0"/>
              <a:t> = function () {</a:t>
            </a:r>
          </a:p>
          <a:p>
            <a:pPr marL="0" indent="0">
              <a:spcBef>
                <a:spcPts val="0"/>
              </a:spcBef>
              <a:spcAft>
                <a:spcPts val="0"/>
              </a:spcAft>
              <a:buNone/>
            </a:pPr>
            <a:r>
              <a:rPr lang="en-US" dirty="0"/>
              <a:t>					console.log(</a:t>
            </a:r>
            <a:r>
              <a:rPr lang="en-US" dirty="0" err="1"/>
              <a:t>this.fname</a:t>
            </a:r>
            <a:r>
              <a:rPr lang="en-US" dirty="0"/>
              <a:t> + " " + </a:t>
            </a:r>
            <a:r>
              <a:rPr lang="en-US" dirty="0" err="1"/>
              <a:t>this.lname</a:t>
            </a:r>
            <a:r>
              <a:rPr lang="en-US" dirty="0"/>
              <a:t> + " " + </a:t>
            </a:r>
            <a:r>
              <a:rPr lang="en-US" dirty="0" err="1"/>
              <a:t>this.age</a:t>
            </a:r>
            <a:r>
              <a:rPr lang="en-US" dirty="0"/>
              <a:t>);</a:t>
            </a:r>
          </a:p>
          <a:p>
            <a:pPr marL="0" indent="0">
              <a:spcBef>
                <a:spcPts val="0"/>
              </a:spcBef>
              <a:spcAft>
                <a:spcPts val="0"/>
              </a:spcAft>
              <a:buNone/>
            </a:pPr>
            <a:r>
              <a:rPr lang="en-US" dirty="0"/>
              <a:t>			};</a:t>
            </a:r>
          </a:p>
          <a:p>
            <a:pPr marL="0" indent="0">
              <a:spcBef>
                <a:spcPts val="0"/>
              </a:spcBef>
              <a:spcAft>
                <a:spcPts val="0"/>
              </a:spcAft>
              <a:buNone/>
            </a:pPr>
            <a:r>
              <a:rPr lang="en-US" dirty="0"/>
              <a:t>	</a:t>
            </a:r>
          </a:p>
          <a:p>
            <a:pPr marL="0" indent="0">
              <a:spcBef>
                <a:spcPts val="0"/>
              </a:spcBef>
              <a:spcAft>
                <a:spcPts val="0"/>
              </a:spcAft>
              <a:buNone/>
            </a:pPr>
            <a:r>
              <a:rPr lang="en-US" dirty="0"/>
              <a:t>			</a:t>
            </a:r>
            <a:r>
              <a:rPr lang="en-US" dirty="0" err="1"/>
              <a:t>var</a:t>
            </a:r>
            <a:r>
              <a:rPr lang="en-US" dirty="0"/>
              <a:t> Chuck = new Person({</a:t>
            </a:r>
            <a:r>
              <a:rPr lang="en-US" dirty="0" err="1"/>
              <a:t>fname</a:t>
            </a:r>
            <a:r>
              <a:rPr lang="en-US" dirty="0"/>
              <a:t>:"Chuck", </a:t>
            </a:r>
            <a:r>
              <a:rPr lang="en-US" dirty="0" err="1"/>
              <a:t>lname</a:t>
            </a:r>
            <a:r>
              <a:rPr lang="en-US" dirty="0"/>
              <a:t>:"Kann", age: 59});</a:t>
            </a:r>
          </a:p>
          <a:p>
            <a:pPr marL="0" indent="0">
              <a:spcBef>
                <a:spcPts val="0"/>
              </a:spcBef>
              <a:spcAft>
                <a:spcPts val="0"/>
              </a:spcAft>
              <a:buNone/>
            </a:pPr>
            <a:r>
              <a:rPr lang="en-US" dirty="0"/>
              <a:t>			</a:t>
            </a:r>
            <a:r>
              <a:rPr lang="en-US" dirty="0" err="1"/>
              <a:t>var</a:t>
            </a:r>
            <a:r>
              <a:rPr lang="en-US" dirty="0"/>
              <a:t> Patty = new Person({</a:t>
            </a:r>
            <a:r>
              <a:rPr lang="en-US" dirty="0" err="1"/>
              <a:t>fname</a:t>
            </a:r>
            <a:r>
              <a:rPr lang="en-US" dirty="0"/>
              <a:t>:"Patty", </a:t>
            </a:r>
            <a:r>
              <a:rPr lang="en-US" dirty="0" err="1"/>
              <a:t>lname</a:t>
            </a:r>
            <a:r>
              <a:rPr lang="en-US" dirty="0"/>
              <a:t>:"Jordan"});</a:t>
            </a:r>
          </a:p>
          <a:p>
            <a:pPr marL="0" indent="0">
              <a:spcBef>
                <a:spcPts val="0"/>
              </a:spcBef>
              <a:spcAft>
                <a:spcPts val="0"/>
              </a:spcAft>
              <a:buNone/>
            </a:pPr>
            <a:r>
              <a:rPr lang="en-US" dirty="0"/>
              <a:t>		</a:t>
            </a:r>
          </a:p>
          <a:p>
            <a:pPr marL="0" indent="0">
              <a:spcBef>
                <a:spcPts val="0"/>
              </a:spcBef>
              <a:spcAft>
                <a:spcPts val="0"/>
              </a:spcAft>
              <a:buNone/>
            </a:pPr>
            <a:r>
              <a:rPr lang="en-US" dirty="0"/>
              <a:t>			</a:t>
            </a:r>
            <a:r>
              <a:rPr lang="en-US" dirty="0" err="1"/>
              <a:t>Chuck.debug</a:t>
            </a:r>
            <a:r>
              <a:rPr lang="en-US" dirty="0"/>
              <a:t>();</a:t>
            </a:r>
          </a:p>
          <a:p>
            <a:pPr marL="0" indent="0">
              <a:spcBef>
                <a:spcPts val="0"/>
              </a:spcBef>
              <a:spcAft>
                <a:spcPts val="0"/>
              </a:spcAft>
              <a:buNone/>
            </a:pPr>
            <a:r>
              <a:rPr lang="en-US" dirty="0"/>
              <a:t>			</a:t>
            </a:r>
            <a:r>
              <a:rPr lang="en-US" dirty="0" err="1"/>
              <a:t>Patty.debug</a:t>
            </a:r>
            <a:r>
              <a:rPr lang="en-US" dirty="0"/>
              <a:t>();</a:t>
            </a:r>
          </a:p>
        </p:txBody>
      </p:sp>
    </p:spTree>
    <p:extLst>
      <p:ext uri="{BB962C8B-B14F-4D97-AF65-F5344CB8AC3E}">
        <p14:creationId xmlns:p14="http://schemas.microsoft.com/office/powerpoint/2010/main" val="3130733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an object a string</a:t>
            </a:r>
          </a:p>
        </p:txBody>
      </p:sp>
      <p:sp>
        <p:nvSpPr>
          <p:cNvPr id="3" name="Content Placeholder 2"/>
          <p:cNvSpPr>
            <a:spLocks noGrp="1"/>
          </p:cNvSpPr>
          <p:nvPr>
            <p:ph idx="1"/>
          </p:nvPr>
        </p:nvSpPr>
        <p:spPr/>
        <p:txBody>
          <a:bodyPr/>
          <a:lstStyle/>
          <a:p>
            <a:r>
              <a:rPr lang="en-US" dirty="0"/>
              <a:t>If we have the object, we can make it a string easily by calling </a:t>
            </a:r>
            <a:r>
              <a:rPr lang="en-US" dirty="0" err="1"/>
              <a:t>JSON.stringify</a:t>
            </a:r>
            <a:r>
              <a:rPr lang="en-US" dirty="0"/>
              <a:t>.</a:t>
            </a:r>
          </a:p>
          <a:p>
            <a:r>
              <a:rPr lang="en-US" dirty="0"/>
              <a:t>A JSON object can be parsed to a global object by calling </a:t>
            </a:r>
            <a:r>
              <a:rPr lang="en-US" dirty="0" err="1"/>
              <a:t>JSON.parse</a:t>
            </a:r>
            <a:r>
              <a:rPr lang="en-US" dirty="0"/>
              <a:t>.</a:t>
            </a:r>
          </a:p>
          <a:p>
            <a:r>
              <a:rPr lang="en-US" dirty="0"/>
              <a:t>Note the object does not have a type (literally a constructor). The next example fixes that by creating a variable called “</a:t>
            </a:r>
            <a:r>
              <a:rPr lang="en-US" dirty="0" err="1"/>
              <a:t>instanceType</a:t>
            </a:r>
            <a:r>
              <a:rPr lang="en-US" dirty="0"/>
              <a:t>”, and creating a variable of this type by calling the constructor function with the JSON object to provide the properties.</a:t>
            </a:r>
          </a:p>
        </p:txBody>
      </p:sp>
    </p:spTree>
    <p:extLst>
      <p:ext uri="{BB962C8B-B14F-4D97-AF65-F5344CB8AC3E}">
        <p14:creationId xmlns:p14="http://schemas.microsoft.com/office/powerpoint/2010/main" val="77037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 Example - Object</a:t>
            </a:r>
          </a:p>
        </p:txBody>
      </p:sp>
      <p:sp>
        <p:nvSpPr>
          <p:cNvPr id="3" name="Content Placeholder 2"/>
          <p:cNvSpPr>
            <a:spLocks noGrp="1"/>
          </p:cNvSpPr>
          <p:nvPr>
            <p:ph idx="1"/>
          </p:nvPr>
        </p:nvSpPr>
        <p:spPr/>
        <p:txBody>
          <a:bodyPr>
            <a:normAutofit fontScale="62500" lnSpcReduction="20000"/>
          </a:bodyPr>
          <a:lstStyle/>
          <a:p>
            <a:pPr marL="0" indent="0">
              <a:spcBef>
                <a:spcPts val="0"/>
              </a:spcBef>
              <a:spcAft>
                <a:spcPts val="0"/>
              </a:spcAft>
              <a:buNone/>
            </a:pPr>
            <a:r>
              <a:rPr lang="en-US" dirty="0"/>
              <a:t>			function Person(options) {</a:t>
            </a:r>
          </a:p>
          <a:p>
            <a:pPr marL="0" indent="0">
              <a:spcBef>
                <a:spcPts val="0"/>
              </a:spcBef>
              <a:spcAft>
                <a:spcPts val="0"/>
              </a:spcAft>
              <a:buNone/>
            </a:pPr>
            <a:r>
              <a:rPr lang="en-US" dirty="0"/>
              <a:t>				</a:t>
            </a:r>
            <a:r>
              <a:rPr lang="en-US" dirty="0" err="1"/>
              <a:t>this.instanceType</a:t>
            </a:r>
            <a:r>
              <a:rPr lang="en-US" dirty="0"/>
              <a:t> = "Person";</a:t>
            </a:r>
          </a:p>
          <a:p>
            <a:pPr marL="0" indent="0">
              <a:spcBef>
                <a:spcPts val="0"/>
              </a:spcBef>
              <a:spcAft>
                <a:spcPts val="0"/>
              </a:spcAft>
              <a:buNone/>
            </a:pPr>
            <a:r>
              <a:rPr lang="en-US" dirty="0"/>
              <a:t>				</a:t>
            </a:r>
            <a:r>
              <a:rPr lang="en-US" dirty="0" err="1"/>
              <a:t>this.fname</a:t>
            </a:r>
            <a:r>
              <a:rPr lang="en-US" dirty="0"/>
              <a:t> = "";</a:t>
            </a:r>
          </a:p>
          <a:p>
            <a:pPr marL="0" indent="0">
              <a:spcBef>
                <a:spcPts val="0"/>
              </a:spcBef>
              <a:spcAft>
                <a:spcPts val="0"/>
              </a:spcAft>
              <a:buNone/>
            </a:pPr>
            <a:r>
              <a:rPr lang="en-US" dirty="0"/>
              <a:t>				</a:t>
            </a:r>
            <a:r>
              <a:rPr lang="en-US" dirty="0" err="1"/>
              <a:t>this.lname</a:t>
            </a:r>
            <a:r>
              <a:rPr lang="en-US" dirty="0"/>
              <a:t> = "";</a:t>
            </a:r>
          </a:p>
          <a:p>
            <a:pPr marL="0" indent="0">
              <a:spcBef>
                <a:spcPts val="0"/>
              </a:spcBef>
              <a:spcAft>
                <a:spcPts val="0"/>
              </a:spcAft>
              <a:buNone/>
            </a:pPr>
            <a:r>
              <a:rPr lang="en-US" dirty="0"/>
              <a:t>				</a:t>
            </a:r>
            <a:r>
              <a:rPr lang="en-US" dirty="0" err="1"/>
              <a:t>this.age</a:t>
            </a:r>
            <a:r>
              <a:rPr lang="en-US" dirty="0"/>
              <a:t> = undefined;</a:t>
            </a:r>
          </a:p>
          <a:p>
            <a:pPr marL="0" indent="0">
              <a:spcBef>
                <a:spcPts val="0"/>
              </a:spcBef>
              <a:spcAft>
                <a:spcPts val="0"/>
              </a:spcAft>
              <a:buNone/>
            </a:pPr>
            <a:r>
              <a:rPr lang="en-US" dirty="0"/>
              <a:t>				</a:t>
            </a:r>
          </a:p>
          <a:p>
            <a:pPr marL="0" indent="0">
              <a:spcBef>
                <a:spcPts val="0"/>
              </a:spcBef>
              <a:spcAft>
                <a:spcPts val="0"/>
              </a:spcAft>
              <a:buNone/>
            </a:pPr>
            <a:r>
              <a:rPr lang="en-US" dirty="0"/>
              <a:t>				for (</a:t>
            </a:r>
            <a:r>
              <a:rPr lang="en-US" dirty="0" err="1"/>
              <a:t>var</a:t>
            </a:r>
            <a:r>
              <a:rPr lang="en-US" dirty="0"/>
              <a:t> prop in options) {</a:t>
            </a:r>
          </a:p>
          <a:p>
            <a:pPr marL="0" indent="0">
              <a:spcBef>
                <a:spcPts val="0"/>
              </a:spcBef>
              <a:spcAft>
                <a:spcPts val="0"/>
              </a:spcAft>
              <a:buNone/>
            </a:pPr>
            <a:r>
              <a:rPr lang="en-US" dirty="0"/>
              <a:t>				    if (!</a:t>
            </a:r>
            <a:r>
              <a:rPr lang="en-US" dirty="0" err="1"/>
              <a:t>this.hasOwnProperty</a:t>
            </a:r>
            <a:r>
              <a:rPr lang="en-US" dirty="0"/>
              <a:t>(prop))</a:t>
            </a:r>
          </a:p>
          <a:p>
            <a:pPr marL="0" indent="0">
              <a:spcBef>
                <a:spcPts val="0"/>
              </a:spcBef>
              <a:spcAft>
                <a:spcPts val="0"/>
              </a:spcAft>
              <a:buNone/>
            </a:pPr>
            <a:r>
              <a:rPr lang="en-US" dirty="0"/>
              <a:t>					    console.log("Property " + prop + " not recognized in object " + </a:t>
            </a:r>
            <a:r>
              <a:rPr lang="en-US" dirty="0" err="1"/>
              <a:t>this.instanceType</a:t>
            </a:r>
            <a:r>
              <a:rPr lang="en-US" dirty="0"/>
              <a:t>);</a:t>
            </a:r>
          </a:p>
          <a:p>
            <a:pPr marL="0" indent="0">
              <a:spcBef>
                <a:spcPts val="0"/>
              </a:spcBef>
              <a:spcAft>
                <a:spcPts val="0"/>
              </a:spcAft>
              <a:buNone/>
            </a:pPr>
            <a:r>
              <a:rPr lang="en-US" dirty="0"/>
              <a:t>				    this[prop] = options[prop];</a:t>
            </a:r>
          </a:p>
          <a:p>
            <a:pPr marL="0" indent="0">
              <a:spcBef>
                <a:spcPts val="0"/>
              </a:spcBef>
              <a:spcAft>
                <a:spcPts val="0"/>
              </a:spcAft>
              <a:buNone/>
            </a:pPr>
            <a:r>
              <a:rPr lang="en-US" dirty="0"/>
              <a:t>				}</a:t>
            </a:r>
          </a:p>
          <a:p>
            <a:pPr marL="0" indent="0">
              <a:spcBef>
                <a:spcPts val="0"/>
              </a:spcBef>
              <a:spcAft>
                <a:spcPts val="0"/>
              </a:spcAft>
              <a:buNone/>
            </a:pPr>
            <a:r>
              <a:rPr lang="en-US" dirty="0"/>
              <a:t>				</a:t>
            </a:r>
          </a:p>
          <a:p>
            <a:pPr marL="0" indent="0">
              <a:spcBef>
                <a:spcPts val="0"/>
              </a:spcBef>
              <a:spcAft>
                <a:spcPts val="0"/>
              </a:spcAft>
              <a:buNone/>
            </a:pPr>
            <a:r>
              <a:rPr lang="en-US" dirty="0"/>
              <a:t>				</a:t>
            </a:r>
            <a:r>
              <a:rPr lang="en-US" dirty="0" err="1"/>
              <a:t>this.printFirstName</a:t>
            </a:r>
            <a:r>
              <a:rPr lang="en-US" dirty="0"/>
              <a:t> = function () {</a:t>
            </a:r>
          </a:p>
          <a:p>
            <a:pPr marL="0" indent="0">
              <a:spcBef>
                <a:spcPts val="0"/>
              </a:spcBef>
              <a:spcAft>
                <a:spcPts val="0"/>
              </a:spcAft>
              <a:buNone/>
            </a:pPr>
            <a:r>
              <a:rPr lang="en-US" dirty="0"/>
              <a:t>				    console.log("First name = " + </a:t>
            </a:r>
            <a:r>
              <a:rPr lang="en-US" dirty="0" err="1"/>
              <a:t>this.fname</a:t>
            </a:r>
            <a:r>
              <a:rPr lang="en-US" dirty="0"/>
              <a:t>);</a:t>
            </a:r>
          </a:p>
          <a:p>
            <a:pPr marL="0" indent="0">
              <a:spcBef>
                <a:spcPts val="0"/>
              </a:spcBef>
              <a:spcAft>
                <a:spcPts val="0"/>
              </a:spcAft>
              <a:buNone/>
            </a:pPr>
            <a:r>
              <a:rPr lang="en-US" dirty="0"/>
              <a:t>				}</a:t>
            </a:r>
          </a:p>
          <a:p>
            <a:pPr marL="0" indent="0">
              <a:spcBef>
                <a:spcPts val="0"/>
              </a:spcBef>
              <a:spcAft>
                <a:spcPts val="0"/>
              </a:spcAft>
              <a:buNone/>
            </a:pPr>
            <a:r>
              <a:rPr lang="en-US" dirty="0"/>
              <a:t>			}</a:t>
            </a:r>
          </a:p>
        </p:txBody>
      </p:sp>
    </p:spTree>
    <p:extLst>
      <p:ext uri="{BB962C8B-B14F-4D97-AF65-F5344CB8AC3E}">
        <p14:creationId xmlns:p14="http://schemas.microsoft.com/office/powerpoint/2010/main" val="3438535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 Example – </a:t>
            </a:r>
            <a:r>
              <a:rPr lang="en-US" dirty="0" err="1"/>
              <a:t>getObjectFromJSON</a:t>
            </a:r>
            <a:endParaRPr lang="en-US" dirty="0"/>
          </a:p>
        </p:txBody>
      </p:sp>
      <p:sp>
        <p:nvSpPr>
          <p:cNvPr id="3" name="Content Placeholder 2"/>
          <p:cNvSpPr>
            <a:spLocks noGrp="1"/>
          </p:cNvSpPr>
          <p:nvPr>
            <p:ph idx="1"/>
          </p:nvPr>
        </p:nvSpPr>
        <p:spPr/>
        <p:txBody>
          <a:bodyPr/>
          <a:lstStyle/>
          <a:p>
            <a:pPr marL="0" indent="0">
              <a:spcBef>
                <a:spcPts val="0"/>
              </a:spcBef>
              <a:spcAft>
                <a:spcPts val="0"/>
              </a:spcAft>
              <a:buNone/>
            </a:pPr>
            <a:r>
              <a:rPr lang="en-US" dirty="0"/>
              <a:t>		    function </a:t>
            </a:r>
            <a:r>
              <a:rPr lang="en-US" dirty="0" err="1"/>
              <a:t>getObjectFromJSON</a:t>
            </a:r>
            <a:r>
              <a:rPr lang="en-US" dirty="0"/>
              <a:t>(string) {</a:t>
            </a:r>
          </a:p>
          <a:p>
            <a:pPr marL="0" indent="0">
              <a:spcBef>
                <a:spcPts val="0"/>
              </a:spcBef>
              <a:spcAft>
                <a:spcPts val="0"/>
              </a:spcAft>
              <a:buNone/>
            </a:pPr>
            <a:r>
              <a:rPr lang="en-US" dirty="0"/>
              <a:t>			    </a:t>
            </a:r>
            <a:r>
              <a:rPr lang="en-US" dirty="0" err="1"/>
              <a:t>parsedObject</a:t>
            </a:r>
            <a:r>
              <a:rPr lang="en-US" dirty="0"/>
              <a:t> = </a:t>
            </a:r>
            <a:r>
              <a:rPr lang="en-US" dirty="0" err="1"/>
              <a:t>JSON.parse</a:t>
            </a:r>
            <a:r>
              <a:rPr lang="en-US" dirty="0"/>
              <a:t>(string);</a:t>
            </a:r>
          </a:p>
          <a:p>
            <a:pPr marL="0" indent="0">
              <a:spcBef>
                <a:spcPts val="0"/>
              </a:spcBef>
              <a:spcAft>
                <a:spcPts val="0"/>
              </a:spcAft>
              <a:buNone/>
            </a:pPr>
            <a:r>
              <a:rPr lang="en-US" dirty="0"/>
              <a:t>				</a:t>
            </a:r>
            <a:r>
              <a:rPr lang="en-US" dirty="0" err="1"/>
              <a:t>objType</a:t>
            </a:r>
            <a:r>
              <a:rPr lang="en-US" dirty="0"/>
              <a:t> = </a:t>
            </a:r>
            <a:r>
              <a:rPr lang="en-US" dirty="0" err="1"/>
              <a:t>parsedObject.instanceType</a:t>
            </a:r>
            <a:r>
              <a:rPr lang="en-US" dirty="0"/>
              <a:t>;</a:t>
            </a:r>
          </a:p>
          <a:p>
            <a:pPr marL="0" indent="0">
              <a:spcBef>
                <a:spcPts val="0"/>
              </a:spcBef>
              <a:spcAft>
                <a:spcPts val="0"/>
              </a:spcAft>
              <a:buNone/>
            </a:pPr>
            <a:r>
              <a:rPr lang="en-US" dirty="0"/>
              <a:t>				return new window[</a:t>
            </a:r>
            <a:r>
              <a:rPr lang="en-US" dirty="0" err="1"/>
              <a:t>objType</a:t>
            </a:r>
            <a:r>
              <a:rPr lang="en-US" dirty="0"/>
              <a:t>](</a:t>
            </a:r>
            <a:r>
              <a:rPr lang="en-US" dirty="0" err="1"/>
              <a:t>parsedObject</a:t>
            </a:r>
            <a:r>
              <a:rPr lang="en-US" dirty="0"/>
              <a:t>);</a:t>
            </a:r>
          </a:p>
          <a:p>
            <a:pPr marL="0" indent="0">
              <a:spcBef>
                <a:spcPts val="0"/>
              </a:spcBef>
              <a:spcAft>
                <a:spcPts val="0"/>
              </a:spcAft>
              <a:buNone/>
            </a:pPr>
            <a:r>
              <a:rPr lang="en-US" dirty="0"/>
              <a:t>			}</a:t>
            </a:r>
          </a:p>
        </p:txBody>
      </p:sp>
    </p:spTree>
    <p:extLst>
      <p:ext uri="{BB962C8B-B14F-4D97-AF65-F5344CB8AC3E}">
        <p14:creationId xmlns:p14="http://schemas.microsoft.com/office/powerpoint/2010/main" val="4162026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a:bodyPr>
          <a:lstStyle/>
          <a:p>
            <a:r>
              <a:rPr lang="en-US" dirty="0">
                <a:solidFill>
                  <a:schemeClr val="tx1"/>
                </a:solidFill>
              </a:rPr>
              <a:t>What are JavaScript Objects?</a:t>
            </a:r>
          </a:p>
          <a:p>
            <a:r>
              <a:rPr lang="en-US" dirty="0"/>
              <a:t>What are prototypes?</a:t>
            </a:r>
          </a:p>
          <a:p>
            <a:pPr marL="0" indent="0">
              <a:buNone/>
            </a:pPr>
            <a:endParaRPr lang="en-US" dirty="0"/>
          </a:p>
        </p:txBody>
      </p:sp>
    </p:spTree>
    <p:extLst>
      <p:ext uri="{BB962C8B-B14F-4D97-AF65-F5344CB8AC3E}">
        <p14:creationId xmlns:p14="http://schemas.microsoft.com/office/powerpoint/2010/main" val="1094780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JSON Example – Creating, Reading, and Writing Object</a:t>
            </a:r>
          </a:p>
        </p:txBody>
      </p:sp>
      <p:sp>
        <p:nvSpPr>
          <p:cNvPr id="3" name="Content Placeholder 2"/>
          <p:cNvSpPr>
            <a:spLocks noGrp="1"/>
          </p:cNvSpPr>
          <p:nvPr>
            <p:ph idx="1"/>
          </p:nvPr>
        </p:nvSpPr>
        <p:spPr/>
        <p:txBody>
          <a:bodyPr>
            <a:normAutofit fontScale="70000" lnSpcReduction="20000"/>
          </a:bodyPr>
          <a:lstStyle/>
          <a:p>
            <a:pPr marL="0" indent="0">
              <a:spcBef>
                <a:spcPts val="0"/>
              </a:spcBef>
              <a:spcAft>
                <a:spcPts val="0"/>
              </a:spcAft>
              <a:buNone/>
            </a:pPr>
            <a:r>
              <a:rPr lang="en-US" dirty="0"/>
              <a:t>		    // create a person object, and show that the </a:t>
            </a:r>
            <a:r>
              <a:rPr lang="en-US" dirty="0" err="1"/>
              <a:t>printFirstName</a:t>
            </a:r>
            <a:r>
              <a:rPr lang="en-US" dirty="0"/>
              <a:t> function is accessible.</a:t>
            </a:r>
          </a:p>
          <a:p>
            <a:pPr marL="0" indent="0">
              <a:spcBef>
                <a:spcPts val="0"/>
              </a:spcBef>
              <a:spcAft>
                <a:spcPts val="0"/>
              </a:spcAft>
              <a:buNone/>
            </a:pPr>
            <a:r>
              <a:rPr lang="en-US" dirty="0"/>
              <a:t>			chuck = new Person({</a:t>
            </a:r>
            <a:r>
              <a:rPr lang="en-US" dirty="0" err="1"/>
              <a:t>fname</a:t>
            </a:r>
            <a:r>
              <a:rPr lang="en-US" dirty="0"/>
              <a:t>: "Chuck", </a:t>
            </a:r>
            <a:r>
              <a:rPr lang="en-US" dirty="0" err="1"/>
              <a:t>lname</a:t>
            </a:r>
            <a:r>
              <a:rPr lang="en-US" dirty="0"/>
              <a:t>: "Kann", age: 59});</a:t>
            </a:r>
          </a:p>
          <a:p>
            <a:pPr marL="0" indent="0">
              <a:spcBef>
                <a:spcPts val="0"/>
              </a:spcBef>
              <a:spcAft>
                <a:spcPts val="0"/>
              </a:spcAft>
              <a:buNone/>
            </a:pPr>
            <a:r>
              <a:rPr lang="en-US" dirty="0"/>
              <a:t>			</a:t>
            </a:r>
            <a:r>
              <a:rPr lang="en-US" dirty="0" err="1"/>
              <a:t>chuck.printFirstName</a:t>
            </a:r>
            <a:r>
              <a:rPr lang="en-US" dirty="0"/>
              <a:t>();</a:t>
            </a:r>
          </a:p>
          <a:p>
            <a:pPr marL="0" indent="0">
              <a:spcBef>
                <a:spcPts val="0"/>
              </a:spcBef>
              <a:spcAft>
                <a:spcPts val="0"/>
              </a:spcAft>
              <a:buNone/>
            </a:pPr>
            <a:r>
              <a:rPr lang="en-US" dirty="0"/>
              <a:t>			</a:t>
            </a:r>
          </a:p>
          <a:p>
            <a:pPr marL="0" indent="0">
              <a:spcBef>
                <a:spcPts val="0"/>
              </a:spcBef>
              <a:spcAft>
                <a:spcPts val="0"/>
              </a:spcAft>
              <a:buNone/>
            </a:pPr>
            <a:r>
              <a:rPr lang="en-US" dirty="0"/>
              <a:t>			// Note that there is no encapsulation</a:t>
            </a:r>
          </a:p>
          <a:p>
            <a:pPr marL="0" indent="0">
              <a:spcBef>
                <a:spcPts val="0"/>
              </a:spcBef>
              <a:spcAft>
                <a:spcPts val="0"/>
              </a:spcAft>
              <a:buNone/>
            </a:pPr>
            <a:r>
              <a:rPr lang="en-US" dirty="0"/>
              <a:t>			</a:t>
            </a:r>
            <a:r>
              <a:rPr lang="en-US" dirty="0" err="1"/>
              <a:t>chuck.fname</a:t>
            </a:r>
            <a:r>
              <a:rPr lang="en-US" dirty="0"/>
              <a:t>="Anything else";</a:t>
            </a:r>
          </a:p>
          <a:p>
            <a:pPr marL="0" indent="0">
              <a:spcBef>
                <a:spcPts val="0"/>
              </a:spcBef>
              <a:spcAft>
                <a:spcPts val="0"/>
              </a:spcAft>
              <a:buNone/>
            </a:pPr>
            <a:r>
              <a:rPr lang="en-US" dirty="0"/>
              <a:t>			</a:t>
            </a:r>
            <a:r>
              <a:rPr lang="en-US" dirty="0" err="1"/>
              <a:t>chuck.printFirstName</a:t>
            </a:r>
            <a:r>
              <a:rPr lang="en-US" dirty="0"/>
              <a:t>();</a:t>
            </a:r>
          </a:p>
          <a:p>
            <a:pPr marL="0" indent="0">
              <a:spcBef>
                <a:spcPts val="0"/>
              </a:spcBef>
              <a:spcAft>
                <a:spcPts val="0"/>
              </a:spcAft>
              <a:buNone/>
            </a:pPr>
            <a:r>
              <a:rPr lang="en-US" dirty="0"/>
              <a:t>			</a:t>
            </a:r>
          </a:p>
          <a:p>
            <a:pPr marL="0" indent="0">
              <a:spcBef>
                <a:spcPts val="0"/>
              </a:spcBef>
              <a:spcAft>
                <a:spcPts val="0"/>
              </a:spcAft>
              <a:buNone/>
            </a:pPr>
            <a:r>
              <a:rPr lang="en-US" dirty="0"/>
              <a:t>			// make the object a JSON string, and then parse the string.</a:t>
            </a:r>
          </a:p>
          <a:p>
            <a:pPr marL="0" indent="0">
              <a:spcBef>
                <a:spcPts val="0"/>
              </a:spcBef>
              <a:spcAft>
                <a:spcPts val="0"/>
              </a:spcAft>
              <a:buNone/>
            </a:pPr>
            <a:r>
              <a:rPr lang="en-US" dirty="0"/>
              <a:t>			// the </a:t>
            </a:r>
            <a:r>
              <a:rPr lang="en-US" dirty="0" err="1"/>
              <a:t>obj.constructor</a:t>
            </a:r>
            <a:r>
              <a:rPr lang="en-US" dirty="0"/>
              <a:t> is set by the </a:t>
            </a:r>
            <a:r>
              <a:rPr lang="en-US" dirty="0" err="1"/>
              <a:t>getObjectFromJSON</a:t>
            </a:r>
            <a:r>
              <a:rPr lang="en-US" dirty="0"/>
              <a:t> call.</a:t>
            </a:r>
          </a:p>
          <a:p>
            <a:pPr marL="0" indent="0">
              <a:spcBef>
                <a:spcPts val="0"/>
              </a:spcBef>
              <a:spcAft>
                <a:spcPts val="0"/>
              </a:spcAft>
              <a:buNone/>
            </a:pPr>
            <a:r>
              <a:rPr lang="en-US" dirty="0"/>
              <a:t>			</a:t>
            </a:r>
            <a:r>
              <a:rPr lang="en-US" dirty="0" err="1"/>
              <a:t>jsonObj</a:t>
            </a:r>
            <a:r>
              <a:rPr lang="en-US" dirty="0"/>
              <a:t> = </a:t>
            </a:r>
            <a:r>
              <a:rPr lang="en-US" dirty="0" err="1"/>
              <a:t>JSON.stringify</a:t>
            </a:r>
            <a:r>
              <a:rPr lang="en-US" dirty="0"/>
              <a:t>(chuck);</a:t>
            </a:r>
          </a:p>
          <a:p>
            <a:pPr marL="0" indent="0">
              <a:spcBef>
                <a:spcPts val="0"/>
              </a:spcBef>
              <a:spcAft>
                <a:spcPts val="0"/>
              </a:spcAft>
              <a:buNone/>
            </a:pPr>
            <a:r>
              <a:rPr lang="en-US" dirty="0"/>
              <a:t>			</a:t>
            </a:r>
            <a:r>
              <a:rPr lang="en-US" dirty="0" err="1"/>
              <a:t>newChuck</a:t>
            </a:r>
            <a:r>
              <a:rPr lang="en-US" dirty="0"/>
              <a:t> = </a:t>
            </a:r>
            <a:r>
              <a:rPr lang="en-US" dirty="0" err="1"/>
              <a:t>getObjectFromJSON</a:t>
            </a:r>
            <a:r>
              <a:rPr lang="en-US" dirty="0"/>
              <a:t>(</a:t>
            </a:r>
            <a:r>
              <a:rPr lang="en-US" dirty="0" err="1"/>
              <a:t>jsonObj</a:t>
            </a:r>
            <a:r>
              <a:rPr lang="en-US" dirty="0"/>
              <a:t>);</a:t>
            </a:r>
          </a:p>
          <a:p>
            <a:pPr marL="0" indent="0">
              <a:spcBef>
                <a:spcPts val="0"/>
              </a:spcBef>
              <a:spcAft>
                <a:spcPts val="0"/>
              </a:spcAft>
              <a:buNone/>
            </a:pPr>
            <a:r>
              <a:rPr lang="en-US" dirty="0"/>
              <a:t>			</a:t>
            </a:r>
          </a:p>
          <a:p>
            <a:pPr marL="0" indent="0">
              <a:spcBef>
                <a:spcPts val="0"/>
              </a:spcBef>
              <a:spcAft>
                <a:spcPts val="0"/>
              </a:spcAft>
              <a:buNone/>
            </a:pPr>
            <a:r>
              <a:rPr lang="en-US" dirty="0"/>
              <a:t>			// Show that this gets the correct object by calling the method of the object.</a:t>
            </a:r>
          </a:p>
          <a:p>
            <a:pPr marL="0" indent="0">
              <a:spcBef>
                <a:spcPts val="0"/>
              </a:spcBef>
              <a:spcAft>
                <a:spcPts val="0"/>
              </a:spcAft>
              <a:buNone/>
            </a:pPr>
            <a:r>
              <a:rPr lang="en-US" dirty="0"/>
              <a:t>			</a:t>
            </a:r>
            <a:r>
              <a:rPr lang="en-US" dirty="0" err="1"/>
              <a:t>newChuck.printFirstName</a:t>
            </a:r>
            <a:r>
              <a:rPr lang="en-US" dirty="0"/>
              <a:t>();</a:t>
            </a:r>
          </a:p>
        </p:txBody>
      </p:sp>
    </p:spTree>
    <p:extLst>
      <p:ext uri="{BB962C8B-B14F-4D97-AF65-F5344CB8AC3E}">
        <p14:creationId xmlns:p14="http://schemas.microsoft.com/office/powerpoint/2010/main" val="390324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 and Information Hiding</a:t>
            </a:r>
          </a:p>
        </p:txBody>
      </p:sp>
      <p:sp>
        <p:nvSpPr>
          <p:cNvPr id="3" name="Content Placeholder 2"/>
          <p:cNvSpPr>
            <a:spLocks noGrp="1"/>
          </p:cNvSpPr>
          <p:nvPr>
            <p:ph idx="1"/>
          </p:nvPr>
        </p:nvSpPr>
        <p:spPr/>
        <p:txBody>
          <a:bodyPr>
            <a:normAutofit lnSpcReduction="10000"/>
          </a:bodyPr>
          <a:lstStyle/>
          <a:p>
            <a:r>
              <a:rPr lang="en-US" dirty="0"/>
              <a:t>These definitions are great, but as seen in the previous example, there is no Encapsulation or Information Hiding.</a:t>
            </a:r>
          </a:p>
          <a:p>
            <a:r>
              <a:rPr lang="en-US" dirty="0"/>
              <a:t>To provide Encapsulation and Information Hiding, remember that JavaScript is function scoped.  Local variables in the function are not visible outside of the function.</a:t>
            </a:r>
          </a:p>
          <a:p>
            <a:r>
              <a:rPr lang="en-US" dirty="0"/>
              <a:t>However using closure, variables defined in a function are available in functions defined inside of another function, even after the enclosing function has exited!</a:t>
            </a:r>
          </a:p>
          <a:p>
            <a:endParaRPr lang="en-US" dirty="0"/>
          </a:p>
        </p:txBody>
      </p:sp>
    </p:spTree>
    <p:extLst>
      <p:ext uri="{BB962C8B-B14F-4D97-AF65-F5344CB8AC3E}">
        <p14:creationId xmlns:p14="http://schemas.microsoft.com/office/powerpoint/2010/main" val="126578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a:t>
            </a:r>
          </a:p>
        </p:txBody>
      </p:sp>
      <p:sp>
        <p:nvSpPr>
          <p:cNvPr id="3" name="Content Placeholder 2"/>
          <p:cNvSpPr>
            <a:spLocks noGrp="1"/>
          </p:cNvSpPr>
          <p:nvPr>
            <p:ph idx="1"/>
          </p:nvPr>
        </p:nvSpPr>
        <p:spPr/>
        <p:txBody>
          <a:bodyPr/>
          <a:lstStyle/>
          <a:p>
            <a:r>
              <a:rPr lang="en-US" dirty="0"/>
              <a:t>The problem of closure existed in Java in anonymous inner classes, for example listeners.  It was solved by making method local variables “final” so that they could be copied to the listener class.</a:t>
            </a:r>
          </a:p>
          <a:p>
            <a:r>
              <a:rPr lang="en-US" dirty="0"/>
              <a:t>Closure is sort of the same thing. Method local variables are copied to a “closure stack” which is not deallocated after the method exits (it is sort of like a heap allocation). </a:t>
            </a:r>
          </a:p>
          <a:p>
            <a:r>
              <a:rPr lang="en-US" dirty="0"/>
              <a:t>Let’s look at an example to see if it will make more sense…</a:t>
            </a:r>
          </a:p>
        </p:txBody>
      </p:sp>
    </p:spTree>
    <p:extLst>
      <p:ext uri="{BB962C8B-B14F-4D97-AF65-F5344CB8AC3E}">
        <p14:creationId xmlns:p14="http://schemas.microsoft.com/office/powerpoint/2010/main" val="1288479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52353" y="812801"/>
            <a:ext cx="9601200" cy="1303337"/>
          </a:xfrm>
        </p:spPr>
        <p:txBody>
          <a:bodyPr/>
          <a:lstStyle/>
          <a:p>
            <a:r>
              <a:rPr lang="en-US" dirty="0"/>
              <a:t>Closure Object Person Definition</a:t>
            </a:r>
          </a:p>
        </p:txBody>
      </p:sp>
      <p:sp>
        <p:nvSpPr>
          <p:cNvPr id="3" name="Content Placeholder 2"/>
          <p:cNvSpPr>
            <a:spLocks noGrp="1"/>
          </p:cNvSpPr>
          <p:nvPr>
            <p:ph idx="4294967295"/>
          </p:nvPr>
        </p:nvSpPr>
        <p:spPr>
          <a:xfrm>
            <a:off x="1552353" y="2041710"/>
            <a:ext cx="9601200" cy="3976687"/>
          </a:xfrm>
        </p:spPr>
        <p:txBody>
          <a:bodyPr>
            <a:normAutofit fontScale="40000" lnSpcReduction="20000"/>
          </a:bodyPr>
          <a:lstStyle/>
          <a:p>
            <a:pPr marL="0" indent="0">
              <a:spcBef>
                <a:spcPts val="0"/>
              </a:spcBef>
              <a:spcAft>
                <a:spcPts val="0"/>
              </a:spcAft>
              <a:buNone/>
            </a:pPr>
            <a:r>
              <a:rPr lang="en-US" dirty="0"/>
              <a:t>			function Person(options) {</a:t>
            </a:r>
          </a:p>
          <a:p>
            <a:pPr marL="0" indent="0">
              <a:spcBef>
                <a:spcPts val="0"/>
              </a:spcBef>
              <a:spcAft>
                <a:spcPts val="0"/>
              </a:spcAft>
              <a:buNone/>
            </a:pPr>
            <a:r>
              <a:rPr lang="en-US" dirty="0"/>
              <a:t>				</a:t>
            </a:r>
            <a:r>
              <a:rPr lang="en-US" dirty="0" err="1"/>
              <a:t>var</a:t>
            </a:r>
            <a:r>
              <a:rPr lang="en-US" dirty="0"/>
              <a:t> </a:t>
            </a:r>
            <a:r>
              <a:rPr lang="en-US" dirty="0" err="1"/>
              <a:t>instanceType</a:t>
            </a:r>
            <a:r>
              <a:rPr lang="en-US" dirty="0"/>
              <a:t> = "Person";</a:t>
            </a:r>
          </a:p>
          <a:p>
            <a:pPr marL="0" indent="0">
              <a:spcBef>
                <a:spcPts val="0"/>
              </a:spcBef>
              <a:spcAft>
                <a:spcPts val="0"/>
              </a:spcAft>
              <a:buNone/>
            </a:pPr>
            <a:r>
              <a:rPr lang="en-US" dirty="0"/>
              <a:t>			              </a:t>
            </a:r>
            <a:r>
              <a:rPr lang="en-US" dirty="0" err="1"/>
              <a:t>var</a:t>
            </a:r>
            <a:r>
              <a:rPr lang="en-US" dirty="0"/>
              <a:t> </a:t>
            </a:r>
            <a:r>
              <a:rPr lang="en-US" dirty="0" err="1"/>
              <a:t>fname</a:t>
            </a:r>
            <a:r>
              <a:rPr lang="en-US" dirty="0"/>
              <a:t>="";</a:t>
            </a:r>
          </a:p>
          <a:p>
            <a:pPr marL="0" indent="0">
              <a:spcBef>
                <a:spcPts val="0"/>
              </a:spcBef>
              <a:spcAft>
                <a:spcPts val="0"/>
              </a:spcAft>
              <a:buNone/>
            </a:pPr>
            <a:r>
              <a:rPr lang="en-US" dirty="0"/>
              <a:t>				</a:t>
            </a:r>
            <a:r>
              <a:rPr lang="en-US" dirty="0" err="1"/>
              <a:t>var</a:t>
            </a:r>
            <a:r>
              <a:rPr lang="en-US" dirty="0"/>
              <a:t> </a:t>
            </a:r>
            <a:r>
              <a:rPr lang="en-US" dirty="0" err="1"/>
              <a:t>lname</a:t>
            </a:r>
            <a:r>
              <a:rPr lang="en-US" dirty="0"/>
              <a:t>="";</a:t>
            </a:r>
          </a:p>
          <a:p>
            <a:pPr marL="0" indent="0">
              <a:spcBef>
                <a:spcPts val="0"/>
              </a:spcBef>
              <a:spcAft>
                <a:spcPts val="0"/>
              </a:spcAft>
              <a:buNone/>
            </a:pPr>
            <a:r>
              <a:rPr lang="en-US" dirty="0"/>
              <a:t>				</a:t>
            </a:r>
            <a:r>
              <a:rPr lang="en-US" dirty="0" err="1"/>
              <a:t>var</a:t>
            </a:r>
            <a:r>
              <a:rPr lang="en-US" dirty="0"/>
              <a:t> age=undefined;</a:t>
            </a:r>
          </a:p>
          <a:p>
            <a:pPr marL="0" indent="0">
              <a:spcBef>
                <a:spcPts val="0"/>
              </a:spcBef>
              <a:spcAft>
                <a:spcPts val="0"/>
              </a:spcAft>
              <a:buNone/>
            </a:pPr>
            <a:r>
              <a:rPr lang="en-US" dirty="0"/>
              <a:t>				</a:t>
            </a:r>
          </a:p>
          <a:p>
            <a:pPr marL="0" indent="0">
              <a:spcBef>
                <a:spcPts val="0"/>
              </a:spcBef>
              <a:spcAft>
                <a:spcPts val="0"/>
              </a:spcAft>
              <a:buNone/>
            </a:pPr>
            <a:r>
              <a:rPr lang="en-US" dirty="0"/>
              <a:t>				for (</a:t>
            </a:r>
            <a:r>
              <a:rPr lang="en-US" dirty="0" err="1"/>
              <a:t>var</a:t>
            </a:r>
            <a:r>
              <a:rPr lang="en-US" dirty="0"/>
              <a:t> prop in options) {</a:t>
            </a:r>
          </a:p>
          <a:p>
            <a:pPr marL="0" indent="0">
              <a:spcBef>
                <a:spcPts val="0"/>
              </a:spcBef>
              <a:spcAft>
                <a:spcPts val="0"/>
              </a:spcAft>
              <a:buNone/>
            </a:pPr>
            <a:r>
              <a:rPr lang="en-US" dirty="0"/>
              <a:t>				    if (prop == "</a:t>
            </a:r>
            <a:r>
              <a:rPr lang="en-US" dirty="0" err="1"/>
              <a:t>fname</a:t>
            </a:r>
            <a:r>
              <a:rPr lang="en-US" dirty="0"/>
              <a:t>")</a:t>
            </a:r>
          </a:p>
          <a:p>
            <a:pPr marL="0" indent="0">
              <a:spcBef>
                <a:spcPts val="0"/>
              </a:spcBef>
              <a:spcAft>
                <a:spcPts val="0"/>
              </a:spcAft>
              <a:buNone/>
            </a:pPr>
            <a:r>
              <a:rPr lang="en-US" dirty="0"/>
              <a:t>					    </a:t>
            </a:r>
            <a:r>
              <a:rPr lang="en-US" dirty="0" err="1"/>
              <a:t>fname</a:t>
            </a:r>
            <a:r>
              <a:rPr lang="en-US" dirty="0"/>
              <a:t> = options[prop];</a:t>
            </a:r>
          </a:p>
          <a:p>
            <a:pPr marL="0" indent="0">
              <a:spcBef>
                <a:spcPts val="0"/>
              </a:spcBef>
              <a:spcAft>
                <a:spcPts val="0"/>
              </a:spcAft>
              <a:buNone/>
            </a:pPr>
            <a:r>
              <a:rPr lang="en-US" dirty="0"/>
              <a:t>					else if (prop == "</a:t>
            </a:r>
            <a:r>
              <a:rPr lang="en-US" dirty="0" err="1"/>
              <a:t>lname</a:t>
            </a:r>
            <a:r>
              <a:rPr lang="en-US" dirty="0"/>
              <a:t>")</a:t>
            </a:r>
          </a:p>
          <a:p>
            <a:pPr marL="0" indent="0">
              <a:spcBef>
                <a:spcPts val="0"/>
              </a:spcBef>
              <a:spcAft>
                <a:spcPts val="0"/>
              </a:spcAft>
              <a:buNone/>
            </a:pPr>
            <a:r>
              <a:rPr lang="en-US" dirty="0"/>
              <a:t>					    </a:t>
            </a:r>
            <a:r>
              <a:rPr lang="en-US" dirty="0" err="1"/>
              <a:t>lname</a:t>
            </a:r>
            <a:r>
              <a:rPr lang="en-US" dirty="0"/>
              <a:t> = options[prop];</a:t>
            </a:r>
          </a:p>
          <a:p>
            <a:pPr marL="0" indent="0">
              <a:spcBef>
                <a:spcPts val="0"/>
              </a:spcBef>
              <a:spcAft>
                <a:spcPts val="0"/>
              </a:spcAft>
              <a:buNone/>
            </a:pPr>
            <a:r>
              <a:rPr lang="en-US" dirty="0"/>
              <a:t>					else if (prop == "age")</a:t>
            </a:r>
          </a:p>
          <a:p>
            <a:pPr marL="0" indent="0">
              <a:spcBef>
                <a:spcPts val="0"/>
              </a:spcBef>
              <a:spcAft>
                <a:spcPts val="0"/>
              </a:spcAft>
              <a:buNone/>
            </a:pPr>
            <a:r>
              <a:rPr lang="en-US" dirty="0"/>
              <a:t>					    age = options[prop];</a:t>
            </a:r>
          </a:p>
          <a:p>
            <a:pPr marL="0" indent="0">
              <a:spcBef>
                <a:spcPts val="0"/>
              </a:spcBef>
              <a:spcAft>
                <a:spcPts val="0"/>
              </a:spcAft>
              <a:buNone/>
            </a:pPr>
            <a:r>
              <a:rPr lang="en-US" dirty="0"/>
              <a:t>					else</a:t>
            </a:r>
          </a:p>
          <a:p>
            <a:pPr marL="0" indent="0">
              <a:spcBef>
                <a:spcPts val="0"/>
              </a:spcBef>
              <a:spcAft>
                <a:spcPts val="0"/>
              </a:spcAft>
              <a:buNone/>
            </a:pPr>
            <a:r>
              <a:rPr lang="en-US" dirty="0"/>
              <a:t>						this[prop] = options[prop];</a:t>
            </a:r>
          </a:p>
          <a:p>
            <a:pPr marL="0" indent="0">
              <a:spcBef>
                <a:spcPts val="0"/>
              </a:spcBef>
              <a:spcAft>
                <a:spcPts val="0"/>
              </a:spcAft>
              <a:buNone/>
            </a:pPr>
            <a:r>
              <a:rPr lang="en-US" dirty="0"/>
              <a:t>				}</a:t>
            </a:r>
          </a:p>
          <a:p>
            <a:pPr marL="0" indent="0">
              <a:spcBef>
                <a:spcPts val="0"/>
              </a:spcBef>
              <a:spcAft>
                <a:spcPts val="0"/>
              </a:spcAft>
              <a:buNone/>
            </a:pPr>
            <a:r>
              <a:rPr lang="en-US" dirty="0"/>
              <a:t>				</a:t>
            </a:r>
          </a:p>
          <a:p>
            <a:pPr marL="0" indent="0">
              <a:spcBef>
                <a:spcPts val="0"/>
              </a:spcBef>
              <a:spcAft>
                <a:spcPts val="0"/>
              </a:spcAft>
              <a:buNone/>
            </a:pPr>
            <a:r>
              <a:rPr lang="en-US" dirty="0"/>
              <a:t>				</a:t>
            </a:r>
            <a:r>
              <a:rPr lang="en-US" dirty="0" err="1"/>
              <a:t>this.printFirstName</a:t>
            </a:r>
            <a:r>
              <a:rPr lang="en-US" dirty="0"/>
              <a:t> = function () {</a:t>
            </a:r>
          </a:p>
          <a:p>
            <a:pPr marL="0" indent="0">
              <a:spcBef>
                <a:spcPts val="0"/>
              </a:spcBef>
              <a:spcAft>
                <a:spcPts val="0"/>
              </a:spcAft>
              <a:buNone/>
            </a:pPr>
            <a:r>
              <a:rPr lang="en-US" dirty="0"/>
              <a:t>				    console.log("First name = " + </a:t>
            </a:r>
            <a:r>
              <a:rPr lang="en-US" dirty="0" err="1"/>
              <a:t>fname</a:t>
            </a:r>
            <a:r>
              <a:rPr lang="en-US" dirty="0"/>
              <a:t>);</a:t>
            </a:r>
          </a:p>
          <a:p>
            <a:pPr marL="0" indent="0">
              <a:spcBef>
                <a:spcPts val="0"/>
              </a:spcBef>
              <a:spcAft>
                <a:spcPts val="0"/>
              </a:spcAft>
              <a:buNone/>
            </a:pPr>
            <a:r>
              <a:rPr lang="en-US" dirty="0"/>
              <a:t>				}</a:t>
            </a:r>
          </a:p>
          <a:p>
            <a:pPr marL="0" indent="0">
              <a:spcBef>
                <a:spcPts val="0"/>
              </a:spcBef>
              <a:spcAft>
                <a:spcPts val="0"/>
              </a:spcAft>
              <a:buNone/>
            </a:pPr>
            <a:r>
              <a:rPr lang="en-US" dirty="0"/>
              <a:t>				</a:t>
            </a:r>
          </a:p>
          <a:p>
            <a:pPr marL="0" indent="0">
              <a:spcBef>
                <a:spcPts val="0"/>
              </a:spcBef>
              <a:spcAft>
                <a:spcPts val="0"/>
              </a:spcAft>
              <a:buNone/>
            </a:pPr>
            <a:r>
              <a:rPr lang="en-US" dirty="0"/>
              <a:t>				</a:t>
            </a:r>
            <a:r>
              <a:rPr lang="en-US" dirty="0" err="1"/>
              <a:t>this.printLaastName</a:t>
            </a:r>
            <a:r>
              <a:rPr lang="en-US" dirty="0"/>
              <a:t> = function() {</a:t>
            </a:r>
          </a:p>
          <a:p>
            <a:pPr marL="0" indent="0">
              <a:spcBef>
                <a:spcPts val="0"/>
              </a:spcBef>
              <a:spcAft>
                <a:spcPts val="0"/>
              </a:spcAft>
              <a:buNone/>
            </a:pPr>
            <a:r>
              <a:rPr lang="en-US" dirty="0"/>
              <a:t>				    console.log("Last name = " + </a:t>
            </a:r>
            <a:r>
              <a:rPr lang="en-US" dirty="0" err="1"/>
              <a:t>lname</a:t>
            </a:r>
            <a:r>
              <a:rPr lang="en-US" dirty="0"/>
              <a:t>);</a:t>
            </a:r>
          </a:p>
          <a:p>
            <a:pPr marL="0" indent="0">
              <a:spcBef>
                <a:spcPts val="0"/>
              </a:spcBef>
              <a:spcAft>
                <a:spcPts val="0"/>
              </a:spcAft>
              <a:buNone/>
            </a:pPr>
            <a:r>
              <a:rPr lang="en-US" dirty="0"/>
              <a:t>				}</a:t>
            </a:r>
          </a:p>
          <a:p>
            <a:pPr marL="0" indent="0">
              <a:spcBef>
                <a:spcPts val="0"/>
              </a:spcBef>
              <a:spcAft>
                <a:spcPts val="0"/>
              </a:spcAft>
              <a:buNone/>
            </a:pPr>
            <a:r>
              <a:rPr lang="en-US" dirty="0"/>
              <a:t>				</a:t>
            </a:r>
          </a:p>
          <a:p>
            <a:pPr marL="0" indent="0">
              <a:spcBef>
                <a:spcPts val="0"/>
              </a:spcBef>
              <a:spcAft>
                <a:spcPts val="0"/>
              </a:spcAft>
              <a:buNone/>
            </a:pPr>
            <a:r>
              <a:rPr lang="en-US" dirty="0"/>
              <a:t>				</a:t>
            </a:r>
            <a:r>
              <a:rPr lang="en-US" dirty="0" err="1"/>
              <a:t>this.printAge</a:t>
            </a:r>
            <a:r>
              <a:rPr lang="en-US" dirty="0"/>
              <a:t> = function() {</a:t>
            </a:r>
          </a:p>
          <a:p>
            <a:pPr marL="0" indent="0">
              <a:spcBef>
                <a:spcPts val="0"/>
              </a:spcBef>
              <a:spcAft>
                <a:spcPts val="0"/>
              </a:spcAft>
              <a:buNone/>
            </a:pPr>
            <a:r>
              <a:rPr lang="en-US" dirty="0"/>
              <a:t>				    console.log("Age = " + age);</a:t>
            </a:r>
          </a:p>
          <a:p>
            <a:pPr marL="0" indent="0">
              <a:spcBef>
                <a:spcPts val="0"/>
              </a:spcBef>
              <a:spcAft>
                <a:spcPts val="0"/>
              </a:spcAft>
              <a:buNone/>
            </a:pPr>
            <a:r>
              <a:rPr lang="en-US" dirty="0"/>
              <a:t>				}</a:t>
            </a:r>
          </a:p>
          <a:p>
            <a:pPr marL="0" indent="0">
              <a:spcBef>
                <a:spcPts val="0"/>
              </a:spcBef>
              <a:spcAft>
                <a:spcPts val="0"/>
              </a:spcAft>
              <a:buNone/>
            </a:pPr>
            <a:r>
              <a:rPr lang="en-US" dirty="0"/>
              <a:t>				</a:t>
            </a:r>
          </a:p>
          <a:p>
            <a:pPr marL="0" indent="0">
              <a:spcBef>
                <a:spcPts val="0"/>
              </a:spcBef>
              <a:spcAft>
                <a:spcPts val="0"/>
              </a:spcAft>
              <a:buNone/>
            </a:pPr>
            <a:r>
              <a:rPr lang="en-US" dirty="0"/>
              <a:t>				return this;  // Just to be explicit</a:t>
            </a:r>
          </a:p>
          <a:p>
            <a:pPr marL="0" indent="0">
              <a:spcBef>
                <a:spcPts val="0"/>
              </a:spcBef>
              <a:spcAft>
                <a:spcPts val="0"/>
              </a:spcAft>
              <a:buNone/>
            </a:pPr>
            <a:r>
              <a:rPr lang="en-US" dirty="0"/>
              <a:t>			}</a:t>
            </a:r>
          </a:p>
        </p:txBody>
      </p:sp>
    </p:spTree>
    <p:extLst>
      <p:ext uri="{BB962C8B-B14F-4D97-AF65-F5344CB8AC3E}">
        <p14:creationId xmlns:p14="http://schemas.microsoft.com/office/powerpoint/2010/main" val="3293982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52353" y="812801"/>
            <a:ext cx="9601200" cy="1303337"/>
          </a:xfrm>
        </p:spPr>
        <p:txBody>
          <a:bodyPr/>
          <a:lstStyle/>
          <a:p>
            <a:r>
              <a:rPr lang="en-US" dirty="0"/>
              <a:t>Closure Object Usage</a:t>
            </a:r>
          </a:p>
        </p:txBody>
      </p:sp>
      <p:sp>
        <p:nvSpPr>
          <p:cNvPr id="3" name="Content Placeholder 2"/>
          <p:cNvSpPr>
            <a:spLocks noGrp="1"/>
          </p:cNvSpPr>
          <p:nvPr>
            <p:ph idx="4294967295"/>
          </p:nvPr>
        </p:nvSpPr>
        <p:spPr>
          <a:xfrm>
            <a:off x="1552353" y="2041710"/>
            <a:ext cx="9601200" cy="3976687"/>
          </a:xfrm>
        </p:spPr>
        <p:txBody>
          <a:bodyPr>
            <a:normAutofit fontScale="62500" lnSpcReduction="20000"/>
          </a:bodyPr>
          <a:lstStyle/>
          <a:p>
            <a:pPr marL="0" indent="0">
              <a:spcBef>
                <a:spcPts val="0"/>
              </a:spcBef>
              <a:spcAft>
                <a:spcPts val="0"/>
              </a:spcAft>
              <a:buNone/>
            </a:pPr>
            <a:r>
              <a:rPr lang="en-US" dirty="0"/>
              <a:t>			chuck = new Person({</a:t>
            </a:r>
            <a:r>
              <a:rPr lang="en-US" dirty="0" err="1"/>
              <a:t>fname</a:t>
            </a:r>
            <a:r>
              <a:rPr lang="en-US" dirty="0"/>
              <a:t>: "Chuck", </a:t>
            </a:r>
            <a:r>
              <a:rPr lang="en-US" dirty="0" err="1"/>
              <a:t>lname</a:t>
            </a:r>
            <a:r>
              <a:rPr lang="en-US" dirty="0"/>
              <a:t>: "Kann", age: 59});</a:t>
            </a:r>
          </a:p>
          <a:p>
            <a:pPr marL="0" indent="0">
              <a:spcBef>
                <a:spcPts val="0"/>
              </a:spcBef>
              <a:spcAft>
                <a:spcPts val="0"/>
              </a:spcAft>
              <a:buNone/>
            </a:pPr>
            <a:r>
              <a:rPr lang="en-US" dirty="0"/>
              <a:t>			</a:t>
            </a:r>
            <a:r>
              <a:rPr lang="en-US" dirty="0" err="1"/>
              <a:t>chuck.printFirstName</a:t>
            </a:r>
            <a:r>
              <a:rPr lang="en-US" dirty="0"/>
              <a:t>();</a:t>
            </a:r>
          </a:p>
          <a:p>
            <a:pPr marL="0" indent="0">
              <a:spcBef>
                <a:spcPts val="0"/>
              </a:spcBef>
              <a:spcAft>
                <a:spcPts val="0"/>
              </a:spcAft>
              <a:buNone/>
            </a:pPr>
            <a:r>
              <a:rPr lang="en-US" dirty="0"/>
              <a:t>			</a:t>
            </a:r>
          </a:p>
          <a:p>
            <a:pPr marL="0" indent="0">
              <a:spcBef>
                <a:spcPts val="0"/>
              </a:spcBef>
              <a:spcAft>
                <a:spcPts val="0"/>
              </a:spcAft>
              <a:buNone/>
            </a:pPr>
            <a:r>
              <a:rPr lang="en-US" dirty="0"/>
              <a:t>			patty = new Person({</a:t>
            </a:r>
            <a:r>
              <a:rPr lang="en-US" dirty="0" err="1"/>
              <a:t>fname</a:t>
            </a:r>
            <a:r>
              <a:rPr lang="en-US" dirty="0"/>
              <a:t>: "Patty", </a:t>
            </a:r>
            <a:r>
              <a:rPr lang="en-US" dirty="0" err="1"/>
              <a:t>lname</a:t>
            </a:r>
            <a:r>
              <a:rPr lang="en-US" dirty="0"/>
              <a:t>: "Jordan", age: 58});</a:t>
            </a:r>
          </a:p>
          <a:p>
            <a:pPr marL="0" indent="0">
              <a:spcBef>
                <a:spcPts val="0"/>
              </a:spcBef>
              <a:spcAft>
                <a:spcPts val="0"/>
              </a:spcAft>
              <a:buNone/>
            </a:pPr>
            <a:r>
              <a:rPr lang="en-US" dirty="0"/>
              <a:t>			</a:t>
            </a:r>
            <a:r>
              <a:rPr lang="en-US" dirty="0" err="1"/>
              <a:t>chuck.printFirstName</a:t>
            </a:r>
            <a:r>
              <a:rPr lang="en-US" dirty="0"/>
              <a:t>();</a:t>
            </a:r>
          </a:p>
          <a:p>
            <a:pPr marL="0" indent="0">
              <a:spcBef>
                <a:spcPts val="0"/>
              </a:spcBef>
              <a:spcAft>
                <a:spcPts val="0"/>
              </a:spcAft>
              <a:buNone/>
            </a:pPr>
            <a:r>
              <a:rPr lang="en-US" dirty="0"/>
              <a:t>			</a:t>
            </a:r>
          </a:p>
          <a:p>
            <a:pPr marL="0" indent="0">
              <a:spcBef>
                <a:spcPts val="0"/>
              </a:spcBef>
              <a:spcAft>
                <a:spcPts val="0"/>
              </a:spcAft>
              <a:buNone/>
            </a:pPr>
            <a:r>
              <a:rPr lang="en-US" dirty="0"/>
              <a:t>			// Note that now there is encapsulation</a:t>
            </a:r>
          </a:p>
          <a:p>
            <a:pPr marL="0" indent="0">
              <a:spcBef>
                <a:spcPts val="0"/>
              </a:spcBef>
              <a:spcAft>
                <a:spcPts val="0"/>
              </a:spcAft>
              <a:buNone/>
            </a:pPr>
            <a:r>
              <a:rPr lang="en-US" dirty="0"/>
              <a:t>			</a:t>
            </a:r>
            <a:r>
              <a:rPr lang="en-US" dirty="0" err="1"/>
              <a:t>patty.printFirstName</a:t>
            </a:r>
            <a:r>
              <a:rPr lang="en-US" dirty="0"/>
              <a:t>();   // works</a:t>
            </a:r>
          </a:p>
          <a:p>
            <a:pPr marL="0" indent="0">
              <a:spcBef>
                <a:spcPts val="0"/>
              </a:spcBef>
              <a:spcAft>
                <a:spcPts val="0"/>
              </a:spcAft>
              <a:buNone/>
            </a:pPr>
            <a:r>
              <a:rPr lang="en-US" dirty="0"/>
              <a:t>			</a:t>
            </a:r>
            <a:r>
              <a:rPr lang="en-US" dirty="0" err="1"/>
              <a:t>chuck.printFirstName</a:t>
            </a:r>
            <a:r>
              <a:rPr lang="en-US" dirty="0"/>
              <a:t>();   // works thanks to closure</a:t>
            </a:r>
          </a:p>
          <a:p>
            <a:pPr marL="0" indent="0">
              <a:spcBef>
                <a:spcPts val="0"/>
              </a:spcBef>
              <a:spcAft>
                <a:spcPts val="0"/>
              </a:spcAft>
              <a:buNone/>
            </a:pPr>
            <a:r>
              <a:rPr lang="en-US" dirty="0"/>
              <a:t>			</a:t>
            </a:r>
            <a:r>
              <a:rPr lang="en-US" dirty="0" err="1"/>
              <a:t>patty.printAge</a:t>
            </a:r>
            <a:r>
              <a:rPr lang="en-US" dirty="0"/>
              <a:t>();</a:t>
            </a:r>
          </a:p>
          <a:p>
            <a:pPr marL="0" indent="0">
              <a:spcBef>
                <a:spcPts val="0"/>
              </a:spcBef>
              <a:spcAft>
                <a:spcPts val="0"/>
              </a:spcAft>
              <a:buNone/>
            </a:pPr>
            <a:r>
              <a:rPr lang="en-US" dirty="0"/>
              <a:t>			</a:t>
            </a:r>
            <a:r>
              <a:rPr lang="en-US" dirty="0" err="1"/>
              <a:t>chuck.printAge</a:t>
            </a:r>
            <a:r>
              <a:rPr lang="en-US" dirty="0"/>
              <a:t>();</a:t>
            </a:r>
          </a:p>
          <a:p>
            <a:pPr marL="0" indent="0">
              <a:spcBef>
                <a:spcPts val="0"/>
              </a:spcBef>
              <a:spcAft>
                <a:spcPts val="0"/>
              </a:spcAft>
              <a:buNone/>
            </a:pPr>
            <a:endParaRPr lang="en-US" dirty="0"/>
          </a:p>
          <a:p>
            <a:pPr marL="0" indent="0">
              <a:spcBef>
                <a:spcPts val="0"/>
              </a:spcBef>
              <a:spcAft>
                <a:spcPts val="0"/>
              </a:spcAft>
              <a:buNone/>
            </a:pPr>
            <a:r>
              <a:rPr lang="en-US" dirty="0"/>
              <a:t>			console.log(</a:t>
            </a:r>
            <a:r>
              <a:rPr lang="en-US" dirty="0" err="1"/>
              <a:t>chuck.fname</a:t>
            </a:r>
            <a:r>
              <a:rPr lang="en-US" dirty="0"/>
              <a:t>); // does not work</a:t>
            </a:r>
          </a:p>
          <a:p>
            <a:pPr marL="0" indent="0">
              <a:spcBef>
                <a:spcPts val="0"/>
              </a:spcBef>
              <a:spcAft>
                <a:spcPts val="0"/>
              </a:spcAft>
              <a:buNone/>
            </a:pPr>
            <a:endParaRPr lang="en-US" dirty="0"/>
          </a:p>
          <a:p>
            <a:pPr marL="0" indent="0">
              <a:spcBef>
                <a:spcPts val="0"/>
              </a:spcBef>
              <a:spcAft>
                <a:spcPts val="0"/>
              </a:spcAft>
              <a:buNone/>
            </a:pPr>
            <a:r>
              <a:rPr lang="en-US" dirty="0"/>
              <a:t>			</a:t>
            </a:r>
          </a:p>
          <a:p>
            <a:pPr marL="0" indent="0">
              <a:spcBef>
                <a:spcPts val="0"/>
              </a:spcBef>
              <a:spcAft>
                <a:spcPts val="0"/>
              </a:spcAft>
              <a:buNone/>
            </a:pPr>
            <a:r>
              <a:rPr lang="en-US" dirty="0"/>
              <a:t>			// But what you have is no longer the object.  It is functions that have accessible</a:t>
            </a:r>
          </a:p>
          <a:p>
            <a:pPr marL="0" indent="0">
              <a:spcBef>
                <a:spcPts val="0"/>
              </a:spcBef>
              <a:spcAft>
                <a:spcPts val="0"/>
              </a:spcAft>
              <a:buNone/>
            </a:pPr>
            <a:r>
              <a:rPr lang="en-US" dirty="0"/>
              <a:t>			// to object fields through closure...</a:t>
            </a:r>
          </a:p>
          <a:p>
            <a:pPr marL="0" indent="0">
              <a:spcBef>
                <a:spcPts val="0"/>
              </a:spcBef>
              <a:spcAft>
                <a:spcPts val="0"/>
              </a:spcAft>
              <a:buNone/>
            </a:pPr>
            <a:r>
              <a:rPr lang="en-US" dirty="0"/>
              <a:t>			</a:t>
            </a:r>
            <a:r>
              <a:rPr lang="en-US" dirty="0" err="1"/>
              <a:t>jsonObj</a:t>
            </a:r>
            <a:r>
              <a:rPr lang="en-US" dirty="0"/>
              <a:t> = </a:t>
            </a:r>
            <a:r>
              <a:rPr lang="en-US" dirty="0" err="1"/>
              <a:t>JSON.stringify</a:t>
            </a:r>
            <a:r>
              <a:rPr lang="en-US" dirty="0"/>
              <a:t>(chuck);</a:t>
            </a:r>
          </a:p>
          <a:p>
            <a:pPr marL="0" indent="0">
              <a:spcBef>
                <a:spcPts val="0"/>
              </a:spcBef>
              <a:spcAft>
                <a:spcPts val="0"/>
              </a:spcAft>
              <a:buNone/>
            </a:pPr>
            <a:r>
              <a:rPr lang="en-US" dirty="0"/>
              <a:t>			alert(</a:t>
            </a:r>
            <a:r>
              <a:rPr lang="en-US" dirty="0" err="1"/>
              <a:t>jsonObj</a:t>
            </a:r>
            <a:r>
              <a:rPr lang="en-US" dirty="0"/>
              <a:t>);</a:t>
            </a:r>
          </a:p>
        </p:txBody>
      </p:sp>
    </p:spTree>
    <p:extLst>
      <p:ext uri="{BB962C8B-B14F-4D97-AF65-F5344CB8AC3E}">
        <p14:creationId xmlns:p14="http://schemas.microsoft.com/office/powerpoint/2010/main" val="1035734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did the object go?</a:t>
            </a:r>
          </a:p>
        </p:txBody>
      </p:sp>
      <p:sp>
        <p:nvSpPr>
          <p:cNvPr id="3" name="Content Placeholder 2"/>
          <p:cNvSpPr>
            <a:spLocks noGrp="1"/>
          </p:cNvSpPr>
          <p:nvPr>
            <p:ph idx="1"/>
          </p:nvPr>
        </p:nvSpPr>
        <p:spPr/>
        <p:txBody>
          <a:bodyPr>
            <a:normAutofit lnSpcReduction="10000"/>
          </a:bodyPr>
          <a:lstStyle/>
          <a:p>
            <a:r>
              <a:rPr lang="en-US" dirty="0"/>
              <a:t>We have information hiding and encapsulation, but we lost the object…</a:t>
            </a:r>
          </a:p>
          <a:p>
            <a:r>
              <a:rPr lang="en-US" dirty="0"/>
              <a:t>To get it back, we will use our old friend an anonymous class and a pattern called an Immediately-Invoked Function Expression (IIFE) (I think I am using the term correctly).</a:t>
            </a:r>
          </a:p>
          <a:p>
            <a:r>
              <a:rPr lang="en-US" dirty="0"/>
              <a:t>In this pattern, an internal state variable is defined to store the information for the object.  This state variable can be manipulated to a JSON object…</a:t>
            </a:r>
          </a:p>
          <a:p>
            <a:r>
              <a:rPr lang="en-US" dirty="0">
                <a:hlinkClick r:id="rId2"/>
              </a:rPr>
              <a:t>http://stackoverflow.com/questions/3029421/how-to-preserve-the-state-of-javascript-closure</a:t>
            </a:r>
            <a:r>
              <a:rPr lang="en-US" dirty="0"/>
              <a:t> </a:t>
            </a:r>
          </a:p>
          <a:p>
            <a:endParaRPr lang="en-US" dirty="0"/>
          </a:p>
        </p:txBody>
      </p:sp>
    </p:spTree>
    <p:extLst>
      <p:ext uri="{BB962C8B-B14F-4D97-AF65-F5344CB8AC3E}">
        <p14:creationId xmlns:p14="http://schemas.microsoft.com/office/powerpoint/2010/main" val="1391474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52353" y="812801"/>
            <a:ext cx="9601200" cy="1303337"/>
          </a:xfrm>
        </p:spPr>
        <p:txBody>
          <a:bodyPr/>
          <a:lstStyle/>
          <a:p>
            <a:r>
              <a:rPr lang="en-US" dirty="0"/>
              <a:t>New Person Definition</a:t>
            </a:r>
          </a:p>
        </p:txBody>
      </p:sp>
      <p:sp>
        <p:nvSpPr>
          <p:cNvPr id="3" name="Content Placeholder 2"/>
          <p:cNvSpPr>
            <a:spLocks noGrp="1"/>
          </p:cNvSpPr>
          <p:nvPr>
            <p:ph idx="4294967295"/>
          </p:nvPr>
        </p:nvSpPr>
        <p:spPr>
          <a:xfrm>
            <a:off x="1552353" y="1765006"/>
            <a:ext cx="9601200" cy="4253392"/>
          </a:xfrm>
        </p:spPr>
        <p:txBody>
          <a:bodyPr>
            <a:normAutofit fontScale="40000" lnSpcReduction="20000"/>
          </a:bodyPr>
          <a:lstStyle/>
          <a:p>
            <a:pPr marL="0" indent="0">
              <a:spcBef>
                <a:spcPts val="0"/>
              </a:spcBef>
              <a:spcAft>
                <a:spcPts val="0"/>
              </a:spcAft>
              <a:buNone/>
            </a:pPr>
            <a:r>
              <a:rPr lang="en-US" dirty="0"/>
              <a:t>			</a:t>
            </a:r>
          </a:p>
          <a:p>
            <a:pPr marL="0" indent="0">
              <a:spcBef>
                <a:spcPts val="0"/>
              </a:spcBef>
              <a:spcAft>
                <a:spcPts val="0"/>
              </a:spcAft>
              <a:buNone/>
            </a:pPr>
            <a:r>
              <a:rPr lang="en-US" dirty="0"/>
              <a:t>			function Person(options) {</a:t>
            </a:r>
          </a:p>
          <a:p>
            <a:pPr marL="0" indent="0">
              <a:spcBef>
                <a:spcPts val="0"/>
              </a:spcBef>
              <a:spcAft>
                <a:spcPts val="0"/>
              </a:spcAft>
              <a:buNone/>
            </a:pPr>
            <a:r>
              <a:rPr lang="en-US" dirty="0"/>
              <a:t>				</a:t>
            </a:r>
            <a:r>
              <a:rPr lang="en-US" dirty="0" err="1"/>
              <a:t>var</a:t>
            </a:r>
            <a:r>
              <a:rPr lang="en-US" dirty="0"/>
              <a:t> state = {</a:t>
            </a:r>
          </a:p>
          <a:p>
            <a:pPr marL="0" indent="0">
              <a:spcBef>
                <a:spcPts val="0"/>
              </a:spcBef>
              <a:spcAft>
                <a:spcPts val="0"/>
              </a:spcAft>
              <a:buNone/>
            </a:pPr>
            <a:r>
              <a:rPr lang="en-US" dirty="0"/>
              <a:t>					</a:t>
            </a:r>
            <a:r>
              <a:rPr lang="en-US" dirty="0" err="1"/>
              <a:t>instanceType</a:t>
            </a:r>
            <a:r>
              <a:rPr lang="en-US" dirty="0"/>
              <a:t> : "Person",</a:t>
            </a:r>
          </a:p>
          <a:p>
            <a:pPr marL="0" indent="0">
              <a:spcBef>
                <a:spcPts val="0"/>
              </a:spcBef>
              <a:spcAft>
                <a:spcPts val="0"/>
              </a:spcAft>
              <a:buNone/>
            </a:pPr>
            <a:r>
              <a:rPr lang="en-US" dirty="0"/>
              <a:t>					 </a:t>
            </a:r>
            <a:r>
              <a:rPr lang="en-US" dirty="0" err="1"/>
              <a:t>fname</a:t>
            </a:r>
            <a:r>
              <a:rPr lang="en-US" dirty="0"/>
              <a:t> : "",</a:t>
            </a:r>
          </a:p>
          <a:p>
            <a:pPr marL="0" indent="0">
              <a:spcBef>
                <a:spcPts val="0"/>
              </a:spcBef>
              <a:spcAft>
                <a:spcPts val="0"/>
              </a:spcAft>
              <a:buNone/>
            </a:pPr>
            <a:r>
              <a:rPr lang="en-US" dirty="0"/>
              <a:t>					 </a:t>
            </a:r>
            <a:r>
              <a:rPr lang="en-US" dirty="0" err="1"/>
              <a:t>lname</a:t>
            </a:r>
            <a:r>
              <a:rPr lang="en-US" dirty="0"/>
              <a:t> : "",</a:t>
            </a:r>
          </a:p>
          <a:p>
            <a:pPr marL="0" indent="0">
              <a:spcBef>
                <a:spcPts val="0"/>
              </a:spcBef>
              <a:spcAft>
                <a:spcPts val="0"/>
              </a:spcAft>
              <a:buNone/>
            </a:pPr>
            <a:r>
              <a:rPr lang="en-US" dirty="0"/>
              <a:t>					 age : undefined</a:t>
            </a:r>
          </a:p>
          <a:p>
            <a:pPr marL="0" indent="0">
              <a:spcBef>
                <a:spcPts val="0"/>
              </a:spcBef>
              <a:spcAft>
                <a:spcPts val="0"/>
              </a:spcAft>
              <a:buNone/>
            </a:pPr>
            <a:r>
              <a:rPr lang="en-US" dirty="0"/>
              <a:t>				}</a:t>
            </a:r>
          </a:p>
          <a:p>
            <a:pPr marL="0" indent="0">
              <a:spcBef>
                <a:spcPts val="0"/>
              </a:spcBef>
              <a:spcAft>
                <a:spcPts val="0"/>
              </a:spcAft>
              <a:buNone/>
            </a:pPr>
            <a:r>
              <a:rPr lang="en-US" dirty="0"/>
              <a:t>				</a:t>
            </a:r>
          </a:p>
          <a:p>
            <a:pPr marL="0" indent="0">
              <a:spcBef>
                <a:spcPts val="0"/>
              </a:spcBef>
              <a:spcAft>
                <a:spcPts val="0"/>
              </a:spcAft>
              <a:buNone/>
            </a:pPr>
            <a:r>
              <a:rPr lang="en-US" dirty="0"/>
              <a:t>				for (</a:t>
            </a:r>
            <a:r>
              <a:rPr lang="en-US" dirty="0" err="1"/>
              <a:t>var</a:t>
            </a:r>
            <a:r>
              <a:rPr lang="en-US" dirty="0"/>
              <a:t> prop in options) {</a:t>
            </a:r>
          </a:p>
          <a:p>
            <a:pPr marL="0" indent="0">
              <a:spcBef>
                <a:spcPts val="0"/>
              </a:spcBef>
              <a:spcAft>
                <a:spcPts val="0"/>
              </a:spcAft>
              <a:buNone/>
            </a:pPr>
            <a:r>
              <a:rPr lang="en-US" dirty="0"/>
              <a:t>				   if (!</a:t>
            </a:r>
            <a:r>
              <a:rPr lang="en-US" dirty="0" err="1"/>
              <a:t>state.hasOwnProperty</a:t>
            </a:r>
            <a:r>
              <a:rPr lang="en-US" dirty="0"/>
              <a:t>(prop))</a:t>
            </a:r>
          </a:p>
          <a:p>
            <a:pPr marL="0" indent="0">
              <a:spcBef>
                <a:spcPts val="0"/>
              </a:spcBef>
              <a:spcAft>
                <a:spcPts val="0"/>
              </a:spcAft>
              <a:buNone/>
            </a:pPr>
            <a:r>
              <a:rPr lang="en-US" dirty="0"/>
              <a:t>					    console.log("Property " + prop + " not recognized in object " + </a:t>
            </a:r>
            <a:r>
              <a:rPr lang="en-US" dirty="0" err="1"/>
              <a:t>state.instanceType</a:t>
            </a:r>
            <a:r>
              <a:rPr lang="en-US" dirty="0"/>
              <a:t>);</a:t>
            </a:r>
          </a:p>
          <a:p>
            <a:pPr marL="0" indent="0">
              <a:spcBef>
                <a:spcPts val="0"/>
              </a:spcBef>
              <a:spcAft>
                <a:spcPts val="0"/>
              </a:spcAft>
              <a:buNone/>
            </a:pPr>
            <a:r>
              <a:rPr lang="en-US" dirty="0"/>
              <a:t>				    state[prop] = options[prop];</a:t>
            </a:r>
          </a:p>
          <a:p>
            <a:pPr marL="0" indent="0">
              <a:spcBef>
                <a:spcPts val="0"/>
              </a:spcBef>
              <a:spcAft>
                <a:spcPts val="0"/>
              </a:spcAft>
              <a:buNone/>
            </a:pPr>
            <a:r>
              <a:rPr lang="en-US" dirty="0"/>
              <a:t>				}</a:t>
            </a:r>
          </a:p>
          <a:p>
            <a:pPr marL="0" indent="0">
              <a:spcBef>
                <a:spcPts val="0"/>
              </a:spcBef>
              <a:spcAft>
                <a:spcPts val="0"/>
              </a:spcAft>
              <a:buNone/>
            </a:pPr>
            <a:r>
              <a:rPr lang="en-US" dirty="0"/>
              <a:t>				</a:t>
            </a:r>
          </a:p>
          <a:p>
            <a:pPr marL="0" indent="0">
              <a:spcBef>
                <a:spcPts val="0"/>
              </a:spcBef>
              <a:spcAft>
                <a:spcPts val="0"/>
              </a:spcAft>
              <a:buNone/>
            </a:pPr>
            <a:r>
              <a:rPr lang="en-US" dirty="0"/>
              <a:t>				</a:t>
            </a:r>
            <a:r>
              <a:rPr lang="en-US" dirty="0" err="1"/>
              <a:t>this.printFirstName</a:t>
            </a:r>
            <a:r>
              <a:rPr lang="en-US" dirty="0"/>
              <a:t> = function () {</a:t>
            </a:r>
          </a:p>
          <a:p>
            <a:pPr marL="0" indent="0">
              <a:spcBef>
                <a:spcPts val="0"/>
              </a:spcBef>
              <a:spcAft>
                <a:spcPts val="0"/>
              </a:spcAft>
              <a:buNone/>
            </a:pPr>
            <a:r>
              <a:rPr lang="en-US" dirty="0"/>
              <a:t>				    console.log("First name = " + </a:t>
            </a:r>
            <a:r>
              <a:rPr lang="en-US" dirty="0" err="1"/>
              <a:t>state.fname</a:t>
            </a:r>
            <a:r>
              <a:rPr lang="en-US" dirty="0"/>
              <a:t>);</a:t>
            </a:r>
          </a:p>
          <a:p>
            <a:pPr marL="0" indent="0">
              <a:spcBef>
                <a:spcPts val="0"/>
              </a:spcBef>
              <a:spcAft>
                <a:spcPts val="0"/>
              </a:spcAft>
              <a:buNone/>
            </a:pPr>
            <a:r>
              <a:rPr lang="en-US" dirty="0"/>
              <a:t>				}</a:t>
            </a:r>
          </a:p>
          <a:p>
            <a:pPr marL="0" indent="0">
              <a:spcBef>
                <a:spcPts val="0"/>
              </a:spcBef>
              <a:spcAft>
                <a:spcPts val="0"/>
              </a:spcAft>
              <a:buNone/>
            </a:pPr>
            <a:r>
              <a:rPr lang="en-US" dirty="0"/>
              <a:t>				</a:t>
            </a:r>
          </a:p>
          <a:p>
            <a:pPr marL="0" indent="0">
              <a:spcBef>
                <a:spcPts val="0"/>
              </a:spcBef>
              <a:spcAft>
                <a:spcPts val="0"/>
              </a:spcAft>
              <a:buNone/>
            </a:pPr>
            <a:r>
              <a:rPr lang="en-US" dirty="0"/>
              <a:t>				</a:t>
            </a:r>
            <a:r>
              <a:rPr lang="en-US" dirty="0" err="1"/>
              <a:t>this.printLaastName</a:t>
            </a:r>
            <a:r>
              <a:rPr lang="en-US" dirty="0"/>
              <a:t> = function() {</a:t>
            </a:r>
          </a:p>
          <a:p>
            <a:pPr marL="0" indent="0">
              <a:spcBef>
                <a:spcPts val="0"/>
              </a:spcBef>
              <a:spcAft>
                <a:spcPts val="0"/>
              </a:spcAft>
              <a:buNone/>
            </a:pPr>
            <a:r>
              <a:rPr lang="en-US" dirty="0"/>
              <a:t>				    console.log("Last name = " + </a:t>
            </a:r>
            <a:r>
              <a:rPr lang="en-US" dirty="0" err="1"/>
              <a:t>state.lname</a:t>
            </a:r>
            <a:r>
              <a:rPr lang="en-US" dirty="0"/>
              <a:t>);</a:t>
            </a:r>
          </a:p>
          <a:p>
            <a:pPr marL="0" indent="0">
              <a:spcBef>
                <a:spcPts val="0"/>
              </a:spcBef>
              <a:spcAft>
                <a:spcPts val="0"/>
              </a:spcAft>
              <a:buNone/>
            </a:pPr>
            <a:r>
              <a:rPr lang="en-US" dirty="0"/>
              <a:t>				}</a:t>
            </a:r>
          </a:p>
          <a:p>
            <a:pPr marL="0" indent="0">
              <a:spcBef>
                <a:spcPts val="0"/>
              </a:spcBef>
              <a:spcAft>
                <a:spcPts val="0"/>
              </a:spcAft>
              <a:buNone/>
            </a:pPr>
            <a:r>
              <a:rPr lang="en-US" dirty="0"/>
              <a:t>				</a:t>
            </a:r>
          </a:p>
          <a:p>
            <a:pPr marL="0" indent="0">
              <a:spcBef>
                <a:spcPts val="0"/>
              </a:spcBef>
              <a:spcAft>
                <a:spcPts val="0"/>
              </a:spcAft>
              <a:buNone/>
            </a:pPr>
            <a:r>
              <a:rPr lang="en-US" dirty="0"/>
              <a:t>				</a:t>
            </a:r>
            <a:r>
              <a:rPr lang="en-US" dirty="0" err="1"/>
              <a:t>this.printAge</a:t>
            </a:r>
            <a:r>
              <a:rPr lang="en-US" dirty="0"/>
              <a:t> = function() {</a:t>
            </a:r>
          </a:p>
          <a:p>
            <a:pPr marL="0" indent="0">
              <a:spcBef>
                <a:spcPts val="0"/>
              </a:spcBef>
              <a:spcAft>
                <a:spcPts val="0"/>
              </a:spcAft>
              <a:buNone/>
            </a:pPr>
            <a:r>
              <a:rPr lang="en-US" dirty="0"/>
              <a:t>				    console.log("Age = " + </a:t>
            </a:r>
            <a:r>
              <a:rPr lang="en-US" dirty="0" err="1"/>
              <a:t>state.age</a:t>
            </a:r>
            <a:r>
              <a:rPr lang="en-US" dirty="0"/>
              <a:t>);</a:t>
            </a:r>
          </a:p>
          <a:p>
            <a:pPr marL="0" indent="0">
              <a:spcBef>
                <a:spcPts val="0"/>
              </a:spcBef>
              <a:spcAft>
                <a:spcPts val="0"/>
              </a:spcAft>
              <a:buNone/>
            </a:pPr>
            <a:r>
              <a:rPr lang="en-US" dirty="0"/>
              <a:t>				}</a:t>
            </a:r>
          </a:p>
          <a:p>
            <a:pPr marL="0" indent="0">
              <a:spcBef>
                <a:spcPts val="0"/>
              </a:spcBef>
              <a:spcAft>
                <a:spcPts val="0"/>
              </a:spcAft>
              <a:buNone/>
            </a:pPr>
            <a:r>
              <a:rPr lang="en-US" dirty="0"/>
              <a:t>				</a:t>
            </a:r>
          </a:p>
          <a:p>
            <a:pPr marL="0" indent="0">
              <a:spcBef>
                <a:spcPts val="0"/>
              </a:spcBef>
              <a:spcAft>
                <a:spcPts val="0"/>
              </a:spcAft>
              <a:buNone/>
            </a:pPr>
            <a:r>
              <a:rPr lang="en-US" dirty="0"/>
              <a:t>				</a:t>
            </a:r>
            <a:r>
              <a:rPr lang="en-US" dirty="0" err="1"/>
              <a:t>this.toJSON</a:t>
            </a:r>
            <a:r>
              <a:rPr lang="en-US" dirty="0"/>
              <a:t> = function() {</a:t>
            </a:r>
          </a:p>
          <a:p>
            <a:pPr marL="0" indent="0">
              <a:spcBef>
                <a:spcPts val="0"/>
              </a:spcBef>
              <a:spcAft>
                <a:spcPts val="0"/>
              </a:spcAft>
              <a:buNone/>
            </a:pPr>
            <a:r>
              <a:rPr lang="en-US" dirty="0"/>
              <a:t>				    return </a:t>
            </a:r>
            <a:r>
              <a:rPr lang="en-US" dirty="0" err="1"/>
              <a:t>JSON.stringify</a:t>
            </a:r>
            <a:r>
              <a:rPr lang="en-US" dirty="0"/>
              <a:t>(state);</a:t>
            </a:r>
          </a:p>
          <a:p>
            <a:pPr marL="0" indent="0">
              <a:spcBef>
                <a:spcPts val="0"/>
              </a:spcBef>
              <a:spcAft>
                <a:spcPts val="0"/>
              </a:spcAft>
              <a:buNone/>
            </a:pPr>
            <a:r>
              <a:rPr lang="en-US" dirty="0"/>
              <a:t>				}</a:t>
            </a:r>
          </a:p>
          <a:p>
            <a:pPr marL="0" indent="0">
              <a:spcBef>
                <a:spcPts val="0"/>
              </a:spcBef>
              <a:spcAft>
                <a:spcPts val="0"/>
              </a:spcAft>
              <a:buNone/>
            </a:pPr>
            <a:r>
              <a:rPr lang="en-US" dirty="0"/>
              <a:t>				</a:t>
            </a:r>
          </a:p>
          <a:p>
            <a:pPr marL="0" indent="0">
              <a:spcBef>
                <a:spcPts val="0"/>
              </a:spcBef>
              <a:spcAft>
                <a:spcPts val="0"/>
              </a:spcAft>
              <a:buNone/>
            </a:pPr>
            <a:r>
              <a:rPr lang="en-US" dirty="0"/>
              <a:t>				return this;  // Just to be explicit</a:t>
            </a:r>
          </a:p>
          <a:p>
            <a:pPr marL="0" indent="0">
              <a:spcBef>
                <a:spcPts val="0"/>
              </a:spcBef>
              <a:spcAft>
                <a:spcPts val="0"/>
              </a:spcAft>
              <a:buNone/>
            </a:pPr>
            <a:r>
              <a:rPr lang="en-US" dirty="0"/>
              <a:t>			}</a:t>
            </a:r>
          </a:p>
        </p:txBody>
      </p:sp>
    </p:spTree>
    <p:extLst>
      <p:ext uri="{BB962C8B-B14F-4D97-AF65-F5344CB8AC3E}">
        <p14:creationId xmlns:p14="http://schemas.microsoft.com/office/powerpoint/2010/main" val="2983766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52353" y="812801"/>
            <a:ext cx="9601200" cy="1303337"/>
          </a:xfrm>
        </p:spPr>
        <p:txBody>
          <a:bodyPr/>
          <a:lstStyle/>
          <a:p>
            <a:r>
              <a:rPr lang="en-US" dirty="0"/>
              <a:t>And the program now works…</a:t>
            </a:r>
          </a:p>
        </p:txBody>
      </p:sp>
      <p:sp>
        <p:nvSpPr>
          <p:cNvPr id="3" name="Content Placeholder 2"/>
          <p:cNvSpPr>
            <a:spLocks noGrp="1"/>
          </p:cNvSpPr>
          <p:nvPr>
            <p:ph idx="4294967295"/>
          </p:nvPr>
        </p:nvSpPr>
        <p:spPr>
          <a:xfrm>
            <a:off x="1552353" y="1903229"/>
            <a:ext cx="9601200" cy="4253392"/>
          </a:xfrm>
        </p:spPr>
        <p:txBody>
          <a:bodyPr>
            <a:normAutofit fontScale="77500" lnSpcReduction="20000"/>
          </a:bodyPr>
          <a:lstStyle/>
          <a:p>
            <a:pPr marL="0" indent="0">
              <a:spcBef>
                <a:spcPts val="0"/>
              </a:spcBef>
              <a:spcAft>
                <a:spcPts val="0"/>
              </a:spcAft>
              <a:buNone/>
            </a:pPr>
            <a:r>
              <a:rPr lang="en-US" dirty="0"/>
              <a:t>		        // create a person object, and show that the </a:t>
            </a:r>
            <a:r>
              <a:rPr lang="en-US" dirty="0" err="1"/>
              <a:t>printFirstName</a:t>
            </a:r>
            <a:r>
              <a:rPr lang="en-US" dirty="0"/>
              <a:t> function is accessible.</a:t>
            </a:r>
          </a:p>
          <a:p>
            <a:pPr marL="0" indent="0">
              <a:spcBef>
                <a:spcPts val="0"/>
              </a:spcBef>
              <a:spcAft>
                <a:spcPts val="0"/>
              </a:spcAft>
              <a:buNone/>
            </a:pPr>
            <a:r>
              <a:rPr lang="en-US" dirty="0"/>
              <a:t>			chuck = new Person({</a:t>
            </a:r>
            <a:r>
              <a:rPr lang="en-US" dirty="0" err="1"/>
              <a:t>fname</a:t>
            </a:r>
            <a:r>
              <a:rPr lang="en-US" dirty="0"/>
              <a:t>: "Chuck", </a:t>
            </a:r>
            <a:r>
              <a:rPr lang="en-US" dirty="0" err="1"/>
              <a:t>lname</a:t>
            </a:r>
            <a:r>
              <a:rPr lang="en-US" dirty="0"/>
              <a:t>: "Kann", age: 59});</a:t>
            </a:r>
          </a:p>
          <a:p>
            <a:pPr marL="0" indent="0">
              <a:spcBef>
                <a:spcPts val="0"/>
              </a:spcBef>
              <a:spcAft>
                <a:spcPts val="0"/>
              </a:spcAft>
              <a:buNone/>
            </a:pPr>
            <a:r>
              <a:rPr lang="en-US" dirty="0"/>
              <a:t>			</a:t>
            </a:r>
            <a:r>
              <a:rPr lang="en-US" dirty="0" err="1"/>
              <a:t>chuck.printFirstName</a:t>
            </a:r>
            <a:r>
              <a:rPr lang="en-US" dirty="0"/>
              <a:t>();</a:t>
            </a:r>
          </a:p>
          <a:p>
            <a:pPr marL="0" indent="0">
              <a:spcBef>
                <a:spcPts val="0"/>
              </a:spcBef>
              <a:spcAft>
                <a:spcPts val="0"/>
              </a:spcAft>
              <a:buNone/>
            </a:pPr>
            <a:r>
              <a:rPr lang="en-US" dirty="0"/>
              <a:t>			patty = new Person({</a:t>
            </a:r>
            <a:r>
              <a:rPr lang="en-US" dirty="0" err="1"/>
              <a:t>fname</a:t>
            </a:r>
            <a:r>
              <a:rPr lang="en-US" dirty="0"/>
              <a:t>: "Patty", </a:t>
            </a:r>
            <a:r>
              <a:rPr lang="en-US" dirty="0" err="1"/>
              <a:t>lname</a:t>
            </a:r>
            <a:r>
              <a:rPr lang="en-US" dirty="0"/>
              <a:t>: "Jordan", age: 58});</a:t>
            </a:r>
          </a:p>
          <a:p>
            <a:pPr marL="0" indent="0">
              <a:spcBef>
                <a:spcPts val="0"/>
              </a:spcBef>
              <a:spcAft>
                <a:spcPts val="0"/>
              </a:spcAft>
              <a:buNone/>
            </a:pPr>
            <a:endParaRPr lang="en-US" dirty="0"/>
          </a:p>
          <a:p>
            <a:pPr marL="0" indent="0">
              <a:spcBef>
                <a:spcPts val="0"/>
              </a:spcBef>
              <a:spcAft>
                <a:spcPts val="0"/>
              </a:spcAft>
              <a:buNone/>
            </a:pPr>
            <a:r>
              <a:rPr lang="en-US" dirty="0"/>
              <a:t>			</a:t>
            </a:r>
          </a:p>
          <a:p>
            <a:pPr marL="0" indent="0">
              <a:spcBef>
                <a:spcPts val="0"/>
              </a:spcBef>
              <a:spcAft>
                <a:spcPts val="0"/>
              </a:spcAft>
              <a:buNone/>
            </a:pPr>
            <a:r>
              <a:rPr lang="en-US" dirty="0"/>
              <a:t>			// Note that now there is still encapsulation</a:t>
            </a:r>
          </a:p>
          <a:p>
            <a:pPr marL="0" indent="0">
              <a:spcBef>
                <a:spcPts val="0"/>
              </a:spcBef>
              <a:spcAft>
                <a:spcPts val="0"/>
              </a:spcAft>
              <a:buNone/>
            </a:pPr>
            <a:r>
              <a:rPr lang="en-US" dirty="0"/>
              <a:t>			</a:t>
            </a:r>
            <a:r>
              <a:rPr lang="en-US" dirty="0" err="1"/>
              <a:t>patty.printFirstName</a:t>
            </a:r>
            <a:r>
              <a:rPr lang="en-US" dirty="0"/>
              <a:t>();   // works</a:t>
            </a:r>
          </a:p>
          <a:p>
            <a:pPr marL="0" indent="0">
              <a:spcBef>
                <a:spcPts val="0"/>
              </a:spcBef>
              <a:spcAft>
                <a:spcPts val="0"/>
              </a:spcAft>
              <a:buNone/>
            </a:pPr>
            <a:r>
              <a:rPr lang="en-US" dirty="0"/>
              <a:t>			</a:t>
            </a:r>
            <a:r>
              <a:rPr lang="en-US" dirty="0" err="1"/>
              <a:t>chuck.printFirstName</a:t>
            </a:r>
            <a:r>
              <a:rPr lang="en-US" dirty="0"/>
              <a:t>();   // works thanks to closure</a:t>
            </a:r>
          </a:p>
          <a:p>
            <a:pPr marL="0" indent="0">
              <a:spcBef>
                <a:spcPts val="0"/>
              </a:spcBef>
              <a:spcAft>
                <a:spcPts val="0"/>
              </a:spcAft>
              <a:buNone/>
            </a:pPr>
            <a:endParaRPr lang="en-US" dirty="0"/>
          </a:p>
          <a:p>
            <a:pPr marL="0" indent="0">
              <a:spcBef>
                <a:spcPts val="0"/>
              </a:spcBef>
              <a:spcAft>
                <a:spcPts val="0"/>
              </a:spcAft>
              <a:buNone/>
            </a:pPr>
            <a:endParaRPr lang="en-US" dirty="0"/>
          </a:p>
          <a:p>
            <a:pPr marL="0" indent="0">
              <a:spcBef>
                <a:spcPts val="0"/>
              </a:spcBef>
              <a:spcAft>
                <a:spcPts val="0"/>
              </a:spcAft>
              <a:buNone/>
            </a:pPr>
            <a:r>
              <a:rPr lang="en-US" dirty="0"/>
              <a:t>			</a:t>
            </a:r>
          </a:p>
          <a:p>
            <a:pPr marL="0" indent="0">
              <a:spcBef>
                <a:spcPts val="0"/>
              </a:spcBef>
              <a:spcAft>
                <a:spcPts val="0"/>
              </a:spcAft>
              <a:buNone/>
            </a:pPr>
            <a:r>
              <a:rPr lang="en-US" dirty="0"/>
              <a:t>			// But we can get to the object to </a:t>
            </a:r>
            <a:r>
              <a:rPr lang="en-US" dirty="0" err="1"/>
              <a:t>stringify</a:t>
            </a:r>
            <a:r>
              <a:rPr lang="en-US" dirty="0"/>
              <a:t> it.</a:t>
            </a:r>
          </a:p>
          <a:p>
            <a:pPr marL="0" indent="0">
              <a:spcBef>
                <a:spcPts val="0"/>
              </a:spcBef>
              <a:spcAft>
                <a:spcPts val="0"/>
              </a:spcAft>
              <a:buNone/>
            </a:pPr>
            <a:r>
              <a:rPr lang="en-US" dirty="0"/>
              <a:t>			</a:t>
            </a:r>
            <a:r>
              <a:rPr lang="en-US" dirty="0" err="1"/>
              <a:t>jsonObj</a:t>
            </a:r>
            <a:r>
              <a:rPr lang="en-US" dirty="0"/>
              <a:t> = </a:t>
            </a:r>
            <a:r>
              <a:rPr lang="en-US" dirty="0" err="1"/>
              <a:t>chuck.toJSON</a:t>
            </a:r>
            <a:r>
              <a:rPr lang="en-US" dirty="0"/>
              <a:t>();</a:t>
            </a:r>
          </a:p>
          <a:p>
            <a:pPr marL="0" indent="0">
              <a:spcBef>
                <a:spcPts val="0"/>
              </a:spcBef>
              <a:spcAft>
                <a:spcPts val="0"/>
              </a:spcAft>
              <a:buNone/>
            </a:pPr>
            <a:r>
              <a:rPr lang="en-US" dirty="0"/>
              <a:t>			alert(</a:t>
            </a:r>
            <a:r>
              <a:rPr lang="en-US" dirty="0" err="1"/>
              <a:t>jsonObj</a:t>
            </a:r>
            <a:r>
              <a:rPr lang="en-US" dirty="0"/>
              <a:t>);</a:t>
            </a:r>
          </a:p>
          <a:p>
            <a:pPr marL="0" indent="0">
              <a:spcBef>
                <a:spcPts val="0"/>
              </a:spcBef>
              <a:spcAft>
                <a:spcPts val="0"/>
              </a:spcAft>
              <a:buNone/>
            </a:pPr>
            <a:r>
              <a:rPr lang="en-US" dirty="0"/>
              <a:t>			</a:t>
            </a:r>
            <a:r>
              <a:rPr lang="en-US" dirty="0" err="1"/>
              <a:t>jsonObj</a:t>
            </a:r>
            <a:r>
              <a:rPr lang="en-US" dirty="0"/>
              <a:t> = </a:t>
            </a:r>
            <a:r>
              <a:rPr lang="en-US" dirty="0" err="1"/>
              <a:t>patty.toJSON</a:t>
            </a:r>
            <a:r>
              <a:rPr lang="en-US" dirty="0"/>
              <a:t>();</a:t>
            </a:r>
          </a:p>
          <a:p>
            <a:pPr marL="0" indent="0">
              <a:spcBef>
                <a:spcPts val="0"/>
              </a:spcBef>
              <a:spcAft>
                <a:spcPts val="0"/>
              </a:spcAft>
              <a:buNone/>
            </a:pPr>
            <a:r>
              <a:rPr lang="en-US" dirty="0"/>
              <a:t>			alert(</a:t>
            </a:r>
            <a:r>
              <a:rPr lang="en-US" dirty="0" err="1"/>
              <a:t>jsonObj</a:t>
            </a:r>
            <a:r>
              <a:rPr lang="en-US" dirty="0"/>
              <a:t>);</a:t>
            </a:r>
          </a:p>
        </p:txBody>
      </p:sp>
    </p:spTree>
    <p:extLst>
      <p:ext uri="{BB962C8B-B14F-4D97-AF65-F5344CB8AC3E}">
        <p14:creationId xmlns:p14="http://schemas.microsoft.com/office/powerpoint/2010/main" val="608876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we have an object model we can use</a:t>
            </a:r>
          </a:p>
        </p:txBody>
      </p:sp>
      <p:sp>
        <p:nvSpPr>
          <p:cNvPr id="3" name="Content Placeholder 2"/>
          <p:cNvSpPr>
            <a:spLocks noGrp="1"/>
          </p:cNvSpPr>
          <p:nvPr>
            <p:ph idx="1"/>
          </p:nvPr>
        </p:nvSpPr>
        <p:spPr/>
        <p:txBody>
          <a:bodyPr>
            <a:normAutofit/>
          </a:bodyPr>
          <a:lstStyle/>
          <a:p>
            <a:r>
              <a:rPr lang="en-US" dirty="0"/>
              <a:t>This object model has encapsulation and information hiding, and is a good one we can use.</a:t>
            </a:r>
          </a:p>
          <a:p>
            <a:r>
              <a:rPr lang="en-US" dirty="0"/>
              <a:t>I am not saying you cannot break encapsulation and information hiding, but you have to try hard to do it.  And why bother…</a:t>
            </a:r>
          </a:p>
          <a:p>
            <a:r>
              <a:rPr lang="en-US" dirty="0"/>
              <a:t>More about objects later, but for now there is enough to do a simple form…</a:t>
            </a:r>
          </a:p>
          <a:p>
            <a:endParaRPr lang="en-US" dirty="0"/>
          </a:p>
        </p:txBody>
      </p:sp>
    </p:spTree>
    <p:extLst>
      <p:ext uri="{BB962C8B-B14F-4D97-AF65-F5344CB8AC3E}">
        <p14:creationId xmlns:p14="http://schemas.microsoft.com/office/powerpoint/2010/main" val="2539525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are JavaScript Objects?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093925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First Thing…</a:t>
            </a:r>
          </a:p>
        </p:txBody>
      </p:sp>
      <p:sp>
        <p:nvSpPr>
          <p:cNvPr id="5" name="Content Placeholder 4"/>
          <p:cNvSpPr>
            <a:spLocks noGrp="1"/>
          </p:cNvSpPr>
          <p:nvPr>
            <p:ph idx="1"/>
          </p:nvPr>
        </p:nvSpPr>
        <p:spPr/>
        <p:txBody>
          <a:bodyPr/>
          <a:lstStyle/>
          <a:p>
            <a:r>
              <a:rPr lang="en-US" dirty="0"/>
              <a:t>Forget almost everything (80%) you learned about objects in Java.</a:t>
            </a:r>
          </a:p>
          <a:p>
            <a:r>
              <a:rPr lang="en-US" dirty="0"/>
              <a:t>JavaScript is a </a:t>
            </a:r>
            <a:r>
              <a:rPr lang="en-US" i="1" dirty="0"/>
              <a:t>prototype</a:t>
            </a:r>
            <a:r>
              <a:rPr lang="en-US" dirty="0"/>
              <a:t> language.  It has objects, but not in the Java sense.</a:t>
            </a:r>
          </a:p>
          <a:p>
            <a:pPr lvl="1"/>
            <a:r>
              <a:rPr lang="en-US" sz="1400" dirty="0">
                <a:hlinkClick r:id="rId2"/>
              </a:rPr>
              <a:t>https://en.wikipedia.org/wiki/JavaScript</a:t>
            </a:r>
            <a:r>
              <a:rPr lang="en-US" sz="1400" dirty="0"/>
              <a:t> </a:t>
            </a:r>
          </a:p>
          <a:p>
            <a:pPr lvl="1"/>
            <a:r>
              <a:rPr lang="en-US" sz="1400" dirty="0">
                <a:hlinkClick r:id="rId3"/>
              </a:rPr>
              <a:t>https://developer.mozilla.org/en-US/docs/Web/JavaScript/Introduction_to_Object-Oriented_JavaScript</a:t>
            </a:r>
            <a:r>
              <a:rPr lang="en-US" sz="1400" dirty="0"/>
              <a:t> </a:t>
            </a:r>
          </a:p>
          <a:p>
            <a:pPr lvl="1"/>
            <a:r>
              <a:rPr lang="en-US" sz="1400" dirty="0">
                <a:hlinkClick r:id="rId4"/>
              </a:rPr>
              <a:t>https://javascriptweblog.wordpress.com/2010/06/07/understanding-javascript-prototypes/</a:t>
            </a:r>
            <a:r>
              <a:rPr lang="en-US" sz="1400" dirty="0"/>
              <a:t> </a:t>
            </a:r>
          </a:p>
          <a:p>
            <a:pPr lvl="1"/>
            <a:r>
              <a:rPr lang="en-US" sz="1400" dirty="0">
                <a:hlinkClick r:id="rId5"/>
              </a:rPr>
              <a:t>https://developer.mozilla.org/en-US/docs/Web/JavaScript/Inheritance_and_the_prototype_chain</a:t>
            </a:r>
            <a:r>
              <a:rPr lang="en-US" sz="1400" dirty="0"/>
              <a:t> </a:t>
            </a:r>
          </a:p>
          <a:p>
            <a:pPr lvl="1"/>
            <a:r>
              <a:rPr lang="en-US" sz="1400" dirty="0">
                <a:hlinkClick r:id="rId6"/>
              </a:rPr>
              <a:t>http://javascript.info/tutorial/constructor</a:t>
            </a:r>
            <a:r>
              <a:rPr lang="en-US" sz="1400" dirty="0"/>
              <a:t> </a:t>
            </a:r>
          </a:p>
          <a:p>
            <a:pPr lvl="1"/>
            <a:r>
              <a:rPr lang="en-US" sz="1400" dirty="0">
                <a:hlinkClick r:id="rId7"/>
              </a:rPr>
              <a:t>http://stackoverflow.com/questions/9267157/why-is-it-impossible-to-change-constructor-function-from-prototype</a:t>
            </a:r>
            <a:r>
              <a:rPr lang="en-US" sz="1400" dirty="0"/>
              <a:t> </a:t>
            </a:r>
          </a:p>
          <a:p>
            <a:pPr lvl="1"/>
            <a:r>
              <a:rPr lang="en-US" sz="1400" dirty="0">
                <a:hlinkClick r:id="rId8"/>
              </a:rPr>
              <a:t>http://stackoverflow.com/questions/5030739/javascript-how-to-define-a-constructor</a:t>
            </a:r>
            <a:r>
              <a:rPr lang="en-US" sz="1400" dirty="0"/>
              <a:t> </a:t>
            </a:r>
          </a:p>
        </p:txBody>
      </p:sp>
    </p:spTree>
    <p:extLst>
      <p:ext uri="{BB962C8B-B14F-4D97-AF65-F5344CB8AC3E}">
        <p14:creationId xmlns:p14="http://schemas.microsoft.com/office/powerpoint/2010/main" val="1629036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half of this class will:</a:t>
            </a:r>
          </a:p>
        </p:txBody>
      </p:sp>
      <p:sp>
        <p:nvSpPr>
          <p:cNvPr id="3" name="Content Placeholder 2"/>
          <p:cNvSpPr>
            <a:spLocks noGrp="1"/>
          </p:cNvSpPr>
          <p:nvPr>
            <p:ph idx="1"/>
          </p:nvPr>
        </p:nvSpPr>
        <p:spPr/>
        <p:txBody>
          <a:bodyPr/>
          <a:lstStyle/>
          <a:p>
            <a:r>
              <a:rPr lang="en-US" dirty="0"/>
              <a:t>Will implement simple objects that can be </a:t>
            </a:r>
            <a:r>
              <a:rPr lang="en-US" i="1" dirty="0"/>
              <a:t>serialized</a:t>
            </a:r>
            <a:r>
              <a:rPr lang="en-US" dirty="0"/>
              <a:t> to a JSON object.</a:t>
            </a:r>
          </a:p>
          <a:p>
            <a:r>
              <a:rPr lang="en-US" dirty="0"/>
              <a:t>Try to avoid too much talk of how prototypes and closures work, but cover enough that you can use it and identify when it is used.</a:t>
            </a:r>
          </a:p>
          <a:p>
            <a:r>
              <a:rPr lang="en-US" dirty="0"/>
              <a:t>Explain how to do OOP in JavaScript (w/o inheritance, which I will never need anyway).</a:t>
            </a:r>
          </a:p>
          <a:p>
            <a:r>
              <a:rPr lang="en-US" dirty="0"/>
              <a:t>Note  that this is definitely not a class in JavaScript.</a:t>
            </a:r>
          </a:p>
        </p:txBody>
      </p:sp>
    </p:spTree>
    <p:extLst>
      <p:ext uri="{BB962C8B-B14F-4D97-AF65-F5344CB8AC3E}">
        <p14:creationId xmlns:p14="http://schemas.microsoft.com/office/powerpoint/2010/main" val="3346496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Global Objects</a:t>
            </a:r>
          </a:p>
        </p:txBody>
      </p:sp>
      <p:sp>
        <p:nvSpPr>
          <p:cNvPr id="3" name="Content Placeholder 2"/>
          <p:cNvSpPr>
            <a:spLocks noGrp="1"/>
          </p:cNvSpPr>
          <p:nvPr>
            <p:ph idx="1"/>
          </p:nvPr>
        </p:nvSpPr>
        <p:spPr/>
        <p:txBody>
          <a:bodyPr>
            <a:normAutofit/>
          </a:bodyPr>
          <a:lstStyle/>
          <a:p>
            <a:r>
              <a:rPr lang="en-US" dirty="0"/>
              <a:t>An object in JavaScript is any unordered collection of key-value pairs. If it’s not a primitive (undefined, null, </a:t>
            </a:r>
            <a:r>
              <a:rPr lang="en-US" dirty="0" err="1"/>
              <a:t>boolean</a:t>
            </a:r>
            <a:r>
              <a:rPr lang="en-US" dirty="0"/>
              <a:t>, number or string) it’s an object.</a:t>
            </a:r>
          </a:p>
          <a:p>
            <a:r>
              <a:rPr lang="en-US" dirty="0">
                <a:solidFill>
                  <a:schemeClr val="tx1"/>
                </a:solidFill>
              </a:rPr>
              <a:t>The most basic type of object is one which does not have a constructor function, and so exists as a global variable (only one instance, so kind-of like a java class used as an object(?)  It is not really a singleton…).  </a:t>
            </a:r>
          </a:p>
          <a:p>
            <a:r>
              <a:rPr lang="en-US" dirty="0">
                <a:solidFill>
                  <a:schemeClr val="tx1"/>
                </a:solidFill>
              </a:rPr>
              <a:t>Functions are assigned to the object.  These functions can be assigned when the object is created, or later.</a:t>
            </a:r>
          </a:p>
          <a:p>
            <a:pPr marL="0" indent="0">
              <a:buNone/>
            </a:pPr>
            <a:endParaRPr lang="en-US" dirty="0"/>
          </a:p>
        </p:txBody>
      </p:sp>
    </p:spTree>
    <p:extLst>
      <p:ext uri="{BB962C8B-B14F-4D97-AF65-F5344CB8AC3E}">
        <p14:creationId xmlns:p14="http://schemas.microsoft.com/office/powerpoint/2010/main" val="155505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simple global objects </a:t>
            </a:r>
          </a:p>
        </p:txBody>
      </p:sp>
      <p:sp>
        <p:nvSpPr>
          <p:cNvPr id="3" name="Content Placeholder 2"/>
          <p:cNvSpPr>
            <a:spLocks noGrp="1"/>
          </p:cNvSpPr>
          <p:nvPr>
            <p:ph idx="1"/>
          </p:nvPr>
        </p:nvSpPr>
        <p:spPr/>
        <p:txBody>
          <a:bodyPr/>
          <a:lstStyle/>
          <a:p>
            <a:r>
              <a:rPr lang="en-US" dirty="0"/>
              <a:t>Global objects can efficiently add properties to the object itself, so no prototype is created.</a:t>
            </a:r>
          </a:p>
          <a:p>
            <a:r>
              <a:rPr lang="en-US" dirty="0"/>
              <a:t>The prototype of all global objects is Object.  This is the [[</a:t>
            </a:r>
            <a:r>
              <a:rPr lang="en-US" i="1" dirty="0"/>
              <a:t>prototype</a:t>
            </a:r>
            <a:r>
              <a:rPr lang="en-US" dirty="0"/>
              <a:t>]] property of the object.  The prototype property is the names of property, not the real property.  To get the real </a:t>
            </a:r>
            <a:r>
              <a:rPr lang="en-US"/>
              <a:t>Prototype property </a:t>
            </a:r>
            <a:r>
              <a:rPr lang="en-US" dirty="0"/>
              <a:t>use </a:t>
            </a:r>
            <a:r>
              <a:rPr lang="en-US" dirty="0" err="1"/>
              <a:t>obj.getPrototypeOf</a:t>
            </a:r>
            <a:r>
              <a:rPr lang="en-US" dirty="0"/>
              <a:t>(object).</a:t>
            </a:r>
          </a:p>
        </p:txBody>
      </p:sp>
    </p:spTree>
    <p:extLst>
      <p:ext uri="{BB962C8B-B14F-4D97-AF65-F5344CB8AC3E}">
        <p14:creationId xmlns:p14="http://schemas.microsoft.com/office/powerpoint/2010/main" val="1263152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Object 1</a:t>
            </a:r>
          </a:p>
        </p:txBody>
      </p:sp>
      <p:sp>
        <p:nvSpPr>
          <p:cNvPr id="3" name="Content Placeholder 2"/>
          <p:cNvSpPr>
            <a:spLocks noGrp="1"/>
          </p:cNvSpPr>
          <p:nvPr>
            <p:ph idx="1"/>
          </p:nvPr>
        </p:nvSpPr>
        <p:spPr/>
        <p:txBody>
          <a:bodyPr>
            <a:normAutofit/>
          </a:bodyPr>
          <a:lstStyle/>
          <a:p>
            <a:pPr marL="0" indent="0">
              <a:spcBef>
                <a:spcPts val="0"/>
              </a:spcBef>
              <a:spcAft>
                <a:spcPts val="0"/>
              </a:spcAft>
              <a:buNone/>
            </a:pPr>
            <a:r>
              <a:rPr lang="en-US" sz="1000" dirty="0"/>
              <a:t>		</a:t>
            </a:r>
            <a:r>
              <a:rPr lang="en-US" sz="1800" dirty="0" err="1"/>
              <a:t>var</a:t>
            </a:r>
            <a:r>
              <a:rPr lang="en-US" sz="1800" dirty="0"/>
              <a:t> Chuck = {</a:t>
            </a:r>
          </a:p>
          <a:p>
            <a:pPr marL="0" indent="0">
              <a:spcBef>
                <a:spcPts val="0"/>
              </a:spcBef>
              <a:spcAft>
                <a:spcPts val="0"/>
              </a:spcAft>
              <a:buNone/>
            </a:pPr>
            <a:r>
              <a:rPr lang="en-US" sz="1800" dirty="0"/>
              <a:t>			</a:t>
            </a:r>
            <a:r>
              <a:rPr lang="en-US" sz="1800" dirty="0" err="1"/>
              <a:t>fname</a:t>
            </a:r>
            <a:r>
              <a:rPr lang="en-US" sz="1800" dirty="0"/>
              <a:t>: "Chuck",</a:t>
            </a:r>
          </a:p>
          <a:p>
            <a:pPr marL="0" indent="0">
              <a:spcBef>
                <a:spcPts val="0"/>
              </a:spcBef>
              <a:spcAft>
                <a:spcPts val="0"/>
              </a:spcAft>
              <a:buNone/>
            </a:pPr>
            <a:r>
              <a:rPr lang="en-US" sz="1800" dirty="0"/>
              <a:t>			</a:t>
            </a:r>
            <a:r>
              <a:rPr lang="en-US" sz="1800" dirty="0" err="1"/>
              <a:t>lname</a:t>
            </a:r>
            <a:r>
              <a:rPr lang="en-US" sz="1800" dirty="0"/>
              <a:t>: "Kann",</a:t>
            </a:r>
          </a:p>
          <a:p>
            <a:pPr marL="0" indent="0">
              <a:spcBef>
                <a:spcPts val="0"/>
              </a:spcBef>
              <a:spcAft>
                <a:spcPts val="0"/>
              </a:spcAft>
              <a:buNone/>
            </a:pPr>
            <a:r>
              <a:rPr lang="en-US" sz="1800" dirty="0"/>
              <a:t>			debug: function() {</a:t>
            </a:r>
          </a:p>
          <a:p>
            <a:pPr marL="0" indent="0">
              <a:spcBef>
                <a:spcPts val="0"/>
              </a:spcBef>
              <a:spcAft>
                <a:spcPts val="0"/>
              </a:spcAft>
              <a:buNone/>
            </a:pPr>
            <a:r>
              <a:rPr lang="en-US" sz="1800" dirty="0"/>
              <a:t>			    console.log(</a:t>
            </a:r>
            <a:r>
              <a:rPr lang="en-US" sz="1800" dirty="0" err="1"/>
              <a:t>this.fname</a:t>
            </a:r>
            <a:r>
              <a:rPr lang="en-US" sz="1800" dirty="0"/>
              <a:t> + " " + </a:t>
            </a:r>
            <a:r>
              <a:rPr lang="en-US" sz="1800" dirty="0" err="1"/>
              <a:t>this.lname</a:t>
            </a:r>
            <a:r>
              <a:rPr lang="en-US" sz="1800" dirty="0"/>
              <a:t>);</a:t>
            </a:r>
          </a:p>
          <a:p>
            <a:pPr marL="0" indent="0">
              <a:spcBef>
                <a:spcPts val="0"/>
              </a:spcBef>
              <a:spcAft>
                <a:spcPts val="0"/>
              </a:spcAft>
              <a:buNone/>
            </a:pPr>
            <a:r>
              <a:rPr lang="en-US" sz="1800" dirty="0"/>
              <a:t>			}</a:t>
            </a:r>
          </a:p>
          <a:p>
            <a:pPr marL="0" indent="0">
              <a:spcBef>
                <a:spcPts val="0"/>
              </a:spcBef>
              <a:spcAft>
                <a:spcPts val="0"/>
              </a:spcAft>
              <a:buNone/>
            </a:pPr>
            <a:r>
              <a:rPr lang="en-US" sz="1800" dirty="0"/>
              <a:t>		}</a:t>
            </a:r>
          </a:p>
          <a:p>
            <a:pPr marL="0" indent="0">
              <a:spcBef>
                <a:spcPts val="0"/>
              </a:spcBef>
              <a:spcAft>
                <a:spcPts val="0"/>
              </a:spcAft>
              <a:buNone/>
            </a:pPr>
            <a:r>
              <a:rPr lang="en-US" sz="1800" dirty="0"/>
              <a:t>		</a:t>
            </a:r>
            <a:r>
              <a:rPr lang="en-US" sz="1800" dirty="0" err="1"/>
              <a:t>Chuck.debug</a:t>
            </a:r>
            <a:r>
              <a:rPr lang="en-US" sz="1800" dirty="0"/>
              <a:t>();</a:t>
            </a:r>
          </a:p>
        </p:txBody>
      </p:sp>
    </p:spTree>
    <p:extLst>
      <p:ext uri="{BB962C8B-B14F-4D97-AF65-F5344CB8AC3E}">
        <p14:creationId xmlns:p14="http://schemas.microsoft.com/office/powerpoint/2010/main" val="319052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Object 1</a:t>
            </a:r>
          </a:p>
        </p:txBody>
      </p:sp>
      <p:sp>
        <p:nvSpPr>
          <p:cNvPr id="3" name="Content Placeholder 2"/>
          <p:cNvSpPr>
            <a:spLocks noGrp="1"/>
          </p:cNvSpPr>
          <p:nvPr>
            <p:ph idx="1"/>
          </p:nvPr>
        </p:nvSpPr>
        <p:spPr/>
        <p:txBody>
          <a:bodyPr>
            <a:noAutofit/>
          </a:bodyPr>
          <a:lstStyle/>
          <a:p>
            <a:pPr marL="0" indent="0">
              <a:spcBef>
                <a:spcPts val="0"/>
              </a:spcBef>
              <a:spcAft>
                <a:spcPts val="0"/>
              </a:spcAft>
              <a:buNone/>
            </a:pPr>
            <a:r>
              <a:rPr lang="en-US" sz="900" dirty="0"/>
              <a:t>			</a:t>
            </a:r>
          </a:p>
          <a:p>
            <a:pPr marL="0" indent="0">
              <a:spcBef>
                <a:spcPts val="0"/>
              </a:spcBef>
              <a:spcAft>
                <a:spcPts val="0"/>
              </a:spcAft>
              <a:buNone/>
            </a:pPr>
            <a:r>
              <a:rPr lang="en-US" sz="900" dirty="0"/>
              <a:t>		</a:t>
            </a:r>
            <a:r>
              <a:rPr lang="en-US" sz="1600" dirty="0"/>
              <a:t>    </a:t>
            </a:r>
            <a:r>
              <a:rPr lang="en-US" sz="1600" dirty="0" err="1"/>
              <a:t>var</a:t>
            </a:r>
            <a:r>
              <a:rPr lang="en-US" sz="1600" dirty="0"/>
              <a:t> Chuck = {</a:t>
            </a:r>
          </a:p>
          <a:p>
            <a:pPr marL="0" indent="0">
              <a:spcBef>
                <a:spcPts val="0"/>
              </a:spcBef>
              <a:spcAft>
                <a:spcPts val="0"/>
              </a:spcAft>
              <a:buNone/>
            </a:pPr>
            <a:r>
              <a:rPr lang="en-US" sz="1600" dirty="0"/>
              <a:t>				</a:t>
            </a:r>
            <a:r>
              <a:rPr lang="en-US" sz="1600" dirty="0" err="1"/>
              <a:t>fname</a:t>
            </a:r>
            <a:r>
              <a:rPr lang="en-US" sz="1600" dirty="0"/>
              <a:t>: "Chuck",</a:t>
            </a:r>
          </a:p>
          <a:p>
            <a:pPr marL="0" indent="0">
              <a:spcBef>
                <a:spcPts val="0"/>
              </a:spcBef>
              <a:spcAft>
                <a:spcPts val="0"/>
              </a:spcAft>
              <a:buNone/>
            </a:pPr>
            <a:r>
              <a:rPr lang="en-US" sz="1600" dirty="0"/>
              <a:t>				</a:t>
            </a:r>
            <a:r>
              <a:rPr lang="en-US" sz="1600" dirty="0" err="1"/>
              <a:t>lname</a:t>
            </a:r>
            <a:r>
              <a:rPr lang="en-US" sz="1600" dirty="0"/>
              <a:t>: "Kann",</a:t>
            </a:r>
          </a:p>
          <a:p>
            <a:pPr marL="0" indent="0">
              <a:spcBef>
                <a:spcPts val="0"/>
              </a:spcBef>
              <a:spcAft>
                <a:spcPts val="0"/>
              </a:spcAft>
              <a:buNone/>
            </a:pPr>
            <a:r>
              <a:rPr lang="en-US" sz="1600" dirty="0"/>
              <a:t>			}</a:t>
            </a:r>
          </a:p>
          <a:p>
            <a:pPr marL="0" indent="0">
              <a:spcBef>
                <a:spcPts val="0"/>
              </a:spcBef>
              <a:spcAft>
                <a:spcPts val="0"/>
              </a:spcAft>
              <a:buNone/>
            </a:pPr>
            <a:r>
              <a:rPr lang="en-US" sz="1600" dirty="0"/>
              <a:t>			</a:t>
            </a:r>
          </a:p>
          <a:p>
            <a:pPr marL="0" indent="0">
              <a:spcBef>
                <a:spcPts val="0"/>
              </a:spcBef>
              <a:spcAft>
                <a:spcPts val="0"/>
              </a:spcAft>
              <a:buNone/>
            </a:pPr>
            <a:r>
              <a:rPr lang="en-US" sz="1600" dirty="0"/>
              <a:t>		    // Adding property to object prototype</a:t>
            </a:r>
          </a:p>
          <a:p>
            <a:pPr marL="0" indent="0">
              <a:spcBef>
                <a:spcPts val="0"/>
              </a:spcBef>
              <a:spcAft>
                <a:spcPts val="0"/>
              </a:spcAft>
              <a:buNone/>
            </a:pPr>
            <a:r>
              <a:rPr lang="en-US" sz="1600" dirty="0"/>
              <a:t>		    </a:t>
            </a:r>
            <a:r>
              <a:rPr lang="en-US" sz="1600" dirty="0" err="1"/>
              <a:t>Chuck.debug</a:t>
            </a:r>
            <a:r>
              <a:rPr lang="en-US" sz="1600" dirty="0"/>
              <a:t> = function () {</a:t>
            </a:r>
          </a:p>
          <a:p>
            <a:pPr marL="0" indent="0">
              <a:spcBef>
                <a:spcPts val="0"/>
              </a:spcBef>
              <a:spcAft>
                <a:spcPts val="0"/>
              </a:spcAft>
              <a:buNone/>
            </a:pPr>
            <a:r>
              <a:rPr lang="en-US" sz="1600" dirty="0"/>
              <a:t>			console.log(</a:t>
            </a:r>
            <a:r>
              <a:rPr lang="en-US" sz="1600" dirty="0" err="1"/>
              <a:t>this.fname</a:t>
            </a:r>
            <a:r>
              <a:rPr lang="en-US" sz="1600" dirty="0"/>
              <a:t> + " " + </a:t>
            </a:r>
            <a:r>
              <a:rPr lang="en-US" sz="1600" dirty="0" err="1"/>
              <a:t>this.lname</a:t>
            </a:r>
            <a:r>
              <a:rPr lang="en-US" sz="1600" dirty="0"/>
              <a:t>);</a:t>
            </a:r>
          </a:p>
          <a:p>
            <a:pPr marL="0" indent="0">
              <a:spcBef>
                <a:spcPts val="0"/>
              </a:spcBef>
              <a:spcAft>
                <a:spcPts val="0"/>
              </a:spcAft>
              <a:buNone/>
            </a:pPr>
            <a:r>
              <a:rPr lang="en-US" sz="1600" dirty="0"/>
              <a:t>		    }</a:t>
            </a:r>
          </a:p>
          <a:p>
            <a:pPr marL="0" indent="0">
              <a:spcBef>
                <a:spcPts val="0"/>
              </a:spcBef>
              <a:spcAft>
                <a:spcPts val="0"/>
              </a:spcAft>
              <a:buNone/>
            </a:pPr>
            <a:r>
              <a:rPr lang="en-US" sz="1600" dirty="0"/>
              <a:t>		</a:t>
            </a:r>
          </a:p>
          <a:p>
            <a:pPr marL="0" indent="0">
              <a:spcBef>
                <a:spcPts val="0"/>
              </a:spcBef>
              <a:spcAft>
                <a:spcPts val="0"/>
              </a:spcAft>
              <a:buNone/>
            </a:pPr>
            <a:r>
              <a:rPr lang="en-US" sz="1600" dirty="0"/>
              <a:t>		    </a:t>
            </a:r>
            <a:r>
              <a:rPr lang="en-US" sz="1600" dirty="0" err="1"/>
              <a:t>Chuck.debug</a:t>
            </a:r>
            <a:r>
              <a:rPr lang="en-US" sz="1600" dirty="0"/>
              <a:t>();</a:t>
            </a:r>
          </a:p>
        </p:txBody>
      </p:sp>
    </p:spTree>
    <p:extLst>
      <p:ext uri="{BB962C8B-B14F-4D97-AF65-F5344CB8AC3E}">
        <p14:creationId xmlns:p14="http://schemas.microsoft.com/office/powerpoint/2010/main" val="16085756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1515</TotalTime>
  <Words>1060</Words>
  <Application>Microsoft Office PowerPoint</Application>
  <PresentationFormat>Widescreen</PresentationFormat>
  <Paragraphs>282</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Garamond</vt:lpstr>
      <vt:lpstr>Organic</vt:lpstr>
      <vt:lpstr>JavaScript Objects</vt:lpstr>
      <vt:lpstr>Overview</vt:lpstr>
      <vt:lpstr>What are JavaScript Objects?</vt:lpstr>
      <vt:lpstr>First Thing…</vt:lpstr>
      <vt:lpstr>The first half of this class will:</vt:lpstr>
      <vt:lpstr>Simple Global Objects</vt:lpstr>
      <vt:lpstr>How to use simple global objects </vt:lpstr>
      <vt:lpstr>Simple Object 1</vt:lpstr>
      <vt:lpstr>Simple Object 1</vt:lpstr>
      <vt:lpstr>The problem with this type of object</vt:lpstr>
      <vt:lpstr>JSON objects</vt:lpstr>
      <vt:lpstr>JSON Example</vt:lpstr>
      <vt:lpstr>Are global object useful?</vt:lpstr>
      <vt:lpstr>Objects using Prototype</vt:lpstr>
      <vt:lpstr>Simple Object Definition</vt:lpstr>
      <vt:lpstr>Object Definition with optional parameters</vt:lpstr>
      <vt:lpstr>Making an object a string</vt:lpstr>
      <vt:lpstr>JSON Example - Object</vt:lpstr>
      <vt:lpstr>JSON Example – getObjectFromJSON</vt:lpstr>
      <vt:lpstr>JSON Example – Creating, Reading, and Writing Object</vt:lpstr>
      <vt:lpstr>Encapsulation and Information Hiding</vt:lpstr>
      <vt:lpstr>Closure</vt:lpstr>
      <vt:lpstr>Closure Object Person Definition</vt:lpstr>
      <vt:lpstr>Closure Object Usage</vt:lpstr>
      <vt:lpstr>Where did the object go?</vt:lpstr>
      <vt:lpstr>New Person Definition</vt:lpstr>
      <vt:lpstr>And the program now works…</vt:lpstr>
      <vt:lpstr>Now we have an object model we can 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Charles Kann</dc:creator>
  <cp:lastModifiedBy>Charles Kann</cp:lastModifiedBy>
  <cp:revision>58</cp:revision>
  <dcterms:created xsi:type="dcterms:W3CDTF">2016-12-15T14:54:25Z</dcterms:created>
  <dcterms:modified xsi:type="dcterms:W3CDTF">2017-01-02T14:46:28Z</dcterms:modified>
</cp:coreProperties>
</file>