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1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6" r:id="rId13"/>
    <p:sldId id="292" r:id="rId14"/>
    <p:sldId id="269" r:id="rId15"/>
    <p:sldId id="270" r:id="rId16"/>
    <p:sldId id="278" r:id="rId17"/>
    <p:sldId id="273" r:id="rId18"/>
    <p:sldId id="306" r:id="rId19"/>
    <p:sldId id="277" r:id="rId20"/>
    <p:sldId id="279" r:id="rId21"/>
    <p:sldId id="274" r:id="rId22"/>
    <p:sldId id="275" r:id="rId23"/>
    <p:sldId id="287" r:id="rId24"/>
    <p:sldId id="267" r:id="rId25"/>
    <p:sldId id="268" r:id="rId26"/>
    <p:sldId id="271" r:id="rId27"/>
    <p:sldId id="272" r:id="rId28"/>
    <p:sldId id="276" r:id="rId29"/>
    <p:sldId id="283" r:id="rId30"/>
    <p:sldId id="284" r:id="rId31"/>
    <p:sldId id="285" r:id="rId32"/>
    <p:sldId id="299" r:id="rId33"/>
    <p:sldId id="286" r:id="rId34"/>
    <p:sldId id="307" r:id="rId35"/>
    <p:sldId id="288" r:id="rId36"/>
    <p:sldId id="289" r:id="rId37"/>
    <p:sldId id="300" r:id="rId38"/>
    <p:sldId id="303" r:id="rId39"/>
    <p:sldId id="304" r:id="rId40"/>
    <p:sldId id="280" r:id="rId41"/>
    <p:sldId id="294" r:id="rId42"/>
    <p:sldId id="293" r:id="rId43"/>
    <p:sldId id="295" r:id="rId44"/>
    <p:sldId id="296" r:id="rId45"/>
    <p:sldId id="297" r:id="rId46"/>
    <p:sldId id="301" r:id="rId47"/>
    <p:sldId id="281" r:id="rId48"/>
    <p:sldId id="298" r:id="rId49"/>
    <p:sldId id="302" r:id="rId50"/>
    <p:sldId id="282" r:id="rId51"/>
    <p:sldId id="305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E89EA1-669A-429B-904C-87961FD02A04}">
          <p14:sldIdLst>
            <p14:sldId id="256"/>
            <p14:sldId id="257"/>
          </p14:sldIdLst>
        </p14:section>
        <p14:section name="What is HTML" id="{8D932AFF-1F33-424A-BD9A-A58C2FB5D4A9}">
          <p14:sldIdLst>
            <p14:sldId id="291"/>
            <p14:sldId id="258"/>
            <p14:sldId id="259"/>
            <p14:sldId id="260"/>
            <p14:sldId id="261"/>
            <p14:sldId id="264"/>
            <p14:sldId id="262"/>
            <p14:sldId id="263"/>
            <p14:sldId id="265"/>
            <p14:sldId id="266"/>
          </p14:sldIdLst>
        </p14:section>
        <p14:section name="Simple Javascript Programming" id="{BDA6EABA-CD06-46B7-99C7-DD2AB6B12926}">
          <p14:sldIdLst>
            <p14:sldId id="292"/>
            <p14:sldId id="269"/>
            <p14:sldId id="270"/>
            <p14:sldId id="278"/>
            <p14:sldId id="273"/>
            <p14:sldId id="306"/>
            <p14:sldId id="277"/>
            <p14:sldId id="279"/>
            <p14:sldId id="274"/>
            <p14:sldId id="275"/>
            <p14:sldId id="287"/>
            <p14:sldId id="267"/>
            <p14:sldId id="268"/>
            <p14:sldId id="271"/>
            <p14:sldId id="272"/>
            <p14:sldId id="276"/>
            <p14:sldId id="283"/>
            <p14:sldId id="284"/>
            <p14:sldId id="285"/>
            <p14:sldId id="299"/>
            <p14:sldId id="286"/>
            <p14:sldId id="307"/>
            <p14:sldId id="288"/>
            <p14:sldId id="289"/>
            <p14:sldId id="300"/>
            <p14:sldId id="303"/>
            <p14:sldId id="304"/>
          </p14:sldIdLst>
        </p14:section>
        <p14:section name="HTML Forms" id="{EE6A4DAF-F12F-43DA-A093-C44CA2D0DB41}">
          <p14:sldIdLst>
            <p14:sldId id="280"/>
            <p14:sldId id="294"/>
            <p14:sldId id="293"/>
            <p14:sldId id="295"/>
            <p14:sldId id="296"/>
            <p14:sldId id="297"/>
          </p14:sldIdLst>
        </p14:section>
        <p14:section name="Events" id="{C16772D8-6CBD-4F12-9137-1CC249992740}">
          <p14:sldIdLst>
            <p14:sldId id="301"/>
            <p14:sldId id="281"/>
            <p14:sldId id="298"/>
          </p14:sldIdLst>
        </p14:section>
        <p14:section name="Image Maps" id="{3A5C0E83-39F1-43C1-BC0C-97AD4DF16EEF}">
          <p14:sldIdLst>
            <p14:sldId id="302"/>
            <p14:sldId id="282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5688CFF-F7B2-437A-ABAA-D15D7154C9B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BB1AF4E-ADC0-42DC-AE83-5263068A9D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98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8CFF-F7B2-437A-ABAA-D15D7154C9B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AF4E-ADC0-42DC-AE83-5263068A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7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8CFF-F7B2-437A-ABAA-D15D7154C9B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AF4E-ADC0-42DC-AE83-5263068A9D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047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8CFF-F7B2-437A-ABAA-D15D7154C9B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AF4E-ADC0-42DC-AE83-5263068A9DA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79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8CFF-F7B2-437A-ABAA-D15D7154C9B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AF4E-ADC0-42DC-AE83-5263068A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71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8CFF-F7B2-437A-ABAA-D15D7154C9B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AF4E-ADC0-42DC-AE83-5263068A9DA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170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8CFF-F7B2-437A-ABAA-D15D7154C9B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AF4E-ADC0-42DC-AE83-5263068A9D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294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8CFF-F7B2-437A-ABAA-D15D7154C9B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AF4E-ADC0-42DC-AE83-5263068A9D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74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8CFF-F7B2-437A-ABAA-D15D7154C9B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AF4E-ADC0-42DC-AE83-5263068A9D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82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8CFF-F7B2-437A-ABAA-D15D7154C9B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AF4E-ADC0-42DC-AE83-5263068A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7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8CFF-F7B2-437A-ABAA-D15D7154C9B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AF4E-ADC0-42DC-AE83-5263068A9D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27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8CFF-F7B2-437A-ABAA-D15D7154C9B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AF4E-ADC0-42DC-AE83-5263068A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5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8CFF-F7B2-437A-ABAA-D15D7154C9B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AF4E-ADC0-42DC-AE83-5263068A9DA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71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8CFF-F7B2-437A-ABAA-D15D7154C9B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AF4E-ADC0-42DC-AE83-5263068A9D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02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8CFF-F7B2-437A-ABAA-D15D7154C9B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AF4E-ADC0-42DC-AE83-5263068A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8CFF-F7B2-437A-ABAA-D15D7154C9B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AF4E-ADC0-42DC-AE83-5263068A9D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14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8CFF-F7B2-437A-ABAA-D15D7154C9B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AF4E-ADC0-42DC-AE83-5263068A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688CFF-F7B2-437A-ABAA-D15D7154C9BA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B1AF4E-ADC0-42DC-AE83-5263068A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4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9.xml"/><Relationship Id="rId5" Type="http://schemas.openxmlformats.org/officeDocument/2006/relationships/slide" Target="slide46.xml"/><Relationship Id="rId4" Type="http://schemas.openxmlformats.org/officeDocument/2006/relationships/slide" Target="slide4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developer.mozilla.org/en-US/docs/Web/JavaScript/Reference/Statements/for...of#Iterating_over_a_DOM_collec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How-are-javascript-arrays-implemented-internally" TargetMode="External"/><Relationship Id="rId2" Type="http://schemas.openxmlformats.org/officeDocument/2006/relationships/hyperlink" Target="http://www.w3schools.com/js/js_array_methods.as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BasicForm.html" TargetMode="External"/><Relationship Id="rId2" Type="http://schemas.openxmlformats.org/officeDocument/2006/relationships/hyperlink" Target="http://www.w3schools.com/html/html_form_input_types.asp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ProcessForm.html" TargetMode="External"/><Relationship Id="rId2" Type="http://schemas.openxmlformats.org/officeDocument/2006/relationships/hyperlink" Target="onLoadExamp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FixSlider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public.gettysburg.edu/~ckann/school/RushmoreApp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and Basic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W. Kann III</a:t>
            </a:r>
          </a:p>
          <a:p>
            <a:r>
              <a:rPr lang="en-US" dirty="0"/>
              <a:t>ckann@comcast.net</a:t>
            </a:r>
          </a:p>
        </p:txBody>
      </p:sp>
    </p:spTree>
    <p:extLst>
      <p:ext uri="{BB962C8B-B14F-4D97-AF65-F5344CB8AC3E}">
        <p14:creationId xmlns:p14="http://schemas.microsoft.com/office/powerpoint/2010/main" val="13233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https://validator.w3.org/</a:t>
            </a:r>
            <a:endParaRPr lang="en-US" dirty="0"/>
          </a:p>
          <a:p>
            <a:r>
              <a:rPr lang="en-US" dirty="0"/>
              <a:t>Note: HTML accepts indenting, and all tags are case insensitive.  So you can really screw up the way the page looks.</a:t>
            </a:r>
          </a:p>
          <a:p>
            <a:r>
              <a:rPr lang="en-US" dirty="0"/>
              <a:t>I never understand why, but students think that because they are doing assembly code or HTML, all rules of good coding behavior are suspended.  Everything you learned in CS111/112/216 about good code applies!  I do not need to tell you, you should just know.  So points off on an assignment for bad/poorly written document is not disputable!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1" y="5691202"/>
            <a:ext cx="8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2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&lt;!--</a:t>
            </a:r>
          </a:p>
          <a:p>
            <a:pPr marL="0" indent="0">
              <a:buNone/>
            </a:pPr>
            <a:r>
              <a:rPr lang="en-US" dirty="0"/>
              <a:t>    Author:   Charles Kann</a:t>
            </a:r>
          </a:p>
          <a:p>
            <a:pPr marL="0" indent="0">
              <a:buNone/>
            </a:pPr>
            <a:r>
              <a:rPr lang="en-US" dirty="0"/>
              <a:t>    Purpose:  Example 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History:</a:t>
            </a:r>
          </a:p>
          <a:p>
            <a:pPr marL="0" indent="0">
              <a:buNone/>
            </a:pPr>
            <a:r>
              <a:rPr lang="en-US" dirty="0"/>
              <a:t>        12/16/2016 - Initial release</a:t>
            </a:r>
          </a:p>
          <a:p>
            <a:pPr marL="0" indent="0">
              <a:buNone/>
            </a:pPr>
            <a:r>
              <a:rPr lang="en-US" dirty="0"/>
              <a:t>--&gt;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1" y="5691202"/>
            <a:ext cx="8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88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one.  Everyone is going to fight over which is their favorite.  I have no dog in that hunt.</a:t>
            </a:r>
          </a:p>
          <a:p>
            <a:r>
              <a:rPr lang="en-US" dirty="0"/>
              <a:t>Let me know if you have one that is particularly great.  I will let the students present them, and each person can choose one.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1" y="5691202"/>
            <a:ext cx="8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8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JavaScript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79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and Semicolons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statement in JavaScript should end in a semicolon (like Java)</a:t>
            </a:r>
          </a:p>
          <a:p>
            <a:r>
              <a:rPr lang="en-US" dirty="0"/>
              <a:t>JavaScript </a:t>
            </a:r>
            <a:r>
              <a:rPr lang="en-US" i="1" dirty="0"/>
              <a:t>normally</a:t>
            </a:r>
            <a:r>
              <a:rPr lang="en-US" dirty="0"/>
              <a:t> doesn’t care if you include them or not.</a:t>
            </a:r>
          </a:p>
          <a:p>
            <a:pPr lvl="1"/>
            <a:r>
              <a:rPr lang="en-US" dirty="0"/>
              <a:t>In CS103 we do not include because the student get them wrong, e.g. if(a==b);</a:t>
            </a:r>
          </a:p>
          <a:p>
            <a:pPr lvl="1"/>
            <a:r>
              <a:rPr lang="en-US" dirty="0"/>
              <a:t>Here, I expect you to use them…</a:t>
            </a:r>
          </a:p>
          <a:p>
            <a:pPr lvl="1"/>
            <a:r>
              <a:rPr lang="en-US" dirty="0"/>
              <a:t>I am the exception, because CS103 has mucked with my brain…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1" y="5691202"/>
            <a:ext cx="8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0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&lt;script&gt;&lt;/script&gt;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JavaScript code goes inside of &lt;script&gt;&lt;/script&gt; tags</a:t>
            </a:r>
          </a:p>
          <a:p>
            <a:r>
              <a:rPr lang="en-US" dirty="0"/>
              <a:t>You do not need to include the language attribute in the script tag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1" y="5691202"/>
            <a:ext cx="8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44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- line comment</a:t>
            </a:r>
          </a:p>
          <a:p>
            <a:r>
              <a:rPr lang="en-US" dirty="0"/>
              <a:t>/* … */ - block comment</a:t>
            </a:r>
          </a:p>
          <a:p>
            <a:r>
              <a:rPr lang="en-US" dirty="0"/>
              <a:t>Use block comments for function/file preambles, line comments for comments inside a function.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1" y="5691202"/>
            <a:ext cx="8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09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and case sensitivity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i="1" dirty="0"/>
              <a:t>is</a:t>
            </a:r>
            <a:r>
              <a:rPr lang="en-US" dirty="0"/>
              <a:t> </a:t>
            </a:r>
            <a:r>
              <a:rPr lang="en-US" i="1" dirty="0"/>
              <a:t>not</a:t>
            </a:r>
            <a:r>
              <a:rPr lang="en-US" dirty="0"/>
              <a:t> case sensitive</a:t>
            </a:r>
          </a:p>
          <a:p>
            <a:r>
              <a:rPr lang="en-US" dirty="0"/>
              <a:t>JavaScript (like Java) </a:t>
            </a:r>
            <a:r>
              <a:rPr lang="en-US" i="1" dirty="0"/>
              <a:t>is</a:t>
            </a:r>
            <a:r>
              <a:rPr lang="en-US" dirty="0"/>
              <a:t> case sensitive.</a:t>
            </a:r>
          </a:p>
          <a:p>
            <a:pPr lvl="1"/>
            <a:r>
              <a:rPr lang="en-US" dirty="0"/>
              <a:t>This is not as straight forward as it first looks, but remember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1" y="5691202"/>
            <a:ext cx="8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4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and </a:t>
            </a:r>
            <a:r>
              <a:rPr lang="en-US" dirty="0" err="1"/>
              <a:t>var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does not require you to use </a:t>
            </a:r>
            <a:r>
              <a:rPr lang="en-US" dirty="0" err="1"/>
              <a:t>var</a:t>
            </a:r>
            <a:r>
              <a:rPr lang="en-US" dirty="0"/>
              <a:t> keywords for variables. If it is not included, global scope is assumed.</a:t>
            </a:r>
          </a:p>
          <a:p>
            <a:r>
              <a:rPr lang="en-US" dirty="0"/>
              <a:t>We are going to ALWAYS use </a:t>
            </a:r>
            <a:r>
              <a:rPr lang="en-US" dirty="0" err="1"/>
              <a:t>var</a:t>
            </a:r>
            <a:r>
              <a:rPr lang="en-US" dirty="0"/>
              <a:t> for every variable we create.  We WANT to always know the scope of variables.  Period.  If I take points off on an assignment or test, and progressively more points as we cover more materials, you can complain to a hand.  Multiple complaints will lead to more points off. </a:t>
            </a:r>
          </a:p>
        </p:txBody>
      </p:sp>
    </p:spTree>
    <p:extLst>
      <p:ext uri="{BB962C8B-B14F-4D97-AF65-F5344CB8AC3E}">
        <p14:creationId xmlns:p14="http://schemas.microsoft.com/office/powerpoint/2010/main" val="546428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data 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uses dynamic data typing.  </a:t>
            </a:r>
          </a:p>
          <a:p>
            <a:pPr lvl="1"/>
            <a:r>
              <a:rPr lang="en-US" dirty="0"/>
              <a:t>The datatype of a variable is determined by the type of the last variable it was last set to.</a:t>
            </a:r>
          </a:p>
          <a:p>
            <a:pPr marL="457200" lvl="1" indent="0">
              <a:buNone/>
            </a:pPr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 err="1"/>
              <a:t>var</a:t>
            </a:r>
            <a:r>
              <a:rPr lang="en-US" dirty="0"/>
              <a:t> a = “</a:t>
            </a:r>
            <a:r>
              <a:rPr lang="en-US" dirty="0" err="1"/>
              <a:t>abc</a:t>
            </a:r>
            <a:r>
              <a:rPr lang="en-US" dirty="0"/>
              <a:t>”; // a is a string</a:t>
            </a:r>
          </a:p>
          <a:p>
            <a:pPr marL="457200" lvl="1" indent="0">
              <a:buNone/>
            </a:pPr>
            <a:r>
              <a:rPr lang="en-US" dirty="0"/>
              <a:t>a = 7; // now a is a number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1" y="5691202"/>
            <a:ext cx="8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6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What is HTML?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hlinkClick r:id="rId3" action="ppaction://hlinksldjump"/>
              </a:rPr>
              <a:t>Basic JavaScript programming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HTML forms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Events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Image Maps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80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Six data types that are primitives:</a:t>
            </a:r>
          </a:p>
          <a:p>
            <a:pPr lvl="1"/>
            <a:r>
              <a:rPr lang="en-US" dirty="0"/>
              <a:t>Boolean: true/false</a:t>
            </a:r>
          </a:p>
          <a:p>
            <a:pPr lvl="1"/>
            <a:r>
              <a:rPr lang="en-US" dirty="0"/>
              <a:t>Null: variable is defined, but no value is given (like an empty set)</a:t>
            </a:r>
          </a:p>
          <a:p>
            <a:pPr lvl="1"/>
            <a:r>
              <a:rPr lang="en-US" dirty="0"/>
              <a:t>Undefined: variable is not defined (like a null set)</a:t>
            </a:r>
          </a:p>
          <a:p>
            <a:pPr lvl="1"/>
            <a:r>
              <a:rPr lang="en-US" dirty="0"/>
              <a:t>Number: IEEE 754 double precision number</a:t>
            </a:r>
          </a:p>
          <a:p>
            <a:pPr lvl="1"/>
            <a:r>
              <a:rPr lang="en-US" dirty="0"/>
              <a:t>String: Immutable text value</a:t>
            </a:r>
          </a:p>
          <a:p>
            <a:pPr lvl="1"/>
            <a:r>
              <a:rPr lang="en-US" dirty="0"/>
              <a:t>Symbol (new in ECMAScript 6) : a </a:t>
            </a:r>
            <a:r>
              <a:rPr lang="en-US" b="1" dirty="0"/>
              <a:t>unique</a:t>
            </a:r>
            <a:r>
              <a:rPr lang="en-US" dirty="0"/>
              <a:t> and </a:t>
            </a:r>
            <a:r>
              <a:rPr lang="en-US" b="1" dirty="0"/>
              <a:t>immutable</a:t>
            </a:r>
            <a:r>
              <a:rPr lang="en-US" dirty="0"/>
              <a:t> primitive value and may be used as the key of an Object property </a:t>
            </a:r>
          </a:p>
          <a:p>
            <a:r>
              <a:rPr lang="en-US" dirty="0"/>
              <a:t>Object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1" y="5691202"/>
            <a:ext cx="8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34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Input and Output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alert(string message) – creates a modal dialog box outputting the message.  Good for debug printing.</a:t>
            </a:r>
          </a:p>
          <a:p>
            <a:r>
              <a:rPr lang="en-US" dirty="0"/>
              <a:t>string s = creates a model dialog box prompt(string message, string prompt. Prints the message and prompts the users for input.  The input is returned from the function.</a:t>
            </a:r>
          </a:p>
          <a:p>
            <a:r>
              <a:rPr lang="en-US" dirty="0"/>
              <a:t>NOTE: There is no class String.  “string” means you pass a string…  Hence why string is used, not String</a:t>
            </a:r>
          </a:p>
          <a:p>
            <a:r>
              <a:rPr lang="en-US" dirty="0"/>
              <a:t>console.log – Outputs information to the console.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1" y="5691202"/>
            <a:ext cx="8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91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eval</a:t>
            </a:r>
            <a:r>
              <a:rPr lang="en-US" dirty="0"/>
              <a:t> function evaluates JavaScript statements (any valid statement) and returns a number.</a:t>
            </a:r>
          </a:p>
          <a:p>
            <a:r>
              <a:rPr lang="en-US" dirty="0"/>
              <a:t>If you need a number from a prompt call, do 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ans</a:t>
            </a:r>
            <a:r>
              <a:rPr lang="en-US" dirty="0"/>
              <a:t> = </a:t>
            </a:r>
            <a:r>
              <a:rPr lang="en-US" dirty="0" err="1"/>
              <a:t>eval</a:t>
            </a:r>
            <a:r>
              <a:rPr lang="en-US" dirty="0"/>
              <a:t>(prompt(s1, s2));”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1" y="5691202"/>
            <a:ext cx="8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37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check the console before anything else.</a:t>
            </a:r>
          </a:p>
          <a:p>
            <a:r>
              <a:rPr lang="en-US" dirty="0"/>
              <a:t>When an error occurs, everything is likely to break…  Do not panic</a:t>
            </a:r>
          </a:p>
          <a:p>
            <a:r>
              <a:rPr lang="en-US" dirty="0"/>
              <a:t>Check to make sure you have the correct file open….</a:t>
            </a:r>
          </a:p>
          <a:p>
            <a:r>
              <a:rPr lang="en-US" dirty="0"/>
              <a:t>Look at the last changes you made…</a:t>
            </a:r>
          </a:p>
          <a:p>
            <a:r>
              <a:rPr lang="en-US" dirty="0"/>
              <a:t>Really, you have heard this since day 1 in CS111, but it is time to believe it!  Write code in increments, and test!</a:t>
            </a:r>
          </a:p>
        </p:txBody>
      </p:sp>
    </p:spTree>
    <p:extLst>
      <p:ext uri="{BB962C8B-B14F-4D97-AF65-F5344CB8AC3E}">
        <p14:creationId xmlns:p14="http://schemas.microsoft.com/office/powerpoint/2010/main" val="1926847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JavaScript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  <a:p>
            <a:r>
              <a:rPr lang="en-US" dirty="0"/>
              <a:t>Selection</a:t>
            </a:r>
          </a:p>
          <a:p>
            <a:r>
              <a:rPr lang="en-US" dirty="0"/>
              <a:t>Iteration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Scoping</a:t>
            </a:r>
          </a:p>
          <a:p>
            <a:r>
              <a:rPr lang="en-US" dirty="0"/>
              <a:t>Arrays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1" y="5691202"/>
            <a:ext cx="8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37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Sequence is just that, one statement after another.</a:t>
            </a:r>
          </a:p>
          <a:p>
            <a:r>
              <a:rPr lang="en-US" dirty="0"/>
              <a:t>That is what it is in JavaScript…</a:t>
            </a:r>
          </a:p>
          <a:p>
            <a:pPr lvl="1"/>
            <a:r>
              <a:rPr lang="en-US" dirty="0"/>
              <a:t>JavaScript uses threads, and lots of things are going on asynchronously…</a:t>
            </a:r>
          </a:p>
          <a:p>
            <a:pPr lvl="1"/>
            <a:r>
              <a:rPr lang="en-US" dirty="0"/>
              <a:t>Be careful how you put together multiple &lt;script&gt; sections.</a:t>
            </a:r>
          </a:p>
          <a:p>
            <a:pPr lvl="2"/>
            <a:r>
              <a:rPr lang="en-US" i="1" dirty="0"/>
              <a:t>Generally</a:t>
            </a:r>
            <a:r>
              <a:rPr lang="en-US" dirty="0"/>
              <a:t> script tags execute one after another, but I have seen weird behaviors</a:t>
            </a:r>
          </a:p>
          <a:p>
            <a:pPr lvl="2"/>
            <a:r>
              <a:rPr lang="en-US" dirty="0"/>
              <a:t>This can obviously be impacted by events, such as </a:t>
            </a:r>
            <a:r>
              <a:rPr lang="en-US" dirty="0" err="1"/>
              <a:t>onload</a:t>
            </a:r>
            <a:r>
              <a:rPr lang="en-US" dirty="0"/>
              <a:t>, that we will see later.</a:t>
            </a:r>
          </a:p>
          <a:p>
            <a:r>
              <a:rPr lang="en-US" dirty="0"/>
              <a:t>Notice when the text is rendered in the following example</a:t>
            </a:r>
          </a:p>
          <a:p>
            <a:pPr lvl="1"/>
            <a:r>
              <a:rPr lang="en-US" dirty="0"/>
              <a:t>It might be different in different browsers, I have no idea…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1" y="5691202"/>
            <a:ext cx="8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67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&lt;head&gt;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&lt;title&gt;Testing&lt;/title&gt;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&lt;/head&gt;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&lt;body&gt;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  &lt;script&gt;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    alert("First");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&lt;/script&gt;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Render some text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&lt;script&gt;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    alert("Second");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&lt;/script&gt;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&lt;/body&gt;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1" y="5691202"/>
            <a:ext cx="8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28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</a:t>
            </a:r>
          </a:p>
          <a:p>
            <a:r>
              <a:rPr lang="en-US" dirty="0"/>
              <a:t>case</a:t>
            </a:r>
          </a:p>
          <a:p>
            <a:pPr lvl="1"/>
            <a:r>
              <a:rPr lang="en-US" dirty="0"/>
              <a:t>Both have the same Java syntax (as horrible as the case statement is in Java, it is just as bad in JavaScript…  I have never used it in Java, JavaScript, or C/C++, it only leads to problems).</a:t>
            </a:r>
          </a:p>
          <a:p>
            <a:pPr lvl="1"/>
            <a:r>
              <a:rPr lang="en-US" dirty="0"/>
              <a:t>In JavaScript, the “=“ and “==“ are NEVER checked for.</a:t>
            </a:r>
          </a:p>
          <a:p>
            <a:pPr lvl="2"/>
            <a:r>
              <a:rPr lang="en-US" dirty="0"/>
              <a:t>Java produces an error if “=“ is incorrectly used for “==“ (except 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 you understand JavaScript, you will know providing that check is unreasonable in JavaScript.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1" y="5691202"/>
            <a:ext cx="8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37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600" u="sng" dirty="0"/>
              <a:t>for</a:t>
            </a:r>
          </a:p>
          <a:p>
            <a:r>
              <a:rPr lang="en-US" sz="2600" u="sng" dirty="0"/>
              <a:t>while</a:t>
            </a:r>
          </a:p>
          <a:p>
            <a:r>
              <a:rPr lang="en-US" sz="2600" u="sng" dirty="0"/>
              <a:t>do…while</a:t>
            </a:r>
          </a:p>
          <a:p>
            <a:r>
              <a:rPr lang="en-US" sz="2600" u="sng" dirty="0"/>
              <a:t>All supported and just like Java (except for datatype issues)</a:t>
            </a:r>
          </a:p>
          <a:p>
            <a:r>
              <a:rPr lang="en-US" sz="2600" u="sng" dirty="0"/>
              <a:t>All iterations defined at:</a:t>
            </a:r>
          </a:p>
          <a:p>
            <a:pPr lvl="1"/>
            <a:r>
              <a:rPr lang="en-US" sz="1500" dirty="0">
                <a:hlinkClick r:id="rId2"/>
              </a:rPr>
              <a:t>https://developer.mozilla.org/</a:t>
            </a:r>
            <a:r>
              <a:rPr lang="en-US" sz="1500" dirty="0" err="1">
                <a:hlinkClick r:id="rId2"/>
              </a:rPr>
              <a:t>en</a:t>
            </a:r>
            <a:r>
              <a:rPr lang="en-US" sz="1500" dirty="0">
                <a:hlinkClick r:id="rId2"/>
              </a:rPr>
              <a:t>-US/docs/Web/JavaScript/Reference/Statements/for...</a:t>
            </a:r>
            <a:r>
              <a:rPr lang="en-US" sz="1500" dirty="0" err="1">
                <a:hlinkClick r:id="rId2"/>
              </a:rPr>
              <a:t>of#Iterating_over_a_DOM_collection</a:t>
            </a:r>
            <a:r>
              <a:rPr lang="en-US" sz="1500" dirty="0"/>
              <a:t> </a:t>
            </a:r>
          </a:p>
          <a:p>
            <a:r>
              <a:rPr lang="en-US" sz="2600" dirty="0"/>
              <a:t>For syntax for object iterators (Arrays also….)</a:t>
            </a:r>
          </a:p>
          <a:p>
            <a:pPr lvl="1"/>
            <a:r>
              <a:rPr lang="en-US" sz="2600" dirty="0"/>
              <a:t>for … in  // property name</a:t>
            </a:r>
          </a:p>
          <a:p>
            <a:pPr lvl="1"/>
            <a:r>
              <a:rPr lang="en-US" sz="2600" dirty="0"/>
              <a:t>for … of // property value</a:t>
            </a:r>
          </a:p>
          <a:p>
            <a:pPr lvl="1"/>
            <a:r>
              <a:rPr lang="en-US" sz="2600" dirty="0" err="1"/>
              <a:t>foreach</a:t>
            </a:r>
            <a:r>
              <a:rPr lang="en-US" sz="2600" dirty="0"/>
              <a:t>() // function for each member of an array.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1" y="5691202"/>
            <a:ext cx="8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72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functions (not methods) can be in the head (if they are meta data) or the body (if they are executed as the page is rendered).</a:t>
            </a:r>
          </a:p>
          <a:p>
            <a:r>
              <a:rPr lang="en-US" dirty="0"/>
              <a:t>JavaScript supports anonymous and </a:t>
            </a:r>
            <a:r>
              <a:rPr lang="en-US" dirty="0" err="1"/>
              <a:t>lamba</a:t>
            </a:r>
            <a:r>
              <a:rPr lang="en-US" dirty="0"/>
              <a:t> functions.</a:t>
            </a:r>
          </a:p>
          <a:p>
            <a:r>
              <a:rPr lang="en-US" dirty="0"/>
              <a:t>Scoping in JavaScript and HTML is:</a:t>
            </a:r>
          </a:p>
          <a:p>
            <a:pPr lvl="1"/>
            <a:r>
              <a:rPr lang="en-US" dirty="0"/>
              <a:t>JavaScript function scope</a:t>
            </a:r>
          </a:p>
          <a:p>
            <a:pPr lvl="1"/>
            <a:r>
              <a:rPr lang="en-US" dirty="0"/>
              <a:t>JavaScript global scope (default if nothing specified)</a:t>
            </a:r>
          </a:p>
          <a:p>
            <a:pPr lvl="1"/>
            <a:r>
              <a:rPr lang="en-US" dirty="0"/>
              <a:t>HTML global scope, part of the DOM.</a:t>
            </a:r>
          </a:p>
          <a:p>
            <a:pPr lvl="1"/>
            <a:r>
              <a:rPr lang="en-US" dirty="0"/>
              <a:t>We will ALWAYS use </a:t>
            </a:r>
            <a:r>
              <a:rPr lang="en-US" dirty="0" err="1"/>
              <a:t>var</a:t>
            </a:r>
            <a:r>
              <a:rPr lang="en-US" dirty="0"/>
              <a:t> statements (period, I want to use explicit scope).</a:t>
            </a:r>
          </a:p>
          <a:p>
            <a:r>
              <a:rPr lang="en-US" dirty="0"/>
              <a:t>Let’s understand this in context</a:t>
            </a:r>
          </a:p>
        </p:txBody>
      </p:sp>
    </p:spTree>
    <p:extLst>
      <p:ext uri="{BB962C8B-B14F-4D97-AF65-F5344CB8AC3E}">
        <p14:creationId xmlns:p14="http://schemas.microsoft.com/office/powerpoint/2010/main" val="386602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and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25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&lt;!</a:t>
            </a:r>
            <a:r>
              <a:rPr lang="en-US" sz="800" dirty="0" err="1"/>
              <a:t>doctype</a:t>
            </a:r>
            <a:r>
              <a:rPr lang="en-US" sz="800" dirty="0"/>
              <a:t> 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&lt;html&gt;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	&lt;head&gt;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		&lt;title&gt;HTML Form 1&lt;/title&gt;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		&lt;script&gt;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			function mph(distance, time)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			    </a:t>
            </a:r>
            <a:r>
              <a:rPr lang="en-US" sz="800" dirty="0" err="1"/>
              <a:t>var</a:t>
            </a:r>
            <a:r>
              <a:rPr lang="en-US" sz="800" dirty="0"/>
              <a:t> speed = distance / time;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				return speed;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		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		&lt;/script&gt;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	&lt;/head&gt;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	&lt;body&gt;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		 &lt;input type="text" name="</a:t>
            </a:r>
            <a:r>
              <a:rPr lang="en-US" sz="800" dirty="0" err="1"/>
              <a:t>inHTMLScope</a:t>
            </a:r>
            <a:r>
              <a:rPr lang="en-US" sz="800" dirty="0"/>
              <a:t>" value="Set"/&gt;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        		 &lt;script&gt;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			</a:t>
            </a:r>
            <a:r>
              <a:rPr lang="en-US" sz="800" dirty="0" err="1"/>
              <a:t>var</a:t>
            </a:r>
            <a:r>
              <a:rPr lang="en-US" sz="800" dirty="0"/>
              <a:t> miles = prompt("Enter miles, -1 to end");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	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			while (miles != -1)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				</a:t>
            </a:r>
            <a:r>
              <a:rPr lang="en-US" sz="800" dirty="0" err="1"/>
              <a:t>var</a:t>
            </a:r>
            <a:r>
              <a:rPr lang="en-US" sz="800" dirty="0"/>
              <a:t> hours = prompt("Enter time in hours");			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			    alert("mph = " + mph(miles, hours));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				miles = prompt("Enter miles, -1 to end");		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			}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			alert(</a:t>
            </a:r>
            <a:r>
              <a:rPr lang="en-US" sz="800" dirty="0" err="1"/>
              <a:t>document.getElementsByName</a:t>
            </a:r>
            <a:r>
              <a:rPr lang="en-US" sz="800" dirty="0"/>
              <a:t>("</a:t>
            </a:r>
            <a:r>
              <a:rPr lang="en-US" sz="800" dirty="0" err="1"/>
              <a:t>inHTMLScope</a:t>
            </a:r>
            <a:r>
              <a:rPr lang="en-US" sz="800" dirty="0"/>
              <a:t>")[0].value);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		 &lt;/script&gt;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	&lt;/body&gt;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18460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First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Defined in head</a:t>
            </a:r>
          </a:p>
          <a:p>
            <a:pPr lvl="1"/>
            <a:r>
              <a:rPr lang="en-US" dirty="0"/>
              <a:t>distance, time function scoped</a:t>
            </a:r>
          </a:p>
          <a:p>
            <a:r>
              <a:rPr lang="en-US" dirty="0"/>
              <a:t>Called explicitly in the code.</a:t>
            </a:r>
          </a:p>
          <a:p>
            <a:pPr lvl="1"/>
            <a:r>
              <a:rPr lang="en-US" dirty="0"/>
              <a:t>miles, hours global scoped</a:t>
            </a:r>
          </a:p>
          <a:p>
            <a:r>
              <a:rPr lang="en-US" dirty="0"/>
              <a:t>Note scoping and </a:t>
            </a:r>
            <a:r>
              <a:rPr lang="en-US" dirty="0" err="1"/>
              <a:t>getElement</a:t>
            </a:r>
            <a:r>
              <a:rPr lang="en-US" b="1" u="sng" dirty="0" err="1"/>
              <a:t>s</a:t>
            </a:r>
            <a:r>
              <a:rPr lang="en-US" dirty="0" err="1"/>
              <a:t>ByName</a:t>
            </a:r>
            <a:r>
              <a:rPr lang="en-US" dirty="0"/>
              <a:t>, </a:t>
            </a:r>
            <a:r>
              <a:rPr lang="en-US" dirty="0" err="1"/>
              <a:t>getElementById</a:t>
            </a:r>
            <a:endParaRPr lang="en-US" dirty="0"/>
          </a:p>
          <a:p>
            <a:pPr lvl="1"/>
            <a:r>
              <a:rPr lang="en-US" dirty="0"/>
              <a:t>Name is not unique (returns array)</a:t>
            </a:r>
          </a:p>
          <a:p>
            <a:pPr lvl="1"/>
            <a:r>
              <a:rPr lang="en-US" dirty="0"/>
              <a:t>Id must be unique (returns variable)</a:t>
            </a:r>
          </a:p>
        </p:txBody>
      </p:sp>
    </p:spTree>
    <p:extLst>
      <p:ext uri="{BB962C8B-B14F-4D97-AF65-F5344CB8AC3E}">
        <p14:creationId xmlns:p14="http://schemas.microsoft.com/office/powerpoint/2010/main" val="2012457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IIFE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first class objects</a:t>
            </a:r>
          </a:p>
          <a:p>
            <a:r>
              <a:rPr lang="en-US" dirty="0"/>
              <a:t>Immediately Invoked Function Expression</a:t>
            </a:r>
          </a:p>
          <a:p>
            <a:pPr lvl="1"/>
            <a:r>
              <a:rPr lang="en-US" dirty="0"/>
              <a:t>Way to produce lexical scoping using JavaScript Functional scope</a:t>
            </a:r>
          </a:p>
          <a:p>
            <a:r>
              <a:rPr lang="en-US" dirty="0"/>
              <a:t>Sometimes called anonymous scope</a:t>
            </a:r>
          </a:p>
          <a:p>
            <a:r>
              <a:rPr lang="en-US" dirty="0"/>
              <a:t>Sometimes mistakenly conflated with lambda functions</a:t>
            </a:r>
          </a:p>
        </p:txBody>
      </p:sp>
    </p:spTree>
    <p:extLst>
      <p:ext uri="{BB962C8B-B14F-4D97-AF65-F5344CB8AC3E}">
        <p14:creationId xmlns:p14="http://schemas.microsoft.com/office/powerpoint/2010/main" val="2927699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functions (IFFY)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&lt;!</a:t>
            </a:r>
            <a:r>
              <a:rPr lang="en-US" sz="1800" dirty="0" err="1"/>
              <a:t>doctype</a:t>
            </a:r>
            <a:r>
              <a:rPr lang="en-US" sz="1800" dirty="0"/>
              <a:t> 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&lt;html&gt;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&lt;head&gt;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&lt;title&gt;HTML Form 1&lt;/title&gt;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&lt;/head&gt;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&lt;body </a:t>
            </a:r>
            <a:r>
              <a:rPr lang="en-US" sz="1800" dirty="0" err="1"/>
              <a:t>onload</a:t>
            </a:r>
            <a:r>
              <a:rPr lang="en-US" sz="1800" dirty="0"/>
              <a:t>="(function()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          alert('page loaded');})()"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&lt;/body&gt;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72641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Better Example (no JavaScript in HTML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&lt;head&gt;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&lt;title&gt;HTML Form 1&lt;/title&gt;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&lt;script&gt;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    </a:t>
            </a:r>
            <a:r>
              <a:rPr lang="en-US" dirty="0" err="1"/>
              <a:t>window.onload</a:t>
            </a:r>
            <a:r>
              <a:rPr lang="en-US" dirty="0"/>
              <a:t>=function() 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	alert('page loaded');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&lt;/script&gt;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&lt;/head&gt;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&lt;body&gt;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&lt;/body&gt;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50466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Arrays are (somewhat) like an </a:t>
            </a:r>
            <a:r>
              <a:rPr lang="en-US" dirty="0" err="1"/>
              <a:t>ArrayList</a:t>
            </a:r>
            <a:r>
              <a:rPr lang="en-US" dirty="0"/>
              <a:t> is Java, but with array syntax (</a:t>
            </a:r>
            <a:r>
              <a:rPr lang="en-US" dirty="0" err="1"/>
              <a:t>e.g</a:t>
            </a:r>
            <a:r>
              <a:rPr lang="en-US" dirty="0"/>
              <a:t> you can use [],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You are just responsible for knowing how to use them as arrays, so other than syntax they will behave like Java Arrays</a:t>
            </a:r>
          </a:p>
          <a:p>
            <a:pPr lvl="1"/>
            <a:r>
              <a:rPr lang="en-US" dirty="0">
                <a:hlinkClick r:id="rId2"/>
              </a:rPr>
              <a:t>http://www.w3schools.com/js/js_array_methods.asp</a:t>
            </a:r>
            <a:endParaRPr lang="en-US" dirty="0"/>
          </a:p>
          <a:p>
            <a:r>
              <a:rPr lang="en-US" dirty="0"/>
              <a:t>Just as a word of warning, JavaScript arrays really are special cases of an object, with an integer for a key.  Be careful about inferring things about them based on your knowledge of Java or MIPS arrays.</a:t>
            </a:r>
          </a:p>
          <a:p>
            <a:r>
              <a:rPr lang="en-US" dirty="0">
                <a:hlinkClick r:id="rId3"/>
              </a:rPr>
              <a:t>https://www.quora.com/How-are-javascript-arrays-implemented-internally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9977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 (the </a:t>
            </a:r>
            <a:r>
              <a:rPr lang="en-US" i="1" dirty="0"/>
              <a:t>compare</a:t>
            </a:r>
            <a:r>
              <a:rPr lang="en-US" dirty="0"/>
              <a:t> function)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cars = [</a:t>
            </a:r>
            <a:br>
              <a:rPr lang="en-US" dirty="0"/>
            </a:br>
            <a:r>
              <a:rPr lang="en-US" dirty="0"/>
              <a:t>{</a:t>
            </a:r>
            <a:r>
              <a:rPr lang="en-US" dirty="0" err="1"/>
              <a:t>type:"Volvo</a:t>
            </a:r>
            <a:r>
              <a:rPr lang="en-US" dirty="0"/>
              <a:t>", year:2016},</a:t>
            </a:r>
            <a:br>
              <a:rPr lang="en-US" dirty="0"/>
            </a:br>
            <a:r>
              <a:rPr lang="en-US" dirty="0"/>
              <a:t>{</a:t>
            </a:r>
            <a:r>
              <a:rPr lang="en-US" dirty="0" err="1"/>
              <a:t>type:"Saab</a:t>
            </a:r>
            <a:r>
              <a:rPr lang="en-US" dirty="0"/>
              <a:t>", year:2001},</a:t>
            </a:r>
            <a:br>
              <a:rPr lang="en-US" dirty="0"/>
            </a:br>
            <a:r>
              <a:rPr lang="en-US" dirty="0"/>
              <a:t>{</a:t>
            </a:r>
            <a:r>
              <a:rPr lang="en-US" dirty="0" err="1"/>
              <a:t>type:"BMW</a:t>
            </a:r>
            <a:r>
              <a:rPr lang="en-US" dirty="0"/>
              <a:t>", year:2010}];</a:t>
            </a:r>
          </a:p>
          <a:p>
            <a:pPr marL="0" indent="0">
              <a:buNone/>
            </a:pPr>
            <a:r>
              <a:rPr lang="en-US" dirty="0" err="1"/>
              <a:t>cars.sort</a:t>
            </a:r>
            <a:r>
              <a:rPr lang="en-US" dirty="0"/>
              <a:t>(function(a, b){return </a:t>
            </a:r>
            <a:r>
              <a:rPr lang="en-US" dirty="0" err="1"/>
              <a:t>a.year</a:t>
            </a:r>
            <a:r>
              <a:rPr lang="en-US" dirty="0"/>
              <a:t> - </a:t>
            </a:r>
            <a:r>
              <a:rPr lang="en-US" dirty="0" err="1"/>
              <a:t>b.year</a:t>
            </a:r>
            <a:r>
              <a:rPr lang="en-US" dirty="0"/>
              <a:t>});  	// Sort by year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err="1"/>
              <a:t>cars.sort</a:t>
            </a:r>
            <a:r>
              <a:rPr lang="en-US" dirty="0"/>
              <a:t>(function(a, b){  						// Sort by car name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var</a:t>
            </a:r>
            <a:r>
              <a:rPr lang="en-US" dirty="0"/>
              <a:t> x = </a:t>
            </a:r>
            <a:r>
              <a:rPr lang="en-US" dirty="0" err="1"/>
              <a:t>a.type.toLowerCase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var</a:t>
            </a:r>
            <a:r>
              <a:rPr lang="en-US" dirty="0"/>
              <a:t> y = </a:t>
            </a:r>
            <a:r>
              <a:rPr lang="en-US" dirty="0" err="1"/>
              <a:t>b.type.toLowerCase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  if (x &lt; y) {return -1;}</a:t>
            </a:r>
            <a:br>
              <a:rPr lang="en-US" dirty="0"/>
            </a:br>
            <a:r>
              <a:rPr lang="en-US" dirty="0"/>
              <a:t>    if (x &gt; y) {return 1;}</a:t>
            </a:r>
            <a:br>
              <a:rPr lang="en-US" dirty="0"/>
            </a:br>
            <a:r>
              <a:rPr lang="en-US" dirty="0"/>
              <a:t>    return 0;</a:t>
            </a:r>
            <a:br>
              <a:rPr lang="en-US" dirty="0"/>
            </a:b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11204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compare function…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compare function is an example of what principal we just learned about?</a:t>
            </a:r>
          </a:p>
        </p:txBody>
      </p:sp>
    </p:spTree>
    <p:extLst>
      <p:ext uri="{BB962C8B-B14F-4D97-AF65-F5344CB8AC3E}">
        <p14:creationId xmlns:p14="http://schemas.microsoft.com/office/powerpoint/2010/main" val="176842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 iterates through an array, executing a function on each object.</a:t>
            </a:r>
          </a:p>
          <a:p>
            <a:r>
              <a:rPr lang="en-US" dirty="0"/>
              <a:t>The next slide is an example with an anonymous function.</a:t>
            </a:r>
          </a:p>
          <a:p>
            <a:r>
              <a:rPr lang="en-US" dirty="0"/>
              <a:t>Remember, arrays are objects where the index is just the property name.  So </a:t>
            </a:r>
            <a:r>
              <a:rPr lang="en-US" dirty="0" err="1"/>
              <a:t>forEach</a:t>
            </a:r>
            <a:r>
              <a:rPr lang="en-US" dirty="0"/>
              <a:t>, for…in, and for…of are applicable to all objects!</a:t>
            </a:r>
          </a:p>
        </p:txBody>
      </p:sp>
    </p:spTree>
    <p:extLst>
      <p:ext uri="{BB962C8B-B14F-4D97-AF65-F5344CB8AC3E}">
        <p14:creationId xmlns:p14="http://schemas.microsoft.com/office/powerpoint/2010/main" val="3277703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    </a:t>
            </a:r>
            <a:r>
              <a:rPr lang="en-US" dirty="0" err="1"/>
              <a:t>var</a:t>
            </a:r>
            <a:r>
              <a:rPr lang="en-US" dirty="0"/>
              <a:t> s=["First", "Second", "Third"];</a:t>
            </a:r>
          </a:p>
          <a:p>
            <a:pPr marL="0" indent="0">
              <a:buNone/>
            </a:pPr>
            <a:r>
              <a:rPr lang="en-US" dirty="0"/>
              <a:t>	          </a:t>
            </a:r>
            <a:r>
              <a:rPr lang="en-US" dirty="0" err="1"/>
              <a:t>s.forEach</a:t>
            </a:r>
            <a:r>
              <a:rPr lang="en-US" dirty="0"/>
              <a:t>(function(e) {</a:t>
            </a:r>
          </a:p>
          <a:p>
            <a:pPr marL="0" indent="0">
              <a:buNone/>
            </a:pPr>
            <a:r>
              <a:rPr lang="en-US" dirty="0"/>
              <a:t>			    alert(e);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/>
              <a:t>	   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HTML?</a:t>
            </a:r>
          </a:p>
          <a:p>
            <a:r>
              <a:rPr lang="en-US" dirty="0"/>
              <a:t>Required tags in HTML 5</a:t>
            </a:r>
          </a:p>
          <a:p>
            <a:r>
              <a:rPr lang="en-US" dirty="0"/>
              <a:t>What are the sections of an HTML document</a:t>
            </a:r>
          </a:p>
          <a:p>
            <a:r>
              <a:rPr lang="en-US" dirty="0"/>
              <a:t>Creating and validating an HTML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1" y="5691202"/>
            <a:ext cx="8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96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1" y="5691202"/>
            <a:ext cx="8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818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Elements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only use HTML5 input elements directly.  These render differently in different browsers.</a:t>
            </a:r>
          </a:p>
          <a:p>
            <a:r>
              <a:rPr lang="en-US" dirty="0"/>
              <a:t>If you want to style them more nicely or more consistently, you can use JQuery, </a:t>
            </a:r>
            <a:r>
              <a:rPr lang="en-US" dirty="0" err="1"/>
              <a:t>BootStrap</a:t>
            </a:r>
            <a:r>
              <a:rPr lang="en-US" dirty="0"/>
              <a:t>, or write you own styling.</a:t>
            </a:r>
          </a:p>
        </p:txBody>
      </p:sp>
    </p:spTree>
    <p:extLst>
      <p:ext uri="{BB962C8B-B14F-4D97-AF65-F5344CB8AC3E}">
        <p14:creationId xmlns:p14="http://schemas.microsoft.com/office/powerpoint/2010/main" val="3760785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Forms are made up of input elements</a:t>
            </a:r>
          </a:p>
          <a:p>
            <a:pPr lvl="1"/>
            <a:r>
              <a:rPr lang="en-US" dirty="0"/>
              <a:t>Often in a “form” block, but that is if we want to submit the form as a unit.  We will process the individual fields.</a:t>
            </a:r>
          </a:p>
          <a:p>
            <a:r>
              <a:rPr lang="en-US" dirty="0"/>
              <a:t>Input tags are used for input elements.  The </a:t>
            </a:r>
            <a:r>
              <a:rPr lang="en-US" i="1" dirty="0"/>
              <a:t>type</a:t>
            </a:r>
            <a:r>
              <a:rPr lang="en-US" dirty="0"/>
              <a:t> attribute tells it what type of input element to create.</a:t>
            </a:r>
          </a:p>
          <a:p>
            <a:r>
              <a:rPr lang="en-US" dirty="0"/>
              <a:t>Names are not unique (we will use this for radio buttons).  Id must be unique.</a:t>
            </a:r>
          </a:p>
          <a:p>
            <a:r>
              <a:rPr lang="en-US" dirty="0"/>
              <a:t>Names, ids, etc. are case sensitive (they are JavaScript components).</a:t>
            </a:r>
          </a:p>
        </p:txBody>
      </p:sp>
    </p:spTree>
    <p:extLst>
      <p:ext uri="{BB962C8B-B14F-4D97-AF65-F5344CB8AC3E}">
        <p14:creationId xmlns:p14="http://schemas.microsoft.com/office/powerpoint/2010/main" val="28355990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Square</a:t>
            </a:r>
          </a:p>
          <a:p>
            <a:r>
              <a:rPr lang="en-US" dirty="0"/>
              <a:t>Can choose 1 or more (not grouped)</a:t>
            </a:r>
          </a:p>
          <a:p>
            <a:r>
              <a:rPr lang="en-US" dirty="0"/>
              <a:t>Each box generally has its own name.</a:t>
            </a:r>
          </a:p>
          <a:p>
            <a:r>
              <a:rPr lang="en-US" dirty="0"/>
              <a:t>Each one must have a unique id.</a:t>
            </a:r>
          </a:p>
          <a:p>
            <a:r>
              <a:rPr lang="en-US" dirty="0"/>
              <a:t>Checked specifies the property if it is checked or not</a:t>
            </a:r>
          </a:p>
        </p:txBody>
      </p:sp>
    </p:spTree>
    <p:extLst>
      <p:ext uri="{BB962C8B-B14F-4D97-AF65-F5344CB8AC3E}">
        <p14:creationId xmlns:p14="http://schemas.microsoft.com/office/powerpoint/2010/main" val="7443081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Circles</a:t>
            </a:r>
          </a:p>
          <a:p>
            <a:r>
              <a:rPr lang="en-US" dirty="0"/>
              <a:t>Exclusive in a group…</a:t>
            </a:r>
          </a:p>
          <a:p>
            <a:pPr lvl="1"/>
            <a:r>
              <a:rPr lang="en-US" dirty="0"/>
              <a:t>Groups are buttons that have the same name</a:t>
            </a:r>
          </a:p>
          <a:p>
            <a:r>
              <a:rPr lang="en-US" dirty="0"/>
              <a:t>Each one must have a unique id.</a:t>
            </a:r>
          </a:p>
          <a:p>
            <a:r>
              <a:rPr lang="en-US" dirty="0"/>
              <a:t>Checked specifies if it is checked or not.  </a:t>
            </a:r>
          </a:p>
          <a:p>
            <a:pPr lvl="1"/>
            <a:r>
              <a:rPr lang="en-US" dirty="0"/>
              <a:t>Only one can be checked in a group.</a:t>
            </a:r>
          </a:p>
          <a:p>
            <a:pPr lvl="1"/>
            <a:r>
              <a:rPr lang="en-US" dirty="0"/>
              <a:t>If multiple boxes are marked “checked”, the last will be checked.</a:t>
            </a:r>
          </a:p>
        </p:txBody>
      </p:sp>
    </p:spTree>
    <p:extLst>
      <p:ext uri="{BB962C8B-B14F-4D97-AF65-F5344CB8AC3E}">
        <p14:creationId xmlns:p14="http://schemas.microsoft.com/office/powerpoint/2010/main" val="4188971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input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HTML 5 input types can be found at:</a:t>
            </a:r>
          </a:p>
          <a:p>
            <a:pPr lvl="1"/>
            <a:r>
              <a:rPr lang="en-US" dirty="0">
                <a:hlinkClick r:id="rId2"/>
              </a:rPr>
              <a:t>http://www.w3schools.com/html/html_form_input_types.asp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>
                <a:hlinkClick r:id="rId3" action="ppaction://hlinkfile"/>
              </a:rPr>
              <a:t>Sample HTML form </a:t>
            </a:r>
            <a:r>
              <a:rPr lang="en-US" dirty="0"/>
              <a:t>(yes, it looks horrible, but CSS will fix that).</a:t>
            </a:r>
          </a:p>
          <a:p>
            <a:r>
              <a:rPr lang="en-US" dirty="0"/>
              <a:t>Play around with them, and see how they work.</a:t>
            </a:r>
          </a:p>
        </p:txBody>
      </p:sp>
    </p:spTree>
    <p:extLst>
      <p:ext uri="{BB962C8B-B14F-4D97-AF65-F5344CB8AC3E}">
        <p14:creationId xmlns:p14="http://schemas.microsoft.com/office/powerpoint/2010/main" val="22118727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Events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1" y="5691202"/>
            <a:ext cx="8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63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with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elements can have events associated with them.  This is JavaScript code, and is often a function (either an anonymous function, or a call to a function in the head if a lot is going on, or if it is reused a lot).</a:t>
            </a:r>
          </a:p>
          <a:p>
            <a:r>
              <a:rPr lang="en-US" dirty="0"/>
              <a:t>Events are things </a:t>
            </a:r>
            <a:r>
              <a:rPr lang="en-US" i="1" dirty="0"/>
              <a:t>which happen asynchronously  </a:t>
            </a:r>
            <a:r>
              <a:rPr lang="en-US" dirty="0"/>
              <a:t>in the program.  They </a:t>
            </a:r>
            <a:r>
              <a:rPr lang="en-US" i="1" dirty="0"/>
              <a:t>occur</a:t>
            </a:r>
            <a:r>
              <a:rPr lang="en-US" dirty="0"/>
              <a:t> when something is done.  For example, when a </a:t>
            </a:r>
            <a:r>
              <a:rPr lang="en-US" dirty="0">
                <a:hlinkClick r:id="rId2" action="ppaction://hlinkfile"/>
              </a:rPr>
              <a:t>page loads</a:t>
            </a:r>
            <a:r>
              <a:rPr lang="en-US" dirty="0"/>
              <a:t>.</a:t>
            </a:r>
          </a:p>
          <a:p>
            <a:r>
              <a:rPr lang="en-US" dirty="0"/>
              <a:t>Most common events with form processing is the “</a:t>
            </a:r>
            <a:r>
              <a:rPr lang="en-US" dirty="0" err="1"/>
              <a:t>onClick</a:t>
            </a:r>
            <a:r>
              <a:rPr lang="en-US" dirty="0"/>
              <a:t>” event for a button.  In the </a:t>
            </a:r>
            <a:r>
              <a:rPr lang="en-US" dirty="0">
                <a:hlinkClick r:id="rId3" action="ppaction://hlinkfile"/>
              </a:rPr>
              <a:t>next example of an </a:t>
            </a:r>
            <a:r>
              <a:rPr lang="en-US" dirty="0" err="1">
                <a:hlinkClick r:id="rId3" action="ppaction://hlinkfile"/>
              </a:rPr>
              <a:t>onClick</a:t>
            </a:r>
            <a:r>
              <a:rPr lang="en-US" dirty="0">
                <a:hlinkClick r:id="rId3" action="ppaction://hlinkfile"/>
              </a:rPr>
              <a:t> event</a:t>
            </a:r>
            <a:r>
              <a:rPr lang="en-US" dirty="0"/>
              <a:t>, the data on the form will be processed.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1" y="5691202"/>
            <a:ext cx="8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sldjump"/>
              </a:rPr>
              <a:t>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41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on a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let’s </a:t>
            </a:r>
            <a:r>
              <a:rPr lang="en-US" dirty="0">
                <a:hlinkClick r:id="rId2" action="ppaction://hlinkfile"/>
              </a:rPr>
              <a:t>fix that slider</a:t>
            </a:r>
            <a:r>
              <a:rPr lang="en-US" dirty="0"/>
              <a:t>…</a:t>
            </a:r>
          </a:p>
          <a:p>
            <a:pPr lvl="1"/>
            <a:r>
              <a:rPr lang="en-US" dirty="0" err="1"/>
              <a:t>onChange</a:t>
            </a:r>
            <a:r>
              <a:rPr lang="en-US" dirty="0"/>
              <a:t> event updates the box which shows the value</a:t>
            </a:r>
          </a:p>
          <a:p>
            <a:pPr lvl="1"/>
            <a:r>
              <a:rPr lang="en-US" dirty="0"/>
              <a:t>Implement a way for the box with the value to update the slider to keep them in synch.</a:t>
            </a:r>
          </a:p>
          <a:p>
            <a:r>
              <a:rPr lang="en-US" dirty="0"/>
              <a:t>Now just for fun….</a:t>
            </a:r>
          </a:p>
          <a:p>
            <a:pPr lvl="1"/>
            <a:r>
              <a:rPr lang="en-US" b="1" dirty="0"/>
              <a:t>Raj:</a:t>
            </a:r>
            <a:r>
              <a:rPr lang="en-US" dirty="0"/>
              <a:t> What did you put as the one word description of yourself?</a:t>
            </a:r>
            <a:br>
              <a:rPr lang="en-US" dirty="0"/>
            </a:br>
            <a:r>
              <a:rPr lang="en-US" b="1" dirty="0"/>
              <a:t>Stuart:</a:t>
            </a:r>
            <a:r>
              <a:rPr lang="en-US" dirty="0"/>
              <a:t> I put unobjectionable. But now I hear it out loud, it just seems like I'm being cocky.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1" y="5691202"/>
            <a:ext cx="8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842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1" y="5691202"/>
            <a:ext cx="8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5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pPr lvl="1"/>
            <a:r>
              <a:rPr lang="en-US" dirty="0"/>
              <a:t>Hyper Text Markup Language</a:t>
            </a:r>
          </a:p>
          <a:p>
            <a:pPr lvl="1"/>
            <a:r>
              <a:rPr lang="en-US" dirty="0"/>
              <a:t>Comes from Standard Generalized Markup Language (SGML)</a:t>
            </a:r>
          </a:p>
          <a:p>
            <a:pPr lvl="1"/>
            <a:r>
              <a:rPr lang="en-US" dirty="0"/>
              <a:t>Extended and Standardized by </a:t>
            </a:r>
            <a:r>
              <a:rPr lang="en-US" dirty="0" err="1"/>
              <a:t>eXtensible</a:t>
            </a:r>
            <a:r>
              <a:rPr lang="en-US" dirty="0"/>
              <a:t> Markup Language (XML)</a:t>
            </a:r>
          </a:p>
          <a:p>
            <a:pPr lvl="2"/>
            <a:r>
              <a:rPr lang="en-US" dirty="0"/>
              <a:t>Document Type Definition (DTD)</a:t>
            </a:r>
          </a:p>
          <a:p>
            <a:pPr lvl="1"/>
            <a:r>
              <a:rPr lang="en-US" dirty="0"/>
              <a:t>Latest iteration of HTML is HTML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1" y="5691202"/>
            <a:ext cx="8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830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some (very nice) interaction to added easily to web pages.</a:t>
            </a:r>
          </a:p>
          <a:p>
            <a:r>
              <a:rPr lang="en-US" dirty="0"/>
              <a:t>First display the Image</a:t>
            </a:r>
          </a:p>
          <a:p>
            <a:r>
              <a:rPr lang="en-US" dirty="0"/>
              <a:t>Then associate a Map overlay on it with behavior</a:t>
            </a:r>
          </a:p>
          <a:p>
            <a:r>
              <a:rPr lang="en-US" dirty="0" err="1"/>
              <a:t>Maphilight</a:t>
            </a:r>
            <a:r>
              <a:rPr lang="en-US" dirty="0"/>
              <a:t> gives extra (very nice</a:t>
            </a:r>
            <a:r>
              <a:rPr lang="en-US"/>
              <a:t>) behavior.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1" y="5691202"/>
            <a:ext cx="8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214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Example, Rushmore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http://public.gettysburg.edu/~ckann/school/RushmoreApp.html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4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Tags in HTML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 5 requires the following tags</a:t>
            </a:r>
          </a:p>
          <a:p>
            <a:pPr lvl="1"/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html&gt;</a:t>
            </a:r>
          </a:p>
          <a:p>
            <a:pPr lvl="1"/>
            <a:r>
              <a:rPr lang="en-US" dirty="0"/>
              <a:t>&lt;html&gt;…&lt;/html&gt;</a:t>
            </a:r>
          </a:p>
          <a:p>
            <a:pPr lvl="1"/>
            <a:r>
              <a:rPr lang="en-US" dirty="0"/>
              <a:t>&lt;head&gt;…&lt;title&gt;&lt;/title&gt;&lt;/head&gt;</a:t>
            </a:r>
          </a:p>
          <a:p>
            <a:pPr lvl="1"/>
            <a:r>
              <a:rPr lang="en-US" dirty="0"/>
              <a:t>&lt;body&gt;&lt;/body&gt;</a:t>
            </a:r>
          </a:p>
          <a:p>
            <a:pPr lvl="1"/>
            <a:r>
              <a:rPr lang="en-US" dirty="0"/>
              <a:t>Should include &lt;meta charset="UTF-8"&gt;, but do not need to</a:t>
            </a:r>
          </a:p>
          <a:p>
            <a:pPr lvl="1"/>
            <a:r>
              <a:rPr lang="en-US" dirty="0"/>
              <a:t>For most assignments, some flexibility is allowed.  But just because HTML allows it does not mean it is correct, or will be marked correct.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1" y="5691202"/>
            <a:ext cx="8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an HTML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parts to every HTML document</a:t>
            </a:r>
          </a:p>
          <a:p>
            <a:pPr lvl="1"/>
            <a:r>
              <a:rPr lang="en-US" dirty="0"/>
              <a:t>HEAD</a:t>
            </a:r>
          </a:p>
          <a:p>
            <a:pPr lvl="2"/>
            <a:r>
              <a:rPr lang="en-US" dirty="0"/>
              <a:t>Contains meta data about the page.  These are not displayed on page, or processed as part of executing or rendering the page</a:t>
            </a:r>
          </a:p>
          <a:p>
            <a:pPr lvl="1"/>
            <a:r>
              <a:rPr lang="en-US" dirty="0"/>
              <a:t>BODY</a:t>
            </a:r>
          </a:p>
          <a:p>
            <a:pPr lvl="2"/>
            <a:r>
              <a:rPr lang="en-US" dirty="0"/>
              <a:t>What goes on the page, or is executed or rendered as part of the page.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1" y="5691202"/>
            <a:ext cx="8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7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HMTL Tags and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HTML tags are how document elements are defined in HTML</a:t>
            </a:r>
          </a:p>
          <a:p>
            <a:pPr lvl="1"/>
            <a:r>
              <a:rPr lang="en-US" dirty="0"/>
              <a:t>&lt;tag&gt;…&lt;/tag&gt; for container tags</a:t>
            </a:r>
          </a:p>
          <a:p>
            <a:pPr lvl="2"/>
            <a:r>
              <a:rPr lang="en-US" dirty="0"/>
              <a:t>Close tags in the order you open them!</a:t>
            </a:r>
          </a:p>
          <a:p>
            <a:pPr lvl="1"/>
            <a:r>
              <a:rPr lang="en-US" dirty="0"/>
              <a:t>&lt;tag /&gt; for tags that are complete in themselves (</a:t>
            </a:r>
            <a:r>
              <a:rPr lang="en-US" dirty="0" err="1"/>
              <a:t>eg</a:t>
            </a:r>
            <a:r>
              <a:rPr lang="en-US" dirty="0"/>
              <a:t>. meta charset).  Note that the </a:t>
            </a:r>
            <a:r>
              <a:rPr lang="en-US" dirty="0" err="1"/>
              <a:t>doctype</a:t>
            </a:r>
            <a:r>
              <a:rPr lang="en-US" dirty="0"/>
              <a:t> tag is weird in that you cannot close it…</a:t>
            </a:r>
          </a:p>
          <a:p>
            <a:pPr lvl="1"/>
            <a:r>
              <a:rPr lang="en-US" dirty="0"/>
              <a:t>You should always close tags, if HTML requires it or not</a:t>
            </a:r>
          </a:p>
          <a:p>
            <a:r>
              <a:rPr lang="en-US" dirty="0"/>
              <a:t>Attributes are how parameters are passed to tags.</a:t>
            </a:r>
          </a:p>
          <a:p>
            <a:pPr lvl="1"/>
            <a:r>
              <a:rPr lang="en-US" dirty="0"/>
              <a:t>Think of them as parameters to a function</a:t>
            </a:r>
          </a:p>
          <a:p>
            <a:pPr lvl="1"/>
            <a:r>
              <a:rPr lang="en-US" dirty="0"/>
              <a:t>&lt;meta charset="UTF-8“ /&gt;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1" y="5691202"/>
            <a:ext cx="8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5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  &lt;head&gt;</a:t>
            </a:r>
          </a:p>
          <a:p>
            <a:pPr marL="0" indent="0">
              <a:buNone/>
            </a:pPr>
            <a:r>
              <a:rPr lang="en-US" dirty="0"/>
              <a:t>        &lt;meta charset="UTF-8“ /&gt;</a:t>
            </a:r>
          </a:p>
          <a:p>
            <a:pPr marL="0" indent="0">
              <a:buNone/>
            </a:pPr>
            <a:r>
              <a:rPr lang="en-US" dirty="0"/>
              <a:t>        &lt;title&gt;Testing&lt;/title&gt;</a:t>
            </a:r>
          </a:p>
          <a:p>
            <a:pPr marL="0" indent="0">
              <a:buNone/>
            </a:pPr>
            <a:r>
              <a:rPr lang="en-US" dirty="0"/>
              <a:t>    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&lt;body&gt;</a:t>
            </a:r>
          </a:p>
          <a:p>
            <a:pPr marL="0" indent="0">
              <a:buNone/>
            </a:pPr>
            <a:r>
              <a:rPr lang="en-US" dirty="0"/>
              <a:t>        …body of page</a:t>
            </a:r>
          </a:p>
          <a:p>
            <a:pPr marL="0" indent="0">
              <a:buNone/>
            </a:pPr>
            <a:r>
              <a:rPr lang="en-US" dirty="0"/>
              <a:t>  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1" y="5691202"/>
            <a:ext cx="81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732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1358</TotalTime>
  <Words>2209</Words>
  <Application>Microsoft Office PowerPoint</Application>
  <PresentationFormat>Widescreen</PresentationFormat>
  <Paragraphs>351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Garamond</vt:lpstr>
      <vt:lpstr>Organic</vt:lpstr>
      <vt:lpstr>HTML and Basic JavaScript</vt:lpstr>
      <vt:lpstr>Overview</vt:lpstr>
      <vt:lpstr>Basic HTML and Javascript</vt:lpstr>
      <vt:lpstr>What is HTML</vt:lpstr>
      <vt:lpstr>History of HTML</vt:lpstr>
      <vt:lpstr>Required Tags in HTML 5</vt:lpstr>
      <vt:lpstr>Parts of an HTML document</vt:lpstr>
      <vt:lpstr>HMTL Tags and attributes</vt:lpstr>
      <vt:lpstr>HTML page</vt:lpstr>
      <vt:lpstr>HTML5 Validation</vt:lpstr>
      <vt:lpstr>HTML Comments</vt:lpstr>
      <vt:lpstr>HTML Editor</vt:lpstr>
      <vt:lpstr>Basic JavaScript</vt:lpstr>
      <vt:lpstr>JavaScript and Semicolons</vt:lpstr>
      <vt:lpstr>&lt;script&gt;&lt;/script&gt; tags</vt:lpstr>
      <vt:lpstr>Comments in JavaScript</vt:lpstr>
      <vt:lpstr>JavaScript and case sensitivity</vt:lpstr>
      <vt:lpstr>JavaScript and var Keyword</vt:lpstr>
      <vt:lpstr>JavaScript data typing</vt:lpstr>
      <vt:lpstr>JavaScript Data types</vt:lpstr>
      <vt:lpstr>Simple Input and Output in JavaScript</vt:lpstr>
      <vt:lpstr>Evaluating JavaScript</vt:lpstr>
      <vt:lpstr>Debugging JavaScript</vt:lpstr>
      <vt:lpstr>Simple JavaScript Programming</vt:lpstr>
      <vt:lpstr>Sequence in JavaScript</vt:lpstr>
      <vt:lpstr>Sequence Example</vt:lpstr>
      <vt:lpstr>Selection in JavaScript</vt:lpstr>
      <vt:lpstr>JavaScript Iteration</vt:lpstr>
      <vt:lpstr>JavaScript Functions</vt:lpstr>
      <vt:lpstr>First Function</vt:lpstr>
      <vt:lpstr>About First Function</vt:lpstr>
      <vt:lpstr>IIFE and scope</vt:lpstr>
      <vt:lpstr>Anonymous functions (IFFY)</vt:lpstr>
      <vt:lpstr>Better Example (no JavaScript in HTML code)</vt:lpstr>
      <vt:lpstr>JavaScript Arrays</vt:lpstr>
      <vt:lpstr>Sorting Arrays (the compare function)</vt:lpstr>
      <vt:lpstr>The compare function…</vt:lpstr>
      <vt:lpstr>forEach function</vt:lpstr>
      <vt:lpstr>forEach Example</vt:lpstr>
      <vt:lpstr>HTML FORMS</vt:lpstr>
      <vt:lpstr>HTML Input Elements</vt:lpstr>
      <vt:lpstr>HTML Form Background</vt:lpstr>
      <vt:lpstr>Checkboxes</vt:lpstr>
      <vt:lpstr>Radio Buttons</vt:lpstr>
      <vt:lpstr>HTML5 input types</vt:lpstr>
      <vt:lpstr>HTML Events</vt:lpstr>
      <vt:lpstr>Events with forms</vt:lpstr>
      <vt:lpstr>Events on a Form</vt:lpstr>
      <vt:lpstr>Image Maps</vt:lpstr>
      <vt:lpstr>Image Maps</vt:lpstr>
      <vt:lpstr>Simple Example, Rushmore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Charles Kann</dc:creator>
  <cp:lastModifiedBy>Charles Kann</cp:lastModifiedBy>
  <cp:revision>49</cp:revision>
  <dcterms:created xsi:type="dcterms:W3CDTF">2016-12-15T14:54:25Z</dcterms:created>
  <dcterms:modified xsi:type="dcterms:W3CDTF">2017-01-22T21:08:12Z</dcterms:modified>
</cp:coreProperties>
</file>