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2" r:id="rId9"/>
    <p:sldId id="265" r:id="rId10"/>
    <p:sldId id="263" r:id="rId11"/>
    <p:sldId id="267" r:id="rId12"/>
    <p:sldId id="268" r:id="rId13"/>
    <p:sldId id="269" r:id="rId14"/>
    <p:sldId id="270" r:id="rId15"/>
    <p:sldId id="272" r:id="rId16"/>
    <p:sldId id="271" r:id="rId17"/>
    <p:sldId id="273" r:id="rId18"/>
    <p:sldId id="274" r:id="rId19"/>
    <p:sldId id="275" r:id="rId20"/>
    <p:sldId id="277" r:id="rId21"/>
    <p:sldId id="276"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90"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4F6D85D-2790-428D-BCB9-E868024F5501}" type="datetimeFigureOut">
              <a:rPr lang="en-US" smtClean="0"/>
              <a:t>2/19/2017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B48152-72B5-44CE-889D-9B4F936D6C85}" type="slidenum">
              <a:rPr lang="en-US" smtClean="0"/>
              <a:t>‹#›</a:t>
            </a:fld>
            <a:endParaRPr lang="en-US"/>
          </a:p>
        </p:txBody>
      </p:sp>
    </p:spTree>
    <p:extLst>
      <p:ext uri="{BB962C8B-B14F-4D97-AF65-F5344CB8AC3E}">
        <p14:creationId xmlns:p14="http://schemas.microsoft.com/office/powerpoint/2010/main" val="3141729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F6D85D-2790-428D-BCB9-E868024F5501}" type="datetimeFigureOut">
              <a:rPr lang="en-US" smtClean="0"/>
              <a:t>2/19/2017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B48152-72B5-44CE-889D-9B4F936D6C85}" type="slidenum">
              <a:rPr lang="en-US" smtClean="0"/>
              <a:t>‹#›</a:t>
            </a:fld>
            <a:endParaRPr lang="en-US"/>
          </a:p>
        </p:txBody>
      </p:sp>
    </p:spTree>
    <p:extLst>
      <p:ext uri="{BB962C8B-B14F-4D97-AF65-F5344CB8AC3E}">
        <p14:creationId xmlns:p14="http://schemas.microsoft.com/office/powerpoint/2010/main" val="3052126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F6D85D-2790-428D-BCB9-E868024F5501}" type="datetimeFigureOut">
              <a:rPr lang="en-US" smtClean="0"/>
              <a:t>2/19/2017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B48152-72B5-44CE-889D-9B4F936D6C85}" type="slidenum">
              <a:rPr lang="en-US" smtClean="0"/>
              <a:t>‹#›</a:t>
            </a:fld>
            <a:endParaRPr lang="en-US"/>
          </a:p>
        </p:txBody>
      </p:sp>
    </p:spTree>
    <p:extLst>
      <p:ext uri="{BB962C8B-B14F-4D97-AF65-F5344CB8AC3E}">
        <p14:creationId xmlns:p14="http://schemas.microsoft.com/office/powerpoint/2010/main" val="476305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F6D85D-2790-428D-BCB9-E868024F5501}" type="datetimeFigureOut">
              <a:rPr lang="en-US" smtClean="0"/>
              <a:t>2/19/2017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B48152-72B5-44CE-889D-9B4F936D6C85}" type="slidenum">
              <a:rPr lang="en-US" smtClean="0"/>
              <a:t>‹#›</a:t>
            </a:fld>
            <a:endParaRPr lang="en-US"/>
          </a:p>
        </p:txBody>
      </p:sp>
    </p:spTree>
    <p:extLst>
      <p:ext uri="{BB962C8B-B14F-4D97-AF65-F5344CB8AC3E}">
        <p14:creationId xmlns:p14="http://schemas.microsoft.com/office/powerpoint/2010/main" val="670125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F6D85D-2790-428D-BCB9-E868024F5501}" type="datetimeFigureOut">
              <a:rPr lang="en-US" smtClean="0"/>
              <a:t>2/19/2017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B48152-72B5-44CE-889D-9B4F936D6C85}" type="slidenum">
              <a:rPr lang="en-US" smtClean="0"/>
              <a:t>‹#›</a:t>
            </a:fld>
            <a:endParaRPr lang="en-US"/>
          </a:p>
        </p:txBody>
      </p:sp>
    </p:spTree>
    <p:extLst>
      <p:ext uri="{BB962C8B-B14F-4D97-AF65-F5344CB8AC3E}">
        <p14:creationId xmlns:p14="http://schemas.microsoft.com/office/powerpoint/2010/main" val="2455735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4F6D85D-2790-428D-BCB9-E868024F5501}" type="datetimeFigureOut">
              <a:rPr lang="en-US" smtClean="0"/>
              <a:t>2/19/2017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B48152-72B5-44CE-889D-9B4F936D6C85}" type="slidenum">
              <a:rPr lang="en-US" smtClean="0"/>
              <a:t>‹#›</a:t>
            </a:fld>
            <a:endParaRPr lang="en-US"/>
          </a:p>
        </p:txBody>
      </p:sp>
    </p:spTree>
    <p:extLst>
      <p:ext uri="{BB962C8B-B14F-4D97-AF65-F5344CB8AC3E}">
        <p14:creationId xmlns:p14="http://schemas.microsoft.com/office/powerpoint/2010/main" val="1520793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4F6D85D-2790-428D-BCB9-E868024F5501}" type="datetimeFigureOut">
              <a:rPr lang="en-US" smtClean="0"/>
              <a:t>2/19/2017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B48152-72B5-44CE-889D-9B4F936D6C85}" type="slidenum">
              <a:rPr lang="en-US" smtClean="0"/>
              <a:t>‹#›</a:t>
            </a:fld>
            <a:endParaRPr lang="en-US"/>
          </a:p>
        </p:txBody>
      </p:sp>
    </p:spTree>
    <p:extLst>
      <p:ext uri="{BB962C8B-B14F-4D97-AF65-F5344CB8AC3E}">
        <p14:creationId xmlns:p14="http://schemas.microsoft.com/office/powerpoint/2010/main" val="3158194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4F6D85D-2790-428D-BCB9-E868024F5501}" type="datetimeFigureOut">
              <a:rPr lang="en-US" smtClean="0"/>
              <a:t>2/19/2017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B48152-72B5-44CE-889D-9B4F936D6C85}" type="slidenum">
              <a:rPr lang="en-US" smtClean="0"/>
              <a:t>‹#›</a:t>
            </a:fld>
            <a:endParaRPr lang="en-US"/>
          </a:p>
        </p:txBody>
      </p:sp>
    </p:spTree>
    <p:extLst>
      <p:ext uri="{BB962C8B-B14F-4D97-AF65-F5344CB8AC3E}">
        <p14:creationId xmlns:p14="http://schemas.microsoft.com/office/powerpoint/2010/main" val="3844187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F6D85D-2790-428D-BCB9-E868024F5501}" type="datetimeFigureOut">
              <a:rPr lang="en-US" smtClean="0"/>
              <a:t>2/19/2017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B48152-72B5-44CE-889D-9B4F936D6C85}" type="slidenum">
              <a:rPr lang="en-US" smtClean="0"/>
              <a:t>‹#›</a:t>
            </a:fld>
            <a:endParaRPr lang="en-US"/>
          </a:p>
        </p:txBody>
      </p:sp>
    </p:spTree>
    <p:extLst>
      <p:ext uri="{BB962C8B-B14F-4D97-AF65-F5344CB8AC3E}">
        <p14:creationId xmlns:p14="http://schemas.microsoft.com/office/powerpoint/2010/main" val="4278156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4F6D85D-2790-428D-BCB9-E868024F5501}" type="datetimeFigureOut">
              <a:rPr lang="en-US" smtClean="0"/>
              <a:t>2/19/2017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B48152-72B5-44CE-889D-9B4F936D6C85}" type="slidenum">
              <a:rPr lang="en-US" smtClean="0"/>
              <a:t>‹#›</a:t>
            </a:fld>
            <a:endParaRPr lang="en-US"/>
          </a:p>
        </p:txBody>
      </p:sp>
    </p:spTree>
    <p:extLst>
      <p:ext uri="{BB962C8B-B14F-4D97-AF65-F5344CB8AC3E}">
        <p14:creationId xmlns:p14="http://schemas.microsoft.com/office/powerpoint/2010/main" val="534352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4F6D85D-2790-428D-BCB9-E868024F5501}" type="datetimeFigureOut">
              <a:rPr lang="en-US" smtClean="0"/>
              <a:t>2/19/2017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B48152-72B5-44CE-889D-9B4F936D6C85}" type="slidenum">
              <a:rPr lang="en-US" smtClean="0"/>
              <a:t>‹#›</a:t>
            </a:fld>
            <a:endParaRPr lang="en-US"/>
          </a:p>
        </p:txBody>
      </p:sp>
    </p:spTree>
    <p:extLst>
      <p:ext uri="{BB962C8B-B14F-4D97-AF65-F5344CB8AC3E}">
        <p14:creationId xmlns:p14="http://schemas.microsoft.com/office/powerpoint/2010/main" val="2885683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F6D85D-2790-428D-BCB9-E868024F5501}" type="datetimeFigureOut">
              <a:rPr lang="en-US" smtClean="0"/>
              <a:t>2/19/2017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B48152-72B5-44CE-889D-9B4F936D6C85}" type="slidenum">
              <a:rPr lang="en-US" smtClean="0"/>
              <a:t>‹#›</a:t>
            </a:fld>
            <a:endParaRPr lang="en-US"/>
          </a:p>
        </p:txBody>
      </p:sp>
    </p:spTree>
    <p:extLst>
      <p:ext uri="{BB962C8B-B14F-4D97-AF65-F5344CB8AC3E}">
        <p14:creationId xmlns:p14="http://schemas.microsoft.com/office/powerpoint/2010/main" val="830921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Server Concepts</a:t>
            </a:r>
          </a:p>
        </p:txBody>
      </p:sp>
      <p:sp>
        <p:nvSpPr>
          <p:cNvPr id="3" name="Subtitle 2"/>
          <p:cNvSpPr>
            <a:spLocks noGrp="1"/>
          </p:cNvSpPr>
          <p:nvPr>
            <p:ph type="subTitle" idx="1"/>
          </p:nvPr>
        </p:nvSpPr>
        <p:spPr/>
        <p:txBody>
          <a:bodyPr/>
          <a:lstStyle/>
          <a:p>
            <a:r>
              <a:rPr lang="en-US" dirty="0"/>
              <a:t>Dr. Charles W. Kann</a:t>
            </a:r>
          </a:p>
          <a:p>
            <a:endParaRPr lang="en-US" dirty="0"/>
          </a:p>
        </p:txBody>
      </p:sp>
    </p:spTree>
    <p:extLst>
      <p:ext uri="{BB962C8B-B14F-4D97-AF65-F5344CB8AC3E}">
        <p14:creationId xmlns:p14="http://schemas.microsoft.com/office/powerpoint/2010/main" val="4038557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Application Session</a:t>
            </a:r>
          </a:p>
        </p:txBody>
      </p:sp>
      <p:sp>
        <p:nvSpPr>
          <p:cNvPr id="3" name="Content Placeholder 2"/>
          <p:cNvSpPr>
            <a:spLocks noGrp="1"/>
          </p:cNvSpPr>
          <p:nvPr>
            <p:ph idx="1"/>
          </p:nvPr>
        </p:nvSpPr>
        <p:spPr/>
        <p:txBody>
          <a:bodyPr>
            <a:normAutofit lnSpcReduction="10000"/>
          </a:bodyPr>
          <a:lstStyle/>
          <a:p>
            <a:r>
              <a:rPr lang="en-US" dirty="0"/>
              <a:t>An application is the program we are running to interact with the user.</a:t>
            </a:r>
          </a:p>
          <a:p>
            <a:r>
              <a:rPr lang="en-US" dirty="0"/>
              <a:t>An application is typically run in an application server, in a module.</a:t>
            </a:r>
          </a:p>
          <a:p>
            <a:pPr lvl="1"/>
            <a:r>
              <a:rPr lang="en-US" dirty="0"/>
              <a:t>Instances of modules are often called a </a:t>
            </a:r>
            <a:r>
              <a:rPr lang="en-US" i="1" dirty="0"/>
              <a:t>containers</a:t>
            </a:r>
            <a:r>
              <a:rPr lang="en-US" dirty="0"/>
              <a:t>.  A </a:t>
            </a:r>
            <a:r>
              <a:rPr lang="en-US" i="1" dirty="0"/>
              <a:t>container</a:t>
            </a:r>
            <a:r>
              <a:rPr lang="en-US" dirty="0"/>
              <a:t> is generally (almost always) a process that contains: </a:t>
            </a:r>
          </a:p>
          <a:p>
            <a:pPr lvl="2"/>
            <a:r>
              <a:rPr lang="en-US" dirty="0"/>
              <a:t>state objects for each connection (user login or browser connection) being managed by the application.</a:t>
            </a:r>
          </a:p>
          <a:p>
            <a:pPr lvl="2"/>
            <a:r>
              <a:rPr lang="en-US" dirty="0"/>
              <a:t>A set (pool) of connections to a Data Base server to quickly access the database, called a connection pool.</a:t>
            </a:r>
          </a:p>
          <a:p>
            <a:pPr lvl="2"/>
            <a:r>
              <a:rPr lang="en-US" dirty="0"/>
              <a:t>A set (pool) of threads to run the transactions on (note: this is difficult for some languages which do not support concurrency, such as Perl.  </a:t>
            </a:r>
            <a:r>
              <a:rPr lang="en-US" dirty="0" err="1"/>
              <a:t>Mod_perl</a:t>
            </a:r>
            <a:r>
              <a:rPr lang="en-US" dirty="0"/>
              <a:t> is single threaded, but still runs transactions in a process because of the ease of handling connections as state objects).</a:t>
            </a:r>
          </a:p>
        </p:txBody>
      </p:sp>
    </p:spTree>
    <p:extLst>
      <p:ext uri="{BB962C8B-B14F-4D97-AF65-F5344CB8AC3E}">
        <p14:creationId xmlns:p14="http://schemas.microsoft.com/office/powerpoint/2010/main" val="2913500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Application Routing</a:t>
            </a:r>
          </a:p>
        </p:txBody>
      </p:sp>
      <p:sp>
        <p:nvSpPr>
          <p:cNvPr id="3" name="Content Placeholder 2"/>
          <p:cNvSpPr>
            <a:spLocks noGrp="1"/>
          </p:cNvSpPr>
          <p:nvPr>
            <p:ph idx="1"/>
          </p:nvPr>
        </p:nvSpPr>
        <p:spPr/>
        <p:txBody>
          <a:bodyPr/>
          <a:lstStyle/>
          <a:p>
            <a:r>
              <a:rPr lang="en-US" dirty="0"/>
              <a:t>When a transaction is processed in the application, it must be sent to the correct method to handle that transaction.</a:t>
            </a:r>
          </a:p>
          <a:p>
            <a:pPr lvl="1"/>
            <a:r>
              <a:rPr lang="en-US" dirty="0"/>
              <a:t>URL determines the controller to use.</a:t>
            </a:r>
          </a:p>
          <a:p>
            <a:pPr lvl="1"/>
            <a:r>
              <a:rPr lang="en-US" dirty="0"/>
              <a:t>Protocol (get, put, delete, etc.) determine the method in that controller.</a:t>
            </a:r>
          </a:p>
          <a:p>
            <a:r>
              <a:rPr lang="en-US" dirty="0"/>
              <a:t>Normally an application will contain a routing engine to correctly route the request.</a:t>
            </a:r>
          </a:p>
        </p:txBody>
      </p:sp>
    </p:spTree>
    <p:extLst>
      <p:ext uri="{BB962C8B-B14F-4D97-AF65-F5344CB8AC3E}">
        <p14:creationId xmlns:p14="http://schemas.microsoft.com/office/powerpoint/2010/main" val="1997239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Application Controllers</a:t>
            </a:r>
          </a:p>
        </p:txBody>
      </p:sp>
      <p:sp>
        <p:nvSpPr>
          <p:cNvPr id="3" name="Content Placeholder 2"/>
          <p:cNvSpPr>
            <a:spLocks noGrp="1"/>
          </p:cNvSpPr>
          <p:nvPr>
            <p:ph idx="1"/>
          </p:nvPr>
        </p:nvSpPr>
        <p:spPr/>
        <p:txBody>
          <a:bodyPr/>
          <a:lstStyle/>
          <a:p>
            <a:r>
              <a:rPr lang="en-US" dirty="0"/>
              <a:t>Each URL that can be processed will be associate with an application controller, and each request type (protocol) will be associated with a method.</a:t>
            </a:r>
          </a:p>
          <a:p>
            <a:r>
              <a:rPr lang="en-US" dirty="0"/>
              <a:t>The application controller is responsible to authenticating the user for the request, building the </a:t>
            </a:r>
            <a:r>
              <a:rPr lang="en-US" i="1" dirty="0"/>
              <a:t>model</a:t>
            </a:r>
            <a:r>
              <a:rPr lang="en-US" dirty="0"/>
              <a:t> (or information handling object) for the request, and dispatching the view.</a:t>
            </a:r>
          </a:p>
        </p:txBody>
      </p:sp>
    </p:spTree>
    <p:extLst>
      <p:ext uri="{BB962C8B-B14F-4D97-AF65-F5344CB8AC3E}">
        <p14:creationId xmlns:p14="http://schemas.microsoft.com/office/powerpoint/2010/main" val="2163035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Application Model</a:t>
            </a:r>
          </a:p>
        </p:txBody>
      </p:sp>
      <p:sp>
        <p:nvSpPr>
          <p:cNvPr id="3" name="Content Placeholder 2"/>
          <p:cNvSpPr>
            <a:spLocks noGrp="1"/>
          </p:cNvSpPr>
          <p:nvPr>
            <p:ph idx="1"/>
          </p:nvPr>
        </p:nvSpPr>
        <p:spPr/>
        <p:txBody>
          <a:bodyPr/>
          <a:lstStyle/>
          <a:p>
            <a:r>
              <a:rPr lang="en-US" dirty="0"/>
              <a:t>The application model is responsible to implementing all business logic and storage policies for the transaction</a:t>
            </a:r>
          </a:p>
          <a:p>
            <a:r>
              <a:rPr lang="en-US" dirty="0"/>
              <a:t>The model is created in the controller, and used in the view to create the form to send back to the browser.</a:t>
            </a:r>
          </a:p>
          <a:p>
            <a:r>
              <a:rPr lang="en-US" dirty="0"/>
              <a:t>This is the model complex part of the system, and so will get it own section of this talk.</a:t>
            </a:r>
          </a:p>
        </p:txBody>
      </p:sp>
    </p:spTree>
    <p:extLst>
      <p:ext uri="{BB962C8B-B14F-4D97-AF65-F5344CB8AC3E}">
        <p14:creationId xmlns:p14="http://schemas.microsoft.com/office/powerpoint/2010/main" val="1611616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Application View</a:t>
            </a:r>
          </a:p>
        </p:txBody>
      </p:sp>
      <p:sp>
        <p:nvSpPr>
          <p:cNvPr id="3" name="Content Placeholder 2"/>
          <p:cNvSpPr>
            <a:spLocks noGrp="1"/>
          </p:cNvSpPr>
          <p:nvPr>
            <p:ph idx="1"/>
          </p:nvPr>
        </p:nvSpPr>
        <p:spPr/>
        <p:txBody>
          <a:bodyPr/>
          <a:lstStyle/>
          <a:p>
            <a:r>
              <a:rPr lang="en-US" dirty="0"/>
              <a:t>The view processes the data from the model to create a form to send back to the user.</a:t>
            </a:r>
          </a:p>
        </p:txBody>
      </p:sp>
    </p:spTree>
    <p:extLst>
      <p:ext uri="{BB962C8B-B14F-4D97-AF65-F5344CB8AC3E}">
        <p14:creationId xmlns:p14="http://schemas.microsoft.com/office/powerpoint/2010/main" val="1442566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Model</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897144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Model</a:t>
            </a:r>
          </a:p>
        </p:txBody>
      </p:sp>
      <p:sp>
        <p:nvSpPr>
          <p:cNvPr id="3" name="Content Placeholder 2"/>
          <p:cNvSpPr>
            <a:spLocks noGrp="1"/>
          </p:cNvSpPr>
          <p:nvPr>
            <p:ph idx="1"/>
          </p:nvPr>
        </p:nvSpPr>
        <p:spPr/>
        <p:txBody>
          <a:bodyPr/>
          <a:lstStyle/>
          <a:p>
            <a:r>
              <a:rPr lang="en-US" dirty="0"/>
              <a:t>Authenticate and Authorize user – Done in Controller</a:t>
            </a:r>
          </a:p>
          <a:p>
            <a:r>
              <a:rPr lang="en-US" dirty="0"/>
              <a:t>Retrieve/store and validate data from/to the backing store (DB)</a:t>
            </a:r>
          </a:p>
          <a:p>
            <a:r>
              <a:rPr lang="en-US" dirty="0"/>
              <a:t>Implement Business logic</a:t>
            </a:r>
          </a:p>
        </p:txBody>
      </p:sp>
    </p:spTree>
    <p:extLst>
      <p:ext uri="{BB962C8B-B14F-4D97-AF65-F5344CB8AC3E}">
        <p14:creationId xmlns:p14="http://schemas.microsoft.com/office/powerpoint/2010/main" val="3936967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Authenticate and Authorize User</a:t>
            </a:r>
          </a:p>
        </p:txBody>
      </p:sp>
      <p:sp>
        <p:nvSpPr>
          <p:cNvPr id="3" name="Content Placeholder 2"/>
          <p:cNvSpPr>
            <a:spLocks noGrp="1"/>
          </p:cNvSpPr>
          <p:nvPr>
            <p:ph idx="1"/>
          </p:nvPr>
        </p:nvSpPr>
        <p:spPr/>
        <p:txBody>
          <a:bodyPr/>
          <a:lstStyle/>
          <a:p>
            <a:r>
              <a:rPr lang="en-US" dirty="0"/>
              <a:t>Parts of security</a:t>
            </a:r>
          </a:p>
          <a:p>
            <a:pPr lvl="1"/>
            <a:r>
              <a:rPr lang="en-US" dirty="0"/>
              <a:t>Identification – Are you who you say your are</a:t>
            </a:r>
          </a:p>
          <a:p>
            <a:pPr lvl="1"/>
            <a:r>
              <a:rPr lang="en-US" dirty="0"/>
              <a:t>Authentication – Checking your access credentials</a:t>
            </a:r>
          </a:p>
          <a:p>
            <a:pPr lvl="1"/>
            <a:r>
              <a:rPr lang="en-US" dirty="0"/>
              <a:t>Authorization – What are you allowed to do.</a:t>
            </a:r>
          </a:p>
          <a:p>
            <a:r>
              <a:rPr lang="en-US" dirty="0"/>
              <a:t>Authentication – Devise and </a:t>
            </a:r>
            <a:r>
              <a:rPr lang="en-US" dirty="0" err="1"/>
              <a:t>Authlogic</a:t>
            </a:r>
            <a:endParaRPr lang="en-US" dirty="0"/>
          </a:p>
          <a:p>
            <a:r>
              <a:rPr lang="en-US" dirty="0"/>
              <a:t>Authorization – Pundit</a:t>
            </a:r>
          </a:p>
          <a:p>
            <a:r>
              <a:rPr lang="en-US" dirty="0"/>
              <a:t>Authorization </a:t>
            </a:r>
          </a:p>
          <a:p>
            <a:pPr lvl="1"/>
            <a:r>
              <a:rPr lang="en-US" dirty="0"/>
              <a:t>Role Based Authorization</a:t>
            </a:r>
          </a:p>
          <a:p>
            <a:pPr lvl="1"/>
            <a:r>
              <a:rPr lang="en-US" dirty="0"/>
              <a:t>Document Base Authorization</a:t>
            </a:r>
          </a:p>
          <a:p>
            <a:pPr lvl="2"/>
            <a:r>
              <a:rPr lang="en-US" dirty="0"/>
              <a:t>Classification (Secret, ACL, </a:t>
            </a:r>
            <a:r>
              <a:rPr lang="en-US" dirty="0" err="1"/>
              <a:t>etc</a:t>
            </a:r>
            <a:r>
              <a:rPr lang="en-US" dirty="0"/>
              <a:t>).</a:t>
            </a:r>
          </a:p>
        </p:txBody>
      </p:sp>
    </p:spTree>
    <p:extLst>
      <p:ext uri="{BB962C8B-B14F-4D97-AF65-F5344CB8AC3E}">
        <p14:creationId xmlns:p14="http://schemas.microsoft.com/office/powerpoint/2010/main" val="3710212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Database access</a:t>
            </a:r>
          </a:p>
        </p:txBody>
      </p:sp>
      <p:sp>
        <p:nvSpPr>
          <p:cNvPr id="3" name="Content Placeholder 2"/>
          <p:cNvSpPr>
            <a:spLocks noGrp="1"/>
          </p:cNvSpPr>
          <p:nvPr>
            <p:ph idx="1"/>
          </p:nvPr>
        </p:nvSpPr>
        <p:spPr/>
        <p:txBody>
          <a:bodyPr/>
          <a:lstStyle/>
          <a:p>
            <a:r>
              <a:rPr lang="en-US" dirty="0"/>
              <a:t>Application authentication and authorization is handled in the controller, so the </a:t>
            </a:r>
            <a:r>
              <a:rPr lang="en-US" i="1" dirty="0"/>
              <a:t>application</a:t>
            </a:r>
            <a:r>
              <a:rPr lang="en-US" dirty="0"/>
              <a:t> (NOT the end user) is the user to the database.  </a:t>
            </a:r>
          </a:p>
          <a:p>
            <a:pPr lvl="1"/>
            <a:r>
              <a:rPr lang="en-US" dirty="0"/>
              <a:t>This means that there is a single user and password for the application in the database.</a:t>
            </a:r>
          </a:p>
          <a:p>
            <a:pPr lvl="1"/>
            <a:r>
              <a:rPr lang="en-US" dirty="0"/>
              <a:t>Since all users go through the same account, a </a:t>
            </a:r>
            <a:r>
              <a:rPr lang="en-US" i="1" dirty="0"/>
              <a:t>pool</a:t>
            </a:r>
            <a:r>
              <a:rPr lang="en-US" dirty="0"/>
              <a:t> of connections are made to the database, and transactions are made through that pool.  This is called a </a:t>
            </a:r>
            <a:r>
              <a:rPr lang="en-US" i="1" dirty="0"/>
              <a:t>connection pool</a:t>
            </a:r>
            <a:r>
              <a:rPr lang="en-US" dirty="0"/>
              <a:t>. </a:t>
            </a:r>
          </a:p>
        </p:txBody>
      </p:sp>
    </p:spTree>
    <p:extLst>
      <p:ext uri="{BB962C8B-B14F-4D97-AF65-F5344CB8AC3E}">
        <p14:creationId xmlns:p14="http://schemas.microsoft.com/office/powerpoint/2010/main" val="2765006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Object Relational Mapping</a:t>
            </a:r>
          </a:p>
        </p:txBody>
      </p:sp>
      <p:sp>
        <p:nvSpPr>
          <p:cNvPr id="3" name="Content Placeholder 2"/>
          <p:cNvSpPr>
            <a:spLocks noGrp="1"/>
          </p:cNvSpPr>
          <p:nvPr>
            <p:ph idx="1"/>
          </p:nvPr>
        </p:nvSpPr>
        <p:spPr/>
        <p:txBody>
          <a:bodyPr/>
          <a:lstStyle/>
          <a:p>
            <a:r>
              <a:rPr lang="en-US" dirty="0"/>
              <a:t>The application makes requests to the database for data that can be used in the application (hence as objects).</a:t>
            </a:r>
          </a:p>
          <a:p>
            <a:r>
              <a:rPr lang="en-US" dirty="0"/>
              <a:t>Data in the database are access using a relational model, generally using Structured Query Language (SQL).</a:t>
            </a:r>
          </a:p>
          <a:p>
            <a:r>
              <a:rPr lang="en-US" dirty="0"/>
              <a:t>To link the program to the database, an Object Relation Mapping is made from the relational database to application objects.</a:t>
            </a:r>
          </a:p>
          <a:p>
            <a:r>
              <a:rPr lang="en-US" dirty="0"/>
              <a:t>The ORM software used in Rails is </a:t>
            </a:r>
            <a:r>
              <a:rPr lang="en-US" dirty="0" err="1"/>
              <a:t>ActiveRecord</a:t>
            </a:r>
            <a:r>
              <a:rPr lang="en-US" dirty="0"/>
              <a:t>.  There are a number of ORM tools, e.g. </a:t>
            </a:r>
            <a:r>
              <a:rPr lang="en-US" dirty="0" err="1"/>
              <a:t>myBatis</a:t>
            </a:r>
            <a:r>
              <a:rPr lang="en-US" dirty="0"/>
              <a:t>, hibernate, etc.</a:t>
            </a:r>
          </a:p>
        </p:txBody>
      </p:sp>
    </p:spTree>
    <p:extLst>
      <p:ext uri="{BB962C8B-B14F-4D97-AF65-F5344CB8AC3E}">
        <p14:creationId xmlns:p14="http://schemas.microsoft.com/office/powerpoint/2010/main" val="3929239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Server Concepts</a:t>
            </a:r>
          </a:p>
        </p:txBody>
      </p:sp>
      <p:sp>
        <p:nvSpPr>
          <p:cNvPr id="5" name="Content Placeholder 4"/>
          <p:cNvSpPr>
            <a:spLocks noGrp="1"/>
          </p:cNvSpPr>
          <p:nvPr>
            <p:ph idx="1"/>
          </p:nvPr>
        </p:nvSpPr>
        <p:spPr/>
        <p:txBody>
          <a:bodyPr/>
          <a:lstStyle/>
          <a:p>
            <a:r>
              <a:rPr lang="en-US" dirty="0"/>
              <a:t>Basic components in a web application architecture</a:t>
            </a:r>
          </a:p>
          <a:p>
            <a:r>
              <a:rPr lang="en-US" dirty="0"/>
              <a:t>Web Interface and transaction to application</a:t>
            </a:r>
          </a:p>
          <a:p>
            <a:r>
              <a:rPr lang="en-US" dirty="0"/>
              <a:t>Parts of the application</a:t>
            </a:r>
          </a:p>
          <a:p>
            <a:pPr lvl="1"/>
            <a:r>
              <a:rPr lang="en-US" dirty="0"/>
              <a:t>Session</a:t>
            </a:r>
          </a:p>
          <a:p>
            <a:pPr lvl="1"/>
            <a:r>
              <a:rPr lang="en-US" dirty="0"/>
              <a:t>Routing</a:t>
            </a:r>
          </a:p>
          <a:p>
            <a:pPr lvl="1"/>
            <a:r>
              <a:rPr lang="en-US" dirty="0"/>
              <a:t>Controllers</a:t>
            </a:r>
          </a:p>
          <a:p>
            <a:pPr lvl="1"/>
            <a:r>
              <a:rPr lang="en-US" dirty="0"/>
              <a:t>Model</a:t>
            </a:r>
          </a:p>
          <a:p>
            <a:pPr lvl="1"/>
            <a:r>
              <a:rPr lang="en-US" dirty="0"/>
              <a:t>View</a:t>
            </a:r>
          </a:p>
          <a:p>
            <a:r>
              <a:rPr lang="en-US" dirty="0"/>
              <a:t>Application Model</a:t>
            </a:r>
          </a:p>
          <a:p>
            <a:endParaRPr lang="en-US" dirty="0"/>
          </a:p>
        </p:txBody>
      </p:sp>
    </p:spTree>
    <p:extLst>
      <p:ext uri="{BB962C8B-B14F-4D97-AF65-F5344CB8AC3E}">
        <p14:creationId xmlns:p14="http://schemas.microsoft.com/office/powerpoint/2010/main" val="40493025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Routing Engine</a:t>
            </a:r>
          </a:p>
        </p:txBody>
      </p:sp>
      <p:sp>
        <p:nvSpPr>
          <p:cNvPr id="3" name="Content Placeholder 2"/>
          <p:cNvSpPr>
            <a:spLocks noGrp="1"/>
          </p:cNvSpPr>
          <p:nvPr>
            <p:ph idx="1"/>
          </p:nvPr>
        </p:nvSpPr>
        <p:spPr/>
        <p:txBody>
          <a:bodyPr/>
          <a:lstStyle/>
          <a:p>
            <a:r>
              <a:rPr lang="en-US" dirty="0"/>
              <a:t>Based on the transaction:</a:t>
            </a:r>
          </a:p>
          <a:p>
            <a:pPr lvl="1"/>
            <a:r>
              <a:rPr lang="en-US" dirty="0"/>
              <a:t>heading determines the format of the data (e.g. text/JSON)</a:t>
            </a:r>
          </a:p>
          <a:p>
            <a:pPr lvl="1"/>
            <a:r>
              <a:rPr lang="en-US" dirty="0"/>
              <a:t>URL determines which controller to call</a:t>
            </a:r>
          </a:p>
          <a:p>
            <a:pPr lvl="1"/>
            <a:r>
              <a:rPr lang="en-US" dirty="0"/>
              <a:t>Protocol determines which method to call in controller</a:t>
            </a:r>
          </a:p>
          <a:p>
            <a:pPr lvl="1"/>
            <a:r>
              <a:rPr lang="en-US" dirty="0"/>
              <a:t>Payload or transaction data determines the specific action</a:t>
            </a:r>
          </a:p>
        </p:txBody>
      </p:sp>
    </p:spTree>
    <p:extLst>
      <p:ext uri="{BB962C8B-B14F-4D97-AF65-F5344CB8AC3E}">
        <p14:creationId xmlns:p14="http://schemas.microsoft.com/office/powerpoint/2010/main" val="38682318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Model-View-Controller (MVC) pattern</a:t>
            </a:r>
          </a:p>
        </p:txBody>
      </p:sp>
      <p:sp>
        <p:nvSpPr>
          <p:cNvPr id="3" name="Content Placeholder 2"/>
          <p:cNvSpPr>
            <a:spLocks noGrp="1"/>
          </p:cNvSpPr>
          <p:nvPr>
            <p:ph idx="1"/>
          </p:nvPr>
        </p:nvSpPr>
        <p:spPr/>
        <p:txBody>
          <a:bodyPr/>
          <a:lstStyle/>
          <a:p>
            <a:r>
              <a:rPr lang="en-US" dirty="0"/>
              <a:t>Model – The business logic and backing store.  The data, what it means, etc.</a:t>
            </a:r>
          </a:p>
          <a:p>
            <a:r>
              <a:rPr lang="en-US" dirty="0"/>
              <a:t>View – The form presented to the user, and the procedures generating it.</a:t>
            </a:r>
          </a:p>
          <a:p>
            <a:r>
              <a:rPr lang="en-US" dirty="0"/>
              <a:t>Controller – Gets the information, decides how to build the model and transfer control to a view.</a:t>
            </a:r>
          </a:p>
        </p:txBody>
      </p:sp>
    </p:spTree>
    <p:extLst>
      <p:ext uri="{BB962C8B-B14F-4D97-AF65-F5344CB8AC3E}">
        <p14:creationId xmlns:p14="http://schemas.microsoft.com/office/powerpoint/2010/main" val="15541051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Applying this to ROR</a:t>
            </a:r>
          </a:p>
        </p:txBody>
      </p:sp>
      <p:sp>
        <p:nvSpPr>
          <p:cNvPr id="3" name="Content Placeholder 2"/>
          <p:cNvSpPr>
            <a:spLocks noGrp="1"/>
          </p:cNvSpPr>
          <p:nvPr>
            <p:ph idx="1"/>
          </p:nvPr>
        </p:nvSpPr>
        <p:spPr/>
        <p:txBody>
          <a:bodyPr/>
          <a:lstStyle/>
          <a:p>
            <a:r>
              <a:rPr lang="en-US"/>
              <a:t>http://guides.rubyonrails.org/getting_started.html</a:t>
            </a:r>
          </a:p>
        </p:txBody>
      </p:sp>
    </p:spTree>
    <p:extLst>
      <p:ext uri="{BB962C8B-B14F-4D97-AF65-F5344CB8AC3E}">
        <p14:creationId xmlns:p14="http://schemas.microsoft.com/office/powerpoint/2010/main" val="105252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Basic components in a web application architecture</a:t>
            </a:r>
          </a:p>
        </p:txBody>
      </p:sp>
      <p:sp>
        <p:nvSpPr>
          <p:cNvPr id="3" name="Content Placeholder 2"/>
          <p:cNvSpPr>
            <a:spLocks noGrp="1"/>
          </p:cNvSpPr>
          <p:nvPr>
            <p:ph idx="1"/>
          </p:nvPr>
        </p:nvSpPr>
        <p:spPr/>
        <p:txBody>
          <a:bodyPr>
            <a:normAutofit lnSpcReduction="10000"/>
          </a:bodyPr>
          <a:lstStyle/>
          <a:p>
            <a:r>
              <a:rPr lang="en-US" dirty="0"/>
              <a:t>Most modern applications consist of tiers (or layers), where the idea is that the tiers are designed in isolation with well defined interfaces which allow them to be “plugged in” and “swapped” where needed.</a:t>
            </a:r>
          </a:p>
          <a:p>
            <a:r>
              <a:rPr lang="en-US" dirty="0"/>
              <a:t>Most applications consist of multiple tiers, each responsible for specific sets (or types) of tasks.  They should do not other task.</a:t>
            </a:r>
          </a:p>
          <a:p>
            <a:r>
              <a:rPr lang="en-US" dirty="0"/>
              <a:t>Can be implemented as objects, but objects have a much more application specific meaning (a Person or </a:t>
            </a:r>
            <a:r>
              <a:rPr lang="en-US" dirty="0" err="1"/>
              <a:t>ArrayList</a:t>
            </a:r>
            <a:r>
              <a:rPr lang="en-US" dirty="0"/>
              <a:t> is never a tier).</a:t>
            </a:r>
          </a:p>
          <a:p>
            <a:r>
              <a:rPr lang="en-US" dirty="0"/>
              <a:t>Examples of objects that could be thought of as tiers are a “zip” object that takes a string and produces a “zipped” version of it.</a:t>
            </a:r>
          </a:p>
          <a:p>
            <a:r>
              <a:rPr lang="en-US" dirty="0"/>
              <a:t>Another example is an encryption object.</a:t>
            </a:r>
          </a:p>
        </p:txBody>
      </p:sp>
    </p:spTree>
    <p:extLst>
      <p:ext uri="{BB962C8B-B14F-4D97-AF65-F5344CB8AC3E}">
        <p14:creationId xmlns:p14="http://schemas.microsoft.com/office/powerpoint/2010/main" val="2384970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OSI Model</a:t>
            </a:r>
          </a:p>
        </p:txBody>
      </p:sp>
      <p:pic>
        <p:nvPicPr>
          <p:cNvPr id="1026" name="Picture 2" descr="http://media.techtarget.com/digitalguide/images/Misc/osi.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2412" y="1690688"/>
            <a:ext cx="4067175" cy="4295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767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Typical Web Application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6166" y="1469734"/>
            <a:ext cx="7676190" cy="5114286"/>
          </a:xfrm>
          <a:prstGeom prst="rect">
            <a:avLst/>
          </a:prstGeom>
        </p:spPr>
      </p:pic>
    </p:spTree>
    <p:extLst>
      <p:ext uri="{BB962C8B-B14F-4D97-AF65-F5344CB8AC3E}">
        <p14:creationId xmlns:p14="http://schemas.microsoft.com/office/powerpoint/2010/main" val="3580148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Web Browsers</a:t>
            </a:r>
          </a:p>
        </p:txBody>
      </p:sp>
      <p:sp>
        <p:nvSpPr>
          <p:cNvPr id="4" name="Content Placeholder 3"/>
          <p:cNvSpPr>
            <a:spLocks noGrp="1"/>
          </p:cNvSpPr>
          <p:nvPr>
            <p:ph idx="1"/>
          </p:nvPr>
        </p:nvSpPr>
        <p:spPr/>
        <p:txBody>
          <a:bodyPr/>
          <a:lstStyle/>
          <a:p>
            <a:r>
              <a:rPr lang="en-US" dirty="0"/>
              <a:t>Web browsers are often stateless</a:t>
            </a:r>
          </a:p>
          <a:p>
            <a:pPr lvl="1"/>
            <a:r>
              <a:rPr lang="en-US" dirty="0"/>
              <a:t>Old application used to maintain state through </a:t>
            </a:r>
            <a:r>
              <a:rPr lang="en-US" i="1" dirty="0"/>
              <a:t>hidden</a:t>
            </a:r>
            <a:r>
              <a:rPr lang="en-US" dirty="0"/>
              <a:t> variables. -- If you see one of these, it better be on a local net, because the state can be hacked!</a:t>
            </a:r>
          </a:p>
          <a:p>
            <a:pPr lvl="1"/>
            <a:r>
              <a:rPr lang="en-US" dirty="0"/>
              <a:t>You can run a Java application in a browser</a:t>
            </a:r>
          </a:p>
          <a:p>
            <a:pPr lvl="1"/>
            <a:r>
              <a:rPr lang="en-US" dirty="0"/>
              <a:t>We will keep state in a browser (later) when using AJAX.  But don’t think about that now!</a:t>
            </a:r>
          </a:p>
          <a:p>
            <a:r>
              <a:rPr lang="en-US" dirty="0"/>
              <a:t>For now, browsers take a form, present it to the user, and generate a transaction to be sent to the application.</a:t>
            </a:r>
          </a:p>
        </p:txBody>
      </p:sp>
    </p:spTree>
    <p:extLst>
      <p:ext uri="{BB962C8B-B14F-4D97-AF65-F5344CB8AC3E}">
        <p14:creationId xmlns:p14="http://schemas.microsoft.com/office/powerpoint/2010/main" val="2510076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Web Interface</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600640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Web Interface</a:t>
            </a:r>
          </a:p>
        </p:txBody>
      </p:sp>
      <p:sp>
        <p:nvSpPr>
          <p:cNvPr id="3" name="Content Placeholder 2"/>
          <p:cNvSpPr>
            <a:spLocks noGrp="1"/>
          </p:cNvSpPr>
          <p:nvPr>
            <p:ph idx="1"/>
          </p:nvPr>
        </p:nvSpPr>
        <p:spPr/>
        <p:txBody>
          <a:bodyPr>
            <a:normAutofit lnSpcReduction="10000"/>
          </a:bodyPr>
          <a:lstStyle/>
          <a:p>
            <a:r>
              <a:rPr lang="en-US" dirty="0"/>
              <a:t>The web (or internet) interface is a complex labyrinth of computers, protocols, and messages designed to protect the applications.  It can include (but is not limited to):</a:t>
            </a:r>
          </a:p>
          <a:p>
            <a:pPr lvl="1"/>
            <a:r>
              <a:rPr lang="en-US" dirty="0"/>
              <a:t>Routers and other computers to unpack the message and send it to the web server.</a:t>
            </a:r>
          </a:p>
          <a:p>
            <a:pPr lvl="1"/>
            <a:r>
              <a:rPr lang="en-US" dirty="0"/>
              <a:t>Network Address Translation (NAT) servers to determine the real address of the computer to get the message.</a:t>
            </a:r>
          </a:p>
          <a:p>
            <a:pPr lvl="1"/>
            <a:r>
              <a:rPr lang="en-US" dirty="0"/>
              <a:t>Firewalls to filter packets,  throwing away bad or malicious packets.</a:t>
            </a:r>
          </a:p>
          <a:p>
            <a:pPr lvl="1"/>
            <a:r>
              <a:rPr lang="en-US" dirty="0"/>
              <a:t>Web Servers (Apache, IIS, </a:t>
            </a:r>
            <a:r>
              <a:rPr lang="en-US" dirty="0" err="1"/>
              <a:t>etc</a:t>
            </a:r>
            <a:r>
              <a:rPr lang="en-US" dirty="0"/>
              <a:t>) to route the packet to the correct application</a:t>
            </a:r>
          </a:p>
          <a:p>
            <a:r>
              <a:rPr lang="en-US" dirty="0"/>
              <a:t>We don’t care what is there.  From our point of view, it all produces a transaction that we can use in our application.  </a:t>
            </a:r>
          </a:p>
        </p:txBody>
      </p:sp>
    </p:spTree>
    <p:extLst>
      <p:ext uri="{BB962C8B-B14F-4D97-AF65-F5344CB8AC3E}">
        <p14:creationId xmlns:p14="http://schemas.microsoft.com/office/powerpoint/2010/main" val="952660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Transaction to application</a:t>
            </a:r>
          </a:p>
        </p:txBody>
      </p:sp>
      <p:sp>
        <p:nvSpPr>
          <p:cNvPr id="3" name="Content Placeholder 2"/>
          <p:cNvSpPr>
            <a:spLocks noGrp="1"/>
          </p:cNvSpPr>
          <p:nvPr>
            <p:ph idx="1"/>
          </p:nvPr>
        </p:nvSpPr>
        <p:spPr/>
        <p:txBody>
          <a:bodyPr/>
          <a:lstStyle/>
          <a:p>
            <a:r>
              <a:rPr lang="en-US" dirty="0"/>
              <a:t>Once the web interface has processed the message, a transaction is generated to an application.  Included are:</a:t>
            </a:r>
          </a:p>
          <a:p>
            <a:pPr lvl="1"/>
            <a:r>
              <a:rPr lang="en-US" dirty="0"/>
              <a:t>Request Header (e.g. content-type: text/</a:t>
            </a:r>
            <a:r>
              <a:rPr lang="en-US" dirty="0" err="1"/>
              <a:t>json</a:t>
            </a:r>
            <a:r>
              <a:rPr lang="en-US" dirty="0"/>
              <a:t>)</a:t>
            </a:r>
          </a:p>
          <a:p>
            <a:pPr lvl="1"/>
            <a:r>
              <a:rPr lang="en-US" dirty="0"/>
              <a:t>URL to process (with protocol, how to route transaction)</a:t>
            </a:r>
          </a:p>
          <a:p>
            <a:pPr lvl="1"/>
            <a:r>
              <a:rPr lang="en-US" dirty="0"/>
              <a:t>Protocol (put, get, delete, </a:t>
            </a:r>
            <a:r>
              <a:rPr lang="en-US" dirty="0" err="1"/>
              <a:t>etc</a:t>
            </a:r>
            <a:r>
              <a:rPr lang="en-US" dirty="0"/>
              <a:t>)</a:t>
            </a:r>
          </a:p>
          <a:p>
            <a:pPr lvl="1"/>
            <a:r>
              <a:rPr lang="en-US" dirty="0"/>
              <a:t>Data needed to process the request.</a:t>
            </a:r>
          </a:p>
        </p:txBody>
      </p:sp>
    </p:spTree>
    <p:extLst>
      <p:ext uri="{BB962C8B-B14F-4D97-AF65-F5344CB8AC3E}">
        <p14:creationId xmlns:p14="http://schemas.microsoft.com/office/powerpoint/2010/main" val="41205168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TotalTime>
  <Words>1166</Words>
  <Application>Microsoft Office PowerPoint</Application>
  <PresentationFormat>Widescreen</PresentationFormat>
  <Paragraphs>98</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Server Concepts</vt:lpstr>
      <vt:lpstr>Server Concepts</vt:lpstr>
      <vt:lpstr>Basic components in a web application architecture</vt:lpstr>
      <vt:lpstr>OSI Model</vt:lpstr>
      <vt:lpstr>Typical Web Application</vt:lpstr>
      <vt:lpstr>Web Browsers</vt:lpstr>
      <vt:lpstr>Web Interface</vt:lpstr>
      <vt:lpstr>Web Interface</vt:lpstr>
      <vt:lpstr>Transaction to application</vt:lpstr>
      <vt:lpstr>Application Session</vt:lpstr>
      <vt:lpstr>Application Routing</vt:lpstr>
      <vt:lpstr>Application Controllers</vt:lpstr>
      <vt:lpstr>Application Model</vt:lpstr>
      <vt:lpstr>Application View</vt:lpstr>
      <vt:lpstr>Model</vt:lpstr>
      <vt:lpstr>Model</vt:lpstr>
      <vt:lpstr>Authenticate and Authorize User</vt:lpstr>
      <vt:lpstr>Database access</vt:lpstr>
      <vt:lpstr>Object Relational Mapping</vt:lpstr>
      <vt:lpstr>Routing Engine</vt:lpstr>
      <vt:lpstr>Model-View-Controller (MVC) pattern</vt:lpstr>
      <vt:lpstr>Applying this to ROR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Server Concepts</dc:title>
  <dc:creator>Charles Kann</dc:creator>
  <cp:lastModifiedBy>Charles Kann</cp:lastModifiedBy>
  <cp:revision>18</cp:revision>
  <dcterms:created xsi:type="dcterms:W3CDTF">2017-01-29T15:00:59Z</dcterms:created>
  <dcterms:modified xsi:type="dcterms:W3CDTF">2017-02-20T00:08:02Z</dcterms:modified>
</cp:coreProperties>
</file>