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4" r:id="rId5"/>
    <p:sldId id="263" r:id="rId6"/>
    <p:sldId id="266" r:id="rId7"/>
    <p:sldId id="270" r:id="rId8"/>
    <p:sldId id="267" r:id="rId9"/>
    <p:sldId id="257" r:id="rId10"/>
    <p:sldId id="273" r:id="rId11"/>
    <p:sldId id="275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AD2-7E3C-A74D-9A3A-ED1647C2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AB26E-55DF-470D-27C6-86C6A28A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C05A-D7FA-0CB9-381B-9361276D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9F08-DFA0-37BB-7780-A7B247B9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AD59-26A4-538E-233B-C8C37F7C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21F1-660B-DBAF-FEDD-DB017FCF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AD6AC-3924-5ECD-9C18-11E530C6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77D0-8B60-8775-B23D-61B5A781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01A9-47E0-A1D6-7456-444CAA0D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49DF-4748-2B94-24A5-AE1E6919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EED7B-E2DC-727F-63DD-B77D9F4FE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CC15-49F3-F636-7BD4-224EE576B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8F28-296A-767E-CBAC-B2B23C0F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FFB8-6878-F32A-9099-CC7598BE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8FE9-6CB0-479E-B969-1A31DB53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5003-2AE9-FC37-710A-C0235837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2CB9-0531-6504-4C43-F3C06917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261C-D60B-78E7-89AF-3E528FFC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7184-D167-E150-29D4-D2DB2C6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9DAB-4C78-67C8-9AD3-0FC6961D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31EA-9B18-5881-1A90-C2FF350A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A61E-6176-A078-5406-D523974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C60E-D094-68CE-18BD-51BA6A67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4140-185E-6CD0-239E-482D78BD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3D3C-5D31-7E2B-5376-814030A6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8CA1-1826-BC93-522F-C75CABED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B8C4-829A-91F5-AAA0-CB419482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7FA6-1BA6-60FD-6F19-4BD1EF40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3B4B-2A26-043C-02F2-89796386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CC9B-4AB6-4137-1D60-03C3225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14206-1100-65E0-B991-27B878B8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6EEE-387A-16AD-5C6B-29C3E006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51A9-CE58-2579-5F25-F47D6C48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4AF8-E37B-BEF1-54C3-B3C5D70A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3E20-29C8-0410-2C85-FB756B958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4F0F1-F684-1325-B888-03A57A48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8606A-3981-57DC-D64B-418CCF81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0C9E9-5760-E265-F0D5-8621A9F4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B3B86-667B-2CCA-24FC-049F307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A049-A56A-D3A2-A597-D2DB58F3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3D825-D05E-1861-7186-49D4F53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AB1E5-F5E0-364C-BF32-360DE45E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8459-DC75-B272-45FD-1980191C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36086-BA68-5F73-B043-FCACFDA1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2B8A8-CC71-1AC5-4AA6-B5CF896D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BD4-47EA-4513-6C0E-911AAA5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C6A4-153E-E9FB-D94D-9610EC7E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9F6A-1206-5543-B356-9A88373E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6DCD5-44EE-2F76-3225-893DFE1B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8A06-8582-55F5-346D-BF702FD7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4FD1-AAAB-453B-9530-E146F15C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795A-CF35-8C20-929C-EEA5A1D4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A74F-D1AB-3D83-0B90-FD40EBDD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64860-5D87-0EFC-37B3-48D6B59B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36E75-EFB7-A4E9-B57F-514032ED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2B12-C914-BDB5-8833-46260E84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22E23-5FC1-4F14-5E24-0C13B8BE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EB9A-CDCC-4696-CAF4-1698695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31539-748B-DBE9-73C8-EF6F83C3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7E37-70B5-3081-5594-8E25D4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ACD-D02A-C1F1-B5B4-680357D30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F0659-5853-40F7-A8F5-C080067DDFC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1C9E-D231-DAEB-6BED-4EA2323B8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2FA4-DE8E-5C84-19DE-987DCA623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BA20-68B3-32C3-C2CB-C5E361CC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Asymptotic Analysis of American Options, A Free Boundary Value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172C0-ADFD-4DA8-EF35-17EDA206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John Lee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4/25/2024</a:t>
            </a:r>
          </a:p>
        </p:txBody>
      </p:sp>
    </p:spTree>
    <p:extLst>
      <p:ext uri="{BB962C8B-B14F-4D97-AF65-F5344CB8AC3E}">
        <p14:creationId xmlns:p14="http://schemas.microsoft.com/office/powerpoint/2010/main" val="286124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FAE22-D848-71E3-D70E-38C0114A3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29766" y="1146412"/>
                <a:ext cx="9014348" cy="2402006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Asymptotic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5400" kern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FAE22-D848-71E3-D70E-38C0114A3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29766" y="1146412"/>
                <a:ext cx="9014348" cy="2402006"/>
              </a:xfrm>
              <a:blipFill>
                <a:blip r:embed="rId2"/>
                <a:stretch>
                  <a:fillRect l="-3516" b="-1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Property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7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0AE019-13B5-2B68-4DB8-32D00A53EF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371600" y="2317750"/>
                <a:ext cx="9723438" cy="368458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Closed Form 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0AE019-13B5-2B68-4DB8-32D00A53EF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317750"/>
                <a:ext cx="9723438" cy="3684588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5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Property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7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0AE019-13B5-2B68-4DB8-32D00A53EF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-3" y="2422845"/>
                <a:ext cx="5078189" cy="314519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0AE019-13B5-2B68-4DB8-32D00A53EF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" y="2422845"/>
                <a:ext cx="5078189" cy="3145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AC92-A869-0089-A2F6-29FD5673D639}"/>
                  </a:ext>
                </a:extLst>
              </p:cNvPr>
              <p:cNvSpPr txBox="1"/>
              <p:nvPr/>
            </p:nvSpPr>
            <p:spPr>
              <a:xfrm>
                <a:off x="5078186" y="1750332"/>
                <a:ext cx="7003088" cy="523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 marL="285750" indent="-285750"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We then have</a:t>
                </a:r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dirty="0">
                  <a:latin typeface="Cambria" panose="02040503050406030204" pitchFamily="18" charset="0"/>
                </a:endParaRPr>
              </a:p>
              <a:p>
                <a:pPr marL="342900" indent="-342900"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Substituting into the close form solution, we get</a:t>
                </a:r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0" dirty="0">
                  <a:latin typeface="Cambria" panose="02040503050406030204" pitchFamily="18" charset="0"/>
                </a:endParaRPr>
              </a:p>
              <a:p>
                <a:pPr marL="285750" indent="-285750"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term possibly allows the option to fall below intrinsic value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)</a:t>
                </a:r>
              </a:p>
              <a:p>
                <a:pPr marL="285750" indent="-285750"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</a:rPr>
                  <a:t>An ACO holder would not allow their option to fall below  </a:t>
                </a:r>
                <a:r>
                  <a:rPr lang="en-US" sz="2400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)</a:t>
                </a:r>
                <a:endParaRPr lang="en-US" sz="2400" b="1" dirty="0"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AC92-A869-0089-A2F6-29FD5673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186" y="1750332"/>
                <a:ext cx="7003088" cy="5238935"/>
              </a:xfrm>
              <a:prstGeom prst="rect">
                <a:avLst/>
              </a:prstGeom>
              <a:blipFill>
                <a:blip r:embed="rId4"/>
                <a:stretch>
                  <a:fillRect l="-1085" t="-966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3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Property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7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AC92-A869-0089-A2F6-29FD5673D639}"/>
                  </a:ext>
                </a:extLst>
              </p:cNvPr>
              <p:cNvSpPr txBox="1"/>
              <p:nvPr/>
            </p:nvSpPr>
            <p:spPr>
              <a:xfrm>
                <a:off x="5228302" y="2605995"/>
                <a:ext cx="656408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</a:rPr>
                  <a:t>Property 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Cambria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800" b="0" dirty="0">
                    <a:latin typeface="Cambria" panose="02040503050406030204" pitchFamily="18" charset="0"/>
                  </a:rPr>
                  <a:t>, the option is exercised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is a lower bound for our call option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" panose="02040503050406030204" pitchFamily="18" charset="0"/>
                  </a:rPr>
                  <a:t>Continuation Region: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:0&lt;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AC92-A869-0089-A2F6-29FD5673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02" y="2605995"/>
                <a:ext cx="6564086" cy="3108543"/>
              </a:xfrm>
              <a:prstGeom prst="rect">
                <a:avLst/>
              </a:prstGeom>
              <a:blipFill>
                <a:blip r:embed="rId3"/>
                <a:stretch>
                  <a:fillRect l="-1931" t="-1626" b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95E5E9E9-1E92-DD6B-DFBD-A30D1725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r="15820"/>
          <a:stretch/>
        </p:blipFill>
        <p:spPr>
          <a:xfrm>
            <a:off x="150116" y="2303325"/>
            <a:ext cx="492807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9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Property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7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AC92-A869-0089-A2F6-29FD5673D639}"/>
                  </a:ext>
                </a:extLst>
              </p:cNvPr>
              <p:cNvSpPr txBox="1"/>
              <p:nvPr/>
            </p:nvSpPr>
            <p:spPr>
              <a:xfrm>
                <a:off x="5497285" y="2412746"/>
                <a:ext cx="656408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</a:rPr>
                  <a:t>Property 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800" b="0" dirty="0">
                    <a:latin typeface="Cambria" panose="02040503050406030204" pitchFamily="18" charset="0"/>
                  </a:rPr>
                  <a:t> is a continuous </a:t>
                </a:r>
                <a:r>
                  <a:rPr lang="en-US" sz="2800" dirty="0">
                    <a:latin typeface="Cambria" panose="02040503050406030204" pitchFamily="18" charset="0"/>
                  </a:rPr>
                  <a:t>increasing (decreasing) function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b="0" dirty="0">
                    <a:latin typeface="Cambria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>
                  <a:latin typeface="Cambria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" panose="02040503050406030204" pitchFamily="18" charset="0"/>
                  </a:rPr>
                  <a:t>Rationale: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Cambria" panose="02040503050406030204" pitchFamily="18" charset="0"/>
                  </a:rPr>
                  <a:t>More time to expiry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b="0" dirty="0">
                    <a:latin typeface="Cambria" panose="02040503050406030204" pitchFamily="18" charset="0"/>
                  </a:rPr>
                  <a:t>), implies higher time value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>
                    <a:latin typeface="Cambria" panose="02040503050406030204" pitchFamily="18" charset="0"/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>
                    <a:latin typeface="Cambria" panose="02040503050406030204" pitchFamily="18" charset="0"/>
                  </a:rPr>
                  <a:t> in order for dividend earned to match TV sacrificed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AC92-A869-0089-A2F6-29FD5673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2412746"/>
                <a:ext cx="6564086" cy="3539430"/>
              </a:xfrm>
              <a:prstGeom prst="rect">
                <a:avLst/>
              </a:prstGeom>
              <a:blipFill>
                <a:blip r:embed="rId3"/>
                <a:stretch>
                  <a:fillRect l="-1931" t="-2151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EE5BF07F-FAD4-D2B7-2FE8-ECBE744740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r="3537"/>
          <a:stretch/>
        </p:blipFill>
        <p:spPr>
          <a:xfrm>
            <a:off x="130630" y="2419437"/>
            <a:ext cx="5366656" cy="36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close to expiry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D434AE-81A0-2A11-11A2-88117FE704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760" y="1891970"/>
                <a:ext cx="5491795" cy="4345704"/>
              </a:xfrm>
            </p:spPr>
            <p:txBody>
              <a:bodyPr numCol="1" anchor="ctr">
                <a:norm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PDE (modified for dividends):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∞,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D434AE-81A0-2A11-11A2-88117FE70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760" y="1891970"/>
                <a:ext cx="5491795" cy="4345704"/>
              </a:xfrm>
              <a:blipFill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8" y="1891970"/>
                <a:ext cx="5491795" cy="4345704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PDE (modified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ACO)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𝑟𝐶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891970"/>
                <a:ext cx="5491795" cy="4345704"/>
              </a:xfrm>
              <a:prstGeom prst="rect">
                <a:avLst/>
              </a:prstGeom>
              <a:blipFill>
                <a:blip r:embed="rId4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38286D70-8EEC-E178-341E-878865B2427E}"/>
              </a:ext>
            </a:extLst>
          </p:cNvPr>
          <p:cNvSpPr/>
          <p:nvPr/>
        </p:nvSpPr>
        <p:spPr>
          <a:xfrm>
            <a:off x="5381897" y="4064822"/>
            <a:ext cx="714101" cy="32429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close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004" y="2296918"/>
                <a:ext cx="11570380" cy="4456579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call follows the BSM PDE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Rearranging and substituting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we get</a:t>
                </a:r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2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200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num>
                                <m:den>
                                  <m:r>
                                    <a:rPr lang="en-US" sz="2200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2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22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2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𝒓𝑲</m:t>
                      </m:r>
                      <m:r>
                        <a:rPr lang="en-US" sz="22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22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2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dirty="0"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Verification: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=+∞</m:t>
                    </m:r>
                  </m:oMath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num>
                              <m:den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ra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num>
                              <m:den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4" y="2296918"/>
                <a:ext cx="11570380" cy="4456579"/>
              </a:xfrm>
              <a:prstGeom prst="rect">
                <a:avLst/>
              </a:prstGeom>
              <a:blipFill>
                <a:blip r:embed="rId3"/>
                <a:stretch>
                  <a:fillRect l="-219" t="-24716" b="-1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3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close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004" y="2296918"/>
                <a:ext cx="11570380" cy="4456579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𝝏𝝉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𝒓𝑲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we were looking at equilibrium, we expect 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0. Still important but not the case here.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contradiction arises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immediately prior to expiration. We know the ACO would have already been exercised.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Thus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for ACO to stay alive.</a:t>
                </a:r>
              </a:p>
              <a:p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Furthermore, Sign change occurs at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𝒓𝑲</m:t>
                          </m:r>
                        </m:num>
                        <m:den>
                          <m: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den>
                      </m:f>
                    </m:oMath>
                  </m:oMathPara>
                </a14:m>
                <a:endParaRPr lang="en-US" sz="1800" b="1" dirty="0"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4" y="2296918"/>
                <a:ext cx="11570380" cy="4456579"/>
              </a:xfrm>
              <a:prstGeom prst="rect">
                <a:avLst/>
              </a:prstGeom>
              <a:blipFill>
                <a:blip r:embed="rId3"/>
                <a:stretch>
                  <a:fillRect l="-768" t="-3409" r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27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close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808" y="1590741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𝒓𝑲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lvl="1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some small time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before expiry,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𝑟𝐾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implying that the dividend earned from holding asset is less than the interest invested in a risk-free asset (or you can think of it as the expected increase 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pPr lvl="1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Therefore the ACO is alive and allows us to draw these two conclusions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𝑟𝐾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&amp;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𝑟𝐾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Thus the point of sign change is our optimal exercise value,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16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16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𝒓𝑲</m:t>
                          </m:r>
                        </m:num>
                        <m:den>
                          <m:r>
                            <a:rPr lang="en-US" sz="16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𝜹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Aside: as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 </m:t>
                    </m:r>
                    <m:r>
                      <m:rPr>
                        <m:lit/>
                      </m:rPr>
                      <a:rPr lang="en-US" sz="16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increasing, which follows the reasoning that there is no optimal exercise price for a ACO on a non-dividend paying asset.</a:t>
                </a:r>
              </a:p>
              <a:p>
                <a:pPr lvl="2">
                  <a:lnSpc>
                    <a:spcPct val="150000"/>
                  </a:lnSpc>
                </a:pP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8" y="1590741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07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close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𝒓𝑲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Proof by Contradiction: </a:t>
                </a:r>
              </a:p>
              <a:p>
                <a:pPr lvl="2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so the ACO is alive, which implies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close to expiry</a:t>
                </a:r>
              </a:p>
              <a:p>
                <a:pPr lvl="2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,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f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before expiry,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𝑟𝐾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2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This, however, implies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dividend earned from holding asset is greater than the interest invested in a risk-free asset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∴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914400" lvl="2" indent="0"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is increasing, we must have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𝑪</m:t>
                          </m:r>
                        </m:sub>
                        <m:sup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𝑲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76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FAE22-D848-71E3-D70E-38C0114A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close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Summary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𝑟𝐾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t="-15625" b="-45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7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infinite time to expiry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Known as 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perpetual option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→∞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and time value is irrelevant.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Therefore, we can reduce BSM to an ODE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𝛿</m:t>
                        </m:r>
                      </m:e>
                    </m:d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𝐾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,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987" t="-8594" b="-43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00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infinite time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the ODE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𝐶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,∞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𝐾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,    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i="1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We apply the ansatz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𝜆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′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𝜆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−1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and substitute into the ODE to get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−2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𝜆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i="1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8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9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infinite time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And giving us the general equation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Substituting Boundary conditions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otherwise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is undefined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𝐶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,∞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𝐶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,∞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𝐾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𝐶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,∞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∗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Wingdings" pitchFamily="2" charset="2"/>
                              </a:rPr>
                              <m:t>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Wingdings" pitchFamily="2" charset="2"/>
                                  </a:rPr>
                                  <m:t>+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1800" b="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8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infinite time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We have the solution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b="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However, to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∞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800" b="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Wingdings" pitchFamily="2" charset="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800" b="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, we actually need to find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∞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that maximizes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𝑓</m:t>
                    </m:r>
                  </m:oMath>
                </a14:m>
                <a:endParaRPr lang="en-US" sz="1800" b="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𝐾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𝛿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𝐶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,∞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∞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13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infinite time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𝐾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𝛿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𝐶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,∞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Wingdings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∞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Taking the derivative and setting to 0: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𝑑𝐶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∞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∞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1=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+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𝐾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800" b="0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∞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800" b="1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04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infinite time to expiry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→∞)</m:t>
                    </m:r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substitute every back in to get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∞</m:t>
                          </m:r>
                        </m:sub>
                        <m:sup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20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FAE22-D848-71E3-D70E-38C0114A3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29766" y="1146412"/>
                <a:ext cx="9014348" cy="2402006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Asymptotic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5400" kern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FAE22-D848-71E3-D70E-38C0114A3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29766" y="1146412"/>
                <a:ext cx="9014348" cy="2402006"/>
              </a:xfrm>
              <a:blipFill>
                <a:blip r:embed="rId2"/>
                <a:stretch>
                  <a:fillRect l="-3516" b="-1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58A79-63EB-F40D-B713-8A42B1C8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Put-Call Symmetry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Wingdings" pitchFamily="2" charset="2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Intuition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Two assets A &amp; B (Cash and Stock),  with dividends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itchFamily="2" charset="2"/>
                      </a:rPr>
                      <m:t>𝛿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 respectively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Calls exchange $K of cash for 1 stock worth $S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Puts exchange 1 stock worth $S for $K of cash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sym typeface="Wingdings" pitchFamily="2" charset="2"/>
                  </a:rPr>
                  <a:t>By swapping role of stock and cash in puts, we obtain a symmetry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6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Put-Call Symmetry Relation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79" t="-243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𝛿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ACO exchanges $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for 1 stock worth $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When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𝛿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exchanges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1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stock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worth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$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for $K</a:t>
                </a:r>
              </a:p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Interchange role of stock and cash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</a:t>
                </a:r>
                <a:r>
                  <a:rPr lang="en-US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Exchanging K cash to stock and back gives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𝛿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𝑃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𝑪</m:t>
                        </m:r>
                      </m:sub>
                      <m:sup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𝝉</m:t>
                        </m:r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𝒓</m:t>
                        </m:r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𝜹</m:t>
                        </m:r>
                      </m:e>
                    </m:d>
                    <m:r>
                      <a:rPr lang="en-US" b="1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𝐊</m:t>
                            </m:r>
                          </m:e>
                          <m:sup>
                            <m:r>
                              <a:rPr lang="en-US" b="1" i="0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𝑷</m:t>
                            </m:r>
                          </m:sub>
                          <m:sup>
                            <m: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𝝉</m:t>
                            </m:r>
                            <m: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;</m:t>
                            </m:r>
                            <m:r>
                              <a:rPr lang="en-US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𝜹</m:t>
                            </m:r>
                            <m:r>
                              <a:rPr lang="en-US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</m:e>
                        </m:d>
                      </m:den>
                    </m:f>
                  </m:oMath>
                </a14:m>
                <a:endParaRPr lang="en-US" b="1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BB18A97-B932-794C-6C8F-6CC3FD847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746991"/>
                  </p:ext>
                </p:extLst>
              </p:nvPr>
            </p:nvGraphicFramePr>
            <p:xfrm>
              <a:off x="8115299" y="4454589"/>
              <a:ext cx="3227843" cy="1504095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830375252"/>
                        </a:ext>
                      </a:extLst>
                    </a:gridCol>
                    <a:gridCol w="1227908">
                      <a:extLst>
                        <a:ext uri="{9D8B030D-6E8A-4147-A177-3AD203B41FA5}">
                          <a16:colId xmlns:a16="http://schemas.microsoft.com/office/drawing/2014/main" val="1546669886"/>
                        </a:ext>
                      </a:extLst>
                    </a:gridCol>
                    <a:gridCol w="1268415">
                      <a:extLst>
                        <a:ext uri="{9D8B030D-6E8A-4147-A177-3AD203B41FA5}">
                          <a16:colId xmlns:a16="http://schemas.microsoft.com/office/drawing/2014/main" val="1171568101"/>
                        </a:ext>
                      </a:extLst>
                    </a:gridCol>
                  </a:tblGrid>
                  <a:tr h="501365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434280"/>
                      </a:ext>
                    </a:extLst>
                  </a:tr>
                  <a:tr h="50136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016228"/>
                      </a:ext>
                    </a:extLst>
                  </a:tr>
                  <a:tr h="50136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793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BB18A97-B932-794C-6C8F-6CC3FD847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746991"/>
                  </p:ext>
                </p:extLst>
              </p:nvPr>
            </p:nvGraphicFramePr>
            <p:xfrm>
              <a:off x="8115299" y="4454589"/>
              <a:ext cx="3227843" cy="1504095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830375252"/>
                        </a:ext>
                      </a:extLst>
                    </a:gridCol>
                    <a:gridCol w="1227908">
                      <a:extLst>
                        <a:ext uri="{9D8B030D-6E8A-4147-A177-3AD203B41FA5}">
                          <a16:colId xmlns:a16="http://schemas.microsoft.com/office/drawing/2014/main" val="1546669886"/>
                        </a:ext>
                      </a:extLst>
                    </a:gridCol>
                    <a:gridCol w="1268415">
                      <a:extLst>
                        <a:ext uri="{9D8B030D-6E8A-4147-A177-3AD203B41FA5}">
                          <a16:colId xmlns:a16="http://schemas.microsoft.com/office/drawing/2014/main" val="1171568101"/>
                        </a:ext>
                      </a:extLst>
                    </a:gridCol>
                  </a:tblGrid>
                  <a:tr h="501365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434280"/>
                      </a:ext>
                    </a:extLst>
                  </a:tr>
                  <a:tr h="50136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465" t="-105000" r="-1980" b="-1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016228"/>
                      </a:ext>
                    </a:extLst>
                  </a:tr>
                  <a:tr h="50136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94" t="-205000" r="-106186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7938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110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E3F86-E2C0-6DAD-173C-91387944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What are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3B689-57EE-0948-C613-5C5C1DE32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4923" y="2405894"/>
                <a:ext cx="5686951" cy="3535083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Call/Put Options</a:t>
                </a:r>
              </a:p>
              <a:p>
                <a:pPr lvl="1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Financial Derivative</a:t>
                </a:r>
              </a:p>
              <a:p>
                <a:pPr lvl="1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Gives you the right to buy/sell an underlying asset (ex. stocks) at a strike price K. </a:t>
                </a:r>
              </a:p>
              <a:p>
                <a:pPr lvl="1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Exercised at time T if profitable or expires worthless</a:t>
                </a:r>
              </a:p>
              <a:p>
                <a:pPr lvl="1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Priced by time value (TV) + intrinsic value (IV)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Intrinsic Value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you exercised the option and received stock for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$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sold it for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$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S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immediately, how much do you make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3B689-57EE-0948-C613-5C5C1DE32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4923" y="2405894"/>
                <a:ext cx="5686951" cy="3535083"/>
              </a:xfrm>
              <a:blipFill>
                <a:blip r:embed="rId2"/>
                <a:stretch>
                  <a:fillRect l="-1559" t="-2500" r="-155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What Is a Call Option and How to Use It With Example">
            <a:extLst>
              <a:ext uri="{FF2B5EF4-FFF2-40B4-BE49-F238E27FC236}">
                <a16:creationId xmlns:a16="http://schemas.microsoft.com/office/drawing/2014/main" id="{B751E2FA-BC00-DAB7-8EF5-4C276D42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766308"/>
            <a:ext cx="4170530" cy="33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40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Property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7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b="1" dirty="0">
                    <a:latin typeface="Cambria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Property 1: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b="0" dirty="0">
                    <a:latin typeface="Cambria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b="0" dirty="0">
                    <a:latin typeface="Cambria" panose="02040503050406030204" pitchFamily="18" charset="0"/>
                  </a:rPr>
                  <a:t>, the option is exercised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is a lower bound for our put option</a:t>
                </a:r>
              </a:p>
              <a:p>
                <a:pPr lvl="1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latin typeface="Cambria" panose="02040503050406030204" pitchFamily="18" charset="0"/>
                  </a:rPr>
                  <a:t>Continuation Region: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&lt;∞,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b="1" dirty="0">
                    <a:latin typeface="Cambria" panose="02040503050406030204" pitchFamily="18" charset="0"/>
                  </a:rPr>
                  <a:t>Property 2: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</a:rPr>
                  <a:t>From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;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𝛿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𝑃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𝛿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, we find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b="0" dirty="0">
                    <a:latin typeface="Cambria" panose="02040503050406030204" pitchFamily="18" charset="0"/>
                  </a:rPr>
                  <a:t> is a continuous </a:t>
                </a:r>
                <a:r>
                  <a:rPr lang="en-US" dirty="0">
                    <a:latin typeface="Cambria" panose="02040503050406030204" pitchFamily="18" charset="0"/>
                  </a:rPr>
                  <a:t>decreasing (increasing)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dirty="0">
                    <a:latin typeface="Cambria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>
                    <a:latin typeface="Cambria" panose="02040503050406030204" pitchFamily="18" charset="0"/>
                  </a:rPr>
                  <a:t>)</a:t>
                </a:r>
              </a:p>
              <a:p>
                <a:pPr lvl="1"/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6F6C89-9E1C-A282-70DB-4A899700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4" y="16952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987" t="-260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97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4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close to expiry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6F6C89-9E1C-A282-70DB-4A899700A408}"/>
              </a:ext>
            </a:extLst>
          </p:cNvPr>
          <p:cNvSpPr txBox="1">
            <a:spLocks/>
          </p:cNvSpPr>
          <p:nvPr/>
        </p:nvSpPr>
        <p:spPr>
          <a:xfrm>
            <a:off x="336934" y="1695244"/>
            <a:ext cx="11570380" cy="48682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25623-65C7-C3C3-297A-47F2360226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334" y="18476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Finding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precisely is mathematically challenging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However, we can deduce a lower bound using put-call symmetry: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SupPr>
                                <m: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𝑟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(1,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itchFamily="2" charset="2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𝑲</m:t>
                      </m:r>
                      <m:func>
                        <m:func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𝐦𝐢𝐧</m:t>
                          </m:r>
                        </m:fName>
                        <m:e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f>
                            <m:f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𝜹</m:t>
                              </m:r>
                            </m:den>
                          </m:f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1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Aside: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When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≠0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is decreasing implies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≠0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indicating it is always optimal to exercise even without dividends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When (r = 0),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is decreasing implies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, indicating at nonpositive interest rate, it is never optimal to early exercise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25623-65C7-C3C3-297A-47F236022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4" y="18476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987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177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4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infinite time to expiry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</m:t>
                    </m:r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958A79-63EB-F40D-B713-8A42B1C8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8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6F6C89-9E1C-A282-70DB-4A899700A408}"/>
              </a:ext>
            </a:extLst>
          </p:cNvPr>
          <p:cNvSpPr txBox="1">
            <a:spLocks/>
          </p:cNvSpPr>
          <p:nvPr/>
        </p:nvSpPr>
        <p:spPr>
          <a:xfrm>
            <a:off x="336934" y="1695244"/>
            <a:ext cx="11570380" cy="48682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08E7B5-2E61-BEC6-A694-F6FEE259A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334" y="1847644"/>
                <a:ext cx="11570380" cy="486821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process is nearly identical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∞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∞</m:t>
                          </m:r>
                        </m:sub>
                        <m:sup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08E7B5-2E61-BEC6-A694-F6FEE259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4" y="1847644"/>
                <a:ext cx="11570380" cy="4868218"/>
              </a:xfrm>
              <a:prstGeom prst="rect">
                <a:avLst/>
              </a:prstGeo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40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FAE22-D848-71E3-D70E-38C0114A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Discussion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2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58A79-63EB-F40D-B713-8A42B1C8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6F6C89-9E1C-A282-70DB-4A899700A408}"/>
              </a:ext>
            </a:extLst>
          </p:cNvPr>
          <p:cNvSpPr txBox="1">
            <a:spLocks/>
          </p:cNvSpPr>
          <p:nvPr/>
        </p:nvSpPr>
        <p:spPr>
          <a:xfrm>
            <a:off x="336934" y="1695244"/>
            <a:ext cx="11570380" cy="48682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08E7B5-2E61-BEC6-A694-F6FEE259A613}"/>
              </a:ext>
            </a:extLst>
          </p:cNvPr>
          <p:cNvSpPr txBox="1">
            <a:spLocks/>
          </p:cNvSpPr>
          <p:nvPr/>
        </p:nvSpPr>
        <p:spPr>
          <a:xfrm>
            <a:off x="489334" y="1847644"/>
            <a:ext cx="11570380" cy="48682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000"/>
              </a:spcAf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sym typeface="Wingdings" pitchFamily="2" charset="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068C-6098-F390-D223-C9B5C2FB4539}"/>
              </a:ext>
            </a:extLst>
          </p:cNvPr>
          <p:cNvSpPr txBox="1">
            <a:spLocks/>
          </p:cNvSpPr>
          <p:nvPr/>
        </p:nvSpPr>
        <p:spPr>
          <a:xfrm>
            <a:off x="641734" y="2000044"/>
            <a:ext cx="11570380" cy="48682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5A6836-1594-4ECA-280F-B4407037CE12}"/>
              </a:ext>
            </a:extLst>
          </p:cNvPr>
          <p:cNvSpPr txBox="1">
            <a:spLocks/>
          </p:cNvSpPr>
          <p:nvPr/>
        </p:nvSpPr>
        <p:spPr>
          <a:xfrm>
            <a:off x="489334" y="1993353"/>
            <a:ext cx="11060932" cy="93039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sym typeface="Wingdings" pitchFamily="2" charset="2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Free Boundary Value Problems are challenging to solve and typically require some level of domain knowledge to understand free boundary behavior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Summary of Asymptotes: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CFFA1B-2050-E838-F75A-6AC474D7807E}"/>
                  </a:ext>
                </a:extLst>
              </p:cNvPr>
              <p:cNvSpPr txBox="1"/>
              <p:nvPr/>
            </p:nvSpPr>
            <p:spPr>
              <a:xfrm>
                <a:off x="770709" y="3707281"/>
                <a:ext cx="4676503" cy="3369962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Cambria Math" panose="02040503050406030204" pitchFamily="18" charset="0"/>
                    <a:sym typeface="Wingdings" pitchFamily="2" charset="2"/>
                  </a:rPr>
                  <a:t>Calls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𝑟𝐾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max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i="1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∞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CFFA1B-2050-E838-F75A-6AC474D78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9" y="3707281"/>
                <a:ext cx="4676503" cy="3369962"/>
              </a:xfrm>
              <a:prstGeom prst="rect">
                <a:avLst/>
              </a:prstGeom>
              <a:blipFill>
                <a:blip r:embed="rId2"/>
                <a:stretch>
                  <a:fillRect l="-10541" t="-53558" b="-40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8D96D7-DA0A-4AF3-DE61-7CA9C67F1B92}"/>
                  </a:ext>
                </a:extLst>
              </p:cNvPr>
              <p:cNvSpPr txBox="1"/>
              <p:nvPr/>
            </p:nvSpPr>
            <p:spPr>
              <a:xfrm>
                <a:off x="6479178" y="3804595"/>
                <a:ext cx="4942116" cy="2296783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sym typeface="Wingdings" pitchFamily="2" charset="2"/>
                  </a:rPr>
                  <a:t>Puts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𝑃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−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𝐾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(1,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∞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8D96D7-DA0A-4AF3-DE61-7CA9C67F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8" y="3804595"/>
                <a:ext cx="4942116" cy="2296783"/>
              </a:xfrm>
              <a:prstGeom prst="rect">
                <a:avLst/>
              </a:prstGeom>
              <a:blipFill>
                <a:blip r:embed="rId3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2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CA32-3F13-6E1F-8A60-4C688AE0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to Price Options (Black Scholes PDE)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E6E40-123A-0739-80B1-5182FB0D5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205" y="1885279"/>
                <a:ext cx="5491795" cy="3394088"/>
              </a:xfrm>
            </p:spPr>
            <p:txBody>
              <a:bodyPr numCol="1" anchor="ctr">
                <a:norm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According to PDE (modified for dividends):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∞,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E6E40-123A-0739-80B1-5182FB0D5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205" y="1885279"/>
                <a:ext cx="5491795" cy="3394088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4AA1767-462D-6D12-A57D-53786FA1A7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78588"/>
                <a:ext cx="5491795" cy="3394088"/>
              </a:xfrm>
              <a:prstGeom prst="rect">
                <a:avLst/>
              </a:prstGeom>
            </p:spPr>
            <p:txBody>
              <a:bodyPr vert="horz" lIns="91440" tIns="45720" rIns="91440" bIns="45720" numCol="1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Closed Form 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4AA1767-462D-6D12-A57D-53786FA1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78588"/>
                <a:ext cx="5491795" cy="3394088"/>
              </a:xfrm>
              <a:prstGeom prst="rect">
                <a:avLst/>
              </a:prstGeom>
              <a:blipFill>
                <a:blip r:embed="rId3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015E6-5638-9392-1DC3-B1747DCFDC38}"/>
                  </a:ext>
                </a:extLst>
              </p:cNvPr>
              <p:cNvSpPr txBox="1"/>
              <p:nvPr/>
            </p:nvSpPr>
            <p:spPr>
              <a:xfrm>
                <a:off x="1195483" y="5279367"/>
                <a:ext cx="10248181" cy="1477328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price of  European Call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current price of the underlying asset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constant volatility of the asset</a:t>
                </a:r>
                <a:endParaRPr lang="en-US" b="0" i="1" dirty="0"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strike price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 is the expiration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risk-free interest 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continuous dividend term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015E6-5638-9392-1DC3-B1747DCFD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483" y="5279367"/>
                <a:ext cx="10248181" cy="1477328"/>
              </a:xfrm>
              <a:prstGeom prst="rect">
                <a:avLst/>
              </a:prstGeom>
              <a:blipFill>
                <a:blip r:embed="rId4"/>
                <a:stretch>
                  <a:fillRect l="-357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8680-BBAF-1305-05FE-957C4976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</a:rPr>
              <a:t>American vs. European Options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350" y="2011463"/>
                <a:ext cx="6622997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European: Can only exercise this right at expiration T.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American: Can be exercised prior to time T,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sacrificing time value.</a:t>
                </a:r>
              </a:p>
              <a:p>
                <a:pPr lvl="1"/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Can prevent option from falling below intrinsic value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50" y="2011463"/>
                <a:ext cx="6622997" cy="3683358"/>
              </a:xfrm>
              <a:blipFill>
                <a:blip r:embed="rId2"/>
                <a:stretch>
                  <a:fillRect l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merican and European option payoffs. | Download Scientific Diagram">
            <a:extLst>
              <a:ext uri="{FF2B5EF4-FFF2-40B4-BE49-F238E27FC236}">
                <a16:creationId xmlns:a16="http://schemas.microsoft.com/office/drawing/2014/main" id="{03A19A01-2AF5-5592-7180-EFC10F66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47" y="2080066"/>
            <a:ext cx="4892097" cy="40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3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8680-BBAF-1305-05FE-957C4976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</a:rPr>
              <a:t>American Options as Free Boundary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349" y="2011463"/>
                <a:ext cx="11151805" cy="432032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Free Boundary Value Problems</a:t>
                </a:r>
              </a:p>
              <a:p>
                <a:pPr lvl="1"/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class of PDE problems with two unknowns,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Ω</m:t>
                    </m:r>
                  </m:oMath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Ω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domain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𝑢</m:t>
                    </m:r>
                  </m:oMath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Mathematically challenging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Ω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depends on the parameters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must be solved simultaneously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European Options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 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Ω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0,∞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×[0,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American options (for calls)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Ω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0,?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×[0,?]</m:t>
                      </m:r>
                    </m:oMath>
                  </m:oMathPara>
                </a14:m>
                <a:endParaRPr lang="en-US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49" y="2011463"/>
                <a:ext cx="11151805" cy="4320326"/>
              </a:xfr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9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FAE22-D848-71E3-D70E-38C0114A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The Optimal Exercise Boundary</a:t>
            </a:r>
            <a:endParaRPr lang="en-US" sz="5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8680-BBAF-1305-05FE-957C4976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48" y="266144"/>
            <a:ext cx="5669393" cy="164297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Optimal Exercise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4923" y="2175258"/>
                <a:ext cx="5937513" cy="3765719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There exists a function over time that determines when an American option should be exercised.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 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𝜏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𝑇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9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Continuation Region</a:t>
                </a:r>
              </a:p>
              <a:p>
                <a:pPr lvl="1"/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Pricing follows PDE</a:t>
                </a:r>
              </a:p>
              <a:p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Stopping Region</a:t>
                </a:r>
              </a:p>
              <a:p>
                <a:pPr lvl="1"/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Free boundary is hit and option would have been exercised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4923" y="2175258"/>
                <a:ext cx="5937513" cy="3765719"/>
              </a:xfrm>
              <a:blipFill>
                <a:blip r:embed="rId2"/>
                <a:stretch>
                  <a:fillRect l="-821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Optimal early exercise along the early exercise boundary (see online... |  Download Scientific Diagram">
            <a:extLst>
              <a:ext uri="{FF2B5EF4-FFF2-40B4-BE49-F238E27FC236}">
                <a16:creationId xmlns:a16="http://schemas.microsoft.com/office/drawing/2014/main" id="{777AC1F4-2922-AC0F-98C5-EF93E3C8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6" y="1394691"/>
            <a:ext cx="4756609" cy="36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6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58A79-63EB-F40D-B713-8A42B1C8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Economic Perspective for Early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DF769-A2A8-991C-BEBF-8193C456C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Call Options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Early exercise when dividend earned over remaining time &gt; time premium lost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does not exist for non-dividend paying assets</a:t>
                </a:r>
              </a:p>
              <a:p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Put Options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Early exercise when the money reinvested in a risk-free asset earning interest over remaining time &gt; time premium lost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exists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DF769-A2A8-991C-BEBF-8193C456C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442" t="-2810" r="-690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7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1968</Words>
  <Application>Microsoft Office PowerPoint</Application>
  <PresentationFormat>Widescreen</PresentationFormat>
  <Paragraphs>234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Cambria</vt:lpstr>
      <vt:lpstr>Cambria Math</vt:lpstr>
      <vt:lpstr>Office Theme</vt:lpstr>
      <vt:lpstr>Asymptotic Analysis of American Options, A Free Boundary Value Problem</vt:lpstr>
      <vt:lpstr>Introduction</vt:lpstr>
      <vt:lpstr>What are options?</vt:lpstr>
      <vt:lpstr>How to Price Options (Black Scholes PDE)</vt:lpstr>
      <vt:lpstr>American vs. European Options</vt:lpstr>
      <vt:lpstr>American Options as Free Boundary Value Problem</vt:lpstr>
      <vt:lpstr>The Optimal Exercise Boundary</vt:lpstr>
      <vt:lpstr>Optimal Exercise Boundary</vt:lpstr>
      <vt:lpstr>An Economic Perspective for Early Exercise</vt:lpstr>
      <vt:lpstr>Asymptotic Analysis of S_C^∗</vt:lpstr>
      <vt:lpstr>Property Analysis of S_C^∗</vt:lpstr>
      <vt:lpstr>Property Analysis of S_C^∗</vt:lpstr>
      <vt:lpstr>Property Analysis of S_C^∗</vt:lpstr>
      <vt:lpstr>Property Analysis of S_C^∗</vt:lpstr>
      <vt:lpstr>S_C^∗ close to expiry (τ→0^+)</vt:lpstr>
      <vt:lpstr>S_C^∗ close to expiry (τ→0^+)</vt:lpstr>
      <vt:lpstr>S_C^∗ close to expiry (τ→0^+)</vt:lpstr>
      <vt:lpstr>S_C^∗ close to expiry (τ→0^+)</vt:lpstr>
      <vt:lpstr>S_C^∗ close to expiry (τ→0^+)</vt:lpstr>
      <vt:lpstr>S_C^∗ close to expiry (τ→0^+)</vt:lpstr>
      <vt:lpstr>S_C^∗ infinite time to expiry (τ→∞)</vt:lpstr>
      <vt:lpstr>S_C^∗ infinite time to expiry (τ→∞)</vt:lpstr>
      <vt:lpstr>S_C^∗ infinite time to expiry (τ→∞)</vt:lpstr>
      <vt:lpstr>S_C^∗ infinite time to expiry (τ→∞)</vt:lpstr>
      <vt:lpstr>S_C^∗ infinite time to expiry (τ→∞)</vt:lpstr>
      <vt:lpstr>S_C^∗ infinite time to expiry (τ→∞)</vt:lpstr>
      <vt:lpstr>Asymptotic Analysis of S_P^∗</vt:lpstr>
      <vt:lpstr>Put-Call Symmetry Relation</vt:lpstr>
      <vt:lpstr>Put-Call Symmetry Relation for S_(P|C)^∗</vt:lpstr>
      <vt:lpstr>Property Analysis of S_P^∗</vt:lpstr>
      <vt:lpstr>S_P^∗  close to expiry (τ→0^+)</vt:lpstr>
      <vt:lpstr>S_P^∗  infinite time to expiry (τ→∞)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Observing the Free-Boundary Nature of American Options</dc:title>
  <dc:creator>John Lee</dc:creator>
  <cp:lastModifiedBy>John Lee</cp:lastModifiedBy>
  <cp:revision>20</cp:revision>
  <dcterms:created xsi:type="dcterms:W3CDTF">2024-03-21T01:32:01Z</dcterms:created>
  <dcterms:modified xsi:type="dcterms:W3CDTF">2024-04-25T04:51:05Z</dcterms:modified>
</cp:coreProperties>
</file>