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9"/>
    <p:restoredTop sz="96327"/>
  </p:normalViewPr>
  <p:slideViewPr>
    <p:cSldViewPr snapToGrid="0">
      <p:cViewPr varScale="1">
        <p:scale>
          <a:sx n="128" d="100"/>
          <a:sy n="128" d="100"/>
        </p:scale>
        <p:origin x="3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D889-15A6-53F6-FD81-AB504D2B31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F9289C-B0C7-D87D-9BF1-8E6F025A2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5352F2-5066-E5E5-EC2B-935AFB8A8498}"/>
              </a:ext>
            </a:extLst>
          </p:cNvPr>
          <p:cNvSpPr>
            <a:spLocks noGrp="1"/>
          </p:cNvSpPr>
          <p:nvPr>
            <p:ph type="dt" sz="half" idx="10"/>
          </p:nvPr>
        </p:nvSpPr>
        <p:spPr/>
        <p:txBody>
          <a:bodyPr/>
          <a:lstStyle/>
          <a:p>
            <a:fld id="{F7842B2E-8DDA-9C43-995D-9B6DF5138199}" type="datetimeFigureOut">
              <a:rPr lang="en-US" smtClean="0"/>
              <a:t>7/21/23</a:t>
            </a:fld>
            <a:endParaRPr lang="en-US"/>
          </a:p>
        </p:txBody>
      </p:sp>
      <p:sp>
        <p:nvSpPr>
          <p:cNvPr id="5" name="Footer Placeholder 4">
            <a:extLst>
              <a:ext uri="{FF2B5EF4-FFF2-40B4-BE49-F238E27FC236}">
                <a16:creationId xmlns:a16="http://schemas.microsoft.com/office/drawing/2014/main" id="{0E38DEA7-2971-3009-511A-E0BB8B86A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EAA724-65B0-E180-02E5-ED5BF19772BA}"/>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2892607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5CE8-53A6-DEB9-9271-196C432567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0C74EB-ED91-2AF4-6D10-BA221B31F1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A78DE9-96DB-D2BE-2449-DFC604C41F8A}"/>
              </a:ext>
            </a:extLst>
          </p:cNvPr>
          <p:cNvSpPr>
            <a:spLocks noGrp="1"/>
          </p:cNvSpPr>
          <p:nvPr>
            <p:ph type="dt" sz="half" idx="10"/>
          </p:nvPr>
        </p:nvSpPr>
        <p:spPr/>
        <p:txBody>
          <a:bodyPr/>
          <a:lstStyle/>
          <a:p>
            <a:fld id="{F7842B2E-8DDA-9C43-995D-9B6DF5138199}" type="datetimeFigureOut">
              <a:rPr lang="en-US" smtClean="0"/>
              <a:t>7/21/23</a:t>
            </a:fld>
            <a:endParaRPr lang="en-US"/>
          </a:p>
        </p:txBody>
      </p:sp>
      <p:sp>
        <p:nvSpPr>
          <p:cNvPr id="5" name="Footer Placeholder 4">
            <a:extLst>
              <a:ext uri="{FF2B5EF4-FFF2-40B4-BE49-F238E27FC236}">
                <a16:creationId xmlns:a16="http://schemas.microsoft.com/office/drawing/2014/main" id="{08F92AB1-22B7-5E41-B4CF-B516B6BCE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D5BCD-69BB-EEE6-C516-AC5B4223EB08}"/>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158577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566213-0F2D-E0D0-EE35-F7CC5873FF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5A520E-801C-B94B-BDC6-BD08ABB920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5BA7A-87F7-3F39-F6BF-40A2603B54E0}"/>
              </a:ext>
            </a:extLst>
          </p:cNvPr>
          <p:cNvSpPr>
            <a:spLocks noGrp="1"/>
          </p:cNvSpPr>
          <p:nvPr>
            <p:ph type="dt" sz="half" idx="10"/>
          </p:nvPr>
        </p:nvSpPr>
        <p:spPr/>
        <p:txBody>
          <a:bodyPr/>
          <a:lstStyle/>
          <a:p>
            <a:fld id="{F7842B2E-8DDA-9C43-995D-9B6DF5138199}" type="datetimeFigureOut">
              <a:rPr lang="en-US" smtClean="0"/>
              <a:t>7/21/23</a:t>
            </a:fld>
            <a:endParaRPr lang="en-US"/>
          </a:p>
        </p:txBody>
      </p:sp>
      <p:sp>
        <p:nvSpPr>
          <p:cNvPr id="5" name="Footer Placeholder 4">
            <a:extLst>
              <a:ext uri="{FF2B5EF4-FFF2-40B4-BE49-F238E27FC236}">
                <a16:creationId xmlns:a16="http://schemas.microsoft.com/office/drawing/2014/main" id="{C99C3595-061B-E6A3-DF09-D7ECB31B0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C43E8-C920-CF73-E605-D5A1A310AF3A}"/>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66809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BAEB1-138A-BFEC-10E5-2B1DD22DCC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21F538-51B9-B9E6-8346-C9090E21EB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2E5C32-8E9B-0F1A-95B1-179826751E69}"/>
              </a:ext>
            </a:extLst>
          </p:cNvPr>
          <p:cNvSpPr>
            <a:spLocks noGrp="1"/>
          </p:cNvSpPr>
          <p:nvPr>
            <p:ph type="dt" sz="half" idx="10"/>
          </p:nvPr>
        </p:nvSpPr>
        <p:spPr/>
        <p:txBody>
          <a:bodyPr/>
          <a:lstStyle/>
          <a:p>
            <a:fld id="{F7842B2E-8DDA-9C43-995D-9B6DF5138199}" type="datetimeFigureOut">
              <a:rPr lang="en-US" smtClean="0"/>
              <a:t>7/21/23</a:t>
            </a:fld>
            <a:endParaRPr lang="en-US"/>
          </a:p>
        </p:txBody>
      </p:sp>
      <p:sp>
        <p:nvSpPr>
          <p:cNvPr id="5" name="Footer Placeholder 4">
            <a:extLst>
              <a:ext uri="{FF2B5EF4-FFF2-40B4-BE49-F238E27FC236}">
                <a16:creationId xmlns:a16="http://schemas.microsoft.com/office/drawing/2014/main" id="{820A85C7-5DF1-8EA9-FDF5-C19CAFD52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5C62E-DC18-11D6-0298-F58F78859E2C}"/>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223591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3A50-7669-418E-3DF8-1475F0E03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A5D8D4-75F4-815C-4004-E0D734B64E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CC3AE-F88E-4A95-C0EA-3A8BF297C8FB}"/>
              </a:ext>
            </a:extLst>
          </p:cNvPr>
          <p:cNvSpPr>
            <a:spLocks noGrp="1"/>
          </p:cNvSpPr>
          <p:nvPr>
            <p:ph type="dt" sz="half" idx="10"/>
          </p:nvPr>
        </p:nvSpPr>
        <p:spPr/>
        <p:txBody>
          <a:bodyPr/>
          <a:lstStyle/>
          <a:p>
            <a:fld id="{F7842B2E-8DDA-9C43-995D-9B6DF5138199}" type="datetimeFigureOut">
              <a:rPr lang="en-US" smtClean="0"/>
              <a:t>7/21/23</a:t>
            </a:fld>
            <a:endParaRPr lang="en-US"/>
          </a:p>
        </p:txBody>
      </p:sp>
      <p:sp>
        <p:nvSpPr>
          <p:cNvPr id="5" name="Footer Placeholder 4">
            <a:extLst>
              <a:ext uri="{FF2B5EF4-FFF2-40B4-BE49-F238E27FC236}">
                <a16:creationId xmlns:a16="http://schemas.microsoft.com/office/drawing/2014/main" id="{F82FD5C5-86D0-9C38-E9D6-BF24B25F1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8637E-1A0F-46BC-CA47-5033AF1378A3}"/>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2120407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7DCD-8CFD-C864-CA09-A104BDA1A1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144DA0-0FD6-34C5-E87A-2B03E83AC1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7E90C8-85B2-FC5D-4F92-33EE2EDA17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D533E5-C8EC-5B02-B528-765F4270CC1C}"/>
              </a:ext>
            </a:extLst>
          </p:cNvPr>
          <p:cNvSpPr>
            <a:spLocks noGrp="1"/>
          </p:cNvSpPr>
          <p:nvPr>
            <p:ph type="dt" sz="half" idx="10"/>
          </p:nvPr>
        </p:nvSpPr>
        <p:spPr/>
        <p:txBody>
          <a:bodyPr/>
          <a:lstStyle/>
          <a:p>
            <a:fld id="{F7842B2E-8DDA-9C43-995D-9B6DF5138199}" type="datetimeFigureOut">
              <a:rPr lang="en-US" smtClean="0"/>
              <a:t>7/21/23</a:t>
            </a:fld>
            <a:endParaRPr lang="en-US"/>
          </a:p>
        </p:txBody>
      </p:sp>
      <p:sp>
        <p:nvSpPr>
          <p:cNvPr id="6" name="Footer Placeholder 5">
            <a:extLst>
              <a:ext uri="{FF2B5EF4-FFF2-40B4-BE49-F238E27FC236}">
                <a16:creationId xmlns:a16="http://schemas.microsoft.com/office/drawing/2014/main" id="{46BA6722-2193-B8E8-7829-B3B383337A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64E731-F0F9-6124-C3D5-0D636204718A}"/>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352570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EEF5-72BE-EFD8-D494-1EB80C5646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D74479-4CDF-2B94-8DBD-6821F4149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D1FF2F-49F4-0C71-9C6A-F451146493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2838CF-7F0B-9B30-C5AA-FD7D9C7D39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B8B2E0-B604-62E7-9320-80714E973F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18B85B-CB27-9168-DDFB-87A789261B6F}"/>
              </a:ext>
            </a:extLst>
          </p:cNvPr>
          <p:cNvSpPr>
            <a:spLocks noGrp="1"/>
          </p:cNvSpPr>
          <p:nvPr>
            <p:ph type="dt" sz="half" idx="10"/>
          </p:nvPr>
        </p:nvSpPr>
        <p:spPr/>
        <p:txBody>
          <a:bodyPr/>
          <a:lstStyle/>
          <a:p>
            <a:fld id="{F7842B2E-8DDA-9C43-995D-9B6DF5138199}" type="datetimeFigureOut">
              <a:rPr lang="en-US" smtClean="0"/>
              <a:t>7/21/23</a:t>
            </a:fld>
            <a:endParaRPr lang="en-US"/>
          </a:p>
        </p:txBody>
      </p:sp>
      <p:sp>
        <p:nvSpPr>
          <p:cNvPr id="8" name="Footer Placeholder 7">
            <a:extLst>
              <a:ext uri="{FF2B5EF4-FFF2-40B4-BE49-F238E27FC236}">
                <a16:creationId xmlns:a16="http://schemas.microsoft.com/office/drawing/2014/main" id="{89A950C9-5D97-09B6-7F9E-D280047AE6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BBFB75-5C56-8C6C-175E-44DCDBFF9F27}"/>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67300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85E6-C5EB-3FDD-6512-1E18DAB88A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3F55AE-C4D7-79E7-41A5-717D35E33C6A}"/>
              </a:ext>
            </a:extLst>
          </p:cNvPr>
          <p:cNvSpPr>
            <a:spLocks noGrp="1"/>
          </p:cNvSpPr>
          <p:nvPr>
            <p:ph type="dt" sz="half" idx="10"/>
          </p:nvPr>
        </p:nvSpPr>
        <p:spPr/>
        <p:txBody>
          <a:bodyPr/>
          <a:lstStyle/>
          <a:p>
            <a:fld id="{F7842B2E-8DDA-9C43-995D-9B6DF5138199}" type="datetimeFigureOut">
              <a:rPr lang="en-US" smtClean="0"/>
              <a:t>7/21/23</a:t>
            </a:fld>
            <a:endParaRPr lang="en-US"/>
          </a:p>
        </p:txBody>
      </p:sp>
      <p:sp>
        <p:nvSpPr>
          <p:cNvPr id="4" name="Footer Placeholder 3">
            <a:extLst>
              <a:ext uri="{FF2B5EF4-FFF2-40B4-BE49-F238E27FC236}">
                <a16:creationId xmlns:a16="http://schemas.microsoft.com/office/drawing/2014/main" id="{2D15E118-B13B-CAA5-BBCF-9E110783DA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756B2C-C598-12A0-4A68-A2F168900AAE}"/>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406938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D8F21-B70C-2085-C683-6D2F84F97044}"/>
              </a:ext>
            </a:extLst>
          </p:cNvPr>
          <p:cNvSpPr>
            <a:spLocks noGrp="1"/>
          </p:cNvSpPr>
          <p:nvPr>
            <p:ph type="dt" sz="half" idx="10"/>
          </p:nvPr>
        </p:nvSpPr>
        <p:spPr/>
        <p:txBody>
          <a:bodyPr/>
          <a:lstStyle/>
          <a:p>
            <a:fld id="{F7842B2E-8DDA-9C43-995D-9B6DF5138199}" type="datetimeFigureOut">
              <a:rPr lang="en-US" smtClean="0"/>
              <a:t>7/21/23</a:t>
            </a:fld>
            <a:endParaRPr lang="en-US"/>
          </a:p>
        </p:txBody>
      </p:sp>
      <p:sp>
        <p:nvSpPr>
          <p:cNvPr id="3" name="Footer Placeholder 2">
            <a:extLst>
              <a:ext uri="{FF2B5EF4-FFF2-40B4-BE49-F238E27FC236}">
                <a16:creationId xmlns:a16="http://schemas.microsoft.com/office/drawing/2014/main" id="{B6948F15-10B0-5E24-27D2-C53509EA18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078636-01E0-17A9-C56C-A136E64D6F53}"/>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320245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C43E-4426-CB18-AD54-BECBA6024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CD642F-EFEF-4966-899E-5141A099F7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9868D2-0CDA-EFD2-B69E-B98F47399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7474E-A177-5023-2B2C-AB08A57B1282}"/>
              </a:ext>
            </a:extLst>
          </p:cNvPr>
          <p:cNvSpPr>
            <a:spLocks noGrp="1"/>
          </p:cNvSpPr>
          <p:nvPr>
            <p:ph type="dt" sz="half" idx="10"/>
          </p:nvPr>
        </p:nvSpPr>
        <p:spPr/>
        <p:txBody>
          <a:bodyPr/>
          <a:lstStyle/>
          <a:p>
            <a:fld id="{F7842B2E-8DDA-9C43-995D-9B6DF5138199}" type="datetimeFigureOut">
              <a:rPr lang="en-US" smtClean="0"/>
              <a:t>7/21/23</a:t>
            </a:fld>
            <a:endParaRPr lang="en-US"/>
          </a:p>
        </p:txBody>
      </p:sp>
      <p:sp>
        <p:nvSpPr>
          <p:cNvPr id="6" name="Footer Placeholder 5">
            <a:extLst>
              <a:ext uri="{FF2B5EF4-FFF2-40B4-BE49-F238E27FC236}">
                <a16:creationId xmlns:a16="http://schemas.microsoft.com/office/drawing/2014/main" id="{16F9F80E-5C3F-F5C6-3C35-1AD9FB3A1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E35FE4-F13F-4E68-4676-5B10F55C5A43}"/>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333856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0B7B-C1C1-7B7E-F1C6-001B73BF2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664BB5-EEDC-EF4A-4CE9-B2F6C9D91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1C8132-E9A1-D829-1090-2726119B7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FF2229-F6D9-2C09-CCCF-D44BBE981830}"/>
              </a:ext>
            </a:extLst>
          </p:cNvPr>
          <p:cNvSpPr>
            <a:spLocks noGrp="1"/>
          </p:cNvSpPr>
          <p:nvPr>
            <p:ph type="dt" sz="half" idx="10"/>
          </p:nvPr>
        </p:nvSpPr>
        <p:spPr/>
        <p:txBody>
          <a:bodyPr/>
          <a:lstStyle/>
          <a:p>
            <a:fld id="{F7842B2E-8DDA-9C43-995D-9B6DF5138199}" type="datetimeFigureOut">
              <a:rPr lang="en-US" smtClean="0"/>
              <a:t>7/21/23</a:t>
            </a:fld>
            <a:endParaRPr lang="en-US"/>
          </a:p>
        </p:txBody>
      </p:sp>
      <p:sp>
        <p:nvSpPr>
          <p:cNvPr id="6" name="Footer Placeholder 5">
            <a:extLst>
              <a:ext uri="{FF2B5EF4-FFF2-40B4-BE49-F238E27FC236}">
                <a16:creationId xmlns:a16="http://schemas.microsoft.com/office/drawing/2014/main" id="{44CED883-241E-A9C1-DAFE-E058CBA54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EED48-FEBB-86BE-DEFB-85BB15139EC4}"/>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177890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66223-4A54-73E9-6A97-A08E7F55F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97B534-0653-5E35-EE2B-7C33E4A303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A8D6E-B30E-A8FC-EB62-740E407E03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42B2E-8DDA-9C43-995D-9B6DF5138199}" type="datetimeFigureOut">
              <a:rPr lang="en-US" smtClean="0"/>
              <a:t>7/21/23</a:t>
            </a:fld>
            <a:endParaRPr lang="en-US"/>
          </a:p>
        </p:txBody>
      </p:sp>
      <p:sp>
        <p:nvSpPr>
          <p:cNvPr id="5" name="Footer Placeholder 4">
            <a:extLst>
              <a:ext uri="{FF2B5EF4-FFF2-40B4-BE49-F238E27FC236}">
                <a16:creationId xmlns:a16="http://schemas.microsoft.com/office/drawing/2014/main" id="{2980062E-DE82-BDC0-7534-020CC40ADB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8D92F7-2C6F-CC05-15D3-C60D5A7A59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DE624-C442-E642-A044-F5CE88E57608}" type="slidenum">
              <a:rPr lang="en-US" smtClean="0"/>
              <a:t>‹#›</a:t>
            </a:fld>
            <a:endParaRPr lang="en-US"/>
          </a:p>
        </p:txBody>
      </p:sp>
    </p:spTree>
    <p:extLst>
      <p:ext uri="{BB962C8B-B14F-4D97-AF65-F5344CB8AC3E}">
        <p14:creationId xmlns:p14="http://schemas.microsoft.com/office/powerpoint/2010/main" val="3972582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9AF6-06C0-3E42-3170-B4446D0B940C}"/>
              </a:ext>
            </a:extLst>
          </p:cNvPr>
          <p:cNvSpPr>
            <a:spLocks noGrp="1"/>
          </p:cNvSpPr>
          <p:nvPr>
            <p:ph type="ctrTitle"/>
          </p:nvPr>
        </p:nvSpPr>
        <p:spPr/>
        <p:txBody>
          <a:bodyPr/>
          <a:lstStyle/>
          <a:p>
            <a:r>
              <a:rPr lang="en-US" dirty="0" err="1"/>
              <a:t>CoT</a:t>
            </a:r>
            <a:r>
              <a:rPr lang="en-US" dirty="0"/>
              <a:t> Prediction</a:t>
            </a:r>
          </a:p>
        </p:txBody>
      </p:sp>
      <p:sp>
        <p:nvSpPr>
          <p:cNvPr id="3" name="Subtitle 2">
            <a:extLst>
              <a:ext uri="{FF2B5EF4-FFF2-40B4-BE49-F238E27FC236}">
                <a16:creationId xmlns:a16="http://schemas.microsoft.com/office/drawing/2014/main" id="{26E7E135-8EFB-D459-CE3F-F34C4967607E}"/>
              </a:ext>
            </a:extLst>
          </p:cNvPr>
          <p:cNvSpPr>
            <a:spLocks noGrp="1"/>
          </p:cNvSpPr>
          <p:nvPr>
            <p:ph type="subTitle" idx="1"/>
          </p:nvPr>
        </p:nvSpPr>
        <p:spPr/>
        <p:txBody>
          <a:bodyPr/>
          <a:lstStyle/>
          <a:p>
            <a:r>
              <a:rPr lang="en-US" dirty="0"/>
              <a:t>John Lee - 7/11/2023</a:t>
            </a:r>
          </a:p>
        </p:txBody>
      </p:sp>
    </p:spTree>
    <p:extLst>
      <p:ext uri="{BB962C8B-B14F-4D97-AF65-F5344CB8AC3E}">
        <p14:creationId xmlns:p14="http://schemas.microsoft.com/office/powerpoint/2010/main" val="81740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B924-D14E-BC3C-87E8-50E59C0D8747}"/>
              </a:ext>
            </a:extLst>
          </p:cNvPr>
          <p:cNvSpPr>
            <a:spLocks noGrp="1"/>
          </p:cNvSpPr>
          <p:nvPr>
            <p:ph type="title"/>
          </p:nvPr>
        </p:nvSpPr>
        <p:spPr/>
        <p:txBody>
          <a:bodyPr/>
          <a:lstStyle/>
          <a:p>
            <a:r>
              <a:rPr lang="en-US" dirty="0"/>
              <a:t>Ideas</a:t>
            </a:r>
          </a:p>
        </p:txBody>
      </p:sp>
      <p:sp>
        <p:nvSpPr>
          <p:cNvPr id="3" name="Content Placeholder 2">
            <a:extLst>
              <a:ext uri="{FF2B5EF4-FFF2-40B4-BE49-F238E27FC236}">
                <a16:creationId xmlns:a16="http://schemas.microsoft.com/office/drawing/2014/main" id="{FC99BFE6-124C-BE80-8641-71A098A20160}"/>
              </a:ext>
            </a:extLst>
          </p:cNvPr>
          <p:cNvSpPr>
            <a:spLocks noGrp="1"/>
          </p:cNvSpPr>
          <p:nvPr>
            <p:ph idx="1"/>
          </p:nvPr>
        </p:nvSpPr>
        <p:spPr/>
        <p:txBody>
          <a:bodyPr>
            <a:normAutofit fontScale="70000" lnSpcReduction="20000"/>
          </a:bodyPr>
          <a:lstStyle/>
          <a:p>
            <a:pPr marL="0" indent="0">
              <a:buNone/>
            </a:pPr>
            <a:r>
              <a:rPr lang="en-US" dirty="0"/>
              <a:t>Distinguish between ICL samples &amp; use more natural language in </a:t>
            </a:r>
            <a:r>
              <a:rPr lang="en-US" dirty="0" err="1"/>
              <a:t>CoT</a:t>
            </a:r>
            <a:r>
              <a:rPr lang="en-US" dirty="0"/>
              <a:t> (3)</a:t>
            </a:r>
          </a:p>
          <a:p>
            <a:pPr marL="0" indent="0">
              <a:buNone/>
            </a:pPr>
            <a:r>
              <a:rPr lang="en-US" dirty="0"/>
              <a:t>Try just with intermediates to predict the next intermediate (2)</a:t>
            </a:r>
          </a:p>
          <a:p>
            <a:pPr lvl="1"/>
            <a:r>
              <a:rPr lang="en-US" dirty="0"/>
              <a:t>Try to treat it as a string addition</a:t>
            </a:r>
          </a:p>
          <a:p>
            <a:r>
              <a:rPr lang="en-US" dirty="0"/>
              <a:t>Ask is it a LEF? -&gt; Can use ICL w/ yes or no with samples that aren’t LEF too (1)</a:t>
            </a:r>
          </a:p>
          <a:p>
            <a:pPr lvl="1"/>
            <a:r>
              <a:rPr lang="en-US" dirty="0"/>
              <a:t>We can be more specific with our prompts</a:t>
            </a:r>
          </a:p>
          <a:p>
            <a:pPr lvl="1"/>
            <a:r>
              <a:rPr lang="en-US" dirty="0"/>
              <a:t>Test if we just give it a ton of information about LEF reactions</a:t>
            </a:r>
          </a:p>
          <a:p>
            <a:r>
              <a:rPr lang="en-US" dirty="0"/>
              <a:t>Use Scaffold Similarity (0)</a:t>
            </a:r>
          </a:p>
          <a:p>
            <a:r>
              <a:rPr lang="en-US" dirty="0"/>
              <a:t>Can use intermediate1 and generate int + product vs just product alone. (2)</a:t>
            </a:r>
          </a:p>
          <a:p>
            <a:endParaRPr lang="en-US" dirty="0"/>
          </a:p>
          <a:p>
            <a:r>
              <a:rPr lang="en-US" dirty="0"/>
              <a:t>Ask it more specific prompts, such as what is the most likely atom to have an electron be removed</a:t>
            </a:r>
          </a:p>
          <a:p>
            <a:pPr lvl="1"/>
            <a:r>
              <a:rPr lang="en-US" dirty="0"/>
              <a:t>Multi-Step solution</a:t>
            </a:r>
          </a:p>
          <a:p>
            <a:r>
              <a:rPr lang="en-US" dirty="0"/>
              <a:t>Could provide it some Valid options according to chemistry rules and have it select?</a:t>
            </a:r>
          </a:p>
          <a:p>
            <a:pPr lvl="1"/>
            <a:r>
              <a:rPr lang="en-US" dirty="0"/>
              <a:t>Seems kind of like a poor solution</a:t>
            </a:r>
          </a:p>
          <a:p>
            <a:pPr lvl="1"/>
            <a:endParaRPr lang="en-US" dirty="0"/>
          </a:p>
          <a:p>
            <a:endParaRPr lang="en-US" dirty="0"/>
          </a:p>
          <a:p>
            <a:endParaRPr lang="en-US" dirty="0"/>
          </a:p>
        </p:txBody>
      </p:sp>
    </p:spTree>
    <p:extLst>
      <p:ext uri="{BB962C8B-B14F-4D97-AF65-F5344CB8AC3E}">
        <p14:creationId xmlns:p14="http://schemas.microsoft.com/office/powerpoint/2010/main" val="258823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50D5-EDD2-02B9-73DC-256ED2C11C74}"/>
              </a:ext>
            </a:extLst>
          </p:cNvPr>
          <p:cNvSpPr>
            <a:spLocks noGrp="1"/>
          </p:cNvSpPr>
          <p:nvPr>
            <p:ph type="title"/>
          </p:nvPr>
        </p:nvSpPr>
        <p:spPr/>
        <p:txBody>
          <a:bodyPr/>
          <a:lstStyle/>
          <a:p>
            <a:r>
              <a:rPr lang="en-US" dirty="0" err="1"/>
              <a:t>CoT</a:t>
            </a:r>
            <a:endParaRPr lang="en-US" dirty="0"/>
          </a:p>
        </p:txBody>
      </p:sp>
      <p:sp>
        <p:nvSpPr>
          <p:cNvPr id="3" name="Text Placeholder 2">
            <a:extLst>
              <a:ext uri="{FF2B5EF4-FFF2-40B4-BE49-F238E27FC236}">
                <a16:creationId xmlns:a16="http://schemas.microsoft.com/office/drawing/2014/main" id="{8D8D7D66-0B87-CFCB-3BAE-D3B0B0C4311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9714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84C2-2E78-16CF-282E-14A388EF6A23}"/>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5B702423-EA2E-687F-B2B0-7AB8E49261BD}"/>
              </a:ext>
            </a:extLst>
          </p:cNvPr>
          <p:cNvSpPr>
            <a:spLocks noGrp="1"/>
          </p:cNvSpPr>
          <p:nvPr>
            <p:ph idx="1"/>
          </p:nvPr>
        </p:nvSpPr>
        <p:spPr/>
        <p:txBody>
          <a:bodyPr/>
          <a:lstStyle/>
          <a:p>
            <a:r>
              <a:rPr lang="en-US" dirty="0"/>
              <a:t>We utilize an ICL Few-Shot approach with n = 5, and only get 1 output</a:t>
            </a:r>
          </a:p>
          <a:p>
            <a:endParaRPr lang="en-US" dirty="0"/>
          </a:p>
        </p:txBody>
      </p:sp>
    </p:spTree>
    <p:extLst>
      <p:ext uri="{BB962C8B-B14F-4D97-AF65-F5344CB8AC3E}">
        <p14:creationId xmlns:p14="http://schemas.microsoft.com/office/powerpoint/2010/main" val="270822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4CAB-A456-3427-B1A0-8F6676F19826}"/>
              </a:ext>
            </a:extLst>
          </p:cNvPr>
          <p:cNvSpPr>
            <a:spLocks noGrp="1"/>
          </p:cNvSpPr>
          <p:nvPr>
            <p:ph type="title"/>
          </p:nvPr>
        </p:nvSpPr>
        <p:spPr/>
        <p:txBody>
          <a:bodyPr/>
          <a:lstStyle/>
          <a:p>
            <a:r>
              <a:rPr lang="en-US" dirty="0"/>
              <a:t>Prompt</a:t>
            </a:r>
          </a:p>
        </p:txBody>
      </p:sp>
      <p:sp>
        <p:nvSpPr>
          <p:cNvPr id="10" name="Content Placeholder 2">
            <a:extLst>
              <a:ext uri="{FF2B5EF4-FFF2-40B4-BE49-F238E27FC236}">
                <a16:creationId xmlns:a16="http://schemas.microsoft.com/office/drawing/2014/main" id="{E38145A6-4BC2-476B-55EE-6A1E76429EB7}"/>
              </a:ext>
            </a:extLst>
          </p:cNvPr>
          <p:cNvSpPr>
            <a:spLocks noGrp="1"/>
          </p:cNvSpPr>
          <p:nvPr>
            <p:ph sz="half" idx="1"/>
          </p:nvPr>
        </p:nvSpPr>
        <p:spPr>
          <a:xfrm>
            <a:off x="437322" y="1490870"/>
            <a:ext cx="11062252" cy="4711147"/>
          </a:xfrm>
        </p:spPr>
        <p:txBody>
          <a:bodyPr>
            <a:normAutofit fontScale="47500" lnSpcReduction="20000"/>
          </a:bodyPr>
          <a:lstStyle/>
          <a:p>
            <a:pPr marL="0" indent="0">
              <a:buNone/>
            </a:pPr>
            <a:r>
              <a:rPr lang="en-US" sz="2900" b="0" dirty="0">
                <a:effectLst/>
                <a:latin typeface="Menlo" panose="020B0609030804020204" pitchFamily="49" charset="0"/>
              </a:rPr>
              <a:t>You are an expert chemist. Your task is to predict the the resulting product given the given the reactants and reagents, several examples including intermediate steps, and your experienced reaction prediction knowledge. There are some rules to follow.</a:t>
            </a:r>
          </a:p>
          <a:p>
            <a:pPr marL="0" indent="0">
              <a:buNone/>
            </a:pPr>
            <a:r>
              <a:rPr lang="en-US" sz="2900" b="0" dirty="0">
                <a:effectLst/>
                <a:latin typeface="Menlo" panose="020B0609030804020204" pitchFamily="49" charset="0"/>
              </a:rPr>
              <a:t>1. Strictly follow the given format, and only respond with an atom mapped SMILES string.</a:t>
            </a:r>
          </a:p>
          <a:p>
            <a:pPr marL="0" indent="0">
              <a:buNone/>
            </a:pPr>
            <a:r>
              <a:rPr lang="en-US" sz="2900" b="0" dirty="0">
                <a:effectLst/>
                <a:latin typeface="Menlo" panose="020B0609030804020204" pitchFamily="49" charset="0"/>
              </a:rPr>
              <a:t>2. Numbers immediately following : represent the atom mapping.</a:t>
            </a:r>
          </a:p>
          <a:p>
            <a:pPr marL="0" indent="0">
              <a:buNone/>
            </a:pPr>
            <a:r>
              <a:rPr lang="en-US" sz="2900" b="0" dirty="0">
                <a:effectLst/>
                <a:latin typeface="Menlo" panose="020B0609030804020204" pitchFamily="49" charset="0"/>
              </a:rPr>
              <a:t>3. A . is used to distinguish between multiple molecules in the SMILES strings.</a:t>
            </a:r>
          </a:p>
          <a:p>
            <a:pPr marL="0" indent="0">
              <a:buNone/>
            </a:pPr>
            <a:r>
              <a:rPr lang="en-US" sz="2900" b="0" dirty="0">
                <a:effectLst/>
                <a:latin typeface="Menlo" panose="020B0609030804020204" pitchFamily="49" charset="0"/>
              </a:rPr>
              <a:t>4. If no reagents exist, it is left blank.</a:t>
            </a:r>
          </a:p>
          <a:p>
            <a:pPr marL="0" indent="0">
              <a:buNone/>
            </a:pPr>
            <a:r>
              <a:rPr lang="en-US" sz="2900" dirty="0">
                <a:latin typeface="Menlo" panose="020B0609030804020204" pitchFamily="49" charset="0"/>
              </a:rPr>
              <a:t>5. The resulting product must be be chemically reasonable and valid.</a:t>
            </a:r>
          </a:p>
          <a:p>
            <a:pPr marL="0" indent="0">
              <a:buNone/>
            </a:pPr>
            <a:r>
              <a:rPr lang="en-US" sz="2900" dirty="0">
                <a:latin typeface="Menlo" panose="020B0609030804020204" pitchFamily="49" charset="0"/>
              </a:rPr>
              <a:t>Reactants: …</a:t>
            </a:r>
          </a:p>
          <a:p>
            <a:pPr marL="0" indent="0">
              <a:buNone/>
            </a:pPr>
            <a:r>
              <a:rPr lang="en-US" sz="2900" b="0" dirty="0">
                <a:effectLst/>
                <a:latin typeface="Menlo" panose="020B0609030804020204" pitchFamily="49" charset="0"/>
              </a:rPr>
              <a:t>Reagents: …</a:t>
            </a:r>
          </a:p>
          <a:p>
            <a:pPr marL="0" indent="0">
              <a:buNone/>
            </a:pPr>
            <a:r>
              <a:rPr lang="en-US" sz="2900" dirty="0">
                <a:latin typeface="Menlo" panose="020B0609030804020204" pitchFamily="49" charset="0"/>
              </a:rPr>
              <a:t>Intermediate 1:</a:t>
            </a:r>
          </a:p>
          <a:p>
            <a:pPr marL="0" indent="0">
              <a:buNone/>
            </a:pPr>
            <a:r>
              <a:rPr lang="en-US" sz="2900" b="0" dirty="0">
                <a:effectLst/>
                <a:latin typeface="Menlo" panose="020B0609030804020204" pitchFamily="49" charset="0"/>
              </a:rPr>
              <a:t>…</a:t>
            </a:r>
          </a:p>
          <a:p>
            <a:pPr marL="0" indent="0">
              <a:buNone/>
            </a:pPr>
            <a:r>
              <a:rPr lang="en-US" sz="2900" b="0" dirty="0">
                <a:effectLst/>
                <a:latin typeface="Menlo" panose="020B0609030804020204" pitchFamily="49" charset="0"/>
              </a:rPr>
              <a:t>Intermediate (n):</a:t>
            </a:r>
          </a:p>
          <a:p>
            <a:pPr marL="0" indent="0">
              <a:buNone/>
            </a:pPr>
            <a:r>
              <a:rPr lang="en-US" sz="2900" dirty="0">
                <a:latin typeface="Menlo" panose="020B0609030804020204" pitchFamily="49" charset="0"/>
              </a:rPr>
              <a:t>Products: …</a:t>
            </a:r>
          </a:p>
          <a:p>
            <a:pPr marL="0" indent="0">
              <a:buNone/>
            </a:pPr>
            <a:r>
              <a:rPr lang="en-US" sz="2900" b="0" dirty="0">
                <a:effectLst/>
                <a:latin typeface="Menlo" panose="020B0609030804020204" pitchFamily="49" charset="0"/>
              </a:rPr>
              <a:t>…</a:t>
            </a:r>
          </a:p>
          <a:p>
            <a:pPr marL="0" indent="0">
              <a:buNone/>
            </a:pPr>
            <a:r>
              <a:rPr lang="en-US" sz="2900" dirty="0">
                <a:latin typeface="Menlo" panose="020B0609030804020204" pitchFamily="49" charset="0"/>
              </a:rPr>
              <a:t>Reactants: …</a:t>
            </a:r>
          </a:p>
          <a:p>
            <a:pPr marL="0" indent="0">
              <a:buNone/>
            </a:pPr>
            <a:r>
              <a:rPr lang="en-US" sz="2900" b="0" dirty="0">
                <a:effectLst/>
                <a:latin typeface="Menlo" panose="020B0609030804020204" pitchFamily="49" charset="0"/>
              </a:rPr>
              <a:t>Reagents: …</a:t>
            </a:r>
          </a:p>
          <a:p>
            <a:pPr marL="0" indent="0">
              <a:buNone/>
            </a:pPr>
            <a:r>
              <a:rPr lang="en-US" sz="2900" dirty="0">
                <a:latin typeface="Menlo" panose="020B0609030804020204" pitchFamily="49" charset="0"/>
              </a:rPr>
              <a:t>Products: </a:t>
            </a:r>
            <a:endParaRPr lang="en-US" sz="2900" b="0" dirty="0">
              <a:effectLst/>
              <a:latin typeface="Menlo" panose="020B0609030804020204" pitchFamily="49" charset="0"/>
            </a:endParaRPr>
          </a:p>
          <a:p>
            <a:pPr marL="0" indent="0">
              <a:buNone/>
            </a:pPr>
            <a:endParaRPr lang="en-US" dirty="0"/>
          </a:p>
        </p:txBody>
      </p:sp>
    </p:spTree>
    <p:extLst>
      <p:ext uri="{BB962C8B-B14F-4D97-AF65-F5344CB8AC3E}">
        <p14:creationId xmlns:p14="http://schemas.microsoft.com/office/powerpoint/2010/main" val="33503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41455FC-E422-4ABC-AA0B-5DC1143600B6}"/>
              </a:ext>
            </a:extLst>
          </p:cNvPr>
          <p:cNvGraphicFramePr>
            <a:graphicFrameLocks noGrp="1"/>
          </p:cNvGraphicFramePr>
          <p:nvPr>
            <p:ph idx="1"/>
            <p:extLst>
              <p:ext uri="{D42A27DB-BD31-4B8C-83A1-F6EECF244321}">
                <p14:modId xmlns:p14="http://schemas.microsoft.com/office/powerpoint/2010/main" val="3440257817"/>
              </p:ext>
            </p:extLst>
          </p:nvPr>
        </p:nvGraphicFramePr>
        <p:xfrm>
          <a:off x="728870" y="682625"/>
          <a:ext cx="10279744" cy="4925334"/>
        </p:xfrm>
        <a:graphic>
          <a:graphicData uri="http://schemas.openxmlformats.org/drawingml/2006/table">
            <a:tbl>
              <a:tblPr firstRow="1" bandRow="1">
                <a:tableStyleId>{5C22544A-7EE6-4342-B048-85BDC9FD1C3A}</a:tableStyleId>
              </a:tblPr>
              <a:tblGrid>
                <a:gridCol w="2569936">
                  <a:extLst>
                    <a:ext uri="{9D8B030D-6E8A-4147-A177-3AD203B41FA5}">
                      <a16:colId xmlns:a16="http://schemas.microsoft.com/office/drawing/2014/main" val="963128114"/>
                    </a:ext>
                  </a:extLst>
                </a:gridCol>
                <a:gridCol w="2569936">
                  <a:extLst>
                    <a:ext uri="{9D8B030D-6E8A-4147-A177-3AD203B41FA5}">
                      <a16:colId xmlns:a16="http://schemas.microsoft.com/office/drawing/2014/main" val="960655308"/>
                    </a:ext>
                  </a:extLst>
                </a:gridCol>
                <a:gridCol w="2569936">
                  <a:extLst>
                    <a:ext uri="{9D8B030D-6E8A-4147-A177-3AD203B41FA5}">
                      <a16:colId xmlns:a16="http://schemas.microsoft.com/office/drawing/2014/main" val="676507202"/>
                    </a:ext>
                  </a:extLst>
                </a:gridCol>
                <a:gridCol w="2569936">
                  <a:extLst>
                    <a:ext uri="{9D8B030D-6E8A-4147-A177-3AD203B41FA5}">
                      <a16:colId xmlns:a16="http://schemas.microsoft.com/office/drawing/2014/main" val="938938723"/>
                    </a:ext>
                  </a:extLst>
                </a:gridCol>
              </a:tblGrid>
              <a:tr h="820889">
                <a:tc>
                  <a:txBody>
                    <a:bodyPr/>
                    <a:lstStyle/>
                    <a:p>
                      <a:r>
                        <a:rPr lang="en-US" dirty="0"/>
                        <a:t>Method (20 test samples)</a:t>
                      </a:r>
                    </a:p>
                  </a:txBody>
                  <a:tcPr/>
                </a:tc>
                <a:tc>
                  <a:txBody>
                    <a:bodyPr/>
                    <a:lstStyle/>
                    <a:p>
                      <a:r>
                        <a:rPr lang="en-US" dirty="0"/>
                        <a:t>Model</a:t>
                      </a:r>
                    </a:p>
                  </a:txBody>
                  <a:tcPr/>
                </a:tc>
                <a:tc>
                  <a:txBody>
                    <a:bodyPr/>
                    <a:lstStyle/>
                    <a:p>
                      <a:r>
                        <a:rPr lang="en-US" dirty="0"/>
                        <a:t>Top1</a:t>
                      </a:r>
                    </a:p>
                  </a:txBody>
                  <a:tcPr/>
                </a:tc>
                <a:tc>
                  <a:txBody>
                    <a:bodyPr/>
                    <a:lstStyle/>
                    <a:p>
                      <a:r>
                        <a:rPr lang="en-US" dirty="0"/>
                        <a:t># Invalid</a:t>
                      </a:r>
                    </a:p>
                  </a:txBody>
                  <a:tcPr/>
                </a:tc>
                <a:extLst>
                  <a:ext uri="{0D108BD9-81ED-4DB2-BD59-A6C34878D82A}">
                    <a16:rowId xmlns:a16="http://schemas.microsoft.com/office/drawing/2014/main" val="113282996"/>
                  </a:ext>
                </a:extLst>
              </a:tr>
              <a:tr h="820889">
                <a:tc>
                  <a:txBody>
                    <a:bodyPr/>
                    <a:lstStyle/>
                    <a:p>
                      <a:r>
                        <a:rPr lang="en-US" dirty="0" err="1"/>
                        <a:t>CoT</a:t>
                      </a:r>
                      <a:r>
                        <a:rPr lang="en-US" dirty="0"/>
                        <a:t> Few Shot (k = 5) </a:t>
                      </a:r>
                    </a:p>
                  </a:txBody>
                  <a:tcPr/>
                </a:tc>
                <a:tc>
                  <a:txBody>
                    <a:bodyPr/>
                    <a:lstStyle/>
                    <a:p>
                      <a:r>
                        <a:rPr lang="en-US" dirty="0"/>
                        <a:t>GPT-4</a:t>
                      </a:r>
                    </a:p>
                  </a:txBody>
                  <a:tcPr/>
                </a:tc>
                <a:tc>
                  <a:txBody>
                    <a:bodyPr/>
                    <a:lstStyle/>
                    <a:p>
                      <a:r>
                        <a:rPr lang="en-US" dirty="0"/>
                        <a:t>0</a:t>
                      </a:r>
                    </a:p>
                  </a:txBody>
                  <a:tcPr/>
                </a:tc>
                <a:tc>
                  <a:txBody>
                    <a:bodyPr/>
                    <a:lstStyle/>
                    <a:p>
                      <a:r>
                        <a:rPr lang="en-US" dirty="0"/>
                        <a:t>3</a:t>
                      </a:r>
                    </a:p>
                  </a:txBody>
                  <a:tcPr/>
                </a:tc>
                <a:extLst>
                  <a:ext uri="{0D108BD9-81ED-4DB2-BD59-A6C34878D82A}">
                    <a16:rowId xmlns:a16="http://schemas.microsoft.com/office/drawing/2014/main" val="1962525592"/>
                  </a:ext>
                </a:extLst>
              </a:tr>
              <a:tr h="820889">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80962539"/>
                  </a:ext>
                </a:extLst>
              </a:tr>
              <a:tr h="82088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96483168"/>
                  </a:ext>
                </a:extLst>
              </a:tr>
              <a:tr h="82088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64696613"/>
                  </a:ext>
                </a:extLst>
              </a:tr>
              <a:tr h="82088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13006389"/>
                  </a:ext>
                </a:extLst>
              </a:tr>
            </a:tbl>
          </a:graphicData>
        </a:graphic>
      </p:graphicFrame>
    </p:spTree>
    <p:extLst>
      <p:ext uri="{BB962C8B-B14F-4D97-AF65-F5344CB8AC3E}">
        <p14:creationId xmlns:p14="http://schemas.microsoft.com/office/powerpoint/2010/main" val="75380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1C4D-916B-D03A-1DAF-DB9C7F4F9487}"/>
              </a:ext>
            </a:extLst>
          </p:cNvPr>
          <p:cNvSpPr>
            <a:spLocks noGrp="1"/>
          </p:cNvSpPr>
          <p:nvPr>
            <p:ph type="title"/>
          </p:nvPr>
        </p:nvSpPr>
        <p:spPr/>
        <p:txBody>
          <a:bodyPr/>
          <a:lstStyle/>
          <a:p>
            <a:r>
              <a:rPr lang="en-US" dirty="0"/>
              <a:t>More Step Prediction</a:t>
            </a:r>
          </a:p>
        </p:txBody>
      </p:sp>
      <p:sp>
        <p:nvSpPr>
          <p:cNvPr id="3" name="Text Placeholder 2">
            <a:extLst>
              <a:ext uri="{FF2B5EF4-FFF2-40B4-BE49-F238E27FC236}">
                <a16:creationId xmlns:a16="http://schemas.microsoft.com/office/drawing/2014/main" id="{074A2FDA-9CBE-30CD-945F-ACCE93068C5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976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4363F-DD24-90B0-7754-FD273CADA434}"/>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61CBBBB6-5391-30C2-006E-6D2F177A1D8B}"/>
              </a:ext>
            </a:extLst>
          </p:cNvPr>
          <p:cNvSpPr>
            <a:spLocks noGrp="1"/>
          </p:cNvSpPr>
          <p:nvPr>
            <p:ph idx="1"/>
          </p:nvPr>
        </p:nvSpPr>
        <p:spPr/>
        <p:txBody>
          <a:bodyPr/>
          <a:lstStyle/>
          <a:p>
            <a:r>
              <a:rPr lang="en-US" dirty="0"/>
              <a:t>Step1-Full</a:t>
            </a:r>
          </a:p>
          <a:p>
            <a:pPr lvl="1"/>
            <a:r>
              <a:rPr lang="en-US" dirty="0"/>
              <a:t>Use ICL with all intermediates listed + product</a:t>
            </a:r>
          </a:p>
          <a:p>
            <a:r>
              <a:rPr lang="en-US" dirty="0"/>
              <a:t>Step2</a:t>
            </a:r>
          </a:p>
          <a:p>
            <a:pPr lvl="1"/>
            <a:r>
              <a:rPr lang="en-US" dirty="0"/>
              <a:t>Use ICL w/ all intermediates listed + products</a:t>
            </a:r>
          </a:p>
          <a:p>
            <a:pPr lvl="1"/>
            <a:r>
              <a:rPr lang="en-US" dirty="0"/>
              <a:t>Include true intermediate1 of test sample.</a:t>
            </a:r>
          </a:p>
          <a:p>
            <a:r>
              <a:rPr lang="en-US" dirty="0"/>
              <a:t>Step2-Partial</a:t>
            </a:r>
          </a:p>
          <a:p>
            <a:pPr lvl="1"/>
            <a:r>
              <a:rPr lang="en-US" dirty="0"/>
              <a:t>ICL with only up to 2 intermediates</a:t>
            </a:r>
          </a:p>
        </p:txBody>
      </p:sp>
    </p:spTree>
    <p:extLst>
      <p:ext uri="{BB962C8B-B14F-4D97-AF65-F5344CB8AC3E}">
        <p14:creationId xmlns:p14="http://schemas.microsoft.com/office/powerpoint/2010/main" val="152502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9E3EDE9-3C1D-6865-CDE6-94D4849DD4C8}"/>
              </a:ext>
            </a:extLst>
          </p:cNvPr>
          <p:cNvGraphicFramePr>
            <a:graphicFrameLocks noGrp="1"/>
          </p:cNvGraphicFramePr>
          <p:nvPr>
            <p:ph idx="1"/>
            <p:extLst>
              <p:ext uri="{D42A27DB-BD31-4B8C-83A1-F6EECF244321}">
                <p14:modId xmlns:p14="http://schemas.microsoft.com/office/powerpoint/2010/main" val="771824641"/>
              </p:ext>
            </p:extLst>
          </p:nvPr>
        </p:nvGraphicFramePr>
        <p:xfrm>
          <a:off x="768626" y="384451"/>
          <a:ext cx="10279744" cy="4925334"/>
        </p:xfrm>
        <a:graphic>
          <a:graphicData uri="http://schemas.openxmlformats.org/drawingml/2006/table">
            <a:tbl>
              <a:tblPr firstRow="1" bandRow="1">
                <a:tableStyleId>{5C22544A-7EE6-4342-B048-85BDC9FD1C3A}</a:tableStyleId>
              </a:tblPr>
              <a:tblGrid>
                <a:gridCol w="2569936">
                  <a:extLst>
                    <a:ext uri="{9D8B030D-6E8A-4147-A177-3AD203B41FA5}">
                      <a16:colId xmlns:a16="http://schemas.microsoft.com/office/drawing/2014/main" val="963128114"/>
                    </a:ext>
                  </a:extLst>
                </a:gridCol>
                <a:gridCol w="2569936">
                  <a:extLst>
                    <a:ext uri="{9D8B030D-6E8A-4147-A177-3AD203B41FA5}">
                      <a16:colId xmlns:a16="http://schemas.microsoft.com/office/drawing/2014/main" val="960655308"/>
                    </a:ext>
                  </a:extLst>
                </a:gridCol>
                <a:gridCol w="2569936">
                  <a:extLst>
                    <a:ext uri="{9D8B030D-6E8A-4147-A177-3AD203B41FA5}">
                      <a16:colId xmlns:a16="http://schemas.microsoft.com/office/drawing/2014/main" val="676507202"/>
                    </a:ext>
                  </a:extLst>
                </a:gridCol>
                <a:gridCol w="2569936">
                  <a:extLst>
                    <a:ext uri="{9D8B030D-6E8A-4147-A177-3AD203B41FA5}">
                      <a16:colId xmlns:a16="http://schemas.microsoft.com/office/drawing/2014/main" val="938938723"/>
                    </a:ext>
                  </a:extLst>
                </a:gridCol>
              </a:tblGrid>
              <a:tr h="820889">
                <a:tc>
                  <a:txBody>
                    <a:bodyPr/>
                    <a:lstStyle/>
                    <a:p>
                      <a:r>
                        <a:rPr lang="en-US" dirty="0"/>
                        <a:t>Method (20 test samples)</a:t>
                      </a:r>
                    </a:p>
                  </a:txBody>
                  <a:tcPr/>
                </a:tc>
                <a:tc>
                  <a:txBody>
                    <a:bodyPr/>
                    <a:lstStyle/>
                    <a:p>
                      <a:r>
                        <a:rPr lang="en-US" dirty="0"/>
                        <a:t>Model</a:t>
                      </a:r>
                    </a:p>
                  </a:txBody>
                  <a:tcPr/>
                </a:tc>
                <a:tc>
                  <a:txBody>
                    <a:bodyPr/>
                    <a:lstStyle/>
                    <a:p>
                      <a:r>
                        <a:rPr lang="en-US" dirty="0"/>
                        <a:t>Top1</a:t>
                      </a:r>
                    </a:p>
                  </a:txBody>
                  <a:tcPr/>
                </a:tc>
                <a:tc>
                  <a:txBody>
                    <a:bodyPr/>
                    <a:lstStyle/>
                    <a:p>
                      <a:r>
                        <a:rPr lang="en-US" dirty="0"/>
                        <a:t># Invalid</a:t>
                      </a:r>
                    </a:p>
                  </a:txBody>
                  <a:tcPr/>
                </a:tc>
                <a:extLst>
                  <a:ext uri="{0D108BD9-81ED-4DB2-BD59-A6C34878D82A}">
                    <a16:rowId xmlns:a16="http://schemas.microsoft.com/office/drawing/2014/main" val="113282996"/>
                  </a:ext>
                </a:extLst>
              </a:tr>
              <a:tr h="820889">
                <a:tc>
                  <a:txBody>
                    <a:bodyPr/>
                    <a:lstStyle/>
                    <a:p>
                      <a:r>
                        <a:rPr lang="en-US" dirty="0"/>
                        <a:t>Step1 Full(k = 5) </a:t>
                      </a:r>
                    </a:p>
                  </a:txBody>
                  <a:tcPr/>
                </a:tc>
                <a:tc>
                  <a:txBody>
                    <a:bodyPr/>
                    <a:lstStyle/>
                    <a:p>
                      <a:r>
                        <a:rPr lang="en-US" dirty="0"/>
                        <a:t>GPT-4</a:t>
                      </a:r>
                    </a:p>
                  </a:txBody>
                  <a:tcPr/>
                </a:tc>
                <a:tc>
                  <a:txBody>
                    <a:bodyPr/>
                    <a:lstStyle/>
                    <a:p>
                      <a:r>
                        <a:rPr lang="en-US" dirty="0"/>
                        <a:t>11</a:t>
                      </a:r>
                    </a:p>
                  </a:txBody>
                  <a:tcPr/>
                </a:tc>
                <a:tc>
                  <a:txBody>
                    <a:bodyPr/>
                    <a:lstStyle/>
                    <a:p>
                      <a:r>
                        <a:rPr lang="en-US" dirty="0"/>
                        <a:t>4</a:t>
                      </a:r>
                    </a:p>
                  </a:txBody>
                  <a:tcPr/>
                </a:tc>
                <a:extLst>
                  <a:ext uri="{0D108BD9-81ED-4DB2-BD59-A6C34878D82A}">
                    <a16:rowId xmlns:a16="http://schemas.microsoft.com/office/drawing/2014/main" val="1962525592"/>
                  </a:ext>
                </a:extLst>
              </a:tr>
              <a:tr h="820889">
                <a:tc>
                  <a:txBody>
                    <a:bodyPr/>
                    <a:lstStyle/>
                    <a:p>
                      <a:r>
                        <a:rPr lang="en-US" dirty="0"/>
                        <a:t>Step2 – Given Intermediate 1</a:t>
                      </a:r>
                    </a:p>
                  </a:txBody>
                  <a:tcPr/>
                </a:tc>
                <a:tc>
                  <a:txBody>
                    <a:bodyPr/>
                    <a:lstStyle/>
                    <a:p>
                      <a:r>
                        <a:rPr lang="en-US" dirty="0"/>
                        <a:t>GPT-4</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80962539"/>
                  </a:ext>
                </a:extLst>
              </a:tr>
              <a:tr h="820889">
                <a:tc>
                  <a:txBody>
                    <a:bodyPr/>
                    <a:lstStyle/>
                    <a:p>
                      <a:r>
                        <a:rPr lang="en-US" dirty="0"/>
                        <a:t>Step2 Partial</a:t>
                      </a:r>
                    </a:p>
                  </a:txBody>
                  <a:tcPr/>
                </a:tc>
                <a:tc>
                  <a:txBody>
                    <a:bodyPr/>
                    <a:lstStyle/>
                    <a:p>
                      <a:r>
                        <a:rPr lang="en-US" dirty="0"/>
                        <a:t>GPT-4</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796483168"/>
                  </a:ext>
                </a:extLst>
              </a:tr>
              <a:tr h="82088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64696613"/>
                  </a:ext>
                </a:extLst>
              </a:tr>
              <a:tr h="82088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13006389"/>
                  </a:ext>
                </a:extLst>
              </a:tr>
            </a:tbl>
          </a:graphicData>
        </a:graphic>
      </p:graphicFrame>
    </p:spTree>
    <p:extLst>
      <p:ext uri="{BB962C8B-B14F-4D97-AF65-F5344CB8AC3E}">
        <p14:creationId xmlns:p14="http://schemas.microsoft.com/office/powerpoint/2010/main" val="285214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971F-DC27-82BA-789B-3CC6303CA13D}"/>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879C320-4460-0EEC-6D80-6837FD94BE26}"/>
              </a:ext>
            </a:extLst>
          </p:cNvPr>
          <p:cNvSpPr>
            <a:spLocks noGrp="1"/>
          </p:cNvSpPr>
          <p:nvPr>
            <p:ph idx="1"/>
          </p:nvPr>
        </p:nvSpPr>
        <p:spPr/>
        <p:txBody>
          <a:bodyPr>
            <a:normAutofit fontScale="85000" lnSpcReduction="10000"/>
          </a:bodyPr>
          <a:lstStyle/>
          <a:p>
            <a:r>
              <a:rPr lang="en-US" dirty="0"/>
              <a:t>Straight ICL does not work</a:t>
            </a:r>
          </a:p>
          <a:p>
            <a:pPr lvl="1"/>
            <a:r>
              <a:rPr lang="en-US" dirty="0"/>
              <a:t>Performs the same as baseline</a:t>
            </a:r>
          </a:p>
          <a:p>
            <a:r>
              <a:rPr lang="en-US" dirty="0"/>
              <a:t>Predicting First step is easy given only first step ICL (This is technically fine as a separate step, because every molecule has a reshape as first intermediate)</a:t>
            </a:r>
          </a:p>
          <a:p>
            <a:r>
              <a:rPr lang="en-US" dirty="0"/>
              <a:t>Some intermediates are “invalid” in the sense that you cannot sanitize the molecule using </a:t>
            </a:r>
            <a:r>
              <a:rPr lang="en-US" dirty="0" err="1"/>
              <a:t>MolFromSmiles</a:t>
            </a:r>
            <a:endParaRPr lang="en-US" dirty="0"/>
          </a:p>
          <a:p>
            <a:pPr lvl="1"/>
            <a:r>
              <a:rPr lang="en-US" dirty="0"/>
              <a:t>The line Chemically reasonable may or may not cause issues</a:t>
            </a:r>
          </a:p>
          <a:p>
            <a:r>
              <a:rPr lang="en-US" dirty="0"/>
              <a:t>Predicting the 2</a:t>
            </a:r>
            <a:r>
              <a:rPr lang="en-US" baseline="30000" dirty="0"/>
              <a:t>nd</a:t>
            </a:r>
            <a:r>
              <a:rPr lang="en-US" dirty="0"/>
              <a:t> Intermediate is awful.</a:t>
            </a:r>
          </a:p>
          <a:p>
            <a:pPr lvl="1"/>
            <a:r>
              <a:rPr lang="en-US" dirty="0"/>
              <a:t>w/ The full version, it doesn’t include a + somewhere or includes it incorrectly</a:t>
            </a:r>
          </a:p>
          <a:p>
            <a:pPr lvl="1"/>
            <a:r>
              <a:rPr lang="en-US" dirty="0"/>
              <a:t>w/ The partial version, it may select wrong place to put a +</a:t>
            </a:r>
          </a:p>
          <a:p>
            <a:pPr lvl="2"/>
            <a:r>
              <a:rPr lang="en-US" dirty="0"/>
              <a:t>~12 is wrong for this reason</a:t>
            </a:r>
          </a:p>
          <a:p>
            <a:pPr lvl="2"/>
            <a:r>
              <a:rPr lang="en-US" dirty="0"/>
              <a:t>Several have different number of A</a:t>
            </a:r>
          </a:p>
          <a:p>
            <a:pPr lvl="1"/>
            <a:r>
              <a:rPr lang="en-US" dirty="0"/>
              <a:t>Many are just wrong</a:t>
            </a:r>
          </a:p>
          <a:p>
            <a:pPr lvl="1"/>
            <a:endParaRPr lang="en-US" dirty="0"/>
          </a:p>
        </p:txBody>
      </p:sp>
    </p:spTree>
    <p:extLst>
      <p:ext uri="{BB962C8B-B14F-4D97-AF65-F5344CB8AC3E}">
        <p14:creationId xmlns:p14="http://schemas.microsoft.com/office/powerpoint/2010/main" val="155742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2927</TotalTime>
  <Words>526</Words>
  <Application>Microsoft Macintosh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Menlo</vt:lpstr>
      <vt:lpstr>Office Theme</vt:lpstr>
      <vt:lpstr>CoT Prediction</vt:lpstr>
      <vt:lpstr>CoT</vt:lpstr>
      <vt:lpstr>Setup</vt:lpstr>
      <vt:lpstr>Prompt</vt:lpstr>
      <vt:lpstr>PowerPoint Presentation</vt:lpstr>
      <vt:lpstr>More Step Prediction</vt:lpstr>
      <vt:lpstr>Setup</vt:lpstr>
      <vt:lpstr>PowerPoint Presentation</vt:lpstr>
      <vt:lpstr>Discussion</vt:lpstr>
      <vt:lpstr>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CoT Prediction</dc:title>
  <dc:creator>John Lee</dc:creator>
  <cp:lastModifiedBy>John Lee</cp:lastModifiedBy>
  <cp:revision>5</cp:revision>
  <dcterms:created xsi:type="dcterms:W3CDTF">2023-07-12T04:24:15Z</dcterms:created>
  <dcterms:modified xsi:type="dcterms:W3CDTF">2023-07-21T21:35:09Z</dcterms:modified>
</cp:coreProperties>
</file>