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6" r:id="rId5"/>
    <p:sldId id="267" r:id="rId6"/>
    <p:sldId id="271" r:id="rId7"/>
    <p:sldId id="269" r:id="rId8"/>
    <p:sldId id="262" r:id="rId9"/>
    <p:sldId id="275" r:id="rId10"/>
    <p:sldId id="272" r:id="rId11"/>
    <p:sldId id="276" r:id="rId12"/>
    <p:sldId id="278" r:id="rId13"/>
    <p:sldId id="277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5"/>
    <p:restoredTop sz="96327"/>
  </p:normalViewPr>
  <p:slideViewPr>
    <p:cSldViewPr snapToGrid="0">
      <p:cViewPr varScale="1">
        <p:scale>
          <a:sx n="118" d="100"/>
          <a:sy n="118" d="100"/>
        </p:scale>
        <p:origin x="24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D889-15A6-53F6-FD81-AB504D2B3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9289C-B0C7-D87D-9BF1-8E6F025A2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352F2-5066-E5E5-EC2B-935AFB8A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2B2E-8DDA-9C43-995D-9B6DF513819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8DEA7-2971-3009-511A-E0BB8B8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AA724-65B0-E180-02E5-ED5BF197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E624-C442-E642-A044-F5CE88E5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0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5CE8-53A6-DEB9-9271-196C4325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C74EB-ED91-2AF4-6D10-BA221B31F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78DE9-96DB-D2BE-2449-DFC604C4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2B2E-8DDA-9C43-995D-9B6DF513819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2AB1-22B7-5E41-B4CF-B516B6BC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D5BCD-69BB-EEE6-C516-AC5B4223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E624-C442-E642-A044-F5CE88E5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7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66213-0F2D-E0D0-EE35-F7CC5873F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A520E-801C-B94B-BDC6-BD08ABB92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5BA7A-87F7-3F39-F6BF-40A2603B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2B2E-8DDA-9C43-995D-9B6DF513819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C3595-061B-E6A3-DF09-D7ECB31B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43E8-C920-CF73-E605-D5A1A310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E624-C442-E642-A044-F5CE88E5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9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AEB1-138A-BFEC-10E5-2B1DD22D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F538-51B9-B9E6-8346-C9090E21E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E5C32-8E9B-0F1A-95B1-17982675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2B2E-8DDA-9C43-995D-9B6DF513819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A85C7-5DF1-8EA9-FDF5-C19CAFD5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5C62E-DC18-11D6-0298-F58F7885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E624-C442-E642-A044-F5CE88E5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3A50-7669-418E-3DF8-1475F0E03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5D8D4-75F4-815C-4004-E0D734B64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CC3AE-F88E-4A95-C0EA-3A8BF297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2B2E-8DDA-9C43-995D-9B6DF513819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FD5C5-86D0-9C38-E9D6-BF24B25F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8637E-1A0F-46BC-CA47-5033AF13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E624-C442-E642-A044-F5CE88E5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0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7DCD-8CFD-C864-CA09-A104BDA1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44DA0-0FD6-34C5-E87A-2B03E83AC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E90C8-85B2-FC5D-4F92-33EE2EDA1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533E5-C8EC-5B02-B528-765F4270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2B2E-8DDA-9C43-995D-9B6DF513819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A6722-2193-B8E8-7829-B3B38333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4E731-F0F9-6124-C3D5-0D636204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E624-C442-E642-A044-F5CE88E5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0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EEF5-72BE-EFD8-D494-1EB80C56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74479-4CDF-2B94-8DBD-6821F4149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1FF2F-49F4-0C71-9C6A-F45114649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838CF-7F0B-9B30-C5AA-FD7D9C7D3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8B2E0-B604-62E7-9320-80714E973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8B85B-CB27-9168-DDFB-87A78926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2B2E-8DDA-9C43-995D-9B6DF513819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A950C9-5D97-09B6-7F9E-D280047A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BFB75-5C56-8C6C-175E-44DCDBFF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E624-C442-E642-A044-F5CE88E5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0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85E6-C5EB-3FDD-6512-1E18DAB8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F55AE-C4D7-79E7-41A5-717D35E3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2B2E-8DDA-9C43-995D-9B6DF513819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5E118-B13B-CAA5-BBCF-9E110783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56B2C-C598-12A0-4A68-A2F16890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E624-C442-E642-A044-F5CE88E5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8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D8F21-B70C-2085-C683-6D2F84F9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2B2E-8DDA-9C43-995D-9B6DF513819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48F15-10B0-5E24-27D2-C53509EA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78636-01E0-17A9-C56C-A136E64D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E624-C442-E642-A044-F5CE88E5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5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C43E-4426-CB18-AD54-BECBA6024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D642F-EFEF-4966-899E-5141A099F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868D2-0CDA-EFD2-B69E-B98F47399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7474E-A177-5023-2B2C-AB08A57B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2B2E-8DDA-9C43-995D-9B6DF513819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9F80E-5C3F-F5C6-3C35-1AD9FB3A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35FE4-F13F-4E68-4676-5B10F55C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E624-C442-E642-A044-F5CE88E5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6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0B7B-C1C1-7B7E-F1C6-001B73BF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64BB5-EEDC-EF4A-4CE9-B2F6C9D91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C8132-E9A1-D829-1090-2726119B7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2229-F6D9-2C09-CCCF-D44BBE98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2B2E-8DDA-9C43-995D-9B6DF513819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ED883-241E-A9C1-DAFE-E058CBA5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EED48-FEBB-86BE-DEFB-85BB1513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E624-C442-E642-A044-F5CE88E5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0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B66223-4A54-73E9-6A97-A08E7F55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7B534-0653-5E35-EE2B-7C33E4A30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A8D6E-B30E-A8FC-EB62-740E407E0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42B2E-8DDA-9C43-995D-9B6DF513819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0062E-DE82-BDC0-7534-020CC40AD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D92F7-2C6F-CC05-15D3-C60D5A7A5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DE624-C442-E642-A044-F5CE88E5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8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9AF6-06C0-3E42-3170-B4446D0B9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7E135-8EFB-D459-CE3F-F34C496760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Lee - 7/21/2023</a:t>
            </a:r>
          </a:p>
        </p:txBody>
      </p:sp>
    </p:spTree>
    <p:extLst>
      <p:ext uri="{BB962C8B-B14F-4D97-AF65-F5344CB8AC3E}">
        <p14:creationId xmlns:p14="http://schemas.microsoft.com/office/powerpoint/2010/main" val="81740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E3EDE9-3C1D-6865-CDE6-94D4849DD4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19682"/>
              </p:ext>
            </p:extLst>
          </p:nvPr>
        </p:nvGraphicFramePr>
        <p:xfrm>
          <a:off x="768626" y="384451"/>
          <a:ext cx="10279744" cy="4925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936">
                  <a:extLst>
                    <a:ext uri="{9D8B030D-6E8A-4147-A177-3AD203B41FA5}">
                      <a16:colId xmlns:a16="http://schemas.microsoft.com/office/drawing/2014/main" val="963128114"/>
                    </a:ext>
                  </a:extLst>
                </a:gridCol>
                <a:gridCol w="2569936">
                  <a:extLst>
                    <a:ext uri="{9D8B030D-6E8A-4147-A177-3AD203B41FA5}">
                      <a16:colId xmlns:a16="http://schemas.microsoft.com/office/drawing/2014/main" val="960655308"/>
                    </a:ext>
                  </a:extLst>
                </a:gridCol>
                <a:gridCol w="2569936">
                  <a:extLst>
                    <a:ext uri="{9D8B030D-6E8A-4147-A177-3AD203B41FA5}">
                      <a16:colId xmlns:a16="http://schemas.microsoft.com/office/drawing/2014/main" val="676507202"/>
                    </a:ext>
                  </a:extLst>
                </a:gridCol>
                <a:gridCol w="2569936">
                  <a:extLst>
                    <a:ext uri="{9D8B030D-6E8A-4147-A177-3AD203B41FA5}">
                      <a16:colId xmlns:a16="http://schemas.microsoft.com/office/drawing/2014/main" val="938938723"/>
                    </a:ext>
                  </a:extLst>
                </a:gridCol>
              </a:tblGrid>
              <a:tr h="820889">
                <a:tc>
                  <a:txBody>
                    <a:bodyPr/>
                    <a:lstStyle/>
                    <a:p>
                      <a:r>
                        <a:rPr lang="en-US" dirty="0"/>
                        <a:t>Method (20 test samples)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82996"/>
                  </a:ext>
                </a:extLst>
              </a:tr>
              <a:tr h="820889">
                <a:tc>
                  <a:txBody>
                    <a:bodyPr/>
                    <a:lstStyle/>
                    <a:p>
                      <a:r>
                        <a:rPr lang="en-US" dirty="0"/>
                        <a:t>Step 2 (string addition)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GPT-4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525592"/>
                  </a:ext>
                </a:extLst>
              </a:tr>
              <a:tr h="8208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962539"/>
                  </a:ext>
                </a:extLst>
              </a:tr>
              <a:tr h="8208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483168"/>
                  </a:ext>
                </a:extLst>
              </a:tr>
              <a:tr h="8208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96613"/>
                  </a:ext>
                </a:extLst>
              </a:tr>
              <a:tr h="8208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006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523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1C4D-916B-D03A-1DAF-DB9C7F4F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A2FDA-9CBE-30CD-945F-ACCE93068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3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B107-F44D-CF37-0B17-DC71597C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D31A-3258-6BE4-CA21-74ADEBD7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CoT</a:t>
            </a:r>
            <a:endParaRPr lang="en-US" dirty="0"/>
          </a:p>
          <a:p>
            <a:pPr lvl="1"/>
            <a:r>
              <a:rPr lang="en-US" dirty="0"/>
              <a:t>Ask GPT to fill in all intermediates and product</a:t>
            </a:r>
          </a:p>
          <a:p>
            <a:r>
              <a:rPr lang="en-US" dirty="0" err="1"/>
              <a:t>CoT</a:t>
            </a:r>
            <a:r>
              <a:rPr lang="en-US" dirty="0"/>
              <a:t> (product only)</a:t>
            </a:r>
          </a:p>
          <a:p>
            <a:pPr lvl="1"/>
            <a:r>
              <a:rPr lang="en-US" dirty="0"/>
              <a:t>Ask GPT to only fill in product</a:t>
            </a:r>
          </a:p>
          <a:p>
            <a:r>
              <a:rPr lang="en-US" dirty="0" err="1"/>
              <a:t>CoT</a:t>
            </a:r>
            <a:r>
              <a:rPr lang="en-US" dirty="0"/>
              <a:t> (specific)</a:t>
            </a:r>
          </a:p>
          <a:p>
            <a:pPr lvl="1"/>
            <a:r>
              <a:rPr lang="en-US" dirty="0"/>
              <a:t>Give GPT knowledge of LEF</a:t>
            </a:r>
          </a:p>
          <a:p>
            <a:r>
              <a:rPr lang="en-US" dirty="0" err="1"/>
              <a:t>CoT</a:t>
            </a:r>
            <a:r>
              <a:rPr lang="en-US" dirty="0"/>
              <a:t> (Natural Language)</a:t>
            </a:r>
          </a:p>
          <a:p>
            <a:pPr lvl="1"/>
            <a:r>
              <a:rPr lang="en-US" dirty="0"/>
              <a:t>Turn </a:t>
            </a:r>
            <a:r>
              <a:rPr lang="en-US" dirty="0" err="1"/>
              <a:t>CoT</a:t>
            </a:r>
            <a:r>
              <a:rPr lang="en-US" dirty="0"/>
              <a:t> into more natural language.</a:t>
            </a:r>
          </a:p>
        </p:txBody>
      </p:sp>
    </p:spTree>
    <p:extLst>
      <p:ext uri="{BB962C8B-B14F-4D97-AF65-F5344CB8AC3E}">
        <p14:creationId xmlns:p14="http://schemas.microsoft.com/office/powerpoint/2010/main" val="1037098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E3EDE9-3C1D-6865-CDE6-94D4849DD4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804818"/>
              </p:ext>
            </p:extLst>
          </p:nvPr>
        </p:nvGraphicFramePr>
        <p:xfrm>
          <a:off x="768626" y="384451"/>
          <a:ext cx="10279744" cy="4925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936">
                  <a:extLst>
                    <a:ext uri="{9D8B030D-6E8A-4147-A177-3AD203B41FA5}">
                      <a16:colId xmlns:a16="http://schemas.microsoft.com/office/drawing/2014/main" val="963128114"/>
                    </a:ext>
                  </a:extLst>
                </a:gridCol>
                <a:gridCol w="2569936">
                  <a:extLst>
                    <a:ext uri="{9D8B030D-6E8A-4147-A177-3AD203B41FA5}">
                      <a16:colId xmlns:a16="http://schemas.microsoft.com/office/drawing/2014/main" val="960655308"/>
                    </a:ext>
                  </a:extLst>
                </a:gridCol>
                <a:gridCol w="2569936">
                  <a:extLst>
                    <a:ext uri="{9D8B030D-6E8A-4147-A177-3AD203B41FA5}">
                      <a16:colId xmlns:a16="http://schemas.microsoft.com/office/drawing/2014/main" val="676507202"/>
                    </a:ext>
                  </a:extLst>
                </a:gridCol>
                <a:gridCol w="2569936">
                  <a:extLst>
                    <a:ext uri="{9D8B030D-6E8A-4147-A177-3AD203B41FA5}">
                      <a16:colId xmlns:a16="http://schemas.microsoft.com/office/drawing/2014/main" val="938938723"/>
                    </a:ext>
                  </a:extLst>
                </a:gridCol>
              </a:tblGrid>
              <a:tr h="820889">
                <a:tc>
                  <a:txBody>
                    <a:bodyPr/>
                    <a:lstStyle/>
                    <a:p>
                      <a:r>
                        <a:rPr lang="en-US" dirty="0"/>
                        <a:t>Method (20 test samples)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82996"/>
                  </a:ext>
                </a:extLst>
              </a:tr>
              <a:tr h="820889">
                <a:tc>
                  <a:txBody>
                    <a:bodyPr/>
                    <a:lstStyle/>
                    <a:p>
                      <a:r>
                        <a:rPr lang="en-US" dirty="0" err="1"/>
                        <a:t>CoT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GPT-4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525592"/>
                  </a:ext>
                </a:extLst>
              </a:tr>
              <a:tr h="820889">
                <a:tc>
                  <a:txBody>
                    <a:bodyPr/>
                    <a:lstStyle/>
                    <a:p>
                      <a:r>
                        <a:rPr lang="en-US" dirty="0" err="1"/>
                        <a:t>CoT</a:t>
                      </a:r>
                      <a:r>
                        <a:rPr lang="en-US" dirty="0"/>
                        <a:t> (Product)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GPT-4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962539"/>
                  </a:ext>
                </a:extLst>
              </a:tr>
              <a:tr h="820889">
                <a:tc>
                  <a:txBody>
                    <a:bodyPr/>
                    <a:lstStyle/>
                    <a:p>
                      <a:r>
                        <a:rPr lang="en-US" dirty="0" err="1"/>
                        <a:t>CoT</a:t>
                      </a:r>
                      <a:r>
                        <a:rPr lang="en-US" dirty="0"/>
                        <a:t> (Specific)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GPT-4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483168"/>
                  </a:ext>
                </a:extLst>
              </a:tr>
              <a:tr h="8208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96613"/>
                  </a:ext>
                </a:extLst>
              </a:tr>
              <a:tr h="8208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006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71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2B924-D14E-BC3C-87E8-50E59C0D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9BFE6-124C-BE80-8641-71A098A20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Distinguish between ICL samples &amp; use more natural language in </a:t>
            </a:r>
            <a:r>
              <a:rPr lang="en-US" dirty="0" err="1"/>
              <a:t>CoT</a:t>
            </a:r>
            <a:r>
              <a:rPr lang="en-US" dirty="0"/>
              <a:t> (3)</a:t>
            </a:r>
          </a:p>
          <a:p>
            <a:pPr marL="0" indent="0">
              <a:buNone/>
            </a:pPr>
            <a:r>
              <a:rPr lang="en-US" dirty="0"/>
              <a:t>Try just with intermediates to predict the next intermediate (2)</a:t>
            </a:r>
          </a:p>
          <a:p>
            <a:pPr lvl="1"/>
            <a:r>
              <a:rPr lang="en-US" dirty="0"/>
              <a:t>Try to treat it as a string addition</a:t>
            </a:r>
          </a:p>
          <a:p>
            <a:r>
              <a:rPr lang="en-US" dirty="0"/>
              <a:t>Ask is it a LEF? -&gt; Can use ICL w/ yes or no with samples that aren’t LEF too</a:t>
            </a:r>
          </a:p>
          <a:p>
            <a:pPr lvl="1"/>
            <a:r>
              <a:rPr lang="en-US" dirty="0"/>
              <a:t>We can be more specific with our prompts</a:t>
            </a:r>
          </a:p>
          <a:p>
            <a:pPr lvl="1"/>
            <a:r>
              <a:rPr lang="en-US" dirty="0"/>
              <a:t>Test if we just give it a ton of information about LEF reactions</a:t>
            </a:r>
          </a:p>
          <a:p>
            <a:r>
              <a:rPr lang="en-US" dirty="0"/>
              <a:t>Use Scaffold </a:t>
            </a:r>
            <a:r>
              <a:rPr lang="en-US"/>
              <a:t>Similarity (4)</a:t>
            </a:r>
            <a:endParaRPr lang="en-US" dirty="0"/>
          </a:p>
          <a:p>
            <a:r>
              <a:rPr lang="en-US" dirty="0"/>
              <a:t>Can use intermediate1 and generate int + product vs just product alone. (1)</a:t>
            </a:r>
          </a:p>
          <a:p>
            <a:endParaRPr lang="en-US" dirty="0"/>
          </a:p>
          <a:p>
            <a:r>
              <a:rPr lang="en-US" dirty="0"/>
              <a:t>Ask it more specific prompts, such as what is the most likely atom to have an electron be removed</a:t>
            </a:r>
          </a:p>
          <a:p>
            <a:pPr lvl="1"/>
            <a:r>
              <a:rPr lang="en-US" dirty="0"/>
              <a:t>Multi-Step solution</a:t>
            </a:r>
          </a:p>
          <a:p>
            <a:r>
              <a:rPr lang="en-US" dirty="0"/>
              <a:t>Could provide it some Valid options according to chemistry rules and have it select?</a:t>
            </a:r>
          </a:p>
          <a:p>
            <a:pPr lvl="1"/>
            <a:r>
              <a:rPr lang="en-US" dirty="0"/>
              <a:t>Seems kind of like a poor solution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3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50D5-EDD2-02B9-73DC-256ED2C1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 Reruns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D7D66-0B87-CFCB-3BAE-D3B0B0C43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4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1455FC-E422-4ABC-AA0B-5DC114360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224601"/>
              </p:ext>
            </p:extLst>
          </p:nvPr>
        </p:nvGraphicFramePr>
        <p:xfrm>
          <a:off x="728870" y="682625"/>
          <a:ext cx="10279745" cy="4925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949">
                  <a:extLst>
                    <a:ext uri="{9D8B030D-6E8A-4147-A177-3AD203B41FA5}">
                      <a16:colId xmlns:a16="http://schemas.microsoft.com/office/drawing/2014/main" val="963128114"/>
                    </a:ext>
                  </a:extLst>
                </a:gridCol>
                <a:gridCol w="2055949">
                  <a:extLst>
                    <a:ext uri="{9D8B030D-6E8A-4147-A177-3AD203B41FA5}">
                      <a16:colId xmlns:a16="http://schemas.microsoft.com/office/drawing/2014/main" val="877781667"/>
                    </a:ext>
                  </a:extLst>
                </a:gridCol>
                <a:gridCol w="2055949">
                  <a:extLst>
                    <a:ext uri="{9D8B030D-6E8A-4147-A177-3AD203B41FA5}">
                      <a16:colId xmlns:a16="http://schemas.microsoft.com/office/drawing/2014/main" val="960655308"/>
                    </a:ext>
                  </a:extLst>
                </a:gridCol>
                <a:gridCol w="2055949">
                  <a:extLst>
                    <a:ext uri="{9D8B030D-6E8A-4147-A177-3AD203B41FA5}">
                      <a16:colId xmlns:a16="http://schemas.microsoft.com/office/drawing/2014/main" val="676507202"/>
                    </a:ext>
                  </a:extLst>
                </a:gridCol>
                <a:gridCol w="2055949">
                  <a:extLst>
                    <a:ext uri="{9D8B030D-6E8A-4147-A177-3AD203B41FA5}">
                      <a16:colId xmlns:a16="http://schemas.microsoft.com/office/drawing/2014/main" val="938938723"/>
                    </a:ext>
                  </a:extLst>
                </a:gridCol>
              </a:tblGrid>
              <a:tr h="820889">
                <a:tc>
                  <a:txBody>
                    <a:bodyPr/>
                    <a:lstStyle/>
                    <a:p>
                      <a:r>
                        <a:rPr lang="en-US" dirty="0"/>
                        <a:t>Method (20 test samples) (k =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82996"/>
                  </a:ext>
                </a:extLst>
              </a:tr>
              <a:tr h="410445">
                <a:tc rowSpan="2">
                  <a:txBody>
                    <a:bodyPr/>
                    <a:lstStyle/>
                    <a:p>
                      <a:r>
                        <a:rPr lang="en-US" dirty="0"/>
                        <a:t>Few Shot (Baseline)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GPT-4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525592"/>
                  </a:ext>
                </a:extLst>
              </a:tr>
              <a:tr h="410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Scaffold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85818"/>
                  </a:ext>
                </a:extLst>
              </a:tr>
              <a:tr h="41044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Step1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GPT-4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962539"/>
                  </a:ext>
                </a:extLst>
              </a:tr>
              <a:tr h="410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Scaffold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8710"/>
                  </a:ext>
                </a:extLst>
              </a:tr>
              <a:tr h="410445">
                <a:tc rowSpan="2">
                  <a:txBody>
                    <a:bodyPr/>
                    <a:lstStyle/>
                    <a:p>
                      <a:r>
                        <a:rPr lang="en-US" dirty="0"/>
                        <a:t>Step2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GPT-4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483168"/>
                  </a:ext>
                </a:extLst>
              </a:tr>
              <a:tr h="410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Scaffold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93083"/>
                  </a:ext>
                </a:extLst>
              </a:tr>
              <a:tr h="410445">
                <a:tc rowSpan="2">
                  <a:txBody>
                    <a:bodyPr/>
                    <a:lstStyle/>
                    <a:p>
                      <a:r>
                        <a:rPr lang="en-US" dirty="0"/>
                        <a:t>Few Shot w/ SC (baseline)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GPT-4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96613"/>
                  </a:ext>
                </a:extLst>
              </a:tr>
              <a:tr h="410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Scaffold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176015"/>
                  </a:ext>
                </a:extLst>
              </a:tr>
              <a:tr h="410445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006389"/>
                  </a:ext>
                </a:extLst>
              </a:tr>
              <a:tr h="410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95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80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E932-8A5A-0583-3DFE-9FA5CC09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52A9E-6B10-5951-6A41-A2173EBB0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Scaffolding increases the few-shot baseline accuracy significantly</a:t>
            </a:r>
          </a:p>
          <a:p>
            <a:r>
              <a:rPr lang="en-US" dirty="0"/>
              <a:t>It decreases the accuracy of the Step1</a:t>
            </a:r>
          </a:p>
          <a:p>
            <a:r>
              <a:rPr lang="en-US" dirty="0"/>
              <a:t>It increases the accuracy of the Step2</a:t>
            </a:r>
          </a:p>
        </p:txBody>
      </p:sp>
    </p:spTree>
    <p:extLst>
      <p:ext uri="{BB962C8B-B14F-4D97-AF65-F5344CB8AC3E}">
        <p14:creationId xmlns:p14="http://schemas.microsoft.com/office/powerpoint/2010/main" val="118977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201C-9589-6C27-687E-D08E1682A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 Knowledge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7FEA0-1A49-D1A3-14B0-BD2F2F2E1C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7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3E67-21B2-B3CD-D6D2-68B91AB4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</a:t>
            </a:r>
          </a:p>
        </p:txBody>
      </p:sp>
      <p:pic>
        <p:nvPicPr>
          <p:cNvPr id="7" name="Picture 6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69EAE7B1-5D69-F2E9-6AF0-A201C37E1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01" y="1460034"/>
            <a:ext cx="10603414" cy="2364487"/>
          </a:xfrm>
          <a:prstGeom prst="rect">
            <a:avLst/>
          </a:prstGeom>
        </p:spPr>
      </p:pic>
      <p:pic>
        <p:nvPicPr>
          <p:cNvPr id="18" name="Picture 1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DC07060-F8CF-3D18-4A61-1365D90CA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01" y="3959650"/>
            <a:ext cx="10603414" cy="256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9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E3EDE9-3C1D-6865-CDE6-94D4849DD4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661863"/>
              </p:ext>
            </p:extLst>
          </p:nvPr>
        </p:nvGraphicFramePr>
        <p:xfrm>
          <a:off x="768626" y="384451"/>
          <a:ext cx="10279744" cy="4925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936">
                  <a:extLst>
                    <a:ext uri="{9D8B030D-6E8A-4147-A177-3AD203B41FA5}">
                      <a16:colId xmlns:a16="http://schemas.microsoft.com/office/drawing/2014/main" val="963128114"/>
                    </a:ext>
                  </a:extLst>
                </a:gridCol>
                <a:gridCol w="2569936">
                  <a:extLst>
                    <a:ext uri="{9D8B030D-6E8A-4147-A177-3AD203B41FA5}">
                      <a16:colId xmlns:a16="http://schemas.microsoft.com/office/drawing/2014/main" val="960655308"/>
                    </a:ext>
                  </a:extLst>
                </a:gridCol>
                <a:gridCol w="2569936">
                  <a:extLst>
                    <a:ext uri="{9D8B030D-6E8A-4147-A177-3AD203B41FA5}">
                      <a16:colId xmlns:a16="http://schemas.microsoft.com/office/drawing/2014/main" val="676507202"/>
                    </a:ext>
                  </a:extLst>
                </a:gridCol>
                <a:gridCol w="2569936">
                  <a:extLst>
                    <a:ext uri="{9D8B030D-6E8A-4147-A177-3AD203B41FA5}">
                      <a16:colId xmlns:a16="http://schemas.microsoft.com/office/drawing/2014/main" val="938938723"/>
                    </a:ext>
                  </a:extLst>
                </a:gridCol>
              </a:tblGrid>
              <a:tr h="820889">
                <a:tc>
                  <a:txBody>
                    <a:bodyPr/>
                    <a:lstStyle/>
                    <a:p>
                      <a:r>
                        <a:rPr lang="en-US" dirty="0"/>
                        <a:t>Method (20 test samples)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82996"/>
                  </a:ext>
                </a:extLst>
              </a:tr>
              <a:tr h="820889">
                <a:tc>
                  <a:txBody>
                    <a:bodyPr/>
                    <a:lstStyle/>
                    <a:p>
                      <a:r>
                        <a:rPr lang="en-US" dirty="0"/>
                        <a:t>Few Shot (Specific)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GPT-4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525592"/>
                  </a:ext>
                </a:extLst>
              </a:tr>
              <a:tr h="820889">
                <a:tc>
                  <a:txBody>
                    <a:bodyPr/>
                    <a:lstStyle/>
                    <a:p>
                      <a:r>
                        <a:rPr lang="en-US" dirty="0"/>
                        <a:t>Step1 (Specific)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GPT-4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962539"/>
                  </a:ext>
                </a:extLst>
              </a:tr>
              <a:tr h="820889">
                <a:tc>
                  <a:txBody>
                    <a:bodyPr/>
                    <a:lstStyle/>
                    <a:p>
                      <a:r>
                        <a:rPr lang="en-US" dirty="0"/>
                        <a:t>Step2 (Specific)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GPT-4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483168"/>
                  </a:ext>
                </a:extLst>
              </a:tr>
              <a:tr h="8208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Few Shot w/ SC (Specific)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GPT-4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96613"/>
                  </a:ext>
                </a:extLst>
              </a:tr>
              <a:tr h="8208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006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483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1C4D-916B-D03A-1DAF-DB9C7F4F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Addition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A2FDA-9CBE-30CD-945F-ACCE93068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6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C176-D984-EFCC-C9E4-66B12847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A7482-CC8B-ACCA-300B-2E4441751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Intermediate 1: …</a:t>
            </a:r>
          </a:p>
          <a:p>
            <a:r>
              <a:rPr lang="en-US" dirty="0"/>
              <a:t>Intermediate 2: 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Intermediate 1: …</a:t>
            </a:r>
          </a:p>
          <a:p>
            <a:r>
              <a:rPr lang="en-US" dirty="0"/>
              <a:t>Intermediate 2: ?</a:t>
            </a:r>
          </a:p>
        </p:txBody>
      </p:sp>
    </p:spTree>
    <p:extLst>
      <p:ext uri="{BB962C8B-B14F-4D97-AF65-F5344CB8AC3E}">
        <p14:creationId xmlns:p14="http://schemas.microsoft.com/office/powerpoint/2010/main" val="379364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7238</TotalTime>
  <Words>389</Words>
  <Application>Microsoft Macintosh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Update</vt:lpstr>
      <vt:lpstr>Scaffold Reruns</vt:lpstr>
      <vt:lpstr>PowerPoint Presentation</vt:lpstr>
      <vt:lpstr>Discussion</vt:lpstr>
      <vt:lpstr>LEF Knowledge</vt:lpstr>
      <vt:lpstr>Difference</vt:lpstr>
      <vt:lpstr>PowerPoint Presentation</vt:lpstr>
      <vt:lpstr>String Addition</vt:lpstr>
      <vt:lpstr>Method</vt:lpstr>
      <vt:lpstr>PowerPoint Presentation</vt:lpstr>
      <vt:lpstr>CoT</vt:lpstr>
      <vt:lpstr>Methods</vt:lpstr>
      <vt:lpstr>PowerPoint Presentation</vt:lpstr>
      <vt:lpstr>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 Prediction</dc:title>
  <dc:creator>John Lee</dc:creator>
  <cp:lastModifiedBy>John Lee</cp:lastModifiedBy>
  <cp:revision>15</cp:revision>
  <dcterms:created xsi:type="dcterms:W3CDTF">2023-07-12T04:24:15Z</dcterms:created>
  <dcterms:modified xsi:type="dcterms:W3CDTF">2023-07-24T21:13:10Z</dcterms:modified>
</cp:coreProperties>
</file>