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61" r:id="rId5"/>
    <p:sldId id="264" r:id="rId6"/>
    <p:sldId id="267" r:id="rId7"/>
    <p:sldId id="263" r:id="rId8"/>
    <p:sldId id="268" r:id="rId9"/>
    <p:sldId id="270"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94"/>
  </p:normalViewPr>
  <p:slideViewPr>
    <p:cSldViewPr snapToGrid="0">
      <p:cViewPr varScale="1">
        <p:scale>
          <a:sx n="121" d="100"/>
          <a:sy n="121" d="100"/>
        </p:scale>
        <p:origin x="5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EA7C-D3E8-4F9F-3A33-430ABD98A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E334E-7C6A-9E4F-8846-9C25D248E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BD32B-8F90-7E48-31EC-CD79FDA6BAD1}"/>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911D0597-C3A8-9EF2-0FD6-646AD171D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E04B8-113B-E4B0-102C-9983D7C9B48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23727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C16E-E050-6FA0-476C-A0C700FBE5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13003A-2073-F577-A6CD-E6D55477E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CFE3A-9A81-788B-B7C0-71410CAD3B0E}"/>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EFB2DE44-71F5-71B6-E5CE-DC0A1CB9E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FC2F-4049-90EF-1DAA-52E3C8D1ACC7}"/>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01667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332F5-9804-F001-BC1C-116D1EE6E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74417-2FD5-9324-0D1C-A800A4DA6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BE0A6-1BEE-EA83-6FC5-C8E025113F64}"/>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A98B1CC2-E2FD-20DD-7BE1-01AD04DD3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B09F4-B5A8-3648-5891-63EAC568CC2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1888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FFF3-2410-6CE6-448A-200CA2AD6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37323-071A-EB3E-F2FF-05112EEAA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140D4-E3DF-C8DE-19C0-82AD042D09C8}"/>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66E72E7E-BB35-46B9-D881-3D23D5686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E30B9-7A02-E074-D657-58E08EBD9B7D}"/>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4634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CEEC-9A09-1EE0-A877-7EA482DC1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E802E2-D8B6-31CB-48E1-CD5DB16AB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71A3A-5BC7-D0BD-79C5-B05A929589EB}"/>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F3A59826-E477-6AAD-75CB-E1AB31417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4C5F1-9BBF-8569-F94F-3A6569EB8F04}"/>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80047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5C7F-A372-7052-6519-4E90B2890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04072-4E0D-74CE-D044-05A8E2D3D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692F8-8835-696B-7D31-2E1E959F7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2A969-7916-A1E4-4394-31D31ADF37C3}"/>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6E06722F-1198-367C-5A41-115FD46A9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ECFBD-173D-B6A2-4370-2F2785E076D5}"/>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07969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6330-B865-4066-68C3-7F94C274AC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F239F1-66EB-8B42-0BD5-FB306C16F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D9855-51D2-D268-8219-1EB1565E9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026A0-AF6A-D488-A542-B21B3FC73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11D49-3B39-3E69-3BF3-12555172C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9C54-D78B-8C43-F2DC-482309A272B9}"/>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8" name="Footer Placeholder 7">
            <a:extLst>
              <a:ext uri="{FF2B5EF4-FFF2-40B4-BE49-F238E27FC236}">
                <a16:creationId xmlns:a16="http://schemas.microsoft.com/office/drawing/2014/main" id="{3C6949D8-02B1-9EF5-3027-722178F6E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92DCB-C2B2-EB93-0433-F6FF95FB3529}"/>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3470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2328-C08B-4A5D-A941-569FF37E1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43B04-654C-7759-ACA1-5278939E5F3E}"/>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4" name="Footer Placeholder 3">
            <a:extLst>
              <a:ext uri="{FF2B5EF4-FFF2-40B4-BE49-F238E27FC236}">
                <a16:creationId xmlns:a16="http://schemas.microsoft.com/office/drawing/2014/main" id="{CEE5504B-944C-4D56-F32F-FB69BF4A8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CCE4A-B3C3-A8DB-8B3D-634D1C280CE8}"/>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79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6E996-3387-6037-8157-5271DBC302F9}"/>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3" name="Footer Placeholder 2">
            <a:extLst>
              <a:ext uri="{FF2B5EF4-FFF2-40B4-BE49-F238E27FC236}">
                <a16:creationId xmlns:a16="http://schemas.microsoft.com/office/drawing/2014/main" id="{18E2C895-3015-7A48-F100-D064E4763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D477D2-F862-404C-EF53-138DCB709FD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76714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0864-57AA-177B-842C-52A9A565A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07244-6222-0302-5495-5888BDF13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EE80D-DEA4-8B3E-F533-EAE7B7173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FADB8-ED31-F333-0E98-3180E080B6AB}"/>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36CD59C7-016B-562E-3E80-D08D54654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2E4CE-47BE-75D6-BB18-16438E0E140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90013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C5D-58EC-FDC4-C448-FACDDC02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FD096A-6118-8B85-3CC9-069AC27FB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3E7F4E-70A3-369E-42BB-DED29D4FE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0F44D-B3D4-1CC3-C2D4-ADCD9074A640}"/>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B2B3D4E0-317F-AC20-82A5-2EAC2042B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8132-4F70-EB65-1B80-8168A34DB8E0}"/>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0545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2C066-E7C4-C7E6-4192-589BF2888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FFE563-AB18-8C48-45B3-79E853B57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6860-2D39-DF67-590D-B45A7E6E8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E0B2FED1-9F4A-EB6A-098E-9817FBB9C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E812B2-6E47-5B35-AAD7-D9FFF8E42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141F1-258D-B848-88B9-3BCB8CA626AE}" type="slidenum">
              <a:rPr lang="en-US" smtClean="0"/>
              <a:t>‹#›</a:t>
            </a:fld>
            <a:endParaRPr lang="en-US"/>
          </a:p>
        </p:txBody>
      </p:sp>
    </p:spTree>
    <p:extLst>
      <p:ext uri="{BB962C8B-B14F-4D97-AF65-F5344CB8AC3E}">
        <p14:creationId xmlns:p14="http://schemas.microsoft.com/office/powerpoint/2010/main" val="235580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2879-687A-421E-1139-C3F4B3DFD7DF}"/>
              </a:ext>
            </a:extLst>
          </p:cNvPr>
          <p:cNvSpPr>
            <a:spLocks noGrp="1"/>
          </p:cNvSpPr>
          <p:nvPr>
            <p:ph type="ctrTitle"/>
          </p:nvPr>
        </p:nvSpPr>
        <p:spPr/>
        <p:txBody>
          <a:bodyPr/>
          <a:lstStyle/>
          <a:p>
            <a:r>
              <a:rPr lang="en-US" dirty="0"/>
              <a:t>7/5/2023 Update</a:t>
            </a:r>
          </a:p>
        </p:txBody>
      </p:sp>
      <p:sp>
        <p:nvSpPr>
          <p:cNvPr id="3" name="Subtitle 2">
            <a:extLst>
              <a:ext uri="{FF2B5EF4-FFF2-40B4-BE49-F238E27FC236}">
                <a16:creationId xmlns:a16="http://schemas.microsoft.com/office/drawing/2014/main" id="{E726046B-3D91-8751-AF0E-601264B5E4EA}"/>
              </a:ext>
            </a:extLst>
          </p:cNvPr>
          <p:cNvSpPr>
            <a:spLocks noGrp="1"/>
          </p:cNvSpPr>
          <p:nvPr>
            <p:ph type="subTitle" idx="1"/>
          </p:nvPr>
        </p:nvSpPr>
        <p:spPr/>
        <p:txBody>
          <a:bodyPr/>
          <a:lstStyle/>
          <a:p>
            <a:r>
              <a:rPr lang="en-US" dirty="0"/>
              <a:t>John Lee</a:t>
            </a:r>
          </a:p>
        </p:txBody>
      </p:sp>
    </p:spTree>
    <p:extLst>
      <p:ext uri="{BB962C8B-B14F-4D97-AF65-F5344CB8AC3E}">
        <p14:creationId xmlns:p14="http://schemas.microsoft.com/office/powerpoint/2010/main" val="271789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12E0CC7-DDEF-3A13-4B96-86DB7861B2DD}"/>
              </a:ext>
            </a:extLst>
          </p:cNvPr>
          <p:cNvGraphicFramePr>
            <a:graphicFrameLocks noGrp="1"/>
          </p:cNvGraphicFramePr>
          <p:nvPr>
            <p:ph idx="1"/>
            <p:extLst>
              <p:ext uri="{D42A27DB-BD31-4B8C-83A1-F6EECF244321}">
                <p14:modId xmlns:p14="http://schemas.microsoft.com/office/powerpoint/2010/main" val="799138096"/>
              </p:ext>
            </p:extLst>
          </p:nvPr>
        </p:nvGraphicFramePr>
        <p:xfrm>
          <a:off x="812800" y="746125"/>
          <a:ext cx="7837436" cy="5574450"/>
        </p:xfrm>
        <a:graphic>
          <a:graphicData uri="http://schemas.openxmlformats.org/drawingml/2006/table">
            <a:tbl>
              <a:tblPr firstRow="1" bandRow="1">
                <a:tableStyleId>{5C22544A-7EE6-4342-B048-85BDC9FD1C3A}</a:tableStyleId>
              </a:tblPr>
              <a:tblGrid>
                <a:gridCol w="1959359">
                  <a:extLst>
                    <a:ext uri="{9D8B030D-6E8A-4147-A177-3AD203B41FA5}">
                      <a16:colId xmlns:a16="http://schemas.microsoft.com/office/drawing/2014/main" val="963128114"/>
                    </a:ext>
                  </a:extLst>
                </a:gridCol>
                <a:gridCol w="1959359">
                  <a:extLst>
                    <a:ext uri="{9D8B030D-6E8A-4147-A177-3AD203B41FA5}">
                      <a16:colId xmlns:a16="http://schemas.microsoft.com/office/drawing/2014/main" val="960655308"/>
                    </a:ext>
                  </a:extLst>
                </a:gridCol>
                <a:gridCol w="1959359">
                  <a:extLst>
                    <a:ext uri="{9D8B030D-6E8A-4147-A177-3AD203B41FA5}">
                      <a16:colId xmlns:a16="http://schemas.microsoft.com/office/drawing/2014/main" val="676507202"/>
                    </a:ext>
                  </a:extLst>
                </a:gridCol>
                <a:gridCol w="1959359">
                  <a:extLst>
                    <a:ext uri="{9D8B030D-6E8A-4147-A177-3AD203B41FA5}">
                      <a16:colId xmlns:a16="http://schemas.microsoft.com/office/drawing/2014/main" val="938938723"/>
                    </a:ext>
                  </a:extLst>
                </a:gridCol>
              </a:tblGrid>
              <a:tr h="1114890">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113282996"/>
                  </a:ext>
                </a:extLst>
              </a:tr>
              <a:tr h="1114890">
                <a:tc>
                  <a:txBody>
                    <a:bodyPr/>
                    <a:lstStyle/>
                    <a:p>
                      <a:r>
                        <a:rPr lang="en-US" dirty="0"/>
                        <a:t>Few Shot (k = 5) w</a:t>
                      </a:r>
                    </a:p>
                  </a:txBody>
                  <a:tcPr/>
                </a:tc>
                <a:tc>
                  <a:txBody>
                    <a:bodyPr/>
                    <a:lstStyle/>
                    <a:p>
                      <a:r>
                        <a:rPr lang="en-US" dirty="0"/>
                        <a:t>GPT-3.5</a:t>
                      </a:r>
                    </a:p>
                  </a:txBody>
                  <a:tcPr/>
                </a:tc>
                <a:tc>
                  <a:txBody>
                    <a:bodyPr/>
                    <a:lstStyle/>
                    <a:p>
                      <a:r>
                        <a:rPr lang="en-US" dirty="0"/>
                        <a:t>18</a:t>
                      </a:r>
                    </a:p>
                  </a:txBody>
                  <a:tcPr/>
                </a:tc>
                <a:tc>
                  <a:txBody>
                    <a:bodyPr/>
                    <a:lstStyle/>
                    <a:p>
                      <a:r>
                        <a:rPr lang="en-US" dirty="0"/>
                        <a:t>0</a:t>
                      </a:r>
                    </a:p>
                  </a:txBody>
                  <a:tcPr/>
                </a:tc>
                <a:extLst>
                  <a:ext uri="{0D108BD9-81ED-4DB2-BD59-A6C34878D82A}">
                    <a16:rowId xmlns:a16="http://schemas.microsoft.com/office/drawing/2014/main" val="1962525592"/>
                  </a:ext>
                </a:extLst>
              </a:tr>
              <a:tr h="1114890">
                <a:tc>
                  <a:txBody>
                    <a:bodyPr/>
                    <a:lstStyle/>
                    <a:p>
                      <a:r>
                        <a:rPr lang="en-US" dirty="0"/>
                        <a:t>Few Shot (k = 5) w</a:t>
                      </a:r>
                    </a:p>
                  </a:txBody>
                  <a:tcPr/>
                </a:tc>
                <a:tc>
                  <a:txBody>
                    <a:bodyPr/>
                    <a:lstStyle/>
                    <a:p>
                      <a:r>
                        <a:rPr lang="en-US" dirty="0"/>
                        <a:t>GPT-4</a:t>
                      </a:r>
                    </a:p>
                  </a:txBody>
                  <a:tcPr/>
                </a:tc>
                <a:tc>
                  <a:txBody>
                    <a:bodyPr/>
                    <a:lstStyle/>
                    <a:p>
                      <a:r>
                        <a:rPr lang="en-US" dirty="0"/>
                        <a:t>18</a:t>
                      </a:r>
                    </a:p>
                  </a:txBody>
                  <a:tcPr/>
                </a:tc>
                <a:tc>
                  <a:txBody>
                    <a:bodyPr/>
                    <a:lstStyle/>
                    <a:p>
                      <a:r>
                        <a:rPr lang="en-US" dirty="0"/>
                        <a:t>0</a:t>
                      </a:r>
                    </a:p>
                  </a:txBody>
                  <a:tcPr/>
                </a:tc>
                <a:extLst>
                  <a:ext uri="{0D108BD9-81ED-4DB2-BD59-A6C34878D82A}">
                    <a16:rowId xmlns:a16="http://schemas.microsoft.com/office/drawing/2014/main" val="480962539"/>
                  </a:ext>
                </a:extLst>
              </a:tr>
              <a:tr h="1114890">
                <a:tc>
                  <a:txBody>
                    <a:bodyPr/>
                    <a:lstStyle/>
                    <a:p>
                      <a:r>
                        <a:rPr lang="en-US" dirty="0"/>
                        <a:t>Few-shot w/ SC (k = 5, n = 20)</a:t>
                      </a:r>
                    </a:p>
                  </a:txBody>
                  <a:tcPr/>
                </a:tc>
                <a:tc>
                  <a:txBody>
                    <a:bodyPr/>
                    <a:lstStyle/>
                    <a:p>
                      <a:r>
                        <a:rPr lang="en-US" dirty="0"/>
                        <a:t>GPT-3.5</a:t>
                      </a:r>
                    </a:p>
                  </a:txBody>
                  <a:tcPr/>
                </a:tc>
                <a:tc>
                  <a:txBody>
                    <a:bodyPr/>
                    <a:lstStyle/>
                    <a:p>
                      <a:r>
                        <a:rPr lang="en-US" dirty="0"/>
                        <a:t>17</a:t>
                      </a:r>
                    </a:p>
                  </a:txBody>
                  <a:tcPr/>
                </a:tc>
                <a:tc>
                  <a:txBody>
                    <a:bodyPr/>
                    <a:lstStyle/>
                    <a:p>
                      <a:r>
                        <a:rPr lang="en-US" dirty="0"/>
                        <a:t>0</a:t>
                      </a:r>
                    </a:p>
                  </a:txBody>
                  <a:tcPr/>
                </a:tc>
                <a:extLst>
                  <a:ext uri="{0D108BD9-81ED-4DB2-BD59-A6C34878D82A}">
                    <a16:rowId xmlns:a16="http://schemas.microsoft.com/office/drawing/2014/main" val="3796483168"/>
                  </a:ext>
                </a:extLst>
              </a:tr>
              <a:tr h="1114890">
                <a:tc>
                  <a:txBody>
                    <a:bodyPr/>
                    <a:lstStyle/>
                    <a:p>
                      <a:r>
                        <a:rPr lang="en-US" dirty="0"/>
                        <a:t>Few-shot w/ SC (k = 5, n = 20)</a:t>
                      </a:r>
                    </a:p>
                  </a:txBody>
                  <a:tcPr/>
                </a:tc>
                <a:tc>
                  <a:txBody>
                    <a:bodyPr/>
                    <a:lstStyle/>
                    <a:p>
                      <a:r>
                        <a:rPr lang="en-US" dirty="0"/>
                        <a:t>GPT-4</a:t>
                      </a:r>
                    </a:p>
                  </a:txBody>
                  <a:tcPr/>
                </a:tc>
                <a:tc>
                  <a:txBody>
                    <a:bodyPr/>
                    <a:lstStyle/>
                    <a:p>
                      <a:r>
                        <a:rPr lang="en-US" dirty="0"/>
                        <a:t>17</a:t>
                      </a:r>
                    </a:p>
                  </a:txBody>
                  <a:tcPr/>
                </a:tc>
                <a:tc>
                  <a:txBody>
                    <a:bodyPr/>
                    <a:lstStyle/>
                    <a:p>
                      <a:r>
                        <a:rPr lang="en-US" dirty="0"/>
                        <a:t>0</a:t>
                      </a:r>
                    </a:p>
                  </a:txBody>
                  <a:tcPr/>
                </a:tc>
                <a:extLst>
                  <a:ext uri="{0D108BD9-81ED-4DB2-BD59-A6C34878D82A}">
                    <a16:rowId xmlns:a16="http://schemas.microsoft.com/office/drawing/2014/main" val="464696613"/>
                  </a:ext>
                </a:extLst>
              </a:tr>
            </a:tbl>
          </a:graphicData>
        </a:graphic>
      </p:graphicFrame>
    </p:spTree>
    <p:extLst>
      <p:ext uri="{BB962C8B-B14F-4D97-AF65-F5344CB8AC3E}">
        <p14:creationId xmlns:p14="http://schemas.microsoft.com/office/powerpoint/2010/main" val="56080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6DE-B33B-5D94-85FA-A681A5DF5915}"/>
              </a:ext>
            </a:extLst>
          </p:cNvPr>
          <p:cNvSpPr>
            <a:spLocks noGrp="1"/>
          </p:cNvSpPr>
          <p:nvPr>
            <p:ph type="title"/>
          </p:nvPr>
        </p:nvSpPr>
        <p:spPr/>
        <p:txBody>
          <a:bodyPr/>
          <a:lstStyle/>
          <a:p>
            <a:r>
              <a:rPr lang="en-US" dirty="0"/>
              <a:t>Baseline</a:t>
            </a:r>
          </a:p>
        </p:txBody>
      </p:sp>
      <p:sp>
        <p:nvSpPr>
          <p:cNvPr id="3" name="Text Placeholder 2">
            <a:extLst>
              <a:ext uri="{FF2B5EF4-FFF2-40B4-BE49-F238E27FC236}">
                <a16:creationId xmlns:a16="http://schemas.microsoft.com/office/drawing/2014/main" id="{46F69CF6-8054-C53C-50B9-385202B2C7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8213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A247-7C94-8A53-DB9D-99C943B2332C}"/>
              </a:ext>
            </a:extLst>
          </p:cNvPr>
          <p:cNvSpPr>
            <a:spLocks noGrp="1"/>
          </p:cNvSpPr>
          <p:nvPr>
            <p:ph type="title"/>
          </p:nvPr>
        </p:nvSpPr>
        <p:spPr/>
        <p:txBody>
          <a:bodyPr/>
          <a:lstStyle/>
          <a:p>
            <a:r>
              <a:rPr lang="en-US" dirty="0"/>
              <a:t>Few/0 Shot Baseline</a:t>
            </a:r>
          </a:p>
        </p:txBody>
      </p:sp>
      <p:sp>
        <p:nvSpPr>
          <p:cNvPr id="3" name="Content Placeholder 2">
            <a:extLst>
              <a:ext uri="{FF2B5EF4-FFF2-40B4-BE49-F238E27FC236}">
                <a16:creationId xmlns:a16="http://schemas.microsoft.com/office/drawing/2014/main" id="{AB4E4A73-DAB9-A8BE-6670-E09FA95A6B10}"/>
              </a:ext>
            </a:extLst>
          </p:cNvPr>
          <p:cNvSpPr>
            <a:spLocks noGrp="1"/>
          </p:cNvSpPr>
          <p:nvPr>
            <p:ph idx="1"/>
          </p:nvPr>
        </p:nvSpPr>
        <p:spPr/>
        <p:txBody>
          <a:bodyPr/>
          <a:lstStyle/>
          <a:p>
            <a:r>
              <a:rPr lang="en-US" dirty="0"/>
              <a:t>20 samples randomly selected from test set</a:t>
            </a:r>
          </a:p>
          <a:p>
            <a:r>
              <a:rPr lang="en-US" dirty="0"/>
              <a:t>For few shot, 5 randomly selected ICL samples from train set</a:t>
            </a:r>
          </a:p>
          <a:p>
            <a:endParaRPr lang="en-US" dirty="0"/>
          </a:p>
          <a:p>
            <a:r>
              <a:rPr lang="en-US" dirty="0"/>
              <a:t>Ran using GPT-4, with Temperature 0 and n = 1.</a:t>
            </a:r>
          </a:p>
        </p:txBody>
      </p:sp>
    </p:spTree>
    <p:extLst>
      <p:ext uri="{BB962C8B-B14F-4D97-AF65-F5344CB8AC3E}">
        <p14:creationId xmlns:p14="http://schemas.microsoft.com/office/powerpoint/2010/main" val="245349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F387-1FE2-F6FF-8B5C-C63DFF222E9E}"/>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BC2C7DB1-7F5F-F3ED-4E4B-0B077B7E3C61}"/>
              </a:ext>
            </a:extLst>
          </p:cNvPr>
          <p:cNvSpPr>
            <a:spLocks noGrp="1"/>
          </p:cNvSpPr>
          <p:nvPr>
            <p:ph sz="half" idx="1"/>
          </p:nvPr>
        </p:nvSpPr>
        <p:spPr/>
        <p:txBody>
          <a:bodyPr>
            <a:normAutofit fontScale="47500" lnSpcReduction="20000"/>
          </a:bodyPr>
          <a:lstStyle/>
          <a:p>
            <a:pPr marL="0" indent="0">
              <a:buNone/>
            </a:pPr>
            <a:r>
              <a:rPr lang="en-US" sz="2900" b="0" dirty="0">
                <a:effectLst/>
                <a:latin typeface="Menlo" panose="020B0609030804020204" pitchFamily="49" charset="0"/>
              </a:rPr>
              <a:t>You are an expert chemist. Your task is to predict the resulting product given the reactants and reagents, several examples, and your experienced reaction prediction knowledge. There are some rules to follow.</a:t>
            </a:r>
          </a:p>
          <a:p>
            <a:pPr marL="0" indent="0">
              <a:buNone/>
            </a:pPr>
            <a:r>
              <a:rPr lang="en-US" sz="2900" b="0" dirty="0">
                <a:effectLst/>
                <a:latin typeface="Menlo" panose="020B0609030804020204" pitchFamily="49" charset="0"/>
              </a:rPr>
              <a:t>1. Strictly follow the given format, and only respond with an atom mapped SMILES string.</a:t>
            </a:r>
          </a:p>
          <a:p>
            <a:pPr marL="0" indent="0">
              <a:buNone/>
            </a:pPr>
            <a:r>
              <a:rPr lang="en-US" sz="2900" b="0" dirty="0">
                <a:effectLst/>
                <a:latin typeface="Menlo" panose="020B0609030804020204" pitchFamily="49" charset="0"/>
              </a:rPr>
              <a:t>2. Numbers immediately following : represent the atom mapping.</a:t>
            </a:r>
          </a:p>
          <a:p>
            <a:pPr marL="0" indent="0">
              <a:buNone/>
            </a:pPr>
            <a:r>
              <a:rPr lang="en-US" sz="2900" b="0" dirty="0">
                <a:effectLst/>
                <a:latin typeface="Menlo" panose="020B0609030804020204" pitchFamily="49" charset="0"/>
              </a:rPr>
              <a:t>3. A . is used to distinguish between multiple reactant, reagent, and product SMILES strings.</a:t>
            </a:r>
          </a:p>
          <a:p>
            <a:pPr marL="0" indent="0">
              <a:buNone/>
            </a:pPr>
            <a:r>
              <a:rPr lang="en-US" sz="2900" b="0" dirty="0">
                <a:effectLst/>
                <a:latin typeface="Menlo" panose="020B0609030804020204" pitchFamily="49" charset="0"/>
              </a:rPr>
              <a:t>4. If no reagents exist, it is left blank.</a:t>
            </a:r>
          </a:p>
          <a:p>
            <a:pPr marL="0" indent="0">
              <a:buNone/>
            </a:pPr>
            <a:r>
              <a:rPr lang="en-US" sz="2900" b="0" dirty="0">
                <a:effectLst/>
                <a:latin typeface="Menlo" panose="020B0609030804020204" pitchFamily="49" charset="0"/>
              </a:rPr>
              <a:t>5. The resulting product must be be chemically reasonable and valid.</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Products: …</a:t>
            </a:r>
          </a:p>
          <a:p>
            <a:pPr marL="0" indent="0">
              <a:buNone/>
            </a:pPr>
            <a:r>
              <a:rPr lang="en-US" sz="2900" b="0" dirty="0">
                <a:effectLst/>
                <a:latin typeface="Menlo" panose="020B0609030804020204" pitchFamily="49" charset="0"/>
              </a:rPr>
              <a:t>…</a:t>
            </a:r>
          </a:p>
          <a:p>
            <a:pPr marL="0" indent="0">
              <a:buNone/>
            </a:pPr>
            <a:r>
              <a:rPr lang="en-US" sz="2900" dirty="0">
                <a:latin typeface="Menlo" panose="020B0609030804020204" pitchFamily="49" charset="0"/>
              </a:rPr>
              <a:t>Products:</a:t>
            </a:r>
            <a:endParaRPr lang="en-US" sz="2900" b="0" dirty="0">
              <a:effectLst/>
              <a:latin typeface="Menlo" panose="020B0609030804020204" pitchFamily="49" charset="0"/>
            </a:endParaRPr>
          </a:p>
          <a:p>
            <a:pPr marL="0" indent="0">
              <a:buNone/>
            </a:pPr>
            <a:endParaRPr lang="en-US" dirty="0"/>
          </a:p>
        </p:txBody>
      </p:sp>
      <p:sp>
        <p:nvSpPr>
          <p:cNvPr id="4" name="Content Placeholder 3">
            <a:extLst>
              <a:ext uri="{FF2B5EF4-FFF2-40B4-BE49-F238E27FC236}">
                <a16:creationId xmlns:a16="http://schemas.microsoft.com/office/drawing/2014/main" id="{AA43B2B4-D0EC-29B0-20FE-20806760BC2D}"/>
              </a:ext>
            </a:extLst>
          </p:cNvPr>
          <p:cNvSpPr>
            <a:spLocks noGrp="1"/>
          </p:cNvSpPr>
          <p:nvPr>
            <p:ph sz="half" idx="2"/>
          </p:nvPr>
        </p:nvSpPr>
        <p:spPr/>
        <p:txBody>
          <a:bodyPr>
            <a:normAutofit fontScale="47500" lnSpcReduction="20000"/>
          </a:bodyPr>
          <a:lstStyle/>
          <a:p>
            <a:pPr marL="0" indent="0">
              <a:buNone/>
            </a:pPr>
            <a:r>
              <a:rPr lang="en-US" sz="2800" b="0" dirty="0">
                <a:effectLst/>
                <a:latin typeface="Menlo" panose="020B0609030804020204" pitchFamily="49" charset="0"/>
              </a:rPr>
              <a:t>You are an expert chemist. Your task is to predict the resulting product given the reactants and reagents and your experienced reaction prediction knowledge. There are some rules to follow.</a:t>
            </a:r>
          </a:p>
          <a:p>
            <a:pPr marL="0" indent="0">
              <a:buNone/>
            </a:pPr>
            <a:r>
              <a:rPr lang="en-US" sz="2800" b="0" dirty="0">
                <a:effectLst/>
                <a:latin typeface="Menlo" panose="020B0609030804020204" pitchFamily="49" charset="0"/>
              </a:rPr>
              <a:t>1. Strictly follow the given format, and only respond with an atom mapped SMILES string.</a:t>
            </a:r>
          </a:p>
          <a:p>
            <a:pPr marL="0" indent="0">
              <a:buNone/>
            </a:pPr>
            <a:r>
              <a:rPr lang="en-US" sz="2800" b="0" dirty="0">
                <a:effectLst/>
                <a:latin typeface="Menlo" panose="020B0609030804020204" pitchFamily="49" charset="0"/>
              </a:rPr>
              <a:t>2. Numbers immediately following : represent the atom mapping.</a:t>
            </a:r>
          </a:p>
          <a:p>
            <a:pPr marL="0" indent="0">
              <a:buNone/>
            </a:pPr>
            <a:r>
              <a:rPr lang="en-US" sz="2800" b="0" dirty="0">
                <a:effectLst/>
                <a:latin typeface="Menlo" panose="020B0609030804020204" pitchFamily="49" charset="0"/>
              </a:rPr>
              <a:t>3. A . is used to distinguish between multiple reactant, reagent, and product SMILES strings.</a:t>
            </a:r>
          </a:p>
          <a:p>
            <a:pPr marL="0" indent="0">
              <a:buNone/>
            </a:pPr>
            <a:r>
              <a:rPr lang="en-US" sz="2800" b="0" dirty="0">
                <a:effectLst/>
                <a:latin typeface="Menlo" panose="020B0609030804020204" pitchFamily="49" charset="0"/>
              </a:rPr>
              <a:t>4. If no reagents exist, it is left blank.</a:t>
            </a:r>
          </a:p>
          <a:p>
            <a:pPr marL="0" indent="0">
              <a:buNone/>
            </a:pPr>
            <a:r>
              <a:rPr lang="en-US" sz="2800" b="0" dirty="0">
                <a:effectLst/>
                <a:latin typeface="Menlo" panose="020B0609030804020204" pitchFamily="49" charset="0"/>
              </a:rPr>
              <a:t>5. The resulting product must be be chemically reasonable and valid.</a:t>
            </a:r>
          </a:p>
          <a:p>
            <a:pPr marL="0" indent="0">
              <a:buNone/>
            </a:pPr>
            <a:r>
              <a:rPr lang="en-US" sz="2800" dirty="0">
                <a:latin typeface="Menlo" panose="020B0609030804020204" pitchFamily="49" charset="0"/>
              </a:rPr>
              <a:t>Reactants: …</a:t>
            </a:r>
          </a:p>
          <a:p>
            <a:pPr marL="0" indent="0">
              <a:buNone/>
            </a:pPr>
            <a:r>
              <a:rPr lang="en-US" sz="2800" b="0" dirty="0">
                <a:effectLst/>
                <a:latin typeface="Menlo" panose="020B0609030804020204" pitchFamily="49" charset="0"/>
              </a:rPr>
              <a:t>Reagents: …</a:t>
            </a:r>
          </a:p>
          <a:p>
            <a:pPr marL="0" indent="0">
              <a:buNone/>
            </a:pPr>
            <a:r>
              <a:rPr lang="en-US" sz="2800" dirty="0">
                <a:latin typeface="Menlo" panose="020B0609030804020204" pitchFamily="49" charset="0"/>
              </a:rPr>
              <a:t>Products:</a:t>
            </a:r>
          </a:p>
        </p:txBody>
      </p:sp>
      <p:sp>
        <p:nvSpPr>
          <p:cNvPr id="5" name="TextBox 4">
            <a:extLst>
              <a:ext uri="{FF2B5EF4-FFF2-40B4-BE49-F238E27FC236}">
                <a16:creationId xmlns:a16="http://schemas.microsoft.com/office/drawing/2014/main" id="{838D7608-A37C-A2A0-E546-C6FBBB5BCDCE}"/>
              </a:ext>
            </a:extLst>
          </p:cNvPr>
          <p:cNvSpPr txBox="1"/>
          <p:nvPr/>
        </p:nvSpPr>
        <p:spPr>
          <a:xfrm>
            <a:off x="2049517" y="1429407"/>
            <a:ext cx="3005959" cy="369332"/>
          </a:xfrm>
          <a:prstGeom prst="rect">
            <a:avLst/>
          </a:prstGeom>
          <a:noFill/>
        </p:spPr>
        <p:txBody>
          <a:bodyPr wrap="square" rtlCol="0">
            <a:spAutoFit/>
          </a:bodyPr>
          <a:lstStyle/>
          <a:p>
            <a:pPr algn="ctr"/>
            <a:r>
              <a:rPr lang="en-US" dirty="0"/>
              <a:t>Few Shot</a:t>
            </a:r>
          </a:p>
        </p:txBody>
      </p:sp>
      <p:sp>
        <p:nvSpPr>
          <p:cNvPr id="6" name="TextBox 5">
            <a:extLst>
              <a:ext uri="{FF2B5EF4-FFF2-40B4-BE49-F238E27FC236}">
                <a16:creationId xmlns:a16="http://schemas.microsoft.com/office/drawing/2014/main" id="{08C4E904-BBDD-B1E2-1B63-7C19ED3A30E7}"/>
              </a:ext>
            </a:extLst>
          </p:cNvPr>
          <p:cNvSpPr txBox="1"/>
          <p:nvPr/>
        </p:nvSpPr>
        <p:spPr>
          <a:xfrm>
            <a:off x="7136526" y="1388825"/>
            <a:ext cx="3005959" cy="369332"/>
          </a:xfrm>
          <a:prstGeom prst="rect">
            <a:avLst/>
          </a:prstGeom>
          <a:noFill/>
        </p:spPr>
        <p:txBody>
          <a:bodyPr wrap="square" rtlCol="0">
            <a:spAutoFit/>
          </a:bodyPr>
          <a:lstStyle/>
          <a:p>
            <a:pPr algn="ctr"/>
            <a:r>
              <a:rPr lang="en-US" dirty="0"/>
              <a:t>Zero Shot</a:t>
            </a:r>
          </a:p>
        </p:txBody>
      </p:sp>
    </p:spTree>
    <p:extLst>
      <p:ext uri="{BB962C8B-B14F-4D97-AF65-F5344CB8AC3E}">
        <p14:creationId xmlns:p14="http://schemas.microsoft.com/office/powerpoint/2010/main" val="377491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296-9B0F-01CB-2B62-755C90EBB4EF}"/>
              </a:ext>
            </a:extLst>
          </p:cNvPr>
          <p:cNvSpPr>
            <a:spLocks noGrp="1"/>
          </p:cNvSpPr>
          <p:nvPr>
            <p:ph type="title"/>
          </p:nvPr>
        </p:nvSpPr>
        <p:spPr/>
        <p:txBody>
          <a:bodyPr/>
          <a:lstStyle/>
          <a:p>
            <a:r>
              <a:rPr lang="en-US" dirty="0"/>
              <a:t>Self Consistency</a:t>
            </a:r>
          </a:p>
        </p:txBody>
      </p:sp>
      <p:sp>
        <p:nvSpPr>
          <p:cNvPr id="3" name="Text Placeholder 2">
            <a:extLst>
              <a:ext uri="{FF2B5EF4-FFF2-40B4-BE49-F238E27FC236}">
                <a16:creationId xmlns:a16="http://schemas.microsoft.com/office/drawing/2014/main" id="{327731A9-7BB1-9FF5-2B6D-55B9A334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60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0CD6-ED1E-2305-663C-284C31F5DCC3}"/>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1A022893-8C87-48A6-AE21-0BD989296606}"/>
              </a:ext>
            </a:extLst>
          </p:cNvPr>
          <p:cNvSpPr>
            <a:spLocks noGrp="1"/>
          </p:cNvSpPr>
          <p:nvPr>
            <p:ph idx="1"/>
          </p:nvPr>
        </p:nvSpPr>
        <p:spPr/>
        <p:txBody>
          <a:bodyPr/>
          <a:lstStyle/>
          <a:p>
            <a:r>
              <a:rPr lang="en-US" dirty="0"/>
              <a:t>Same 20 samples</a:t>
            </a:r>
          </a:p>
          <a:p>
            <a:r>
              <a:rPr lang="en-US" dirty="0"/>
              <a:t>5 ICL samples, randomly selected</a:t>
            </a:r>
          </a:p>
          <a:p>
            <a:endParaRPr lang="en-US" dirty="0"/>
          </a:p>
          <a:p>
            <a:r>
              <a:rPr lang="en-US" dirty="0"/>
              <a:t>GPT-4 w/ temperature .5 and 20 predictions</a:t>
            </a:r>
          </a:p>
        </p:txBody>
      </p:sp>
    </p:spTree>
    <p:extLst>
      <p:ext uri="{BB962C8B-B14F-4D97-AF65-F5344CB8AC3E}">
        <p14:creationId xmlns:p14="http://schemas.microsoft.com/office/powerpoint/2010/main" val="260732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0EEB86-1806-D705-9FA9-36F429006BBA}"/>
              </a:ext>
            </a:extLst>
          </p:cNvPr>
          <p:cNvGraphicFramePr>
            <a:graphicFrameLocks noGrp="1"/>
          </p:cNvGraphicFramePr>
          <p:nvPr>
            <p:ph idx="1"/>
            <p:extLst>
              <p:ext uri="{D42A27DB-BD31-4B8C-83A1-F6EECF244321}">
                <p14:modId xmlns:p14="http://schemas.microsoft.com/office/powerpoint/2010/main" val="2290798791"/>
              </p:ext>
            </p:extLst>
          </p:nvPr>
        </p:nvGraphicFramePr>
        <p:xfrm>
          <a:off x="838200" y="543362"/>
          <a:ext cx="8276386" cy="4459560"/>
        </p:xfrm>
        <a:graphic>
          <a:graphicData uri="http://schemas.openxmlformats.org/drawingml/2006/table">
            <a:tbl>
              <a:tblPr firstRow="1" bandRow="1">
                <a:tableStyleId>{5C22544A-7EE6-4342-B048-85BDC9FD1C3A}</a:tableStyleId>
              </a:tblPr>
              <a:tblGrid>
                <a:gridCol w="2229451">
                  <a:extLst>
                    <a:ext uri="{9D8B030D-6E8A-4147-A177-3AD203B41FA5}">
                      <a16:colId xmlns:a16="http://schemas.microsoft.com/office/drawing/2014/main" val="1124350929"/>
                    </a:ext>
                  </a:extLst>
                </a:gridCol>
                <a:gridCol w="2229451">
                  <a:extLst>
                    <a:ext uri="{9D8B030D-6E8A-4147-A177-3AD203B41FA5}">
                      <a16:colId xmlns:a16="http://schemas.microsoft.com/office/drawing/2014/main" val="3500026224"/>
                    </a:ext>
                  </a:extLst>
                </a:gridCol>
                <a:gridCol w="1908742">
                  <a:extLst>
                    <a:ext uri="{9D8B030D-6E8A-4147-A177-3AD203B41FA5}">
                      <a16:colId xmlns:a16="http://schemas.microsoft.com/office/drawing/2014/main" val="2955728604"/>
                    </a:ext>
                  </a:extLst>
                </a:gridCol>
                <a:gridCol w="1908742">
                  <a:extLst>
                    <a:ext uri="{9D8B030D-6E8A-4147-A177-3AD203B41FA5}">
                      <a16:colId xmlns:a16="http://schemas.microsoft.com/office/drawing/2014/main" val="967407893"/>
                    </a:ext>
                  </a:extLst>
                </a:gridCol>
              </a:tblGrid>
              <a:tr h="1114890">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3763780731"/>
                  </a:ext>
                </a:extLst>
              </a:tr>
              <a:tr h="1114890">
                <a:tc>
                  <a:txBody>
                    <a:bodyPr/>
                    <a:lstStyle/>
                    <a:p>
                      <a:r>
                        <a:rPr lang="en-US" dirty="0"/>
                        <a:t>Zero-shot</a:t>
                      </a:r>
                    </a:p>
                  </a:txBody>
                  <a:tcPr/>
                </a:tc>
                <a:tc>
                  <a:txBody>
                    <a:bodyPr/>
                    <a:lstStyle/>
                    <a:p>
                      <a:r>
                        <a:rPr lang="en-US" dirty="0"/>
                        <a:t>GPT-4</a:t>
                      </a:r>
                    </a:p>
                  </a:txBody>
                  <a:tcPr/>
                </a:tc>
                <a:tc>
                  <a:txBody>
                    <a:bodyPr/>
                    <a:lstStyle/>
                    <a:p>
                      <a:r>
                        <a:rPr lang="en-US" dirty="0"/>
                        <a:t>0</a:t>
                      </a:r>
                    </a:p>
                  </a:txBody>
                  <a:tcPr/>
                </a:tc>
                <a:tc>
                  <a:txBody>
                    <a:bodyPr/>
                    <a:lstStyle/>
                    <a:p>
                      <a:r>
                        <a:rPr lang="en-US" dirty="0"/>
                        <a:t>4</a:t>
                      </a:r>
                    </a:p>
                  </a:txBody>
                  <a:tcPr/>
                </a:tc>
                <a:extLst>
                  <a:ext uri="{0D108BD9-81ED-4DB2-BD59-A6C34878D82A}">
                    <a16:rowId xmlns:a16="http://schemas.microsoft.com/office/drawing/2014/main" val="2718471499"/>
                  </a:ext>
                </a:extLst>
              </a:tr>
              <a:tr h="1114890">
                <a:tc>
                  <a:txBody>
                    <a:bodyPr/>
                    <a:lstStyle/>
                    <a:p>
                      <a:r>
                        <a:rPr lang="en-US" dirty="0"/>
                        <a:t>Few-shot (k =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GPT-4</a:t>
                      </a:r>
                    </a:p>
                    <a:p>
                      <a:endParaRPr lang="en-US" dirty="0"/>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68149145"/>
                  </a:ext>
                </a:extLst>
              </a:tr>
              <a:tr h="1114890">
                <a:tc>
                  <a:txBody>
                    <a:bodyPr/>
                    <a:lstStyle/>
                    <a:p>
                      <a:r>
                        <a:rPr lang="en-US" dirty="0"/>
                        <a:t>Few-shot w/ SC (k = 5, n = 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GPT-4</a:t>
                      </a:r>
                    </a:p>
                    <a:p>
                      <a:endParaRPr lang="en-US" dirty="0"/>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7241189"/>
                  </a:ext>
                </a:extLst>
              </a:tr>
            </a:tbl>
          </a:graphicData>
        </a:graphic>
      </p:graphicFrame>
    </p:spTree>
    <p:extLst>
      <p:ext uri="{BB962C8B-B14F-4D97-AF65-F5344CB8AC3E}">
        <p14:creationId xmlns:p14="http://schemas.microsoft.com/office/powerpoint/2010/main" val="342798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CA37-D974-F856-4D6E-A35FF08152F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06B09C2-72E2-6D16-6885-2EBED496F58A}"/>
              </a:ext>
            </a:extLst>
          </p:cNvPr>
          <p:cNvSpPr>
            <a:spLocks noGrp="1"/>
          </p:cNvSpPr>
          <p:nvPr>
            <p:ph idx="1"/>
          </p:nvPr>
        </p:nvSpPr>
        <p:spPr/>
        <p:txBody>
          <a:bodyPr/>
          <a:lstStyle/>
          <a:p>
            <a:r>
              <a:rPr lang="en-US" dirty="0"/>
              <a:t>Not sure why? There is no clear pattern</a:t>
            </a:r>
          </a:p>
          <a:p>
            <a:r>
              <a:rPr lang="en-US" dirty="0"/>
              <a:t>Several of them just miss 1 H</a:t>
            </a:r>
          </a:p>
        </p:txBody>
      </p:sp>
    </p:spTree>
    <p:extLst>
      <p:ext uri="{BB962C8B-B14F-4D97-AF65-F5344CB8AC3E}">
        <p14:creationId xmlns:p14="http://schemas.microsoft.com/office/powerpoint/2010/main" val="351111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601B-469C-97F7-B829-E59ED100652A}"/>
              </a:ext>
            </a:extLst>
          </p:cNvPr>
          <p:cNvSpPr>
            <a:spLocks noGrp="1"/>
          </p:cNvSpPr>
          <p:nvPr>
            <p:ph type="title"/>
          </p:nvPr>
        </p:nvSpPr>
        <p:spPr/>
        <p:txBody>
          <a:bodyPr/>
          <a:lstStyle/>
          <a:p>
            <a:r>
              <a:rPr lang="en-US" dirty="0"/>
              <a:t>Step 1 Prediction</a:t>
            </a:r>
          </a:p>
        </p:txBody>
      </p:sp>
      <p:sp>
        <p:nvSpPr>
          <p:cNvPr id="3" name="Text Placeholder 2">
            <a:extLst>
              <a:ext uri="{FF2B5EF4-FFF2-40B4-BE49-F238E27FC236}">
                <a16:creationId xmlns:a16="http://schemas.microsoft.com/office/drawing/2014/main" id="{78A5704A-766C-90A9-56CF-5C0EF84091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5352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426</Words>
  <Application>Microsoft Macintosh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Menlo</vt:lpstr>
      <vt:lpstr>Office Theme</vt:lpstr>
      <vt:lpstr>7/5/2023 Update</vt:lpstr>
      <vt:lpstr>Baseline</vt:lpstr>
      <vt:lpstr>Few/0 Shot Baseline</vt:lpstr>
      <vt:lpstr>Prompts</vt:lpstr>
      <vt:lpstr>Self Consistency</vt:lpstr>
      <vt:lpstr>Configuration</vt:lpstr>
      <vt:lpstr>PowerPoint Presentation</vt:lpstr>
      <vt:lpstr>Discussion</vt:lpstr>
      <vt:lpstr>Step 1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Baseline Update</dc:title>
  <dc:creator>John Lee</dc:creator>
  <cp:lastModifiedBy>John Lee</cp:lastModifiedBy>
  <cp:revision>10</cp:revision>
  <dcterms:created xsi:type="dcterms:W3CDTF">2023-06-13T21:12:11Z</dcterms:created>
  <dcterms:modified xsi:type="dcterms:W3CDTF">2023-07-06T02:37:07Z</dcterms:modified>
</cp:coreProperties>
</file>