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5" r:id="rId3"/>
    <p:sldId id="257" r:id="rId4"/>
    <p:sldId id="261" r:id="rId5"/>
    <p:sldId id="264" r:id="rId6"/>
    <p:sldId id="267" r:id="rId7"/>
    <p:sldId id="263" r:id="rId8"/>
    <p:sldId id="268" r:id="rId9"/>
    <p:sldId id="270" r:id="rId10"/>
    <p:sldId id="271" r:id="rId11"/>
    <p:sldId id="273" r:id="rId12"/>
    <p:sldId id="272"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1701"/>
  </p:normalViewPr>
  <p:slideViewPr>
    <p:cSldViewPr snapToGrid="0">
      <p:cViewPr varScale="1">
        <p:scale>
          <a:sx n="117" d="100"/>
          <a:sy n="117" d="100"/>
        </p:scale>
        <p:origin x="7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7C973C-33AF-E046-9208-888D9001E06F}" type="datetimeFigureOut">
              <a:rPr lang="en-US" smtClean="0"/>
              <a:t>7/5/23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2E8AE-64F3-CF41-A2B3-C2B3368D2370}" type="slidenum">
              <a:rPr lang="en-US" smtClean="0"/>
              <a:t>‹#›</a:t>
            </a:fld>
            <a:endParaRPr lang="en-US"/>
          </a:p>
        </p:txBody>
      </p:sp>
    </p:spTree>
    <p:extLst>
      <p:ext uri="{BB962C8B-B14F-4D97-AF65-F5344CB8AC3E}">
        <p14:creationId xmlns:p14="http://schemas.microsoft.com/office/powerpoint/2010/main" val="2140059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A2E8AE-64F3-CF41-A2B3-C2B3368D2370}" type="slidenum">
              <a:rPr lang="en-US" smtClean="0"/>
              <a:t>11</a:t>
            </a:fld>
            <a:endParaRPr lang="en-US"/>
          </a:p>
        </p:txBody>
      </p:sp>
    </p:spTree>
    <p:extLst>
      <p:ext uri="{BB962C8B-B14F-4D97-AF65-F5344CB8AC3E}">
        <p14:creationId xmlns:p14="http://schemas.microsoft.com/office/powerpoint/2010/main" val="1398711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EA7C-D3E8-4F9F-3A33-430ABD98A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E334E-7C6A-9E4F-8846-9C25D248E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BD32B-8F90-7E48-31EC-CD79FDA6BAD1}"/>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911D0597-C3A8-9EF2-0FD6-646AD171D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E04B8-113B-E4B0-102C-9983D7C9B48A}"/>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323727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C16E-E050-6FA0-476C-A0C700FBE5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13003A-2073-F577-A6CD-E6D55477E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CFE3A-9A81-788B-B7C0-71410CAD3B0E}"/>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EFB2DE44-71F5-71B6-E5CE-DC0A1CB9E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DFC2F-4049-90EF-1DAA-52E3C8D1ACC7}"/>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201667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9332F5-9804-F001-BC1C-116D1EE6E2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474417-2FD5-9324-0D1C-A800A4DA6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BE0A6-1BEE-EA83-6FC5-C8E025113F64}"/>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A98B1CC2-E2FD-20DD-7BE1-01AD04DD3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B09F4-B5A8-3648-5891-63EAC568CC21}"/>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318880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FFF3-2410-6CE6-448A-200CA2AD65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37323-071A-EB3E-F2FF-05112EEAAE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140D4-E3DF-C8DE-19C0-82AD042D09C8}"/>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66E72E7E-BB35-46B9-D881-3D23D5686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E30B9-7A02-E074-D657-58E08EBD9B7D}"/>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54634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CEEC-9A09-1EE0-A877-7EA482DC1B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E802E2-D8B6-31CB-48E1-CD5DB16ABA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071A3A-5BC7-D0BD-79C5-B05A929589EB}"/>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F3A59826-E477-6AAD-75CB-E1AB31417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4C5F1-9BBF-8569-F94F-3A6569EB8F04}"/>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80047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5C7F-A372-7052-6519-4E90B28906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04072-4E0D-74CE-D044-05A8E2D3D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C692F8-8835-696B-7D31-2E1E959F7F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F2A969-7916-A1E4-4394-31D31ADF37C3}"/>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6" name="Footer Placeholder 5">
            <a:extLst>
              <a:ext uri="{FF2B5EF4-FFF2-40B4-BE49-F238E27FC236}">
                <a16:creationId xmlns:a16="http://schemas.microsoft.com/office/drawing/2014/main" id="{6E06722F-1198-367C-5A41-115FD46A9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ECFBD-173D-B6A2-4370-2F2785E076D5}"/>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307969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6330-B865-4066-68C3-7F94C274AC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F239F1-66EB-8B42-0BD5-FB306C16F0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4D9855-51D2-D268-8219-1EB1565E9F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D026A0-AF6A-D488-A542-B21B3FC73C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11D49-3B39-3E69-3BF3-12555172C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69C54-D78B-8C43-F2DC-482309A272B9}"/>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8" name="Footer Placeholder 7">
            <a:extLst>
              <a:ext uri="{FF2B5EF4-FFF2-40B4-BE49-F238E27FC236}">
                <a16:creationId xmlns:a16="http://schemas.microsoft.com/office/drawing/2014/main" id="{3C6949D8-02B1-9EF5-3027-722178F6E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292DCB-C2B2-EB93-0433-F6FF95FB3529}"/>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3470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2328-C08B-4A5D-A941-569FF37E19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A43B04-654C-7759-ACA1-5278939E5F3E}"/>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4" name="Footer Placeholder 3">
            <a:extLst>
              <a:ext uri="{FF2B5EF4-FFF2-40B4-BE49-F238E27FC236}">
                <a16:creationId xmlns:a16="http://schemas.microsoft.com/office/drawing/2014/main" id="{CEE5504B-944C-4D56-F32F-FB69BF4A8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BCCE4A-B3C3-A8DB-8B3D-634D1C280CE8}"/>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5799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16E996-3387-6037-8157-5271DBC302F9}"/>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3" name="Footer Placeholder 2">
            <a:extLst>
              <a:ext uri="{FF2B5EF4-FFF2-40B4-BE49-F238E27FC236}">
                <a16:creationId xmlns:a16="http://schemas.microsoft.com/office/drawing/2014/main" id="{18E2C895-3015-7A48-F100-D064E4763C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D477D2-F862-404C-EF53-138DCB709FDA}"/>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276714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0864-57AA-177B-842C-52A9A565A1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07244-6222-0302-5495-5888BDF13F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9EE80D-DEA4-8B3E-F533-EAE7B7173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FADB8-ED31-F333-0E98-3180E080B6AB}"/>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6" name="Footer Placeholder 5">
            <a:extLst>
              <a:ext uri="{FF2B5EF4-FFF2-40B4-BE49-F238E27FC236}">
                <a16:creationId xmlns:a16="http://schemas.microsoft.com/office/drawing/2014/main" id="{36CD59C7-016B-562E-3E80-D08D54654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2E4CE-47BE-75D6-BB18-16438E0E1401}"/>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90013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C5D-58EC-FDC4-C448-FACDDC02B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FD096A-6118-8B85-3CC9-069AC27FB6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3E7F4E-70A3-369E-42BB-DED29D4FE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0F44D-B3D4-1CC3-C2D4-ADCD9074A640}"/>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6" name="Footer Placeholder 5">
            <a:extLst>
              <a:ext uri="{FF2B5EF4-FFF2-40B4-BE49-F238E27FC236}">
                <a16:creationId xmlns:a16="http://schemas.microsoft.com/office/drawing/2014/main" id="{B2B3D4E0-317F-AC20-82A5-2EAC2042B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88132-4F70-EB65-1B80-8168A34DB8E0}"/>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05459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2C066-E7C4-C7E6-4192-589BF2888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FFE563-AB18-8C48-45B3-79E853B577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B6860-2D39-DF67-590D-B45A7E6E86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E0B2FED1-9F4A-EB6A-098E-9817FBB9C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E812B2-6E47-5B35-AAD7-D9FFF8E42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141F1-258D-B848-88B9-3BCB8CA626AE}" type="slidenum">
              <a:rPr lang="en-US" smtClean="0"/>
              <a:t>‹#›</a:t>
            </a:fld>
            <a:endParaRPr lang="en-US"/>
          </a:p>
        </p:txBody>
      </p:sp>
    </p:spTree>
    <p:extLst>
      <p:ext uri="{BB962C8B-B14F-4D97-AF65-F5344CB8AC3E}">
        <p14:creationId xmlns:p14="http://schemas.microsoft.com/office/powerpoint/2010/main" val="2355807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2879-687A-421E-1139-C3F4B3DFD7DF}"/>
              </a:ext>
            </a:extLst>
          </p:cNvPr>
          <p:cNvSpPr>
            <a:spLocks noGrp="1"/>
          </p:cNvSpPr>
          <p:nvPr>
            <p:ph type="ctrTitle"/>
          </p:nvPr>
        </p:nvSpPr>
        <p:spPr/>
        <p:txBody>
          <a:bodyPr/>
          <a:lstStyle/>
          <a:p>
            <a:r>
              <a:rPr lang="en-US" dirty="0"/>
              <a:t>7/5/2023 Update</a:t>
            </a:r>
          </a:p>
        </p:txBody>
      </p:sp>
      <p:sp>
        <p:nvSpPr>
          <p:cNvPr id="3" name="Subtitle 2">
            <a:extLst>
              <a:ext uri="{FF2B5EF4-FFF2-40B4-BE49-F238E27FC236}">
                <a16:creationId xmlns:a16="http://schemas.microsoft.com/office/drawing/2014/main" id="{E726046B-3D91-8751-AF0E-601264B5E4EA}"/>
              </a:ext>
            </a:extLst>
          </p:cNvPr>
          <p:cNvSpPr>
            <a:spLocks noGrp="1"/>
          </p:cNvSpPr>
          <p:nvPr>
            <p:ph type="subTitle" idx="1"/>
          </p:nvPr>
        </p:nvSpPr>
        <p:spPr/>
        <p:txBody>
          <a:bodyPr/>
          <a:lstStyle/>
          <a:p>
            <a:r>
              <a:rPr lang="en-US" dirty="0"/>
              <a:t>John Lee</a:t>
            </a:r>
          </a:p>
        </p:txBody>
      </p:sp>
    </p:spTree>
    <p:extLst>
      <p:ext uri="{BB962C8B-B14F-4D97-AF65-F5344CB8AC3E}">
        <p14:creationId xmlns:p14="http://schemas.microsoft.com/office/powerpoint/2010/main" val="2717891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5110-7590-A671-489A-F76FEF6BB6D5}"/>
              </a:ext>
            </a:extLst>
          </p:cNvPr>
          <p:cNvSpPr>
            <a:spLocks noGrp="1"/>
          </p:cNvSpPr>
          <p:nvPr>
            <p:ph type="title"/>
          </p:nvPr>
        </p:nvSpPr>
        <p:spPr/>
        <p:txBody>
          <a:bodyPr/>
          <a:lstStyle/>
          <a:p>
            <a:r>
              <a:rPr lang="en-US" dirty="0"/>
              <a:t>Configuration</a:t>
            </a:r>
          </a:p>
        </p:txBody>
      </p:sp>
      <p:sp>
        <p:nvSpPr>
          <p:cNvPr id="3" name="Content Placeholder 2">
            <a:extLst>
              <a:ext uri="{FF2B5EF4-FFF2-40B4-BE49-F238E27FC236}">
                <a16:creationId xmlns:a16="http://schemas.microsoft.com/office/drawing/2014/main" id="{545CB2C2-61B6-8603-8167-378A7D513C94}"/>
              </a:ext>
            </a:extLst>
          </p:cNvPr>
          <p:cNvSpPr>
            <a:spLocks noGrp="1"/>
          </p:cNvSpPr>
          <p:nvPr>
            <p:ph idx="1"/>
          </p:nvPr>
        </p:nvSpPr>
        <p:spPr/>
        <p:txBody>
          <a:bodyPr/>
          <a:lstStyle/>
          <a:p>
            <a:r>
              <a:rPr lang="en-US" dirty="0"/>
              <a:t>Few-Shot ICL</a:t>
            </a:r>
          </a:p>
          <a:p>
            <a:pPr lvl="1"/>
            <a:r>
              <a:rPr lang="en-US" dirty="0"/>
              <a:t>K = 5</a:t>
            </a:r>
          </a:p>
          <a:p>
            <a:r>
              <a:rPr lang="en-US" dirty="0"/>
              <a:t>Predict the first intermediate product</a:t>
            </a:r>
          </a:p>
          <a:p>
            <a:pPr lvl="1"/>
            <a:r>
              <a:rPr lang="en-US" dirty="0"/>
              <a:t>Equivalent to selecting the product to remove</a:t>
            </a:r>
          </a:p>
        </p:txBody>
      </p:sp>
    </p:spTree>
    <p:extLst>
      <p:ext uri="{BB962C8B-B14F-4D97-AF65-F5344CB8AC3E}">
        <p14:creationId xmlns:p14="http://schemas.microsoft.com/office/powerpoint/2010/main" val="3948384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F387-1FE2-F6FF-8B5C-C63DFF222E9E}"/>
              </a:ext>
            </a:extLst>
          </p:cNvPr>
          <p:cNvSpPr>
            <a:spLocks noGrp="1"/>
          </p:cNvSpPr>
          <p:nvPr>
            <p:ph type="title"/>
          </p:nvPr>
        </p:nvSpPr>
        <p:spPr/>
        <p:txBody>
          <a:bodyPr/>
          <a:lstStyle/>
          <a:p>
            <a:r>
              <a:rPr lang="en-US" dirty="0"/>
              <a:t>Prompts</a:t>
            </a:r>
          </a:p>
        </p:txBody>
      </p:sp>
      <p:sp>
        <p:nvSpPr>
          <p:cNvPr id="3" name="Content Placeholder 2">
            <a:extLst>
              <a:ext uri="{FF2B5EF4-FFF2-40B4-BE49-F238E27FC236}">
                <a16:creationId xmlns:a16="http://schemas.microsoft.com/office/drawing/2014/main" id="{BC2C7DB1-7F5F-F3ED-4E4B-0B077B7E3C61}"/>
              </a:ext>
            </a:extLst>
          </p:cNvPr>
          <p:cNvSpPr>
            <a:spLocks noGrp="1"/>
          </p:cNvSpPr>
          <p:nvPr>
            <p:ph sz="half" idx="1"/>
          </p:nvPr>
        </p:nvSpPr>
        <p:spPr/>
        <p:txBody>
          <a:bodyPr>
            <a:noAutofit/>
          </a:bodyPr>
          <a:lstStyle/>
          <a:p>
            <a:pPr marL="0" indent="0">
              <a:buNone/>
            </a:pPr>
            <a:r>
              <a:rPr lang="en-US" sz="1100" dirty="0">
                <a:latin typeface="Menlo" panose="020B0609030804020204" pitchFamily="49" charset="0"/>
                <a:ea typeface="Menlo" panose="020B0609030804020204" pitchFamily="49" charset="0"/>
                <a:cs typeface="Menlo" panose="020B0609030804020204" pitchFamily="49" charset="0"/>
              </a:rPr>
              <a:t>You are an expert chemist. Your task is to predict the next intermediate molecules in the electron transfer process given the reactants and reagents, several examples, and your experienced reaction prediction knowledge. There are some rules to follow.</a:t>
            </a:r>
          </a:p>
          <a:p>
            <a:pPr marL="0" indent="0">
              <a:buNone/>
            </a:pPr>
            <a:r>
              <a:rPr lang="en-US" sz="1100" dirty="0">
                <a:latin typeface="Menlo" panose="020B0609030804020204" pitchFamily="49" charset="0"/>
                <a:ea typeface="Menlo" panose="020B0609030804020204" pitchFamily="49" charset="0"/>
                <a:cs typeface="Menlo" panose="020B0609030804020204" pitchFamily="49" charset="0"/>
              </a:rPr>
              <a:t>1. Strictly follow the given format, and only respond with an atom mapped SMILES string.</a:t>
            </a:r>
          </a:p>
          <a:p>
            <a:pPr marL="0" indent="0">
              <a:buNone/>
            </a:pPr>
            <a:r>
              <a:rPr lang="en-US" sz="1100" dirty="0">
                <a:latin typeface="Menlo" panose="020B0609030804020204" pitchFamily="49" charset="0"/>
                <a:ea typeface="Menlo" panose="020B0609030804020204" pitchFamily="49" charset="0"/>
                <a:cs typeface="Menlo" panose="020B0609030804020204" pitchFamily="49" charset="0"/>
              </a:rPr>
              <a:t>2. Numbers immediately following : represent the atom mapping.</a:t>
            </a:r>
          </a:p>
          <a:p>
            <a:pPr marL="0" indent="0">
              <a:buNone/>
            </a:pPr>
            <a:r>
              <a:rPr lang="en-US" sz="1100" dirty="0">
                <a:latin typeface="Menlo" panose="020B0609030804020204" pitchFamily="49" charset="0"/>
                <a:ea typeface="Menlo" panose="020B0609030804020204" pitchFamily="49" charset="0"/>
                <a:cs typeface="Menlo" panose="020B0609030804020204" pitchFamily="49" charset="0"/>
              </a:rPr>
              <a:t>3. A . is used to distinguish between multiple molecules in the SMILES strings.</a:t>
            </a:r>
          </a:p>
          <a:p>
            <a:pPr marL="0" indent="0">
              <a:buNone/>
            </a:pPr>
            <a:r>
              <a:rPr lang="en-US" sz="1100" dirty="0">
                <a:latin typeface="Menlo" panose="020B0609030804020204" pitchFamily="49" charset="0"/>
                <a:ea typeface="Menlo" panose="020B0609030804020204" pitchFamily="49" charset="0"/>
                <a:cs typeface="Menlo" panose="020B0609030804020204" pitchFamily="49" charset="0"/>
              </a:rPr>
              <a:t>4. If no reagents exist, it is left blank.</a:t>
            </a:r>
          </a:p>
          <a:p>
            <a:pPr marL="0" indent="0">
              <a:buNone/>
            </a:pPr>
            <a:r>
              <a:rPr lang="en-US" sz="1100" dirty="0">
                <a:latin typeface="Menlo" panose="020B0609030804020204" pitchFamily="49" charset="0"/>
                <a:ea typeface="Menlo" panose="020B0609030804020204" pitchFamily="49" charset="0"/>
                <a:cs typeface="Menlo" panose="020B0609030804020204" pitchFamily="49" charset="0"/>
              </a:rPr>
              <a:t>5. The resulting intermediates must be be chemically reasonable and valid.</a:t>
            </a:r>
          </a:p>
          <a:p>
            <a:pPr marL="0" indent="0">
              <a:buNone/>
            </a:pPr>
            <a:r>
              <a:rPr lang="en-US" sz="1100" dirty="0">
                <a:latin typeface="Menlo" panose="020B0609030804020204" pitchFamily="49" charset="0"/>
                <a:ea typeface="Menlo" panose="020B0609030804020204" pitchFamily="49" charset="0"/>
                <a:cs typeface="Menlo" panose="020B0609030804020204" pitchFamily="49" charset="0"/>
              </a:rPr>
              <a:t>Reactants: …</a:t>
            </a:r>
          </a:p>
          <a:p>
            <a:pPr marL="0" indent="0">
              <a:buNone/>
            </a:pPr>
            <a:r>
              <a:rPr lang="en-US" sz="1100" dirty="0">
                <a:latin typeface="Menlo" panose="020B0609030804020204" pitchFamily="49" charset="0"/>
                <a:ea typeface="Menlo" panose="020B0609030804020204" pitchFamily="49" charset="0"/>
                <a:cs typeface="Menlo" panose="020B0609030804020204" pitchFamily="49" charset="0"/>
              </a:rPr>
              <a:t>Reagents: …</a:t>
            </a:r>
          </a:p>
          <a:p>
            <a:pPr marL="0" indent="0">
              <a:buNone/>
            </a:pPr>
            <a:r>
              <a:rPr lang="en-US" sz="1100" dirty="0">
                <a:latin typeface="Menlo" panose="020B0609030804020204" pitchFamily="49" charset="0"/>
                <a:ea typeface="Menlo" panose="020B0609030804020204" pitchFamily="49" charset="0"/>
                <a:cs typeface="Menlo" panose="020B0609030804020204" pitchFamily="49" charset="0"/>
              </a:rPr>
              <a:t>Intermediate: …</a:t>
            </a:r>
          </a:p>
          <a:p>
            <a:pPr marL="0" indent="0">
              <a:buNone/>
            </a:pPr>
            <a:r>
              <a:rPr lang="en-US" sz="1100" dirty="0">
                <a:latin typeface="Menlo" panose="020B0609030804020204" pitchFamily="49" charset="0"/>
                <a:ea typeface="Menlo" panose="020B0609030804020204" pitchFamily="49" charset="0"/>
                <a:cs typeface="Menlo" panose="020B0609030804020204" pitchFamily="49" charset="0"/>
              </a:rPr>
              <a:t>…</a:t>
            </a:r>
          </a:p>
          <a:p>
            <a:pPr marL="0" indent="0">
              <a:buNone/>
            </a:pPr>
            <a:r>
              <a:rPr lang="en-US" sz="1100" dirty="0">
                <a:latin typeface="Menlo" panose="020B0609030804020204" pitchFamily="49" charset="0"/>
                <a:ea typeface="Menlo" panose="020B0609030804020204" pitchFamily="49" charset="0"/>
                <a:cs typeface="Menlo" panose="020B0609030804020204" pitchFamily="49" charset="0"/>
              </a:rPr>
              <a:t>Reactants: …</a:t>
            </a:r>
          </a:p>
          <a:p>
            <a:pPr marL="0" indent="0">
              <a:buNone/>
            </a:pPr>
            <a:r>
              <a:rPr lang="en-US" sz="1100" dirty="0">
                <a:latin typeface="Menlo" panose="020B0609030804020204" pitchFamily="49" charset="0"/>
                <a:ea typeface="Menlo" panose="020B0609030804020204" pitchFamily="49" charset="0"/>
                <a:cs typeface="Menlo" panose="020B0609030804020204" pitchFamily="49" charset="0"/>
              </a:rPr>
              <a:t>Reagents: …</a:t>
            </a:r>
          </a:p>
          <a:p>
            <a:pPr marL="0" indent="0">
              <a:buNone/>
            </a:pPr>
            <a:r>
              <a:rPr lang="en-US" sz="1100" dirty="0">
                <a:latin typeface="Menlo" panose="020B0609030804020204" pitchFamily="49" charset="0"/>
                <a:ea typeface="Menlo" panose="020B0609030804020204" pitchFamily="49" charset="0"/>
                <a:cs typeface="Menlo" panose="020B0609030804020204" pitchFamily="49" charset="0"/>
              </a:rPr>
              <a:t>Intermediate:</a:t>
            </a:r>
          </a:p>
          <a:p>
            <a:pPr marL="0" indent="0">
              <a:buNone/>
            </a:pPr>
            <a:endParaRPr lang="en-US" sz="1100" dirty="0"/>
          </a:p>
        </p:txBody>
      </p:sp>
      <p:sp>
        <p:nvSpPr>
          <p:cNvPr id="4" name="Content Placeholder 3">
            <a:extLst>
              <a:ext uri="{FF2B5EF4-FFF2-40B4-BE49-F238E27FC236}">
                <a16:creationId xmlns:a16="http://schemas.microsoft.com/office/drawing/2014/main" id="{AA43B2B4-D0EC-29B0-20FE-20806760BC2D}"/>
              </a:ext>
            </a:extLst>
          </p:cNvPr>
          <p:cNvSpPr>
            <a:spLocks noGrp="1"/>
          </p:cNvSpPr>
          <p:nvPr>
            <p:ph sz="half" idx="2"/>
          </p:nvPr>
        </p:nvSpPr>
        <p:spPr/>
        <p:txBody>
          <a:bodyPr>
            <a:noAutofit/>
          </a:bodyPr>
          <a:lstStyle/>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You are an expert chemist. Your task is to predict the next intermediate molecules in the electron transfer process given the reactants, reagents, and your experienced reaction prediction knowledge. There are some rules to follow.</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1. Strictly follow the given format, and only respond with an atom mapped SMILES string.</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2. Numbers immediately following : represent the atom mapping.</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3. A . is used to distinguish between multiple molecules in the SMILES strings.</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4. If no reagents exist, it is left blank.</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5. The resulting intermediates must be be chemically reasonable and valid.</a:t>
            </a:r>
          </a:p>
          <a:p>
            <a:pPr marL="0" indent="0">
              <a:buNone/>
            </a:pPr>
            <a:endParaRPr lang="en-US" sz="1200"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Reactants: …</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Reagents: …</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Intermediate:</a:t>
            </a:r>
            <a:endParaRPr lang="en-US" sz="1200" dirty="0">
              <a:latin typeface="Menlo" panose="020B0609030804020204" pitchFamily="49" charset="0"/>
            </a:endParaRPr>
          </a:p>
        </p:txBody>
      </p:sp>
      <p:sp>
        <p:nvSpPr>
          <p:cNvPr id="5" name="TextBox 4">
            <a:extLst>
              <a:ext uri="{FF2B5EF4-FFF2-40B4-BE49-F238E27FC236}">
                <a16:creationId xmlns:a16="http://schemas.microsoft.com/office/drawing/2014/main" id="{838D7608-A37C-A2A0-E546-C6FBBB5BCDCE}"/>
              </a:ext>
            </a:extLst>
          </p:cNvPr>
          <p:cNvSpPr txBox="1"/>
          <p:nvPr/>
        </p:nvSpPr>
        <p:spPr>
          <a:xfrm>
            <a:off x="2049517" y="1429407"/>
            <a:ext cx="3005959" cy="369332"/>
          </a:xfrm>
          <a:prstGeom prst="rect">
            <a:avLst/>
          </a:prstGeom>
          <a:noFill/>
        </p:spPr>
        <p:txBody>
          <a:bodyPr wrap="square" rtlCol="0">
            <a:spAutoFit/>
          </a:bodyPr>
          <a:lstStyle/>
          <a:p>
            <a:pPr algn="ctr"/>
            <a:r>
              <a:rPr lang="en-US" dirty="0"/>
              <a:t>Few Shot</a:t>
            </a:r>
          </a:p>
        </p:txBody>
      </p:sp>
      <p:sp>
        <p:nvSpPr>
          <p:cNvPr id="6" name="TextBox 5">
            <a:extLst>
              <a:ext uri="{FF2B5EF4-FFF2-40B4-BE49-F238E27FC236}">
                <a16:creationId xmlns:a16="http://schemas.microsoft.com/office/drawing/2014/main" id="{08C4E904-BBDD-B1E2-1B63-7C19ED3A30E7}"/>
              </a:ext>
            </a:extLst>
          </p:cNvPr>
          <p:cNvSpPr txBox="1"/>
          <p:nvPr/>
        </p:nvSpPr>
        <p:spPr>
          <a:xfrm>
            <a:off x="7136526" y="1388825"/>
            <a:ext cx="3005959" cy="369332"/>
          </a:xfrm>
          <a:prstGeom prst="rect">
            <a:avLst/>
          </a:prstGeom>
          <a:noFill/>
        </p:spPr>
        <p:txBody>
          <a:bodyPr wrap="square" rtlCol="0">
            <a:spAutoFit/>
          </a:bodyPr>
          <a:lstStyle/>
          <a:p>
            <a:pPr algn="ctr"/>
            <a:r>
              <a:rPr lang="en-US" dirty="0"/>
              <a:t>Zero Shot</a:t>
            </a:r>
          </a:p>
        </p:txBody>
      </p:sp>
    </p:spTree>
    <p:extLst>
      <p:ext uri="{BB962C8B-B14F-4D97-AF65-F5344CB8AC3E}">
        <p14:creationId xmlns:p14="http://schemas.microsoft.com/office/powerpoint/2010/main" val="18246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D840-50E0-0C96-3CD6-518F49E92D5E}"/>
              </a:ext>
            </a:extLst>
          </p:cNvPr>
          <p:cNvSpPr>
            <a:spLocks noGrp="1"/>
          </p:cNvSpPr>
          <p:nvPr>
            <p:ph type="title"/>
          </p:nvPr>
        </p:nvSpPr>
        <p:spPr/>
        <p:txBody>
          <a:bodyPr/>
          <a:lstStyle/>
          <a:p>
            <a:r>
              <a:rPr lang="en-US" dirty="0"/>
              <a:t>Prompt</a:t>
            </a:r>
          </a:p>
        </p:txBody>
      </p:sp>
      <p:sp>
        <p:nvSpPr>
          <p:cNvPr id="3" name="Content Placeholder 2">
            <a:extLst>
              <a:ext uri="{FF2B5EF4-FFF2-40B4-BE49-F238E27FC236}">
                <a16:creationId xmlns:a16="http://schemas.microsoft.com/office/drawing/2014/main" id="{B079586A-F43C-2BDF-EF4C-039B822052BE}"/>
              </a:ext>
            </a:extLst>
          </p:cNvPr>
          <p:cNvSpPr>
            <a:spLocks noGrp="1"/>
          </p:cNvSpPr>
          <p:nvPr>
            <p:ph idx="1"/>
          </p:nvPr>
        </p:nvSpPr>
        <p:spPr>
          <a:xfrm>
            <a:off x="566059" y="1720170"/>
            <a:ext cx="5442857" cy="4351338"/>
          </a:xfrm>
        </p:spPr>
        <p:txBody>
          <a:bodyPr>
            <a:normAutofit fontScale="70000" lnSpcReduction="20000"/>
          </a:bodyPr>
          <a:lstStyle/>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You are an expert chemist. Your task is to predict the next intermediate molecules in the electron transfer process given the reactants and reagents, several examples, and your experienced reaction prediction knowledge. There are some rules to follow.</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1. Strictly follow the given format, and only respond with an atom mapped SMILES string.</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2. Numbers immediately following : represent the atom mapping.</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3. A . is used to distinguish between multiple molecules in the SMILES strings.</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4. If no reagents exist, it is left blank.</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5. The resulting intermediates must be be chemically reasonable and valid.</a:t>
            </a:r>
          </a:p>
          <a:p>
            <a:pPr marL="0" indent="0">
              <a:buNone/>
            </a:pPr>
            <a:endParaRPr lang="en-US" sz="1600"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Reactants: …</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Reagents: …</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Intermediate: …</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Reactants: …</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Reagents: …</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Intermediate:</a:t>
            </a:r>
          </a:p>
        </p:txBody>
      </p:sp>
      <p:sp>
        <p:nvSpPr>
          <p:cNvPr id="5" name="TextBox 4">
            <a:extLst>
              <a:ext uri="{FF2B5EF4-FFF2-40B4-BE49-F238E27FC236}">
                <a16:creationId xmlns:a16="http://schemas.microsoft.com/office/drawing/2014/main" id="{5CC31479-E6EA-6626-07C4-C084049483D6}"/>
              </a:ext>
            </a:extLst>
          </p:cNvPr>
          <p:cNvSpPr txBox="1"/>
          <p:nvPr/>
        </p:nvSpPr>
        <p:spPr>
          <a:xfrm>
            <a:off x="6183085" y="1720170"/>
            <a:ext cx="5660571" cy="4154984"/>
          </a:xfrm>
          <a:prstGeom prst="rect">
            <a:avLst/>
          </a:prstGeom>
          <a:noFill/>
        </p:spPr>
        <p:txBody>
          <a:bodyPr wrap="square">
            <a:spAutoFit/>
          </a:bodyPr>
          <a:lstStyle/>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You are an expert chemist. Your task is to predict the next intermediate molecules in the electron transfer process given the reactants and reagents, several examples, and your experienced reaction prediction knowledge. There are some rules to follow.</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1. Strictly follow the given format, and only respond with an atom mapped SMILES string.</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2. Numbers immediately following : represent the atom mapping.</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3. A . is used to distinguish between multiple molecules in the SMILES strings.</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4. If no reagents exist, it is left blank.</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5. The resulting intermediates must be be chemically reasonable and valid.</a:t>
            </a:r>
          </a:p>
          <a:p>
            <a:pPr marL="0" indent="0">
              <a:buNone/>
            </a:pPr>
            <a:endParaRPr lang="en-US" sz="1200"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Reactants: …</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Reagents: …</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Intermediate: …</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Reactants: …</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Reagents: …</a:t>
            </a:r>
          </a:p>
          <a:p>
            <a:pPr marL="0" indent="0">
              <a:buNone/>
            </a:pPr>
            <a:r>
              <a:rPr lang="en-US" sz="1200" dirty="0">
                <a:latin typeface="Menlo" panose="020B0609030804020204" pitchFamily="49" charset="0"/>
                <a:ea typeface="Menlo" panose="020B0609030804020204" pitchFamily="49" charset="0"/>
                <a:cs typeface="Menlo" panose="020B0609030804020204" pitchFamily="49" charset="0"/>
              </a:rPr>
              <a:t>Intermediate:</a:t>
            </a:r>
          </a:p>
        </p:txBody>
      </p:sp>
    </p:spTree>
    <p:extLst>
      <p:ext uri="{BB962C8B-B14F-4D97-AF65-F5344CB8AC3E}">
        <p14:creationId xmlns:p14="http://schemas.microsoft.com/office/powerpoint/2010/main" val="4160100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12E0CC7-DDEF-3A13-4B96-86DB7861B2DD}"/>
              </a:ext>
            </a:extLst>
          </p:cNvPr>
          <p:cNvGraphicFramePr>
            <a:graphicFrameLocks noGrp="1"/>
          </p:cNvGraphicFramePr>
          <p:nvPr>
            <p:ph idx="1"/>
            <p:extLst>
              <p:ext uri="{D42A27DB-BD31-4B8C-83A1-F6EECF244321}">
                <p14:modId xmlns:p14="http://schemas.microsoft.com/office/powerpoint/2010/main" val="3119957295"/>
              </p:ext>
            </p:extLst>
          </p:nvPr>
        </p:nvGraphicFramePr>
        <p:xfrm>
          <a:off x="812799" y="746125"/>
          <a:ext cx="10279744" cy="4925334"/>
        </p:xfrm>
        <a:graphic>
          <a:graphicData uri="http://schemas.openxmlformats.org/drawingml/2006/table">
            <a:tbl>
              <a:tblPr firstRow="1" bandRow="1">
                <a:tableStyleId>{5C22544A-7EE6-4342-B048-85BDC9FD1C3A}</a:tableStyleId>
              </a:tblPr>
              <a:tblGrid>
                <a:gridCol w="2569936">
                  <a:extLst>
                    <a:ext uri="{9D8B030D-6E8A-4147-A177-3AD203B41FA5}">
                      <a16:colId xmlns:a16="http://schemas.microsoft.com/office/drawing/2014/main" val="963128114"/>
                    </a:ext>
                  </a:extLst>
                </a:gridCol>
                <a:gridCol w="2569936">
                  <a:extLst>
                    <a:ext uri="{9D8B030D-6E8A-4147-A177-3AD203B41FA5}">
                      <a16:colId xmlns:a16="http://schemas.microsoft.com/office/drawing/2014/main" val="960655308"/>
                    </a:ext>
                  </a:extLst>
                </a:gridCol>
                <a:gridCol w="2569936">
                  <a:extLst>
                    <a:ext uri="{9D8B030D-6E8A-4147-A177-3AD203B41FA5}">
                      <a16:colId xmlns:a16="http://schemas.microsoft.com/office/drawing/2014/main" val="676507202"/>
                    </a:ext>
                  </a:extLst>
                </a:gridCol>
                <a:gridCol w="2569936">
                  <a:extLst>
                    <a:ext uri="{9D8B030D-6E8A-4147-A177-3AD203B41FA5}">
                      <a16:colId xmlns:a16="http://schemas.microsoft.com/office/drawing/2014/main" val="938938723"/>
                    </a:ext>
                  </a:extLst>
                </a:gridCol>
              </a:tblGrid>
              <a:tr h="820889">
                <a:tc>
                  <a:txBody>
                    <a:bodyPr/>
                    <a:lstStyle/>
                    <a:p>
                      <a:r>
                        <a:rPr lang="en-US" dirty="0"/>
                        <a:t>Method (20 test samples)</a:t>
                      </a:r>
                    </a:p>
                  </a:txBody>
                  <a:tcPr/>
                </a:tc>
                <a:tc>
                  <a:txBody>
                    <a:bodyPr/>
                    <a:lstStyle/>
                    <a:p>
                      <a:r>
                        <a:rPr lang="en-US" dirty="0"/>
                        <a:t>Model</a:t>
                      </a:r>
                    </a:p>
                  </a:txBody>
                  <a:tcPr/>
                </a:tc>
                <a:tc>
                  <a:txBody>
                    <a:bodyPr/>
                    <a:lstStyle/>
                    <a:p>
                      <a:r>
                        <a:rPr lang="en-US" dirty="0"/>
                        <a:t>Top1</a:t>
                      </a:r>
                    </a:p>
                  </a:txBody>
                  <a:tcPr/>
                </a:tc>
                <a:tc>
                  <a:txBody>
                    <a:bodyPr/>
                    <a:lstStyle/>
                    <a:p>
                      <a:r>
                        <a:rPr lang="en-US" dirty="0"/>
                        <a:t># Invalid</a:t>
                      </a:r>
                    </a:p>
                  </a:txBody>
                  <a:tcPr/>
                </a:tc>
                <a:extLst>
                  <a:ext uri="{0D108BD9-81ED-4DB2-BD59-A6C34878D82A}">
                    <a16:rowId xmlns:a16="http://schemas.microsoft.com/office/drawing/2014/main" val="113282996"/>
                  </a:ext>
                </a:extLst>
              </a:tr>
              <a:tr h="820889">
                <a:tc>
                  <a:txBody>
                    <a:bodyPr/>
                    <a:lstStyle/>
                    <a:p>
                      <a:r>
                        <a:rPr lang="en-US" dirty="0"/>
                        <a:t>Few Shot (k = 5) w</a:t>
                      </a:r>
                    </a:p>
                  </a:txBody>
                  <a:tcPr/>
                </a:tc>
                <a:tc>
                  <a:txBody>
                    <a:bodyPr/>
                    <a:lstStyle/>
                    <a:p>
                      <a:r>
                        <a:rPr lang="en-US" dirty="0"/>
                        <a:t>GPT-3.5</a:t>
                      </a:r>
                    </a:p>
                  </a:txBody>
                  <a:tcPr/>
                </a:tc>
                <a:tc>
                  <a:txBody>
                    <a:bodyPr/>
                    <a:lstStyle/>
                    <a:p>
                      <a:r>
                        <a:rPr lang="en-US" dirty="0"/>
                        <a:t>18</a:t>
                      </a:r>
                    </a:p>
                  </a:txBody>
                  <a:tcPr/>
                </a:tc>
                <a:tc>
                  <a:txBody>
                    <a:bodyPr/>
                    <a:lstStyle/>
                    <a:p>
                      <a:r>
                        <a:rPr lang="en-US" dirty="0"/>
                        <a:t>0</a:t>
                      </a:r>
                    </a:p>
                  </a:txBody>
                  <a:tcPr/>
                </a:tc>
                <a:extLst>
                  <a:ext uri="{0D108BD9-81ED-4DB2-BD59-A6C34878D82A}">
                    <a16:rowId xmlns:a16="http://schemas.microsoft.com/office/drawing/2014/main" val="1962525592"/>
                  </a:ext>
                </a:extLst>
              </a:tr>
              <a:tr h="820889">
                <a:tc>
                  <a:txBody>
                    <a:bodyPr/>
                    <a:lstStyle/>
                    <a:p>
                      <a:r>
                        <a:rPr lang="en-US" dirty="0"/>
                        <a:t>Few Shot (k = 5) w</a:t>
                      </a:r>
                    </a:p>
                  </a:txBody>
                  <a:tcPr/>
                </a:tc>
                <a:tc>
                  <a:txBody>
                    <a:bodyPr/>
                    <a:lstStyle/>
                    <a:p>
                      <a:r>
                        <a:rPr lang="en-US" dirty="0"/>
                        <a:t>GPT-4</a:t>
                      </a:r>
                    </a:p>
                  </a:txBody>
                  <a:tcPr/>
                </a:tc>
                <a:tc>
                  <a:txBody>
                    <a:bodyPr/>
                    <a:lstStyle/>
                    <a:p>
                      <a:r>
                        <a:rPr lang="en-US" dirty="0"/>
                        <a:t>18</a:t>
                      </a:r>
                    </a:p>
                  </a:txBody>
                  <a:tcPr/>
                </a:tc>
                <a:tc>
                  <a:txBody>
                    <a:bodyPr/>
                    <a:lstStyle/>
                    <a:p>
                      <a:r>
                        <a:rPr lang="en-US" dirty="0"/>
                        <a:t>0</a:t>
                      </a:r>
                    </a:p>
                  </a:txBody>
                  <a:tcPr/>
                </a:tc>
                <a:extLst>
                  <a:ext uri="{0D108BD9-81ED-4DB2-BD59-A6C34878D82A}">
                    <a16:rowId xmlns:a16="http://schemas.microsoft.com/office/drawing/2014/main" val="480962539"/>
                  </a:ext>
                </a:extLst>
              </a:tr>
              <a:tr h="820889">
                <a:tc>
                  <a:txBody>
                    <a:bodyPr/>
                    <a:lstStyle/>
                    <a:p>
                      <a:r>
                        <a:rPr lang="en-US" dirty="0"/>
                        <a:t>Few-shot w/ SC (k = 5, n = 20)</a:t>
                      </a:r>
                    </a:p>
                  </a:txBody>
                  <a:tcPr/>
                </a:tc>
                <a:tc>
                  <a:txBody>
                    <a:bodyPr/>
                    <a:lstStyle/>
                    <a:p>
                      <a:r>
                        <a:rPr lang="en-US" dirty="0"/>
                        <a:t>GPT-3.5</a:t>
                      </a:r>
                    </a:p>
                  </a:txBody>
                  <a:tcPr/>
                </a:tc>
                <a:tc>
                  <a:txBody>
                    <a:bodyPr/>
                    <a:lstStyle/>
                    <a:p>
                      <a:r>
                        <a:rPr lang="en-US" dirty="0"/>
                        <a:t>17</a:t>
                      </a:r>
                    </a:p>
                  </a:txBody>
                  <a:tcPr/>
                </a:tc>
                <a:tc>
                  <a:txBody>
                    <a:bodyPr/>
                    <a:lstStyle/>
                    <a:p>
                      <a:r>
                        <a:rPr lang="en-US" dirty="0"/>
                        <a:t>0</a:t>
                      </a:r>
                    </a:p>
                  </a:txBody>
                  <a:tcPr/>
                </a:tc>
                <a:extLst>
                  <a:ext uri="{0D108BD9-81ED-4DB2-BD59-A6C34878D82A}">
                    <a16:rowId xmlns:a16="http://schemas.microsoft.com/office/drawing/2014/main" val="3796483168"/>
                  </a:ext>
                </a:extLst>
              </a:tr>
              <a:tr h="820889">
                <a:tc>
                  <a:txBody>
                    <a:bodyPr/>
                    <a:lstStyle/>
                    <a:p>
                      <a:r>
                        <a:rPr lang="en-US" dirty="0"/>
                        <a:t>Few-shot w/ SC (k = 5, n = 20)</a:t>
                      </a:r>
                    </a:p>
                  </a:txBody>
                  <a:tcPr/>
                </a:tc>
                <a:tc>
                  <a:txBody>
                    <a:bodyPr/>
                    <a:lstStyle/>
                    <a:p>
                      <a:r>
                        <a:rPr lang="en-US" dirty="0"/>
                        <a:t>GPT-4</a:t>
                      </a:r>
                    </a:p>
                  </a:txBody>
                  <a:tcPr/>
                </a:tc>
                <a:tc>
                  <a:txBody>
                    <a:bodyPr/>
                    <a:lstStyle/>
                    <a:p>
                      <a:r>
                        <a:rPr lang="en-US" dirty="0"/>
                        <a:t>20</a:t>
                      </a:r>
                    </a:p>
                  </a:txBody>
                  <a:tcPr/>
                </a:tc>
                <a:tc>
                  <a:txBody>
                    <a:bodyPr/>
                    <a:lstStyle/>
                    <a:p>
                      <a:r>
                        <a:rPr lang="en-US" dirty="0"/>
                        <a:t>0</a:t>
                      </a:r>
                    </a:p>
                  </a:txBody>
                  <a:tcPr/>
                </a:tc>
                <a:extLst>
                  <a:ext uri="{0D108BD9-81ED-4DB2-BD59-A6C34878D82A}">
                    <a16:rowId xmlns:a16="http://schemas.microsoft.com/office/drawing/2014/main" val="464696613"/>
                  </a:ext>
                </a:extLst>
              </a:tr>
              <a:tr h="820889">
                <a:tc>
                  <a:txBody>
                    <a:bodyPr/>
                    <a:lstStyle/>
                    <a:p>
                      <a:r>
                        <a:rPr lang="en-US" dirty="0"/>
                        <a:t>Zero-Shot w/ SC (n = 20)</a:t>
                      </a:r>
                    </a:p>
                  </a:txBody>
                  <a:tcPr/>
                </a:tc>
                <a:tc>
                  <a:txBody>
                    <a:bodyPr/>
                    <a:lstStyle/>
                    <a:p>
                      <a:r>
                        <a:rPr lang="en-US" dirty="0"/>
                        <a:t>GPT-4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13006389"/>
                  </a:ext>
                </a:extLst>
              </a:tr>
            </a:tbl>
          </a:graphicData>
        </a:graphic>
      </p:graphicFrame>
    </p:spTree>
    <p:extLst>
      <p:ext uri="{BB962C8B-B14F-4D97-AF65-F5344CB8AC3E}">
        <p14:creationId xmlns:p14="http://schemas.microsoft.com/office/powerpoint/2010/main" val="56080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C6DE-B33B-5D94-85FA-A681A5DF5915}"/>
              </a:ext>
            </a:extLst>
          </p:cNvPr>
          <p:cNvSpPr>
            <a:spLocks noGrp="1"/>
          </p:cNvSpPr>
          <p:nvPr>
            <p:ph type="title"/>
          </p:nvPr>
        </p:nvSpPr>
        <p:spPr/>
        <p:txBody>
          <a:bodyPr/>
          <a:lstStyle/>
          <a:p>
            <a:r>
              <a:rPr lang="en-US" dirty="0"/>
              <a:t>Baseline</a:t>
            </a:r>
          </a:p>
        </p:txBody>
      </p:sp>
      <p:sp>
        <p:nvSpPr>
          <p:cNvPr id="3" name="Text Placeholder 2">
            <a:extLst>
              <a:ext uri="{FF2B5EF4-FFF2-40B4-BE49-F238E27FC236}">
                <a16:creationId xmlns:a16="http://schemas.microsoft.com/office/drawing/2014/main" id="{46F69CF6-8054-C53C-50B9-385202B2C7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8213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A247-7C94-8A53-DB9D-99C943B2332C}"/>
              </a:ext>
            </a:extLst>
          </p:cNvPr>
          <p:cNvSpPr>
            <a:spLocks noGrp="1"/>
          </p:cNvSpPr>
          <p:nvPr>
            <p:ph type="title"/>
          </p:nvPr>
        </p:nvSpPr>
        <p:spPr/>
        <p:txBody>
          <a:bodyPr/>
          <a:lstStyle/>
          <a:p>
            <a:r>
              <a:rPr lang="en-US" dirty="0"/>
              <a:t>Few/0 Shot Baseline</a:t>
            </a:r>
          </a:p>
        </p:txBody>
      </p:sp>
      <p:sp>
        <p:nvSpPr>
          <p:cNvPr id="3" name="Content Placeholder 2">
            <a:extLst>
              <a:ext uri="{FF2B5EF4-FFF2-40B4-BE49-F238E27FC236}">
                <a16:creationId xmlns:a16="http://schemas.microsoft.com/office/drawing/2014/main" id="{AB4E4A73-DAB9-A8BE-6670-E09FA95A6B10}"/>
              </a:ext>
            </a:extLst>
          </p:cNvPr>
          <p:cNvSpPr>
            <a:spLocks noGrp="1"/>
          </p:cNvSpPr>
          <p:nvPr>
            <p:ph idx="1"/>
          </p:nvPr>
        </p:nvSpPr>
        <p:spPr/>
        <p:txBody>
          <a:bodyPr/>
          <a:lstStyle/>
          <a:p>
            <a:r>
              <a:rPr lang="en-US" dirty="0"/>
              <a:t>20 samples randomly selected from test set</a:t>
            </a:r>
          </a:p>
          <a:p>
            <a:r>
              <a:rPr lang="en-US" dirty="0"/>
              <a:t>For few shot, 5 randomly selected ICL samples from train set</a:t>
            </a:r>
          </a:p>
          <a:p>
            <a:endParaRPr lang="en-US" dirty="0"/>
          </a:p>
          <a:p>
            <a:r>
              <a:rPr lang="en-US" dirty="0"/>
              <a:t>Ran using GPT-4, with Temperature 0 and n = 1.</a:t>
            </a:r>
          </a:p>
        </p:txBody>
      </p:sp>
    </p:spTree>
    <p:extLst>
      <p:ext uri="{BB962C8B-B14F-4D97-AF65-F5344CB8AC3E}">
        <p14:creationId xmlns:p14="http://schemas.microsoft.com/office/powerpoint/2010/main" val="245349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F387-1FE2-F6FF-8B5C-C63DFF222E9E}"/>
              </a:ext>
            </a:extLst>
          </p:cNvPr>
          <p:cNvSpPr>
            <a:spLocks noGrp="1"/>
          </p:cNvSpPr>
          <p:nvPr>
            <p:ph type="title"/>
          </p:nvPr>
        </p:nvSpPr>
        <p:spPr/>
        <p:txBody>
          <a:bodyPr/>
          <a:lstStyle/>
          <a:p>
            <a:r>
              <a:rPr lang="en-US" dirty="0"/>
              <a:t>Prompts</a:t>
            </a:r>
          </a:p>
        </p:txBody>
      </p:sp>
      <p:sp>
        <p:nvSpPr>
          <p:cNvPr id="3" name="Content Placeholder 2">
            <a:extLst>
              <a:ext uri="{FF2B5EF4-FFF2-40B4-BE49-F238E27FC236}">
                <a16:creationId xmlns:a16="http://schemas.microsoft.com/office/drawing/2014/main" id="{BC2C7DB1-7F5F-F3ED-4E4B-0B077B7E3C61}"/>
              </a:ext>
            </a:extLst>
          </p:cNvPr>
          <p:cNvSpPr>
            <a:spLocks noGrp="1"/>
          </p:cNvSpPr>
          <p:nvPr>
            <p:ph sz="half" idx="1"/>
          </p:nvPr>
        </p:nvSpPr>
        <p:spPr/>
        <p:txBody>
          <a:bodyPr>
            <a:normAutofit fontScale="47500" lnSpcReduction="20000"/>
          </a:bodyPr>
          <a:lstStyle/>
          <a:p>
            <a:pPr marL="0" indent="0">
              <a:buNone/>
            </a:pPr>
            <a:r>
              <a:rPr lang="en-US" sz="2900" b="0" dirty="0">
                <a:effectLst/>
                <a:latin typeface="Menlo" panose="020B0609030804020204" pitchFamily="49" charset="0"/>
              </a:rPr>
              <a:t>You are an expert chemist. Your task is to predict the resulting product given the reactants and reagents, several examples, and your experienced reaction prediction knowledge. There are some rules to follow.</a:t>
            </a:r>
          </a:p>
          <a:p>
            <a:pPr marL="0" indent="0">
              <a:buNone/>
            </a:pPr>
            <a:r>
              <a:rPr lang="en-US" sz="2900" b="0" dirty="0">
                <a:effectLst/>
                <a:latin typeface="Menlo" panose="020B0609030804020204" pitchFamily="49" charset="0"/>
              </a:rPr>
              <a:t>1. Strictly follow the given format, and only respond with an atom mapped SMILES string.</a:t>
            </a:r>
          </a:p>
          <a:p>
            <a:pPr marL="0" indent="0">
              <a:buNone/>
            </a:pPr>
            <a:r>
              <a:rPr lang="en-US" sz="2900" b="0" dirty="0">
                <a:effectLst/>
                <a:latin typeface="Menlo" panose="020B0609030804020204" pitchFamily="49" charset="0"/>
              </a:rPr>
              <a:t>2. Numbers immediately following : represent the atom mapping.</a:t>
            </a:r>
          </a:p>
          <a:p>
            <a:pPr marL="0" indent="0">
              <a:buNone/>
            </a:pPr>
            <a:r>
              <a:rPr lang="en-US" sz="2900" b="0" dirty="0">
                <a:effectLst/>
                <a:latin typeface="Menlo" panose="020B0609030804020204" pitchFamily="49" charset="0"/>
              </a:rPr>
              <a:t>3. A . is used to distinguish between multiple reactant, reagent, and product SMILES strings.</a:t>
            </a:r>
          </a:p>
          <a:p>
            <a:pPr marL="0" indent="0">
              <a:buNone/>
            </a:pPr>
            <a:r>
              <a:rPr lang="en-US" sz="2900" b="0" dirty="0">
                <a:effectLst/>
                <a:latin typeface="Menlo" panose="020B0609030804020204" pitchFamily="49" charset="0"/>
              </a:rPr>
              <a:t>4. If no reagents exist, it is left blank.</a:t>
            </a:r>
          </a:p>
          <a:p>
            <a:pPr marL="0" indent="0">
              <a:buNone/>
            </a:pPr>
            <a:r>
              <a:rPr lang="en-US" sz="2900" b="0" dirty="0">
                <a:effectLst/>
                <a:latin typeface="Menlo" panose="020B0609030804020204" pitchFamily="49" charset="0"/>
              </a:rPr>
              <a:t>5. The resulting product must be be chemically reasonable and valid.</a:t>
            </a:r>
          </a:p>
          <a:p>
            <a:pPr marL="0" indent="0">
              <a:buNone/>
            </a:pPr>
            <a:r>
              <a:rPr lang="en-US" sz="2900" dirty="0">
                <a:latin typeface="Menlo" panose="020B0609030804020204" pitchFamily="49" charset="0"/>
              </a:rPr>
              <a:t>Reactants: …</a:t>
            </a:r>
          </a:p>
          <a:p>
            <a:pPr marL="0" indent="0">
              <a:buNone/>
            </a:pPr>
            <a:r>
              <a:rPr lang="en-US" sz="2900" b="0" dirty="0">
                <a:effectLst/>
                <a:latin typeface="Menlo" panose="020B0609030804020204" pitchFamily="49" charset="0"/>
              </a:rPr>
              <a:t>Reagents: …</a:t>
            </a:r>
          </a:p>
          <a:p>
            <a:pPr marL="0" indent="0">
              <a:buNone/>
            </a:pPr>
            <a:r>
              <a:rPr lang="en-US" sz="2900" dirty="0">
                <a:latin typeface="Menlo" panose="020B0609030804020204" pitchFamily="49" charset="0"/>
              </a:rPr>
              <a:t>Products: …</a:t>
            </a:r>
          </a:p>
          <a:p>
            <a:pPr marL="0" indent="0">
              <a:buNone/>
            </a:pPr>
            <a:r>
              <a:rPr lang="en-US" sz="2900" b="0" dirty="0">
                <a:effectLst/>
                <a:latin typeface="Menlo" panose="020B0609030804020204" pitchFamily="49" charset="0"/>
              </a:rPr>
              <a:t>…</a:t>
            </a:r>
          </a:p>
          <a:p>
            <a:pPr marL="0" indent="0">
              <a:buNone/>
            </a:pPr>
            <a:r>
              <a:rPr lang="en-US" sz="2900" dirty="0">
                <a:latin typeface="Menlo" panose="020B0609030804020204" pitchFamily="49" charset="0"/>
              </a:rPr>
              <a:t>Products:</a:t>
            </a:r>
            <a:endParaRPr lang="en-US" sz="2900" b="0" dirty="0">
              <a:effectLst/>
              <a:latin typeface="Menlo" panose="020B0609030804020204" pitchFamily="49" charset="0"/>
            </a:endParaRPr>
          </a:p>
          <a:p>
            <a:pPr marL="0" indent="0">
              <a:buNone/>
            </a:pPr>
            <a:endParaRPr lang="en-US" dirty="0"/>
          </a:p>
        </p:txBody>
      </p:sp>
      <p:sp>
        <p:nvSpPr>
          <p:cNvPr id="4" name="Content Placeholder 3">
            <a:extLst>
              <a:ext uri="{FF2B5EF4-FFF2-40B4-BE49-F238E27FC236}">
                <a16:creationId xmlns:a16="http://schemas.microsoft.com/office/drawing/2014/main" id="{AA43B2B4-D0EC-29B0-20FE-20806760BC2D}"/>
              </a:ext>
            </a:extLst>
          </p:cNvPr>
          <p:cNvSpPr>
            <a:spLocks noGrp="1"/>
          </p:cNvSpPr>
          <p:nvPr>
            <p:ph sz="half" idx="2"/>
          </p:nvPr>
        </p:nvSpPr>
        <p:spPr/>
        <p:txBody>
          <a:bodyPr>
            <a:normAutofit fontScale="47500" lnSpcReduction="20000"/>
          </a:bodyPr>
          <a:lstStyle/>
          <a:p>
            <a:pPr marL="0" indent="0">
              <a:buNone/>
            </a:pPr>
            <a:r>
              <a:rPr lang="en-US" sz="2800" b="0" dirty="0">
                <a:effectLst/>
                <a:latin typeface="Menlo" panose="020B0609030804020204" pitchFamily="49" charset="0"/>
              </a:rPr>
              <a:t>You are an expert chemist. Your task is to predict the resulting product given the reactants and reagents and your experienced reaction prediction knowledge. There are some rules to follow.</a:t>
            </a:r>
          </a:p>
          <a:p>
            <a:pPr marL="0" indent="0">
              <a:buNone/>
            </a:pPr>
            <a:r>
              <a:rPr lang="en-US" sz="2800" b="0" dirty="0">
                <a:effectLst/>
                <a:latin typeface="Menlo" panose="020B0609030804020204" pitchFamily="49" charset="0"/>
              </a:rPr>
              <a:t>1. Strictly follow the given format, and only respond with an atom mapped SMILES string.</a:t>
            </a:r>
          </a:p>
          <a:p>
            <a:pPr marL="0" indent="0">
              <a:buNone/>
            </a:pPr>
            <a:r>
              <a:rPr lang="en-US" sz="2800" b="0" dirty="0">
                <a:effectLst/>
                <a:latin typeface="Menlo" panose="020B0609030804020204" pitchFamily="49" charset="0"/>
              </a:rPr>
              <a:t>2. Numbers immediately following : represent the atom mapping.</a:t>
            </a:r>
          </a:p>
          <a:p>
            <a:pPr marL="0" indent="0">
              <a:buNone/>
            </a:pPr>
            <a:r>
              <a:rPr lang="en-US" sz="2800" b="0" dirty="0">
                <a:effectLst/>
                <a:latin typeface="Menlo" panose="020B0609030804020204" pitchFamily="49" charset="0"/>
              </a:rPr>
              <a:t>3. A . is used to distinguish between multiple reactant, reagent, and product SMILES strings.</a:t>
            </a:r>
          </a:p>
          <a:p>
            <a:pPr marL="0" indent="0">
              <a:buNone/>
            </a:pPr>
            <a:r>
              <a:rPr lang="en-US" sz="2800" b="0" dirty="0">
                <a:effectLst/>
                <a:latin typeface="Menlo" panose="020B0609030804020204" pitchFamily="49" charset="0"/>
              </a:rPr>
              <a:t>4. If no reagents exist, it is left blank.</a:t>
            </a:r>
          </a:p>
          <a:p>
            <a:pPr marL="0" indent="0">
              <a:buNone/>
            </a:pPr>
            <a:r>
              <a:rPr lang="en-US" sz="2800" b="0" dirty="0">
                <a:effectLst/>
                <a:latin typeface="Menlo" panose="020B0609030804020204" pitchFamily="49" charset="0"/>
              </a:rPr>
              <a:t>5. The resulting product must be be chemically reasonable and valid.</a:t>
            </a:r>
          </a:p>
          <a:p>
            <a:pPr marL="0" indent="0">
              <a:buNone/>
            </a:pPr>
            <a:r>
              <a:rPr lang="en-US" sz="2800" dirty="0">
                <a:latin typeface="Menlo" panose="020B0609030804020204" pitchFamily="49" charset="0"/>
              </a:rPr>
              <a:t>Reactants: …</a:t>
            </a:r>
          </a:p>
          <a:p>
            <a:pPr marL="0" indent="0">
              <a:buNone/>
            </a:pPr>
            <a:r>
              <a:rPr lang="en-US" sz="2800" b="0" dirty="0">
                <a:effectLst/>
                <a:latin typeface="Menlo" panose="020B0609030804020204" pitchFamily="49" charset="0"/>
              </a:rPr>
              <a:t>Reagents: …</a:t>
            </a:r>
          </a:p>
          <a:p>
            <a:pPr marL="0" indent="0">
              <a:buNone/>
            </a:pPr>
            <a:r>
              <a:rPr lang="en-US" sz="2800" dirty="0">
                <a:latin typeface="Menlo" panose="020B0609030804020204" pitchFamily="49" charset="0"/>
              </a:rPr>
              <a:t>Products:</a:t>
            </a:r>
          </a:p>
        </p:txBody>
      </p:sp>
      <p:sp>
        <p:nvSpPr>
          <p:cNvPr id="5" name="TextBox 4">
            <a:extLst>
              <a:ext uri="{FF2B5EF4-FFF2-40B4-BE49-F238E27FC236}">
                <a16:creationId xmlns:a16="http://schemas.microsoft.com/office/drawing/2014/main" id="{838D7608-A37C-A2A0-E546-C6FBBB5BCDCE}"/>
              </a:ext>
            </a:extLst>
          </p:cNvPr>
          <p:cNvSpPr txBox="1"/>
          <p:nvPr/>
        </p:nvSpPr>
        <p:spPr>
          <a:xfrm>
            <a:off x="2049517" y="1429407"/>
            <a:ext cx="3005959" cy="369332"/>
          </a:xfrm>
          <a:prstGeom prst="rect">
            <a:avLst/>
          </a:prstGeom>
          <a:noFill/>
        </p:spPr>
        <p:txBody>
          <a:bodyPr wrap="square" rtlCol="0">
            <a:spAutoFit/>
          </a:bodyPr>
          <a:lstStyle/>
          <a:p>
            <a:pPr algn="ctr"/>
            <a:r>
              <a:rPr lang="en-US" dirty="0"/>
              <a:t>Few Shot</a:t>
            </a:r>
          </a:p>
        </p:txBody>
      </p:sp>
      <p:sp>
        <p:nvSpPr>
          <p:cNvPr id="6" name="TextBox 5">
            <a:extLst>
              <a:ext uri="{FF2B5EF4-FFF2-40B4-BE49-F238E27FC236}">
                <a16:creationId xmlns:a16="http://schemas.microsoft.com/office/drawing/2014/main" id="{08C4E904-BBDD-B1E2-1B63-7C19ED3A30E7}"/>
              </a:ext>
            </a:extLst>
          </p:cNvPr>
          <p:cNvSpPr txBox="1"/>
          <p:nvPr/>
        </p:nvSpPr>
        <p:spPr>
          <a:xfrm>
            <a:off x="7136526" y="1388825"/>
            <a:ext cx="3005959" cy="369332"/>
          </a:xfrm>
          <a:prstGeom prst="rect">
            <a:avLst/>
          </a:prstGeom>
          <a:noFill/>
        </p:spPr>
        <p:txBody>
          <a:bodyPr wrap="square" rtlCol="0">
            <a:spAutoFit/>
          </a:bodyPr>
          <a:lstStyle/>
          <a:p>
            <a:pPr algn="ctr"/>
            <a:r>
              <a:rPr lang="en-US" dirty="0"/>
              <a:t>Zero Shot</a:t>
            </a:r>
          </a:p>
        </p:txBody>
      </p:sp>
    </p:spTree>
    <p:extLst>
      <p:ext uri="{BB962C8B-B14F-4D97-AF65-F5344CB8AC3E}">
        <p14:creationId xmlns:p14="http://schemas.microsoft.com/office/powerpoint/2010/main" val="377491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296-9B0F-01CB-2B62-755C90EBB4EF}"/>
              </a:ext>
            </a:extLst>
          </p:cNvPr>
          <p:cNvSpPr>
            <a:spLocks noGrp="1"/>
          </p:cNvSpPr>
          <p:nvPr>
            <p:ph type="title"/>
          </p:nvPr>
        </p:nvSpPr>
        <p:spPr/>
        <p:txBody>
          <a:bodyPr/>
          <a:lstStyle/>
          <a:p>
            <a:r>
              <a:rPr lang="en-US" dirty="0"/>
              <a:t>Self Consistency</a:t>
            </a:r>
          </a:p>
        </p:txBody>
      </p:sp>
      <p:sp>
        <p:nvSpPr>
          <p:cNvPr id="3" name="Text Placeholder 2">
            <a:extLst>
              <a:ext uri="{FF2B5EF4-FFF2-40B4-BE49-F238E27FC236}">
                <a16:creationId xmlns:a16="http://schemas.microsoft.com/office/drawing/2014/main" id="{327731A9-7BB1-9FF5-2B6D-55B9A3347D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260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0CD6-ED1E-2305-663C-284C31F5DCC3}"/>
              </a:ext>
            </a:extLst>
          </p:cNvPr>
          <p:cNvSpPr>
            <a:spLocks noGrp="1"/>
          </p:cNvSpPr>
          <p:nvPr>
            <p:ph type="title"/>
          </p:nvPr>
        </p:nvSpPr>
        <p:spPr/>
        <p:txBody>
          <a:bodyPr/>
          <a:lstStyle/>
          <a:p>
            <a:r>
              <a:rPr lang="en-US" dirty="0"/>
              <a:t>Configuration</a:t>
            </a:r>
          </a:p>
        </p:txBody>
      </p:sp>
      <p:sp>
        <p:nvSpPr>
          <p:cNvPr id="3" name="Content Placeholder 2">
            <a:extLst>
              <a:ext uri="{FF2B5EF4-FFF2-40B4-BE49-F238E27FC236}">
                <a16:creationId xmlns:a16="http://schemas.microsoft.com/office/drawing/2014/main" id="{1A022893-8C87-48A6-AE21-0BD989296606}"/>
              </a:ext>
            </a:extLst>
          </p:cNvPr>
          <p:cNvSpPr>
            <a:spLocks noGrp="1"/>
          </p:cNvSpPr>
          <p:nvPr>
            <p:ph idx="1"/>
          </p:nvPr>
        </p:nvSpPr>
        <p:spPr/>
        <p:txBody>
          <a:bodyPr/>
          <a:lstStyle/>
          <a:p>
            <a:r>
              <a:rPr lang="en-US" dirty="0"/>
              <a:t>Same 20 samples</a:t>
            </a:r>
          </a:p>
          <a:p>
            <a:r>
              <a:rPr lang="en-US" dirty="0"/>
              <a:t>5 ICL samples, randomly selected</a:t>
            </a:r>
          </a:p>
          <a:p>
            <a:endParaRPr lang="en-US" dirty="0"/>
          </a:p>
          <a:p>
            <a:r>
              <a:rPr lang="en-US" dirty="0"/>
              <a:t>GPT-4 w/ temperature .5 and 20 predictions</a:t>
            </a:r>
          </a:p>
        </p:txBody>
      </p:sp>
    </p:spTree>
    <p:extLst>
      <p:ext uri="{BB962C8B-B14F-4D97-AF65-F5344CB8AC3E}">
        <p14:creationId xmlns:p14="http://schemas.microsoft.com/office/powerpoint/2010/main" val="260732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50EEB86-1806-D705-9FA9-36F429006BBA}"/>
              </a:ext>
            </a:extLst>
          </p:cNvPr>
          <p:cNvGraphicFramePr>
            <a:graphicFrameLocks noGrp="1"/>
          </p:cNvGraphicFramePr>
          <p:nvPr>
            <p:ph idx="1"/>
            <p:extLst>
              <p:ext uri="{D42A27DB-BD31-4B8C-83A1-F6EECF244321}">
                <p14:modId xmlns:p14="http://schemas.microsoft.com/office/powerpoint/2010/main" val="2290798791"/>
              </p:ext>
            </p:extLst>
          </p:nvPr>
        </p:nvGraphicFramePr>
        <p:xfrm>
          <a:off x="838200" y="543362"/>
          <a:ext cx="8276386" cy="4459560"/>
        </p:xfrm>
        <a:graphic>
          <a:graphicData uri="http://schemas.openxmlformats.org/drawingml/2006/table">
            <a:tbl>
              <a:tblPr firstRow="1" bandRow="1">
                <a:tableStyleId>{5C22544A-7EE6-4342-B048-85BDC9FD1C3A}</a:tableStyleId>
              </a:tblPr>
              <a:tblGrid>
                <a:gridCol w="2229451">
                  <a:extLst>
                    <a:ext uri="{9D8B030D-6E8A-4147-A177-3AD203B41FA5}">
                      <a16:colId xmlns:a16="http://schemas.microsoft.com/office/drawing/2014/main" val="1124350929"/>
                    </a:ext>
                  </a:extLst>
                </a:gridCol>
                <a:gridCol w="2229451">
                  <a:extLst>
                    <a:ext uri="{9D8B030D-6E8A-4147-A177-3AD203B41FA5}">
                      <a16:colId xmlns:a16="http://schemas.microsoft.com/office/drawing/2014/main" val="3500026224"/>
                    </a:ext>
                  </a:extLst>
                </a:gridCol>
                <a:gridCol w="1908742">
                  <a:extLst>
                    <a:ext uri="{9D8B030D-6E8A-4147-A177-3AD203B41FA5}">
                      <a16:colId xmlns:a16="http://schemas.microsoft.com/office/drawing/2014/main" val="2955728604"/>
                    </a:ext>
                  </a:extLst>
                </a:gridCol>
                <a:gridCol w="1908742">
                  <a:extLst>
                    <a:ext uri="{9D8B030D-6E8A-4147-A177-3AD203B41FA5}">
                      <a16:colId xmlns:a16="http://schemas.microsoft.com/office/drawing/2014/main" val="967407893"/>
                    </a:ext>
                  </a:extLst>
                </a:gridCol>
              </a:tblGrid>
              <a:tr h="1114890">
                <a:tc>
                  <a:txBody>
                    <a:bodyPr/>
                    <a:lstStyle/>
                    <a:p>
                      <a:r>
                        <a:rPr lang="en-US" dirty="0"/>
                        <a:t>Method (20 test samples)</a:t>
                      </a:r>
                    </a:p>
                  </a:txBody>
                  <a:tcPr/>
                </a:tc>
                <a:tc>
                  <a:txBody>
                    <a:bodyPr/>
                    <a:lstStyle/>
                    <a:p>
                      <a:r>
                        <a:rPr lang="en-US" dirty="0"/>
                        <a:t>Model</a:t>
                      </a:r>
                    </a:p>
                  </a:txBody>
                  <a:tcPr/>
                </a:tc>
                <a:tc>
                  <a:txBody>
                    <a:bodyPr/>
                    <a:lstStyle/>
                    <a:p>
                      <a:r>
                        <a:rPr lang="en-US" dirty="0"/>
                        <a:t>Top1</a:t>
                      </a:r>
                    </a:p>
                  </a:txBody>
                  <a:tcPr/>
                </a:tc>
                <a:tc>
                  <a:txBody>
                    <a:bodyPr/>
                    <a:lstStyle/>
                    <a:p>
                      <a:r>
                        <a:rPr lang="en-US" dirty="0"/>
                        <a:t># Invalid</a:t>
                      </a:r>
                    </a:p>
                  </a:txBody>
                  <a:tcPr/>
                </a:tc>
                <a:extLst>
                  <a:ext uri="{0D108BD9-81ED-4DB2-BD59-A6C34878D82A}">
                    <a16:rowId xmlns:a16="http://schemas.microsoft.com/office/drawing/2014/main" val="3763780731"/>
                  </a:ext>
                </a:extLst>
              </a:tr>
              <a:tr h="1114890">
                <a:tc>
                  <a:txBody>
                    <a:bodyPr/>
                    <a:lstStyle/>
                    <a:p>
                      <a:r>
                        <a:rPr lang="en-US" dirty="0"/>
                        <a:t>Zero-shot</a:t>
                      </a:r>
                    </a:p>
                  </a:txBody>
                  <a:tcPr/>
                </a:tc>
                <a:tc>
                  <a:txBody>
                    <a:bodyPr/>
                    <a:lstStyle/>
                    <a:p>
                      <a:r>
                        <a:rPr lang="en-US" dirty="0"/>
                        <a:t>GPT-4</a:t>
                      </a:r>
                    </a:p>
                  </a:txBody>
                  <a:tcPr/>
                </a:tc>
                <a:tc>
                  <a:txBody>
                    <a:bodyPr/>
                    <a:lstStyle/>
                    <a:p>
                      <a:r>
                        <a:rPr lang="en-US" dirty="0"/>
                        <a:t>0</a:t>
                      </a:r>
                    </a:p>
                  </a:txBody>
                  <a:tcPr/>
                </a:tc>
                <a:tc>
                  <a:txBody>
                    <a:bodyPr/>
                    <a:lstStyle/>
                    <a:p>
                      <a:r>
                        <a:rPr lang="en-US" dirty="0"/>
                        <a:t>4</a:t>
                      </a:r>
                    </a:p>
                  </a:txBody>
                  <a:tcPr/>
                </a:tc>
                <a:extLst>
                  <a:ext uri="{0D108BD9-81ED-4DB2-BD59-A6C34878D82A}">
                    <a16:rowId xmlns:a16="http://schemas.microsoft.com/office/drawing/2014/main" val="2718471499"/>
                  </a:ext>
                </a:extLst>
              </a:tr>
              <a:tr h="1114890">
                <a:tc>
                  <a:txBody>
                    <a:bodyPr/>
                    <a:lstStyle/>
                    <a:p>
                      <a:r>
                        <a:rPr lang="en-US" dirty="0"/>
                        <a:t>Few-shot (k =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GPT-4</a:t>
                      </a:r>
                    </a:p>
                    <a:p>
                      <a:endParaRPr lang="en-US" dirty="0"/>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268149145"/>
                  </a:ext>
                </a:extLst>
              </a:tr>
              <a:tr h="1114890">
                <a:tc>
                  <a:txBody>
                    <a:bodyPr/>
                    <a:lstStyle/>
                    <a:p>
                      <a:r>
                        <a:rPr lang="en-US" dirty="0"/>
                        <a:t>Few-shot w/ SC (k = 5, n = 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GPT-4</a:t>
                      </a:r>
                    </a:p>
                    <a:p>
                      <a:endParaRPr lang="en-US" dirty="0"/>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367241189"/>
                  </a:ext>
                </a:extLst>
              </a:tr>
            </a:tbl>
          </a:graphicData>
        </a:graphic>
      </p:graphicFrame>
    </p:spTree>
    <p:extLst>
      <p:ext uri="{BB962C8B-B14F-4D97-AF65-F5344CB8AC3E}">
        <p14:creationId xmlns:p14="http://schemas.microsoft.com/office/powerpoint/2010/main" val="342798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CA37-D974-F856-4D6E-A35FF08152FF}"/>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06B09C2-72E2-6D16-6885-2EBED496F58A}"/>
              </a:ext>
            </a:extLst>
          </p:cNvPr>
          <p:cNvSpPr>
            <a:spLocks noGrp="1"/>
          </p:cNvSpPr>
          <p:nvPr>
            <p:ph idx="1"/>
          </p:nvPr>
        </p:nvSpPr>
        <p:spPr/>
        <p:txBody>
          <a:bodyPr/>
          <a:lstStyle/>
          <a:p>
            <a:r>
              <a:rPr lang="en-US" dirty="0"/>
              <a:t>Not sure why? There is no clear pattern</a:t>
            </a:r>
          </a:p>
          <a:p>
            <a:r>
              <a:rPr lang="en-US" dirty="0"/>
              <a:t>Several of them just miss 1 H</a:t>
            </a:r>
          </a:p>
        </p:txBody>
      </p:sp>
    </p:spTree>
    <p:extLst>
      <p:ext uri="{BB962C8B-B14F-4D97-AF65-F5344CB8AC3E}">
        <p14:creationId xmlns:p14="http://schemas.microsoft.com/office/powerpoint/2010/main" val="351111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601B-469C-97F7-B829-E59ED100652A}"/>
              </a:ext>
            </a:extLst>
          </p:cNvPr>
          <p:cNvSpPr>
            <a:spLocks noGrp="1"/>
          </p:cNvSpPr>
          <p:nvPr>
            <p:ph type="title"/>
          </p:nvPr>
        </p:nvSpPr>
        <p:spPr/>
        <p:txBody>
          <a:bodyPr/>
          <a:lstStyle/>
          <a:p>
            <a:r>
              <a:rPr lang="en-US" dirty="0"/>
              <a:t>Step 1 Prediction</a:t>
            </a:r>
          </a:p>
        </p:txBody>
      </p:sp>
      <p:sp>
        <p:nvSpPr>
          <p:cNvPr id="3" name="Text Placeholder 2">
            <a:extLst>
              <a:ext uri="{FF2B5EF4-FFF2-40B4-BE49-F238E27FC236}">
                <a16:creationId xmlns:a16="http://schemas.microsoft.com/office/drawing/2014/main" id="{78A5704A-766C-90A9-56CF-5C0EF84091E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5352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972</Words>
  <Application>Microsoft Macintosh PowerPoint</Application>
  <PresentationFormat>Widescreen</PresentationFormat>
  <Paragraphs>140</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Menlo</vt:lpstr>
      <vt:lpstr>Office Theme</vt:lpstr>
      <vt:lpstr>7/5/2023 Update</vt:lpstr>
      <vt:lpstr>Baseline</vt:lpstr>
      <vt:lpstr>Few/0 Shot Baseline</vt:lpstr>
      <vt:lpstr>Prompts</vt:lpstr>
      <vt:lpstr>Self Consistency</vt:lpstr>
      <vt:lpstr>Configuration</vt:lpstr>
      <vt:lpstr>PowerPoint Presentation</vt:lpstr>
      <vt:lpstr>Discussion</vt:lpstr>
      <vt:lpstr>Step 1 Prediction</vt:lpstr>
      <vt:lpstr>Configuration</vt:lpstr>
      <vt:lpstr>Prompts</vt:lpstr>
      <vt:lpstr>Prompt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Baseline Update</dc:title>
  <dc:creator>John Lee</dc:creator>
  <cp:lastModifiedBy>John Lee</cp:lastModifiedBy>
  <cp:revision>13</cp:revision>
  <dcterms:created xsi:type="dcterms:W3CDTF">2023-06-13T21:12:11Z</dcterms:created>
  <dcterms:modified xsi:type="dcterms:W3CDTF">2023-07-06T06:58:16Z</dcterms:modified>
</cp:coreProperties>
</file>