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94"/>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A7C-D3E8-4F9F-3A33-430ABD98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334E-7C6A-9E4F-8846-9C25D248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D32B-8F90-7E48-31EC-CD79FDA6BAD1}"/>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911D0597-C3A8-9EF2-0FD6-646AD171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E04B8-113B-E4B0-102C-9983D7C9B48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23727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C16E-E050-6FA0-476C-A0C700FBE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3003A-2073-F577-A6CD-E6D55477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FE3A-9A81-788B-B7C0-71410CAD3B0E}"/>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EFB2DE44-71F5-71B6-E5CE-DC0A1CB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FC2F-4049-90EF-1DAA-52E3C8D1ACC7}"/>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01667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332F5-9804-F001-BC1C-116D1EE6E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4417-2FD5-9324-0D1C-A800A4DA6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E0A6-1BEE-EA83-6FC5-C8E025113F64}"/>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A98B1CC2-E2FD-20DD-7BE1-01AD04DD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09F4-B5A8-3648-5891-63EAC568CC2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1888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FFF3-2410-6CE6-448A-200CA2AD6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37323-071A-EB3E-F2FF-05112EEAA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40D4-E3DF-C8DE-19C0-82AD042D09C8}"/>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66E72E7E-BB35-46B9-D881-3D23D568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30B9-7A02-E074-D657-58E08EBD9B7D}"/>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4634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EEC-9A09-1EE0-A877-7EA482DC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802E2-D8B6-31CB-48E1-CD5DB16AB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1A3A-5BC7-D0BD-79C5-B05A929589EB}"/>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F3A59826-E477-6AAD-75CB-E1AB31417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4C5F1-9BBF-8569-F94F-3A6569EB8F04}"/>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8004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C7F-A372-7052-6519-4E90B2890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04072-4E0D-74CE-D044-05A8E2D3D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692F8-8835-696B-7D31-2E1E959F7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2A969-7916-A1E4-4394-31D31ADF37C3}"/>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6" name="Footer Placeholder 5">
            <a:extLst>
              <a:ext uri="{FF2B5EF4-FFF2-40B4-BE49-F238E27FC236}">
                <a16:creationId xmlns:a16="http://schemas.microsoft.com/office/drawing/2014/main" id="{6E06722F-1198-367C-5A41-115FD46A9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CFBD-173D-B6A2-4370-2F2785E076D5}"/>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0796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330-B865-4066-68C3-7F94C274A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239F1-66EB-8B42-0BD5-FB306C16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9855-51D2-D268-8219-1EB1565E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026A0-AF6A-D488-A542-B21B3FC73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1D49-3B39-3E69-3BF3-12555172C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9C54-D78B-8C43-F2DC-482309A272B9}"/>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8" name="Footer Placeholder 7">
            <a:extLst>
              <a:ext uri="{FF2B5EF4-FFF2-40B4-BE49-F238E27FC236}">
                <a16:creationId xmlns:a16="http://schemas.microsoft.com/office/drawing/2014/main" id="{3C6949D8-02B1-9EF5-3027-722178F6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92DCB-C2B2-EB93-0433-F6FF95FB3529}"/>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347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328-C08B-4A5D-A941-569FF37E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43B04-654C-7759-ACA1-5278939E5F3E}"/>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4" name="Footer Placeholder 3">
            <a:extLst>
              <a:ext uri="{FF2B5EF4-FFF2-40B4-BE49-F238E27FC236}">
                <a16:creationId xmlns:a16="http://schemas.microsoft.com/office/drawing/2014/main" id="{CEE5504B-944C-4D56-F32F-FB69BF4A8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CCE4A-B3C3-A8DB-8B3D-634D1C280CE8}"/>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79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E996-3387-6037-8157-5271DBC302F9}"/>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3" name="Footer Placeholder 2">
            <a:extLst>
              <a:ext uri="{FF2B5EF4-FFF2-40B4-BE49-F238E27FC236}">
                <a16:creationId xmlns:a16="http://schemas.microsoft.com/office/drawing/2014/main" id="{18E2C895-3015-7A48-F100-D064E4763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477D2-F862-404C-EF53-138DCB709FD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767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0864-57AA-177B-842C-52A9A565A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07244-6222-0302-5495-5888BDF13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EE80D-DEA4-8B3E-F533-EAE7B7173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ADB8-ED31-F333-0E98-3180E080B6AB}"/>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6" name="Footer Placeholder 5">
            <a:extLst>
              <a:ext uri="{FF2B5EF4-FFF2-40B4-BE49-F238E27FC236}">
                <a16:creationId xmlns:a16="http://schemas.microsoft.com/office/drawing/2014/main" id="{36CD59C7-016B-562E-3E80-D08D54654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E4CE-47BE-75D6-BB18-16438E0E140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9001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C5D-58EC-FDC4-C448-FACDDC02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D096A-6118-8B85-3CC9-069AC27FB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E7F4E-70A3-369E-42BB-DED29D4F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0F44D-B3D4-1CC3-C2D4-ADCD9074A640}"/>
              </a:ext>
            </a:extLst>
          </p:cNvPr>
          <p:cNvSpPr>
            <a:spLocks noGrp="1"/>
          </p:cNvSpPr>
          <p:nvPr>
            <p:ph type="dt" sz="half" idx="10"/>
          </p:nvPr>
        </p:nvSpPr>
        <p:spPr/>
        <p:txBody>
          <a:bodyPr/>
          <a:lstStyle/>
          <a:p>
            <a:fld id="{C52CAB95-5C98-1643-B51E-C6079E60D12A}" type="datetimeFigureOut">
              <a:rPr lang="en-US" smtClean="0"/>
              <a:t>6/13/23</a:t>
            </a:fld>
            <a:endParaRPr lang="en-US"/>
          </a:p>
        </p:txBody>
      </p:sp>
      <p:sp>
        <p:nvSpPr>
          <p:cNvPr id="6" name="Footer Placeholder 5">
            <a:extLst>
              <a:ext uri="{FF2B5EF4-FFF2-40B4-BE49-F238E27FC236}">
                <a16:creationId xmlns:a16="http://schemas.microsoft.com/office/drawing/2014/main" id="{B2B3D4E0-317F-AC20-82A5-2EAC2042B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8132-4F70-EB65-1B80-8168A34DB8E0}"/>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0545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2C066-E7C4-C7E6-4192-589BF288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FE563-AB18-8C48-45B3-79E853B57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6860-2D39-DF67-590D-B45A7E6E8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AB95-5C98-1643-B51E-C6079E60D12A}" type="datetimeFigureOut">
              <a:rPr lang="en-US" smtClean="0"/>
              <a:t>6/13/23</a:t>
            </a:fld>
            <a:endParaRPr lang="en-US"/>
          </a:p>
        </p:txBody>
      </p:sp>
      <p:sp>
        <p:nvSpPr>
          <p:cNvPr id="5" name="Footer Placeholder 4">
            <a:extLst>
              <a:ext uri="{FF2B5EF4-FFF2-40B4-BE49-F238E27FC236}">
                <a16:creationId xmlns:a16="http://schemas.microsoft.com/office/drawing/2014/main" id="{E0B2FED1-9F4A-EB6A-098E-9817FBB9C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812B2-6E47-5B35-AAD7-D9FFF8E42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141F1-258D-B848-88B9-3BCB8CA626AE}" type="slidenum">
              <a:rPr lang="en-US" smtClean="0"/>
              <a:t>‹#›</a:t>
            </a:fld>
            <a:endParaRPr lang="en-US"/>
          </a:p>
        </p:txBody>
      </p:sp>
    </p:spTree>
    <p:extLst>
      <p:ext uri="{BB962C8B-B14F-4D97-AF65-F5344CB8AC3E}">
        <p14:creationId xmlns:p14="http://schemas.microsoft.com/office/powerpoint/2010/main" val="23558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2879-687A-421E-1139-C3F4B3DFD7DF}"/>
              </a:ext>
            </a:extLst>
          </p:cNvPr>
          <p:cNvSpPr>
            <a:spLocks noGrp="1"/>
          </p:cNvSpPr>
          <p:nvPr>
            <p:ph type="ctrTitle"/>
          </p:nvPr>
        </p:nvSpPr>
        <p:spPr/>
        <p:txBody>
          <a:bodyPr/>
          <a:lstStyle/>
          <a:p>
            <a:r>
              <a:rPr lang="en-US" dirty="0"/>
              <a:t>Baseline Update</a:t>
            </a:r>
          </a:p>
        </p:txBody>
      </p:sp>
      <p:sp>
        <p:nvSpPr>
          <p:cNvPr id="3" name="Subtitle 2">
            <a:extLst>
              <a:ext uri="{FF2B5EF4-FFF2-40B4-BE49-F238E27FC236}">
                <a16:creationId xmlns:a16="http://schemas.microsoft.com/office/drawing/2014/main" id="{E726046B-3D91-8751-AF0E-601264B5E4EA}"/>
              </a:ext>
            </a:extLst>
          </p:cNvPr>
          <p:cNvSpPr>
            <a:spLocks noGrp="1"/>
          </p:cNvSpPr>
          <p:nvPr>
            <p:ph type="subTitle" idx="1"/>
          </p:nvPr>
        </p:nvSpPr>
        <p:spPr/>
        <p:txBody>
          <a:bodyPr/>
          <a:lstStyle/>
          <a:p>
            <a:r>
              <a:rPr lang="en-US" dirty="0"/>
              <a:t>6/13/2023, John Lee</a:t>
            </a:r>
          </a:p>
        </p:txBody>
      </p:sp>
    </p:spTree>
    <p:extLst>
      <p:ext uri="{BB962C8B-B14F-4D97-AF65-F5344CB8AC3E}">
        <p14:creationId xmlns:p14="http://schemas.microsoft.com/office/powerpoint/2010/main" val="271789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247-7C94-8A53-DB9D-99C943B2332C}"/>
              </a:ext>
            </a:extLst>
          </p:cNvPr>
          <p:cNvSpPr>
            <a:spLocks noGrp="1"/>
          </p:cNvSpPr>
          <p:nvPr>
            <p:ph type="title"/>
          </p:nvPr>
        </p:nvSpPr>
        <p:spPr/>
        <p:txBody>
          <a:bodyPr/>
          <a:lstStyle/>
          <a:p>
            <a:r>
              <a:rPr lang="en-US" dirty="0"/>
              <a:t>Few/0 Shot Baseline</a:t>
            </a:r>
          </a:p>
        </p:txBody>
      </p:sp>
      <p:sp>
        <p:nvSpPr>
          <p:cNvPr id="3" name="Content Placeholder 2">
            <a:extLst>
              <a:ext uri="{FF2B5EF4-FFF2-40B4-BE49-F238E27FC236}">
                <a16:creationId xmlns:a16="http://schemas.microsoft.com/office/drawing/2014/main" id="{AB4E4A73-DAB9-A8BE-6670-E09FA95A6B10}"/>
              </a:ext>
            </a:extLst>
          </p:cNvPr>
          <p:cNvSpPr>
            <a:spLocks noGrp="1"/>
          </p:cNvSpPr>
          <p:nvPr>
            <p:ph idx="1"/>
          </p:nvPr>
        </p:nvSpPr>
        <p:spPr/>
        <p:txBody>
          <a:bodyPr/>
          <a:lstStyle/>
          <a:p>
            <a:r>
              <a:rPr lang="en-US" dirty="0"/>
              <a:t>10 samples randomly selected from test set</a:t>
            </a:r>
          </a:p>
          <a:p>
            <a:r>
              <a:rPr lang="en-US" dirty="0"/>
              <a:t>For few shot, 8 randomly selected ICL samples from train set</a:t>
            </a:r>
          </a:p>
          <a:p>
            <a:endParaRPr lang="en-US" dirty="0"/>
          </a:p>
          <a:p>
            <a:r>
              <a:rPr lang="en-US" dirty="0"/>
              <a:t>Ran using GPT-3.5-turbo</a:t>
            </a:r>
          </a:p>
        </p:txBody>
      </p:sp>
    </p:spTree>
    <p:extLst>
      <p:ext uri="{BB962C8B-B14F-4D97-AF65-F5344CB8AC3E}">
        <p14:creationId xmlns:p14="http://schemas.microsoft.com/office/powerpoint/2010/main" val="245349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resulting product given the reactants and reagents, several examples,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reactant, reagent, and product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b="0" dirty="0">
                <a:effectLst/>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Products:</a:t>
            </a:r>
            <a:endParaRPr lang="en-US" sz="2900" b="0" dirty="0">
              <a:effectLst/>
              <a:latin typeface="Menlo" panose="020B06090308040202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rmAutofit fontScale="47500" lnSpcReduction="20000"/>
          </a:bodyPr>
          <a:lstStyle/>
          <a:p>
            <a:pPr marL="0" indent="0">
              <a:buNone/>
            </a:pPr>
            <a:r>
              <a:rPr lang="en-US" sz="2800" b="0" dirty="0">
                <a:effectLst/>
                <a:latin typeface="Menlo" panose="020B0609030804020204" pitchFamily="49" charset="0"/>
              </a:rPr>
              <a:t>You are an expert chemist. Your task is to predict the resulting product given the reactants and reagents and your experienced reaction prediction knowledge. There are some rules to follow.</a:t>
            </a:r>
          </a:p>
          <a:p>
            <a:pPr marL="0" indent="0">
              <a:buNone/>
            </a:pPr>
            <a:r>
              <a:rPr lang="en-US" sz="2800" b="0" dirty="0">
                <a:effectLst/>
                <a:latin typeface="Menlo" panose="020B0609030804020204" pitchFamily="49" charset="0"/>
              </a:rPr>
              <a:t>1. Strictly follow the given format, and only respond with an atom mapped SMILES string.</a:t>
            </a:r>
          </a:p>
          <a:p>
            <a:pPr marL="0" indent="0">
              <a:buNone/>
            </a:pPr>
            <a:r>
              <a:rPr lang="en-US" sz="2800" b="0" dirty="0">
                <a:effectLst/>
                <a:latin typeface="Menlo" panose="020B0609030804020204" pitchFamily="49" charset="0"/>
              </a:rPr>
              <a:t>2. Numbers immediately following : represent the atom mapping.</a:t>
            </a:r>
          </a:p>
          <a:p>
            <a:pPr marL="0" indent="0">
              <a:buNone/>
            </a:pPr>
            <a:r>
              <a:rPr lang="en-US" sz="2800" b="0" dirty="0">
                <a:effectLst/>
                <a:latin typeface="Menlo" panose="020B0609030804020204" pitchFamily="49" charset="0"/>
              </a:rPr>
              <a:t>3. A . is used to distinguish between multiple reactant, reagent, and product SMILES strings.</a:t>
            </a:r>
          </a:p>
          <a:p>
            <a:pPr marL="0" indent="0">
              <a:buNone/>
            </a:pPr>
            <a:r>
              <a:rPr lang="en-US" sz="2800" b="0" dirty="0">
                <a:effectLst/>
                <a:latin typeface="Menlo" panose="020B0609030804020204" pitchFamily="49" charset="0"/>
              </a:rPr>
              <a:t>4. If no reagents exist, it is left blank.</a:t>
            </a:r>
          </a:p>
          <a:p>
            <a:pPr marL="0" indent="0">
              <a:buNone/>
            </a:pPr>
            <a:r>
              <a:rPr lang="en-US" sz="2800" b="0" dirty="0">
                <a:effectLst/>
                <a:latin typeface="Menlo" panose="020B0609030804020204" pitchFamily="49" charset="0"/>
              </a:rPr>
              <a:t>5. The resulting product must be be chemically reasonable and valid.</a:t>
            </a:r>
          </a:p>
          <a:p>
            <a:pPr marL="0" indent="0">
              <a:buNone/>
            </a:pPr>
            <a:r>
              <a:rPr lang="en-US" sz="2800" dirty="0">
                <a:latin typeface="Menlo" panose="020B0609030804020204" pitchFamily="49" charset="0"/>
              </a:rPr>
              <a:t>Reactants: …</a:t>
            </a:r>
          </a:p>
          <a:p>
            <a:pPr marL="0" indent="0">
              <a:buNone/>
            </a:pPr>
            <a:r>
              <a:rPr lang="en-US" sz="2800" b="0" dirty="0">
                <a:effectLst/>
                <a:latin typeface="Menlo" panose="020B0609030804020204" pitchFamily="49" charset="0"/>
              </a:rPr>
              <a:t>Reagents: …</a:t>
            </a:r>
          </a:p>
          <a:p>
            <a:pPr marL="0" indent="0">
              <a:buNone/>
            </a:pPr>
            <a:r>
              <a:rPr lang="en-US" sz="2800" dirty="0">
                <a:latin typeface="Menlo" panose="020B0609030804020204" pitchFamily="49" charset="0"/>
              </a:rPr>
              <a:t>Products:</a:t>
            </a: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377491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9B73-9923-2C3D-0D86-DD8C3FC1E486}"/>
              </a:ext>
            </a:extLst>
          </p:cNvPr>
          <p:cNvSpPr>
            <a:spLocks noGrp="1"/>
          </p:cNvSpPr>
          <p:nvPr>
            <p:ph type="title"/>
          </p:nvPr>
        </p:nvSpPr>
        <p:spPr/>
        <p:txBody>
          <a:bodyPr/>
          <a:lstStyle/>
          <a:p>
            <a:r>
              <a:rPr lang="en-US" dirty="0"/>
              <a:t>Results – Zero Shot</a:t>
            </a:r>
          </a:p>
        </p:txBody>
      </p:sp>
      <p:sp>
        <p:nvSpPr>
          <p:cNvPr id="3" name="Content Placeholder 2">
            <a:extLst>
              <a:ext uri="{FF2B5EF4-FFF2-40B4-BE49-F238E27FC236}">
                <a16:creationId xmlns:a16="http://schemas.microsoft.com/office/drawing/2014/main" id="{6E51EECC-1791-265D-516C-8B6CB694CA38}"/>
              </a:ext>
            </a:extLst>
          </p:cNvPr>
          <p:cNvSpPr>
            <a:spLocks noGrp="1"/>
          </p:cNvSpPr>
          <p:nvPr>
            <p:ph idx="1"/>
          </p:nvPr>
        </p:nvSpPr>
        <p:spPr>
          <a:xfrm>
            <a:off x="7304690" y="1825625"/>
            <a:ext cx="4049110" cy="4351338"/>
          </a:xfrm>
        </p:spPr>
        <p:txBody>
          <a:bodyPr>
            <a:normAutofit fontScale="92500" lnSpcReduction="10000"/>
          </a:bodyPr>
          <a:lstStyle/>
          <a:p>
            <a:pPr algn="just"/>
            <a:r>
              <a:rPr lang="en-US" sz="1600" b="0" i="0" dirty="0">
                <a:effectLst/>
                <a:latin typeface="Menlo" panose="020B0609030804020204" pitchFamily="49" charset="0"/>
              </a:rPr>
              <a:t>Predicted: [CH3:1][O:2][C:3]([CH2:4][CH2:5][c:6]1[cH:7][c:8]([CH2:12][NH:13][CH2:14][c:15]2[cH:16][cH:17][c:18](-[c:21]3[cH:22][n:23][cH:24][n:25][cH:26]3)[cH:19][cH:20]2)[cH:9][cH:10][cH:11]1)([N+:29]([CH3:43])([CH2:42][N-:41]([CH2:44][CH3:45])[CH2:40][CH3:39])[Cl-:28])=[O:27] </a:t>
            </a:r>
          </a:p>
          <a:p>
            <a:pPr algn="just"/>
            <a:r>
              <a:rPr lang="en-US" sz="1600" b="0" i="0" dirty="0">
                <a:effectLst/>
                <a:latin typeface="Menlo" panose="020B0609030804020204" pitchFamily="49" charset="0"/>
              </a:rPr>
              <a:t>Truth: [CH3:1][O:2][C:3]([CH2:4][CH2:5][c:6]1[cH:7][c:8]([CH2:12][N:13]([CH2:14][c:15]2[cH:16][cH:17][c:18](-[c:21]3[cH:22][n:23][cH:24][n:25][cH:26]3)[cH:19][cH:20]2)[S:35]([c:30]2[n:29][cH:34][cH:33][cH:32][cH:31]2)(=[O:36])=[O:37])[cH:9][cH:10][cH:11]1)=[O:27]</a:t>
            </a:r>
            <a:endParaRPr lang="en-US" sz="1600" dirty="0"/>
          </a:p>
        </p:txBody>
      </p:sp>
      <p:sp>
        <p:nvSpPr>
          <p:cNvPr id="4" name="TextBox 3">
            <a:extLst>
              <a:ext uri="{FF2B5EF4-FFF2-40B4-BE49-F238E27FC236}">
                <a16:creationId xmlns:a16="http://schemas.microsoft.com/office/drawing/2014/main" id="{5B29C88A-798D-9E44-9B38-97F91E15EE91}"/>
              </a:ext>
            </a:extLst>
          </p:cNvPr>
          <p:cNvSpPr txBox="1"/>
          <p:nvPr/>
        </p:nvSpPr>
        <p:spPr>
          <a:xfrm>
            <a:off x="838200" y="1825624"/>
            <a:ext cx="5089634" cy="1015663"/>
          </a:xfrm>
          <a:prstGeom prst="rect">
            <a:avLst/>
          </a:prstGeom>
          <a:noFill/>
        </p:spPr>
        <p:txBody>
          <a:bodyPr wrap="square" rtlCol="0">
            <a:spAutoFit/>
          </a:bodyPr>
          <a:lstStyle/>
          <a:p>
            <a:pPr marL="285750" indent="-285750">
              <a:buFontTx/>
              <a:buChar char="-"/>
            </a:pPr>
            <a:r>
              <a:rPr lang="en-US" sz="2000" dirty="0"/>
              <a:t>No exact matches</a:t>
            </a:r>
          </a:p>
          <a:p>
            <a:pPr marL="285750" indent="-285750">
              <a:buFontTx/>
              <a:buChar char="-"/>
            </a:pPr>
            <a:r>
              <a:rPr lang="en-US" sz="2000" dirty="0"/>
              <a:t>Some are close, like to the right, but many aren’t.</a:t>
            </a:r>
          </a:p>
        </p:txBody>
      </p:sp>
    </p:spTree>
    <p:extLst>
      <p:ext uri="{BB962C8B-B14F-4D97-AF65-F5344CB8AC3E}">
        <p14:creationId xmlns:p14="http://schemas.microsoft.com/office/powerpoint/2010/main" val="229399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9B73-9923-2C3D-0D86-DD8C3FC1E486}"/>
              </a:ext>
            </a:extLst>
          </p:cNvPr>
          <p:cNvSpPr>
            <a:spLocks noGrp="1"/>
          </p:cNvSpPr>
          <p:nvPr>
            <p:ph type="title"/>
          </p:nvPr>
        </p:nvSpPr>
        <p:spPr/>
        <p:txBody>
          <a:bodyPr/>
          <a:lstStyle/>
          <a:p>
            <a:r>
              <a:rPr lang="en-US" dirty="0"/>
              <a:t>Results – Zero Shot</a:t>
            </a:r>
          </a:p>
        </p:txBody>
      </p:sp>
      <p:sp>
        <p:nvSpPr>
          <p:cNvPr id="3" name="Content Placeholder 2">
            <a:extLst>
              <a:ext uri="{FF2B5EF4-FFF2-40B4-BE49-F238E27FC236}">
                <a16:creationId xmlns:a16="http://schemas.microsoft.com/office/drawing/2014/main" id="{6E51EECC-1791-265D-516C-8B6CB694CA38}"/>
              </a:ext>
            </a:extLst>
          </p:cNvPr>
          <p:cNvSpPr>
            <a:spLocks noGrp="1"/>
          </p:cNvSpPr>
          <p:nvPr>
            <p:ph idx="1"/>
          </p:nvPr>
        </p:nvSpPr>
        <p:spPr>
          <a:xfrm>
            <a:off x="7304690" y="1825625"/>
            <a:ext cx="4049110" cy="4351338"/>
          </a:xfrm>
        </p:spPr>
        <p:txBody>
          <a:bodyPr>
            <a:normAutofit fontScale="92500" lnSpcReduction="10000"/>
          </a:bodyPr>
          <a:lstStyle/>
          <a:p>
            <a:pPr algn="just"/>
            <a:r>
              <a:rPr lang="en-US" sz="1600" b="0" i="0" dirty="0">
                <a:effectLst/>
                <a:latin typeface="Menlo" panose="020B0609030804020204" pitchFamily="49" charset="0"/>
              </a:rPr>
              <a:t>Predicted: [CH3:1][O:2][C:3]([CH2:4][CH2:5][c:6]1[cH:7][c:8]([CH2:12][NH:13][CH2:14][c:15]2[cH:16][cH:17][c:18](-[c:21]3[cH:22][n:23][cH:24][n:25][cH:26]3)[cH:19][cH:20]2)[cH:9][cH:10][cH:11]1)([N+:29]([CH3:43])([CH2:42][N-:41]([CH2:44][CH3:45])[CH2:40][CH3:39])[Cl-:28])=[O:27] </a:t>
            </a:r>
          </a:p>
          <a:p>
            <a:pPr algn="just"/>
            <a:r>
              <a:rPr lang="en-US" sz="1600" b="0" i="0" dirty="0">
                <a:effectLst/>
                <a:latin typeface="Menlo" panose="020B0609030804020204" pitchFamily="49" charset="0"/>
              </a:rPr>
              <a:t>Truth: [CH3:1][O:2][C:3]([CH2:4][CH2:5][c:6]1[cH:7][c:8]([CH2:12][N:13]([CH2:14][c:15]2[cH:16][cH:17][c:18](-[c:21]3[cH:22][n:23][cH:24][n:25][cH:26]3)[cH:19][cH:20]2)[S:35]([c:30]2[n:29][cH:34][cH:33][cH:32][cH:31]2)(=[O:36])=[O:37])[cH:9][cH:10][cH:11]1)=[O:27]</a:t>
            </a:r>
            <a:endParaRPr lang="en-US" sz="1600" dirty="0"/>
          </a:p>
        </p:txBody>
      </p:sp>
      <p:sp>
        <p:nvSpPr>
          <p:cNvPr id="4" name="TextBox 3">
            <a:extLst>
              <a:ext uri="{FF2B5EF4-FFF2-40B4-BE49-F238E27FC236}">
                <a16:creationId xmlns:a16="http://schemas.microsoft.com/office/drawing/2014/main" id="{5B29C88A-798D-9E44-9B38-97F91E15EE91}"/>
              </a:ext>
            </a:extLst>
          </p:cNvPr>
          <p:cNvSpPr txBox="1"/>
          <p:nvPr/>
        </p:nvSpPr>
        <p:spPr>
          <a:xfrm>
            <a:off x="838200" y="1825624"/>
            <a:ext cx="5089634" cy="2862322"/>
          </a:xfrm>
          <a:prstGeom prst="rect">
            <a:avLst/>
          </a:prstGeom>
          <a:noFill/>
        </p:spPr>
        <p:txBody>
          <a:bodyPr wrap="square" rtlCol="0">
            <a:spAutoFit/>
          </a:bodyPr>
          <a:lstStyle/>
          <a:p>
            <a:pPr marL="285750" indent="-285750">
              <a:buFontTx/>
              <a:buChar char="-"/>
            </a:pPr>
            <a:r>
              <a:rPr lang="en-US" sz="2000" dirty="0"/>
              <a:t>No exact matches</a:t>
            </a:r>
          </a:p>
          <a:p>
            <a:pPr marL="285750" indent="-285750">
              <a:buFontTx/>
              <a:buChar char="-"/>
            </a:pPr>
            <a:r>
              <a:rPr lang="en-US" sz="2000" dirty="0"/>
              <a:t>Some are close, like to the right, but many aren’t.</a:t>
            </a:r>
          </a:p>
          <a:p>
            <a:pPr marL="285750" indent="-285750">
              <a:buFontTx/>
              <a:buChar char="-"/>
            </a:pPr>
            <a:endParaRPr lang="en-US" sz="2000" dirty="0"/>
          </a:p>
          <a:p>
            <a:pPr marL="285750" indent="-285750">
              <a:buFontTx/>
              <a:buChar char="-"/>
            </a:pPr>
            <a:r>
              <a:rPr lang="en-US" sz="2000" dirty="0"/>
              <a:t>Additional problem that the model learned there can be multiple products, which introduces confusion.</a:t>
            </a:r>
          </a:p>
          <a:p>
            <a:pPr marL="742950" lvl="1" indent="-285750">
              <a:buFontTx/>
              <a:buChar char="-"/>
            </a:pPr>
            <a:r>
              <a:rPr lang="en-US" sz="2000" dirty="0"/>
              <a:t>Many cases do have multiple products, but not all.</a:t>
            </a:r>
          </a:p>
        </p:txBody>
      </p:sp>
    </p:spTree>
    <p:extLst>
      <p:ext uri="{BB962C8B-B14F-4D97-AF65-F5344CB8AC3E}">
        <p14:creationId xmlns:p14="http://schemas.microsoft.com/office/powerpoint/2010/main" val="328747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D203-B2CA-32EA-04D2-CB938F155964}"/>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BD243036-4084-400E-D4CC-BDBE01462724}"/>
              </a:ext>
            </a:extLst>
          </p:cNvPr>
          <p:cNvSpPr>
            <a:spLocks noGrp="1"/>
          </p:cNvSpPr>
          <p:nvPr>
            <p:ph idx="1"/>
          </p:nvPr>
        </p:nvSpPr>
        <p:spPr/>
        <p:txBody>
          <a:bodyPr/>
          <a:lstStyle/>
          <a:p>
            <a:r>
              <a:rPr lang="en-US" dirty="0"/>
              <a:t>How should I evaluate accuracy?</a:t>
            </a:r>
          </a:p>
          <a:p>
            <a:r>
              <a:rPr lang="en-US" dirty="0"/>
              <a:t>Discussions on </a:t>
            </a:r>
            <a:r>
              <a:rPr lang="en-US" dirty="0" err="1"/>
              <a:t>CoT</a:t>
            </a:r>
            <a:r>
              <a:rPr lang="en-US"/>
              <a:t>?</a:t>
            </a:r>
          </a:p>
        </p:txBody>
      </p:sp>
    </p:spTree>
    <p:extLst>
      <p:ext uri="{BB962C8B-B14F-4D97-AF65-F5344CB8AC3E}">
        <p14:creationId xmlns:p14="http://schemas.microsoft.com/office/powerpoint/2010/main" val="274314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876</Words>
  <Application>Microsoft Macintosh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Menlo</vt:lpstr>
      <vt:lpstr>Office Theme</vt:lpstr>
      <vt:lpstr>Baseline Update</vt:lpstr>
      <vt:lpstr>Few/0 Shot Baseline</vt:lpstr>
      <vt:lpstr>Prompts</vt:lpstr>
      <vt:lpstr>Results – Zero Shot</vt:lpstr>
      <vt:lpstr>Results – Zero Shot</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Update</dc:title>
  <dc:creator>John Lee</dc:creator>
  <cp:lastModifiedBy>John Lee</cp:lastModifiedBy>
  <cp:revision>1</cp:revision>
  <dcterms:created xsi:type="dcterms:W3CDTF">2023-06-13T21:12:11Z</dcterms:created>
  <dcterms:modified xsi:type="dcterms:W3CDTF">2023-06-13T21:26:07Z</dcterms:modified>
</cp:coreProperties>
</file>