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5" r:id="rId9"/>
    <p:sldId id="266" r:id="rId10"/>
    <p:sldId id="267" r:id="rId11"/>
    <p:sldId id="268" r:id="rId12"/>
    <p:sldId id="271" r:id="rId13"/>
    <p:sldId id="273" r:id="rId14"/>
    <p:sldId id="274" r:id="rId15"/>
    <p:sldId id="277" r:id="rId16"/>
    <p:sldId id="275" r:id="rId17"/>
    <p:sldId id="278" r:id="rId18"/>
    <p:sldId id="276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1EA8E-A4EF-468F-B7E8-E331C362D4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D6DB8-E136-4445-8134-FF690D45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3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CA6D-7978-D6F2-C0F9-E779BCBED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EEB9A-B59F-FBEB-4401-9C4011AF7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0DD87-D362-784C-72F3-67AA88CD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2754-70D9-4BCA-B25C-FF6AADBAE5FB}" type="datetime1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317DF-514D-7CD6-BEC4-2789BCA0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6E338-7CF5-6C5F-0DBA-8515BB2C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4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C887-3795-039C-728C-7F7E1AB4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3CF74-8EA8-A504-7500-4A1901D29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97B40-379C-4C86-DA04-54DBD5C3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9BB0-01CF-4256-AEF5-84151E1F9946}" type="datetime1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84C0F-CD16-C4E4-C1CB-F1B6508A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D570A-825A-E1DE-5765-9D352E3C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0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6407E-2E91-80F9-D8B8-52868E15A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6A1E8-1361-E260-890F-05D96A685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EA3EE-E7CF-3A0C-006E-D53E22EB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13D-1AB9-4356-A320-E5EE4EB1C89A}" type="datetime1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5F491-2868-2E15-3D10-2624F7FC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10D3-555B-F632-AFB2-74F58097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8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113C-4BDA-0ADD-A281-19204C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F0AE-87FA-233B-55D8-28D4F5D84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F252C-C18B-CC29-7FB3-6835567B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3DD-F4DD-4BC5-995B-33C99D152198}" type="datetime1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2E484-476C-BFD0-1C1F-DE4E185D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F0094-019B-9438-166C-5D4FC139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30FA-007E-939D-D7B7-C92B7C6C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A7287-D6AD-2EBF-F5EC-E679103A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B357-D692-CB3F-DDB8-1B77DD18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85E0-4B5E-474E-839F-BAA4435406BA}" type="datetime1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BD40D-7D1E-C619-6858-97534306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05D30-F36F-5883-459D-F1A87E6E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7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027B-A6A1-3A5B-C1D7-B2BC5466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BD39-55E1-5EAC-B5D8-BBA5DB4D1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2B1DF-1342-BD28-6F52-E2DCBE852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37F0-67C0-807C-247B-B8CDCE2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3A14-1442-46BC-9F6C-150EA695B777}" type="datetime1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0C624-3AA0-1C4B-3A18-A6788904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38AA5-47AD-7B24-211D-6D4F21AB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F711-9961-BFF3-5220-78DCB2E5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B61FC-34DB-D030-7EF2-146A4CD6E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A4D53-FD15-19D8-6D0D-31AE0A5F8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20385-BCB5-761F-52D3-7BC48B903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DF000-5F1A-9C15-3A52-89DDC29EC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733AA-BD21-634B-8D3B-35C0DF3C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989D-01B7-4133-8B63-D7D30B80621F}" type="datetime1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C7110-E846-F858-9A8B-89B885E4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2E898-D97F-E8F3-E24D-590207A9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CE8E-7166-E099-13EF-7C2755DE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AAB28-FD38-0CF1-ABBC-B52E7506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34ED-B63F-4087-9FB0-852F56138258}" type="datetime1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98B69-4C7C-E561-074D-AA209F9C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1BDEF-9C42-385A-A1EC-CA2557A9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6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C5700-64DF-EC20-9FAE-003D27EF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8BDC-3F7F-458F-B014-C834CEF8E9E1}" type="datetime1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7D695-B947-6FAF-7CBA-FCAE4457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D37B3-A044-4F45-DBE9-1457D03E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8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E2C6-3592-3390-EB19-80AC9752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4C28-7274-AAEE-5A07-E2CD72029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91C41-2A69-1678-A4DF-2C4F72F7E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5A07F-37B9-2F87-E6FA-F3A5C95C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3561-D951-437D-B427-08CBD32BAF85}" type="datetime1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807DB-D248-2EB5-00C9-9D94701B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C2A44-0BCF-B57C-37C1-BD919090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0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1602-1A06-CE89-1D9D-2DEE0658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C9D80-D34C-58A7-E3F5-175E84049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B8AB7-359A-6FA7-E301-74B82B6BD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9C31B-7AE5-17E3-A75D-A8655741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1883-C51A-4CC1-8AE9-3B5617A11C35}" type="datetime1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5C93E-55A4-D2DF-C8B9-8CDFB6B6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0D1CC-21CB-E4B7-04F2-F37DA009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0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326B2-9B0A-DA58-DFEE-F587CFA1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3CF6C-F289-A3DA-C0F8-879D087C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7A327-18DC-BF1A-78BB-B3A0F2CB1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1FD2-CBA1-49D5-9A29-9C200961EF43}" type="datetime1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7D8F-16BD-9141-16D1-A17D7D179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F692-892E-5199-0B5E-1381EBADA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0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5160-CCEA-B997-0D77-B311A9051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CoT</a:t>
            </a:r>
            <a:r>
              <a:rPr lang="en-US" dirty="0"/>
              <a:t> Literature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A7882-006B-E66F-95B6-BAFB9E88A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Lee</a:t>
            </a:r>
          </a:p>
          <a:p>
            <a:r>
              <a:rPr lang="en-US" dirty="0"/>
              <a:t>5/31/2022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45A6A-D7E6-E0BE-7C01-3C0FA15D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294E-D05C-427D-5943-5B21B920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Progressive Hint Prompting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08FB-A469-2B07-8A0D-15189D8D6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method</a:t>
            </a:r>
          </a:p>
          <a:p>
            <a:pPr lvl="1"/>
            <a:r>
              <a:rPr lang="en-US" dirty="0"/>
              <a:t>Orthogonal to other methods</a:t>
            </a:r>
          </a:p>
          <a:p>
            <a:r>
              <a:rPr lang="en-US" dirty="0"/>
              <a:t>Combine previous answer with hint: it is close to …</a:t>
            </a:r>
          </a:p>
          <a:p>
            <a:pPr lvl="1"/>
            <a:r>
              <a:rPr lang="en-US" dirty="0"/>
              <a:t>Repeat until answer is stable</a:t>
            </a:r>
          </a:p>
          <a:p>
            <a:pPr lvl="1"/>
            <a:r>
              <a:rPr lang="en-US" dirty="0"/>
              <a:t>Similar to reflection</a:t>
            </a:r>
          </a:p>
          <a:p>
            <a:r>
              <a:rPr lang="en-US" dirty="0"/>
              <a:t>Findings</a:t>
            </a:r>
          </a:p>
          <a:p>
            <a:pPr lvl="1"/>
            <a:r>
              <a:rPr lang="en-US" dirty="0"/>
              <a:t>&gt; Model better</a:t>
            </a:r>
          </a:p>
          <a:p>
            <a:pPr lvl="1"/>
            <a:r>
              <a:rPr lang="en-US" dirty="0"/>
              <a:t>More complex prompt better</a:t>
            </a:r>
          </a:p>
          <a:p>
            <a:pPr lvl="1"/>
            <a:r>
              <a:rPr lang="en-US" dirty="0"/>
              <a:t>Swapping complex </a:t>
            </a:r>
            <a:r>
              <a:rPr lang="en-US" dirty="0" err="1"/>
              <a:t>CoT</a:t>
            </a:r>
            <a:r>
              <a:rPr lang="en-US" dirty="0"/>
              <a:t> and non-complex PHP </a:t>
            </a:r>
            <a:r>
              <a:rPr lang="en-US" dirty="0" err="1"/>
              <a:t>CoT</a:t>
            </a:r>
            <a:r>
              <a:rPr lang="en-US" dirty="0"/>
              <a:t> could be better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D2D02-CCFC-D1E6-D259-EDB2A7ED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https://arxiv.org/abs/2304.09797</a:t>
            </a:r>
          </a:p>
        </p:txBody>
      </p:sp>
    </p:spTree>
    <p:extLst>
      <p:ext uri="{BB962C8B-B14F-4D97-AF65-F5344CB8AC3E}">
        <p14:creationId xmlns:p14="http://schemas.microsoft.com/office/powerpoint/2010/main" val="23288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B0EC-4789-1729-14F3-F532C1BF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Tree of Thought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E2B7-E922-7F87-FACE-672B26AFF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Explicit step decomposition</a:t>
            </a:r>
          </a:p>
          <a:p>
            <a:r>
              <a:rPr lang="en-US" dirty="0"/>
              <a:t>Generate new thought</a:t>
            </a:r>
          </a:p>
          <a:p>
            <a:r>
              <a:rPr lang="en-US" dirty="0"/>
              <a:t>Evaluate State</a:t>
            </a:r>
          </a:p>
          <a:p>
            <a:r>
              <a:rPr lang="en-US" dirty="0"/>
              <a:t>Tree traversal algorithm</a:t>
            </a:r>
          </a:p>
          <a:p>
            <a:pPr lvl="1"/>
            <a:r>
              <a:rPr lang="en-US" dirty="0"/>
              <a:t>Unless you decompose electron transfer for reaction prediction? But then you know the final solution?</a:t>
            </a:r>
          </a:p>
          <a:p>
            <a:pPr lvl="1"/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Extremely new (novel)</a:t>
            </a:r>
          </a:p>
          <a:p>
            <a:pPr lvl="1"/>
            <a:r>
              <a:rPr lang="en-US" dirty="0"/>
              <a:t>Modular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Many steps/complex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8AD71-1BC3-F338-64F8-ACC261ED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https://arxiv.org/abs/2305.10601</a:t>
            </a:r>
          </a:p>
        </p:txBody>
      </p:sp>
    </p:spTree>
    <p:extLst>
      <p:ext uri="{BB962C8B-B14F-4D97-AF65-F5344CB8AC3E}">
        <p14:creationId xmlns:p14="http://schemas.microsoft.com/office/powerpoint/2010/main" val="73743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AA03-1934-536E-A4E5-A047484A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CoT</a:t>
            </a:r>
            <a:r>
              <a:rPr lang="en-US" dirty="0"/>
              <a:t> Behavior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796DD-1B0E-3599-99F4-09E83A689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61537-60B6-643B-5B58-5B1A4CFC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17E2-2B28-D6C2-5633-A1039422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CoT</a:t>
            </a:r>
            <a:r>
              <a:rPr lang="en-US" dirty="0"/>
              <a:t>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5CCF-F7B2-C9EB-B0E5-4BE2E1A51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the model shortcut what symbols to use, not actually perform reasoning.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27C15-BF16-9BAE-7C90-EB4D6154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https://arxiv.org/pdf/2209.07686.pdf</a:t>
            </a:r>
          </a:p>
        </p:txBody>
      </p:sp>
    </p:spTree>
    <p:extLst>
      <p:ext uri="{BB962C8B-B14F-4D97-AF65-F5344CB8AC3E}">
        <p14:creationId xmlns:p14="http://schemas.microsoft.com/office/powerpoint/2010/main" val="381766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2907-06C3-F77C-B5B9-D0A58F0C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Hallucinations / Snowballing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A671-93E6-8083-31F0-EDD9A664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Transformers commit to a wrong answer </a:t>
            </a:r>
          </a:p>
          <a:p>
            <a:pPr lvl="1"/>
            <a:r>
              <a:rPr lang="en-US" dirty="0"/>
              <a:t>Cannot solve inherently sequential reasoning problems with 1 timestep</a:t>
            </a:r>
          </a:p>
          <a:p>
            <a:r>
              <a:rPr lang="en-US" dirty="0"/>
              <a:t>Hallucinations are due to committing to context.</a:t>
            </a:r>
          </a:p>
          <a:p>
            <a:pPr lvl="1"/>
            <a:r>
              <a:rPr lang="en-US" dirty="0"/>
              <a:t>Says yes in first token, so rest of prompt is yes</a:t>
            </a:r>
          </a:p>
          <a:p>
            <a:r>
              <a:rPr lang="en-US" dirty="0"/>
              <a:t>Can better prompting even solve this problem?</a:t>
            </a:r>
          </a:p>
          <a:p>
            <a:pPr lvl="1"/>
            <a:r>
              <a:rPr lang="en-US" dirty="0"/>
              <a:t>Lets verify step by step doesn’t work</a:t>
            </a:r>
          </a:p>
          <a:p>
            <a:r>
              <a:rPr lang="en-US" dirty="0"/>
              <a:t>Reflection?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A4629-3307-EA7C-A513-8FD79590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https://arxiv.org/pdf/2305.13534.pdf</a:t>
            </a:r>
          </a:p>
        </p:txBody>
      </p:sp>
    </p:spTree>
    <p:extLst>
      <p:ext uri="{BB962C8B-B14F-4D97-AF65-F5344CB8AC3E}">
        <p14:creationId xmlns:p14="http://schemas.microsoft.com/office/powerpoint/2010/main" val="889006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240E-D91B-D905-0586-089D438F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Reflection/Self-Refinement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12260-912E-28FC-6A4B-45E651BB0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E2A41-8ACF-03FB-039E-215973A3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9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C7C3-D28E-772F-3F72-A317AB7A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Iterative Feedback and Refinement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7DD1A-FFFA-04F1-50EF-1212CE59C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</a:t>
            </a:r>
            <a:r>
              <a:rPr lang="en-US" dirty="0">
                <a:sym typeface="Wingdings" panose="05000000000000000000" pitchFamily="2" charset="2"/>
              </a:rPr>
              <a:t> Refine  Feedback loop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Stopping </a:t>
            </a:r>
            <a:r>
              <a:rPr lang="en-US" dirty="0" err="1">
                <a:sym typeface="Wingdings" panose="05000000000000000000" pitchFamily="2" charset="2"/>
              </a:rPr>
              <a:t>cond</a:t>
            </a:r>
            <a:r>
              <a:rPr lang="en-US" dirty="0">
                <a:sym typeface="Wingdings" panose="05000000000000000000" pitchFamily="2" charset="2"/>
              </a:rPr>
              <a:t>: iterations, feedback success, or </a:t>
            </a:r>
            <a:r>
              <a:rPr lang="en-US" dirty="0" err="1">
                <a:sym typeface="Wingdings" panose="05000000000000000000" pitchFamily="2" charset="2"/>
              </a:rPr>
              <a:t>fb_score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Append previous outputs to prompt</a:t>
            </a:r>
          </a:p>
          <a:p>
            <a:r>
              <a:rPr lang="en-US" dirty="0"/>
              <a:t>Ask itself whether the answer is correct and how can it be improved.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22DB3-0958-F02A-3EC4-09A947C4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https://arxiv.org/pdf/2303.17651.pdf</a:t>
            </a:r>
          </a:p>
        </p:txBody>
      </p:sp>
    </p:spTree>
    <p:extLst>
      <p:ext uri="{BB962C8B-B14F-4D97-AF65-F5344CB8AC3E}">
        <p14:creationId xmlns:p14="http://schemas.microsoft.com/office/powerpoint/2010/main" val="3974138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26EB-5B59-E4FE-BEE2-9FA7CA48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Augmenter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FB33-9EEC-39A8-3E64-4BFF5DAFE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Trains a separated LLM that compiles prompts &amp; manages external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7F952-0702-D99F-5EBB-19008F74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https://arxiv.org/pdf/2302.12813.pdf</a:t>
            </a:r>
          </a:p>
        </p:txBody>
      </p:sp>
    </p:spTree>
    <p:extLst>
      <p:ext uri="{BB962C8B-B14F-4D97-AF65-F5344CB8AC3E}">
        <p14:creationId xmlns:p14="http://schemas.microsoft.com/office/powerpoint/2010/main" val="1776990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449B-7581-B452-B117-301D2A63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Reflextion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B1B4-39C6-E634-C8B6-6BE14842E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RL Policy but without parameter opt</a:t>
            </a:r>
          </a:p>
          <a:p>
            <a:r>
              <a:rPr lang="en-US" dirty="0"/>
              <a:t>Generate refinement pairs that </a:t>
            </a:r>
            <a:r>
              <a:rPr lang="en-US"/>
              <a:t>are kept in memory.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9121E-AFEA-3D74-2530-F07C31C1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https://arxiv.org/pdf/2303.11366.pdf</a:t>
            </a:r>
          </a:p>
        </p:txBody>
      </p:sp>
    </p:spTree>
    <p:extLst>
      <p:ext uri="{BB962C8B-B14F-4D97-AF65-F5344CB8AC3E}">
        <p14:creationId xmlns:p14="http://schemas.microsoft.com/office/powerpoint/2010/main" val="447620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BE1-4495-0F17-5EAC-6B3C8ACE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1AAAA-DFCE-43A7-8B36-609EB40D6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CDD3A-0AAA-B8A3-D008-A60679B6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4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6150-FB72-C17B-9780-B3ED8BF9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CoT’s</a:t>
            </a:r>
            <a:r>
              <a:rPr lang="en-US" dirty="0"/>
              <a:t> first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05E50-C6E2-A52D-CAFF-7E11B1E9D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</a:t>
            </a:r>
          </a:p>
          <a:p>
            <a:pPr lvl="1"/>
            <a:r>
              <a:rPr lang="en-US" dirty="0"/>
              <a:t>Sequential position</a:t>
            </a:r>
          </a:p>
          <a:p>
            <a:pPr lvl="1"/>
            <a:r>
              <a:rPr lang="en-US" dirty="0"/>
              <a:t>Natural language (equation is insufficient)</a:t>
            </a:r>
          </a:p>
          <a:p>
            <a:r>
              <a:rPr lang="en-US" dirty="0"/>
              <a:t>Robust to changes in format</a:t>
            </a:r>
          </a:p>
          <a:p>
            <a:r>
              <a:rPr lang="en-US" dirty="0"/>
              <a:t>Improvement for Out of Domain tasks vs. Standard prompting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8C6FA-4D87-F747-251C-92AF29D4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https://arxiv.org/abs/2201.11903</a:t>
            </a:r>
          </a:p>
        </p:txBody>
      </p:sp>
    </p:spTree>
    <p:extLst>
      <p:ext uri="{BB962C8B-B14F-4D97-AF65-F5344CB8AC3E}">
        <p14:creationId xmlns:p14="http://schemas.microsoft.com/office/powerpoint/2010/main" val="2871647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D61E-397B-E7F2-5164-010AE30E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125"/>
            <a:ext cx="10515600" cy="5938838"/>
          </a:xfrm>
        </p:spPr>
        <p:txBody>
          <a:bodyPr/>
          <a:lstStyle/>
          <a:p>
            <a:r>
              <a:rPr lang="en-US" dirty="0"/>
              <a:t>Try and mimic Electron Transfer in paper (mechanism/product prediction task)</a:t>
            </a:r>
          </a:p>
          <a:p>
            <a:pPr lvl="1"/>
            <a:r>
              <a:rPr lang="en-US" dirty="0"/>
              <a:t>A Generative Model for Electron Paths</a:t>
            </a:r>
          </a:p>
          <a:p>
            <a:r>
              <a:rPr lang="en-US" dirty="0"/>
              <a:t>Consistency techniques could be useful in determining which electrons to remove</a:t>
            </a:r>
          </a:p>
          <a:p>
            <a:r>
              <a:rPr lang="en-US" dirty="0"/>
              <a:t>Mechanisms are a natural step-by-step decomposition to allow for </a:t>
            </a:r>
            <a:r>
              <a:rPr lang="en-US" dirty="0" err="1"/>
              <a:t>CoT</a:t>
            </a:r>
            <a:r>
              <a:rPr lang="en-US" dirty="0"/>
              <a:t> techniques and other prompting techniques like hint prompting or least to most</a:t>
            </a:r>
          </a:p>
          <a:p>
            <a:r>
              <a:rPr lang="en-US" dirty="0"/>
              <a:t>Can evaluate where the hallucinations are in the answers, since LLM tend to commit to wrong answers in the beginning</a:t>
            </a:r>
          </a:p>
          <a:p>
            <a:r>
              <a:rPr lang="en-US" dirty="0"/>
              <a:t>Reflection/Refinement is an orthogonal technique that could be used to </a:t>
            </a:r>
            <a:r>
              <a:rPr lang="en-US"/>
              <a:t>improve results.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9D89B-CF6E-A637-9879-53780F49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7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7FF9-1645-7B9E-CF10-78DCD980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Self-consistency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3D7BA-3C7E-6EAA-C1DE-99109E59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can extract multiple results (ex. </a:t>
            </a:r>
            <a:r>
              <a:rPr lang="en-US" dirty="0" err="1"/>
              <a:t>topk</a:t>
            </a:r>
            <a:r>
              <a:rPr lang="en-US" dirty="0"/>
              <a:t> or most sampling methods) then aggregate by majority voting</a:t>
            </a:r>
          </a:p>
          <a:p>
            <a:pPr lvl="1"/>
            <a:r>
              <a:rPr lang="en-US" dirty="0"/>
              <a:t>Correct reasoning -&gt; same answer</a:t>
            </a:r>
          </a:p>
          <a:p>
            <a:pPr lvl="1"/>
            <a:r>
              <a:rPr lang="en-US" dirty="0"/>
              <a:t>Incorrect reasoning -&gt; different answers</a:t>
            </a:r>
          </a:p>
          <a:p>
            <a:r>
              <a:rPr lang="en-US" dirty="0"/>
              <a:t>Avoids additional training</a:t>
            </a:r>
          </a:p>
          <a:p>
            <a:r>
              <a:rPr lang="en-US" dirty="0"/>
              <a:t>Majority voting can be done</a:t>
            </a:r>
          </a:p>
          <a:p>
            <a:pPr lvl="1"/>
            <a:r>
              <a:rPr lang="en-US" dirty="0"/>
              <a:t>Equal weighting</a:t>
            </a:r>
          </a:p>
          <a:p>
            <a:pPr lvl="1"/>
            <a:r>
              <a:rPr lang="en-US" dirty="0"/>
              <a:t>Weighted by probability of correct.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D478B-2F2A-8C05-2B36-CFE1E418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https://arxiv.org/abs/2203.11171</a:t>
            </a:r>
          </a:p>
        </p:txBody>
      </p:sp>
    </p:spTree>
    <p:extLst>
      <p:ext uri="{BB962C8B-B14F-4D97-AF65-F5344CB8AC3E}">
        <p14:creationId xmlns:p14="http://schemas.microsoft.com/office/powerpoint/2010/main" val="389109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D647-31C6-74DF-052C-D5AD15A6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LLM perform ICL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4E24C-8578-6BC0-1EC8-8A37F2B65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Ways (Large models can override)</a:t>
            </a:r>
          </a:p>
          <a:p>
            <a:pPr lvl="1"/>
            <a:r>
              <a:rPr lang="en-US" dirty="0"/>
              <a:t>Either use Semantic prior knowledge to predict labels</a:t>
            </a:r>
          </a:p>
          <a:p>
            <a:pPr lvl="1"/>
            <a:r>
              <a:rPr lang="en-US" dirty="0"/>
              <a:t>Learn the input-label mappings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4BEC7-F4A8-B9ED-0E90-4FAE8DA1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0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225F-21C9-C30A-F26F-94A9DE64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Adv. Prompt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E92CB-3E06-92C3-D9B2-213F8ACB7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67FF8-0361-AB30-77CB-61607752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0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4DB3-0B19-2E78-E747-AEBCD32A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AC2DE-0A03-0BA5-5BB4-45DAACD51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Instability due to sensitivity to</a:t>
            </a:r>
          </a:p>
          <a:p>
            <a:pPr lvl="1"/>
            <a:r>
              <a:rPr lang="en-US" dirty="0"/>
              <a:t>Prompt, task, dataset, model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F413E-D97E-8BA2-7710-6CADA176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4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8AAF-2AEC-DD79-CF98-B7AFEE14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Complexity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Prompting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9CDD-577F-2F64-BABF-790E3B9DE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CoT</a:t>
            </a:r>
            <a:r>
              <a:rPr lang="en-US" dirty="0"/>
              <a:t> but with many more reasoning steps</a:t>
            </a:r>
          </a:p>
          <a:p>
            <a:r>
              <a:rPr lang="en-US" dirty="0"/>
              <a:t>Complexity-based consistency</a:t>
            </a:r>
          </a:p>
          <a:p>
            <a:pPr lvl="1"/>
            <a:r>
              <a:rPr lang="en-US" dirty="0"/>
              <a:t>Can we do Complexity – weighted consistency</a:t>
            </a:r>
          </a:p>
          <a:p>
            <a:r>
              <a:rPr lang="en-US" dirty="0"/>
              <a:t>How can we make chemistry </a:t>
            </a:r>
            <a:r>
              <a:rPr lang="en-US" dirty="0" err="1"/>
              <a:t>CoT</a:t>
            </a:r>
            <a:r>
              <a:rPr lang="en-US" dirty="0"/>
              <a:t> examples more complex?</a:t>
            </a:r>
          </a:p>
          <a:p>
            <a:endParaRPr lang="en-US" dirty="0"/>
          </a:p>
          <a:p>
            <a:r>
              <a:rPr lang="en-US" dirty="0"/>
              <a:t>Technique should make models avoid taking shortcuts</a:t>
            </a:r>
          </a:p>
          <a:p>
            <a:pPr lvl="1"/>
            <a:r>
              <a:rPr lang="en-US" dirty="0"/>
              <a:t>Extra rules in Chemistry Prompts?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271AF-B499-9A69-B5CA-C7C72BF5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https://arxiv.org/abs/2210.00720</a:t>
            </a:r>
          </a:p>
        </p:txBody>
      </p:sp>
    </p:spTree>
    <p:extLst>
      <p:ext uri="{BB962C8B-B14F-4D97-AF65-F5344CB8AC3E}">
        <p14:creationId xmlns:p14="http://schemas.microsoft.com/office/powerpoint/2010/main" val="204721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D411-1BD7-F9A8-D382-0BF07C4C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Least to Most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8FB2-352D-A96A-0959-15C8C83B3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problem into </a:t>
            </a:r>
            <a:r>
              <a:rPr lang="en-US" dirty="0" err="1"/>
              <a:t>subquestions</a:t>
            </a:r>
            <a:endParaRPr lang="en-US" dirty="0"/>
          </a:p>
          <a:p>
            <a:pPr lvl="1"/>
            <a:r>
              <a:rPr lang="en-US" dirty="0"/>
              <a:t>Append solution of previous </a:t>
            </a:r>
            <a:r>
              <a:rPr lang="en-US" dirty="0" err="1"/>
              <a:t>subquestion</a:t>
            </a:r>
            <a:r>
              <a:rPr lang="en-US" dirty="0"/>
              <a:t> into next </a:t>
            </a:r>
            <a:r>
              <a:rPr lang="en-US" dirty="0" err="1"/>
              <a:t>subquestion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CB33E-789A-FCAB-04FF-CA9DC925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https://arxiv.org/abs/2205.10625</a:t>
            </a:r>
          </a:p>
        </p:txBody>
      </p:sp>
    </p:spTree>
    <p:extLst>
      <p:ext uri="{BB962C8B-B14F-4D97-AF65-F5344CB8AC3E}">
        <p14:creationId xmlns:p14="http://schemas.microsoft.com/office/powerpoint/2010/main" val="204014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8FCB-1E79-D6AF-3A65-11280688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Decomposed Prompting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6059-A9B1-09FE-59ED-C6BC4ABD6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Decompose into smaller subtasks </a:t>
            </a:r>
            <a:r>
              <a:rPr lang="en-US" dirty="0">
                <a:sym typeface="Wingdings" panose="05000000000000000000" pitchFamily="2" charset="2"/>
              </a:rPr>
              <a:t> send to fine tuned LLM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27568-C67F-ABA7-BA30-3C84A364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5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8301</TotalTime>
  <Words>630</Words>
  <Application>Microsoft Office PowerPoint</Application>
  <PresentationFormat>Widescreen</PresentationFormat>
  <Paragraphs>100</Paragraphs>
  <Slides>20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</vt:lpstr>
      <vt:lpstr>Office Theme</vt:lpstr>
      <vt:lpstr>CoT Literature Summary</vt:lpstr>
      <vt:lpstr>CoT’s first discovery</vt:lpstr>
      <vt:lpstr>Self-consistency</vt:lpstr>
      <vt:lpstr>How do LLM perform ICL</vt:lpstr>
      <vt:lpstr>Adv. Prompt Engineering</vt:lpstr>
      <vt:lpstr>Designing Prompts</vt:lpstr>
      <vt:lpstr>Complexity Prompting</vt:lpstr>
      <vt:lpstr>Least to Most </vt:lpstr>
      <vt:lpstr>Decomposed Prompting</vt:lpstr>
      <vt:lpstr>Progressive Hint Prompting</vt:lpstr>
      <vt:lpstr>Tree of Thought </vt:lpstr>
      <vt:lpstr>CoT Behavior</vt:lpstr>
      <vt:lpstr>What CoT does</vt:lpstr>
      <vt:lpstr>Hallucinations / Snowballing</vt:lpstr>
      <vt:lpstr>Reflection/Self-Refinement Methods</vt:lpstr>
      <vt:lpstr>Iterative Feedback and Refinement</vt:lpstr>
      <vt:lpstr>LLM Augmenter</vt:lpstr>
      <vt:lpstr>Reflextion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 Literature Summary</dc:title>
  <dc:creator>John Lee</dc:creator>
  <cp:lastModifiedBy>John Lee</cp:lastModifiedBy>
  <cp:revision>5</cp:revision>
  <dcterms:created xsi:type="dcterms:W3CDTF">2023-05-24T20:25:24Z</dcterms:created>
  <dcterms:modified xsi:type="dcterms:W3CDTF">2023-05-30T15:59:40Z</dcterms:modified>
</cp:coreProperties>
</file>