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7B58-191D-E693-97FD-D10A064C5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Investment Portfolio modeling with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ED670-8421-819E-DF1F-42A276467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 and Trever </a:t>
            </a:r>
            <a:r>
              <a:rPr lang="en-US" dirty="0" err="1"/>
              <a:t>Komeiji</a:t>
            </a:r>
            <a:endParaRPr lang="en-US" dirty="0"/>
          </a:p>
          <a:p>
            <a:r>
              <a:rPr lang="en-US" dirty="0"/>
              <a:t>April 26, 2022</a:t>
            </a:r>
          </a:p>
        </p:txBody>
      </p:sp>
    </p:spTree>
    <p:extLst>
      <p:ext uri="{BB962C8B-B14F-4D97-AF65-F5344CB8AC3E}">
        <p14:creationId xmlns:p14="http://schemas.microsoft.com/office/powerpoint/2010/main" val="33048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67B7-F69C-A2BB-F3E2-12CE6DD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09EB-05E6-217C-5114-7E0A21A5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finance, portfolio managers must determine which and how much of a stock to purchase, balancing returns and risk. They do so through a variety of fundamental analysis and modeling techniques. </a:t>
            </a:r>
          </a:p>
          <a:p>
            <a:r>
              <a:rPr lang="en-US" dirty="0"/>
              <a:t>Inspired by a past project done by Jimmy Brunette, “Markov Chain Modeling for Stock </a:t>
            </a:r>
            <a:br>
              <a:rPr lang="en-US" dirty="0"/>
            </a:br>
            <a:r>
              <a:rPr lang="en-US" dirty="0"/>
              <a:t>Market Sector Performance”, we chose to model the market using a Monte Carlo Markov Simulation.</a:t>
            </a:r>
          </a:p>
          <a:p>
            <a:r>
              <a:rPr lang="en-US" dirty="0"/>
              <a:t>Our goal is to take a universe of stocks, perform a Monte Carlo Markov simulation over a period of time, and compute a page rank of how much of each stock we should purchase.</a:t>
            </a:r>
          </a:p>
          <a:p>
            <a:r>
              <a:rPr lang="en-US" dirty="0"/>
              <a:t>Using the page rank, we can compute theoretical P/L , as well as a Sharpe, which is a measurement of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D5F-5ACF-AC96-A650-88421AC4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A19445B-0FAF-1D16-4C59-71E91D37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105" y="2200275"/>
            <a:ext cx="4601890" cy="326509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16285D-50E0-68EF-E963-84F3C944060F}"/>
              </a:ext>
            </a:extLst>
          </p:cNvPr>
          <p:cNvSpPr txBox="1">
            <a:spLocks/>
          </p:cNvSpPr>
          <p:nvPr/>
        </p:nvSpPr>
        <p:spPr>
          <a:xfrm>
            <a:off x="1285875" y="2015732"/>
            <a:ext cx="6215063" cy="38707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Closing prices of stocks from 4 different sectors (Oil, Tech, Financial, Healthcare) with 3 stocks each, was collected hourly from 1/1/18 to 1/1/2022.</a:t>
            </a:r>
          </a:p>
          <a:p>
            <a:r>
              <a:rPr lang="en-US" dirty="0"/>
              <a:t>Data was truncated so only data from 9 - 4 (7 hours a day) remained and missing data was forward filled. </a:t>
            </a:r>
          </a:p>
          <a:p>
            <a:r>
              <a:rPr lang="en-US" dirty="0"/>
              <a:t>The log returns from each discrete time period was computed and served as the basis for computing states and transitions</a:t>
            </a:r>
          </a:p>
          <a:p>
            <a:r>
              <a:rPr lang="en-US" dirty="0"/>
              <a:t>Each Dataset was split 30/70, into train and test sets and the test set was split again into periods of 140 hours (~1 month) each.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EAAA-A934-D9E5-1C4D-EE98915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Models/Page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6E06-F350-2CC2-7DDD-5E5B3AC4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891" y="2015732"/>
            <a:ext cx="7662040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 Models (Left)</a:t>
            </a:r>
          </a:p>
          <a:p>
            <a:r>
              <a:rPr lang="en-US" dirty="0"/>
              <a:t>Compute a simulation on each period of 140 hours for ~ X periods. (Forecasting 1 month at a time to avoid error propagation).</a:t>
            </a:r>
          </a:p>
          <a:p>
            <a:r>
              <a:rPr lang="en-US" dirty="0"/>
              <a:t>Computing Page Rank:</a:t>
            </a:r>
          </a:p>
          <a:p>
            <a:pPr lvl="1"/>
            <a:r>
              <a:rPr lang="en-US" dirty="0"/>
              <a:t>For each row (tickers) of the probability matrix, take the distribution of returns for that ticker (Left), and subtract the mean of the distribution for another ticker. </a:t>
            </a:r>
          </a:p>
          <a:p>
            <a:pPr lvl="1"/>
            <a:r>
              <a:rPr lang="en-US" dirty="0"/>
              <a:t>Compute the probability of a positive value, so (right of red line / total)  </a:t>
            </a:r>
          </a:p>
          <a:p>
            <a:r>
              <a:rPr lang="en-US" dirty="0"/>
              <a:t>This Model is relevant because it allows an individual to determine proportions of stocks to purchase given </a:t>
            </a:r>
            <a:r>
              <a:rPr lang="en-US"/>
              <a:t>a particular model.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865D0-BA60-8531-F432-36B5FC5C3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32283"/>
              </p:ext>
            </p:extLst>
          </p:nvPr>
        </p:nvGraphicFramePr>
        <p:xfrm>
          <a:off x="222195" y="2015732"/>
          <a:ext cx="3307913" cy="16577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4294">
                  <a:extLst>
                    <a:ext uri="{9D8B030D-6E8A-4147-A177-3AD203B41FA5}">
                      <a16:colId xmlns:a16="http://schemas.microsoft.com/office/drawing/2014/main" val="1880858677"/>
                    </a:ext>
                  </a:extLst>
                </a:gridCol>
                <a:gridCol w="1883619">
                  <a:extLst>
                    <a:ext uri="{9D8B030D-6E8A-4147-A177-3AD203B41FA5}">
                      <a16:colId xmlns:a16="http://schemas.microsoft.com/office/drawing/2014/main" val="2337308428"/>
                    </a:ext>
                  </a:extLst>
                </a:gridCol>
              </a:tblGrid>
              <a:tr h="28053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6579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r>
                        <a:rPr lang="en-US" sz="1400" dirty="0"/>
                        <a:t>Control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Bull/Bear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1766331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r>
                        <a:rPr lang="en-US" sz="1400" dirty="0"/>
                        <a:t>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47329"/>
                  </a:ext>
                </a:extLst>
              </a:tr>
              <a:tr h="673292">
                <a:tc>
                  <a:txBody>
                    <a:bodyPr/>
                    <a:lstStyle/>
                    <a:p>
                      <a:r>
                        <a:rPr lang="en-US" sz="1400" dirty="0"/>
                        <a:t>Time-Dependent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each day (0-4) and hour (9-16), a Bull/Bear is computed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9257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D051466-C065-0B1C-0B3F-2773D7F4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5" y="3741038"/>
            <a:ext cx="3307912" cy="24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51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390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Investment Portfolio modeling with Markov Chains</vt:lpstr>
      <vt:lpstr>Background/Objective</vt:lpstr>
      <vt:lpstr>Dataset</vt:lpstr>
      <vt:lpstr>Models/Page Rank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Portfolio modeling with Markov Chains</dc:title>
  <dc:creator>John Lee</dc:creator>
  <cp:lastModifiedBy>John Lee</cp:lastModifiedBy>
  <cp:revision>8</cp:revision>
  <dcterms:created xsi:type="dcterms:W3CDTF">2022-04-22T17:57:45Z</dcterms:created>
  <dcterms:modified xsi:type="dcterms:W3CDTF">2022-04-22T20:18:35Z</dcterms:modified>
</cp:coreProperties>
</file>