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7B58-191D-E693-97FD-D10A064C5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Investment Portfolio modeling with Markov Chains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ED670-8421-819E-DF1F-42A276467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lee and Trever </a:t>
            </a:r>
            <a:r>
              <a:rPr lang="en-US" dirty="0" err="1"/>
              <a:t>Komeiji</a:t>
            </a:r>
            <a:endParaRPr lang="en-US" dirty="0"/>
          </a:p>
          <a:p>
            <a:r>
              <a:rPr lang="en-US" dirty="0"/>
              <a:t>April 26, 2022</a:t>
            </a:r>
          </a:p>
        </p:txBody>
      </p:sp>
    </p:spTree>
    <p:extLst>
      <p:ext uri="{BB962C8B-B14F-4D97-AF65-F5344CB8AC3E}">
        <p14:creationId xmlns:p14="http://schemas.microsoft.com/office/powerpoint/2010/main" val="330485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67B7-F69C-A2BB-F3E2-12CE6DD5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09EB-05E6-217C-5114-7E0A21A5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finance, portfolio managers must determine which and how much of a stock to purchase, balancing returns and risk. They do so through a variety of fundamental analysis and modeling techniques. </a:t>
            </a:r>
          </a:p>
          <a:p>
            <a:r>
              <a:rPr lang="en-US" dirty="0"/>
              <a:t>Inspired by a past project done by Jimmy Brunette, “Markov Chain Modeling for Stock </a:t>
            </a:r>
            <a:br>
              <a:rPr lang="en-US" dirty="0"/>
            </a:br>
            <a:r>
              <a:rPr lang="en-US" dirty="0"/>
              <a:t>Market Sector Performance”, we chose to model the market using a Monte Carlo Markov Simulation.</a:t>
            </a:r>
          </a:p>
          <a:p>
            <a:r>
              <a:rPr lang="en-US" dirty="0"/>
              <a:t>Our goal is to take a universe of stocks, perform a Monte Carlo Markov simulation over a period of time, and compute a page rank of how much of each stock we should purchase.</a:t>
            </a:r>
          </a:p>
          <a:p>
            <a:r>
              <a:rPr lang="en-US" dirty="0"/>
              <a:t>Using the page rank, we can compute theoretical P/L , as well as a Sharpe, which is a measurement of risk.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7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4D5F-5ACF-AC96-A650-88421AC4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A19445B-0FAF-1D16-4C59-71E91D37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105" y="2200275"/>
            <a:ext cx="4601890" cy="326509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16285D-50E0-68EF-E963-84F3C944060F}"/>
              </a:ext>
            </a:extLst>
          </p:cNvPr>
          <p:cNvSpPr txBox="1">
            <a:spLocks/>
          </p:cNvSpPr>
          <p:nvPr/>
        </p:nvSpPr>
        <p:spPr>
          <a:xfrm>
            <a:off x="1285875" y="2015732"/>
            <a:ext cx="6215063" cy="38707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Closing prices of stocks from 4 different sectors (Oil, Tech, Financial, Healthcare) with 3 stocks each, was collected hourly from 1/1/18 to 1/1/2022.</a:t>
            </a:r>
          </a:p>
          <a:p>
            <a:r>
              <a:rPr lang="en-US" dirty="0"/>
              <a:t>Data was truncated so only data from 9 - 4 (7 hours a day) remained and missing data was forward filled. </a:t>
            </a:r>
          </a:p>
          <a:p>
            <a:r>
              <a:rPr lang="en-US" dirty="0"/>
              <a:t>The log returns from each discrete time period was computed and served as the basis for computing states and transitions</a:t>
            </a:r>
          </a:p>
          <a:p>
            <a:r>
              <a:rPr lang="en-US" dirty="0"/>
              <a:t>Each Dataset was split 30/70, into train and test sets and the test set was split again into periods of 140 hours (~1 month) each.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EAAA-A934-D9E5-1C4D-EE989157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Models/Page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6E06-F350-2CC2-7DDD-5E5B3AC41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891" y="2015732"/>
            <a:ext cx="7662040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 Models (Left)</a:t>
            </a:r>
          </a:p>
          <a:p>
            <a:r>
              <a:rPr lang="en-US" dirty="0"/>
              <a:t>Compute a simulation on each period of 140 hours for ~ X periods. (Forecasting 1 month at a time to avoid error propagation).</a:t>
            </a:r>
          </a:p>
          <a:p>
            <a:r>
              <a:rPr lang="en-US" dirty="0"/>
              <a:t>Computing Page Rank:</a:t>
            </a:r>
          </a:p>
          <a:p>
            <a:pPr lvl="1"/>
            <a:r>
              <a:rPr lang="en-US" dirty="0"/>
              <a:t>For each row (tickers) of the probability matrix, take the distribution of returns for that ticker (Left), and subtract the mean of the distribution for another ticker. </a:t>
            </a:r>
          </a:p>
          <a:p>
            <a:pPr lvl="1"/>
            <a:r>
              <a:rPr lang="en-US" dirty="0"/>
              <a:t>Compute the probability of a positive value, so (right of red line / total)  </a:t>
            </a:r>
          </a:p>
          <a:p>
            <a:r>
              <a:rPr lang="en-US" dirty="0"/>
              <a:t>This Model is relevant because it allows an individual to determine proportions of stocks to purchase given </a:t>
            </a:r>
            <a:r>
              <a:rPr lang="en-US"/>
              <a:t>a particular model.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7865D0-BA60-8531-F432-36B5FC5C3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339"/>
              </p:ext>
            </p:extLst>
          </p:nvPr>
        </p:nvGraphicFramePr>
        <p:xfrm>
          <a:off x="222195" y="2015732"/>
          <a:ext cx="3307913" cy="18651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4294">
                  <a:extLst>
                    <a:ext uri="{9D8B030D-6E8A-4147-A177-3AD203B41FA5}">
                      <a16:colId xmlns:a16="http://schemas.microsoft.com/office/drawing/2014/main" val="1880858677"/>
                    </a:ext>
                  </a:extLst>
                </a:gridCol>
                <a:gridCol w="1883619">
                  <a:extLst>
                    <a:ext uri="{9D8B030D-6E8A-4147-A177-3AD203B41FA5}">
                      <a16:colId xmlns:a16="http://schemas.microsoft.com/office/drawing/2014/main" val="2337308428"/>
                    </a:ext>
                  </a:extLst>
                </a:gridCol>
              </a:tblGrid>
              <a:tr h="28053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States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6579"/>
                  </a:ext>
                </a:extLst>
              </a:tr>
              <a:tr h="310707">
                <a:tc>
                  <a:txBody>
                    <a:bodyPr/>
                    <a:lstStyle/>
                    <a:p>
                      <a:r>
                        <a:rPr lang="en-US" sz="1400" dirty="0"/>
                        <a:t>Control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Bull/Bear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1766331"/>
                  </a:ext>
                </a:extLst>
              </a:tr>
              <a:tr h="310707">
                <a:tc>
                  <a:txBody>
                    <a:bodyPr/>
                    <a:lstStyle/>
                    <a:p>
                      <a:r>
                        <a:rPr lang="en-US" sz="1400" dirty="0"/>
                        <a:t>Thresholding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Bull/Bear: [0.1%, 0.2%, 0.5%, &gt;0.5%]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147329"/>
                  </a:ext>
                </a:extLst>
              </a:tr>
              <a:tr h="673292">
                <a:tc>
                  <a:txBody>
                    <a:bodyPr/>
                    <a:lstStyle/>
                    <a:p>
                      <a:r>
                        <a:rPr lang="en-US" sz="1400" dirty="0"/>
                        <a:t>Time-Dependent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each day (0-4) and hour (9-16), a Bull/Bear is computed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9257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D051466-C065-0B1C-0B3F-2773D7F4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6" y="3853491"/>
            <a:ext cx="3167047" cy="23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5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0323D6-903C-0944-9420-B4EA8FB6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Model Results (simulation)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81DB6C-90B7-47C9-1443-18B0F24A5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Markov Chain Model (Upper Right)</a:t>
            </a:r>
          </a:p>
          <a:p>
            <a:pPr lvl="1"/>
            <a:r>
              <a:rPr lang="en-US" dirty="0"/>
              <a:t>Each stock’s price was simulated</a:t>
            </a:r>
          </a:p>
          <a:p>
            <a:pPr lvl="1"/>
            <a:r>
              <a:rPr lang="en-US" dirty="0"/>
              <a:t>Actual Price Path generally fell between Max and Min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PageRank (Bottom Right)</a:t>
            </a:r>
          </a:p>
          <a:p>
            <a:pPr lvl="1"/>
            <a:r>
              <a:rPr lang="en-US" dirty="0"/>
              <a:t>Portfolio Allocation using PageRank</a:t>
            </a:r>
          </a:p>
          <a:p>
            <a:pPr lvl="1"/>
            <a:r>
              <a:rPr lang="en-US" dirty="0"/>
              <a:t>PageRank generally agreed when using different Markov Models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9A7055A-0ED7-FB46-A57F-2C6D7293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484237"/>
            <a:ext cx="4074836" cy="248565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07B37D3-7192-FD4F-8BC2-A8DE267CC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212924"/>
            <a:ext cx="4074836" cy="23430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508B-74AA-2B43-B5AE-E6923A65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1DA5D921-41A4-5047-8DDB-B317B30F0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98" y="2016125"/>
            <a:ext cx="3294275" cy="1826826"/>
          </a:xfr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DFE400C-D220-3E4C-A193-718656F38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8" y="4005322"/>
            <a:ext cx="3294275" cy="1846512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6A9138-7BA4-254F-888F-0261CBF3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60983"/>
              </p:ext>
            </p:extLst>
          </p:nvPr>
        </p:nvGraphicFramePr>
        <p:xfrm>
          <a:off x="3569101" y="2028324"/>
          <a:ext cx="3901155" cy="3895396"/>
        </p:xfrm>
        <a:graphic>
          <a:graphicData uri="http://schemas.openxmlformats.org/drawingml/2006/table">
            <a:tbl>
              <a:tblPr/>
              <a:tblGrid>
                <a:gridCol w="1300385">
                  <a:extLst>
                    <a:ext uri="{9D8B030D-6E8A-4147-A177-3AD203B41FA5}">
                      <a16:colId xmlns:a16="http://schemas.microsoft.com/office/drawing/2014/main" val="1696922287"/>
                    </a:ext>
                  </a:extLst>
                </a:gridCol>
                <a:gridCol w="1300385">
                  <a:extLst>
                    <a:ext uri="{9D8B030D-6E8A-4147-A177-3AD203B41FA5}">
                      <a16:colId xmlns:a16="http://schemas.microsoft.com/office/drawing/2014/main" val="1078892710"/>
                    </a:ext>
                  </a:extLst>
                </a:gridCol>
                <a:gridCol w="1300385">
                  <a:extLst>
                    <a:ext uri="{9D8B030D-6E8A-4147-A177-3AD203B41FA5}">
                      <a16:colId xmlns:a16="http://schemas.microsoft.com/office/drawing/2014/main" val="1857699619"/>
                    </a:ext>
                  </a:extLst>
                </a:gridCol>
              </a:tblGrid>
              <a:tr h="6852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Markov Chain Model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Number of Stocks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Total Returns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673684"/>
                  </a:ext>
                </a:extLst>
              </a:tr>
              <a:tr h="535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Control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1.27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93534"/>
                  </a:ext>
                </a:extLst>
              </a:tr>
              <a:tr h="535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Thresholding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1.33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183501"/>
                  </a:ext>
                </a:extLst>
              </a:tr>
              <a:tr h="535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Time-Dependent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1.30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19721"/>
                  </a:ext>
                </a:extLst>
              </a:tr>
              <a:tr h="535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Control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0.94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49444"/>
                  </a:ext>
                </a:extLst>
              </a:tr>
              <a:tr h="535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Thresholding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1.06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363876"/>
                  </a:ext>
                </a:extLst>
              </a:tr>
              <a:tr h="535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Time-Dependent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1.07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100617"/>
                  </a:ext>
                </a:extLst>
              </a:tr>
            </a:tbl>
          </a:graphicData>
        </a:graphic>
      </p:graphicFrame>
      <p:sp>
        <p:nvSpPr>
          <p:cNvPr id="14" name="Rectangle 1">
            <a:extLst>
              <a:ext uri="{FF2B5EF4-FFF2-40B4-BE49-F238E27FC236}">
                <a16:creationId xmlns:a16="http://schemas.microsoft.com/office/drawing/2014/main" id="{DD940848-D71F-1245-BD51-2AFE293B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36" y="2852202"/>
            <a:ext cx="8002364" cy="189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1E543-A742-E847-A3B9-FA8250AAFDF9}"/>
              </a:ext>
            </a:extLst>
          </p:cNvPr>
          <p:cNvSpPr txBox="1"/>
          <p:nvPr/>
        </p:nvSpPr>
        <p:spPr>
          <a:xfrm>
            <a:off x="7592584" y="2028324"/>
            <a:ext cx="38166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Sharpe Ratio (Far Left)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Indicator of how efficient a strategy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Strategies with 12 stocks outperformed the strategies with 6 stocks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PnL</a:t>
            </a:r>
            <a:r>
              <a:rPr lang="en-US" dirty="0"/>
              <a:t> (Left)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profit or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Strategies with 12 stocks outperformed the strategies with 6 stocks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486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164</TotalTime>
  <Words>515</Words>
  <Application>Microsoft Macintosh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Gill Sans MT</vt:lpstr>
      <vt:lpstr>Gallery</vt:lpstr>
      <vt:lpstr>Investment Portfolio modeling with Markov Chains</vt:lpstr>
      <vt:lpstr>Background/Objective</vt:lpstr>
      <vt:lpstr>Dataset</vt:lpstr>
      <vt:lpstr>Models/Page Rank</vt:lpstr>
      <vt:lpstr>Model Results (simulation)</vt:lpstr>
      <vt:lpstr>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Portfolio modeling with Markov Chains</dc:title>
  <dc:creator>John Lee</dc:creator>
  <cp:lastModifiedBy>Trevor Komeiji</cp:lastModifiedBy>
  <cp:revision>9</cp:revision>
  <dcterms:created xsi:type="dcterms:W3CDTF">2022-04-22T17:57:45Z</dcterms:created>
  <dcterms:modified xsi:type="dcterms:W3CDTF">2022-04-26T22:41:36Z</dcterms:modified>
</cp:coreProperties>
</file>