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9" r:id="rId7"/>
    <p:sldId id="261" r:id="rId8"/>
    <p:sldId id="262" r:id="rId9"/>
    <p:sldId id="263" r:id="rId10"/>
    <p:sldId id="266" r:id="rId11"/>
    <p:sldId id="267"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p:cViewPr>
        <p:scale>
          <a:sx n="92" d="100"/>
          <a:sy n="92" d="100"/>
        </p:scale>
        <p:origin x="1320"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15CF-7148-4015-6235-35FB1C8CD5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46C1E-72FD-1CA6-E737-236D10AD3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28A0C7-C8F1-51EA-4B2A-E64C3EC87821}"/>
              </a:ext>
            </a:extLst>
          </p:cNvPr>
          <p:cNvSpPr>
            <a:spLocks noGrp="1"/>
          </p:cNvSpPr>
          <p:nvPr>
            <p:ph type="dt" sz="half" idx="10"/>
          </p:nvPr>
        </p:nvSpPr>
        <p:spPr/>
        <p:txBody>
          <a:bodyPr/>
          <a:lstStyle/>
          <a:p>
            <a:fld id="{20649C7E-C0E5-0E4C-B6DE-328695A60747}" type="datetimeFigureOut">
              <a:rPr lang="en-US" smtClean="0"/>
              <a:t>1/22/23</a:t>
            </a:fld>
            <a:endParaRPr lang="en-US"/>
          </a:p>
        </p:txBody>
      </p:sp>
      <p:sp>
        <p:nvSpPr>
          <p:cNvPr id="5" name="Footer Placeholder 4">
            <a:extLst>
              <a:ext uri="{FF2B5EF4-FFF2-40B4-BE49-F238E27FC236}">
                <a16:creationId xmlns:a16="http://schemas.microsoft.com/office/drawing/2014/main" id="{8FF6F752-1C45-A129-8485-D4EF1AE0A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100D0-D0B4-414C-8F88-F78C7F263811}"/>
              </a:ext>
            </a:extLst>
          </p:cNvPr>
          <p:cNvSpPr>
            <a:spLocks noGrp="1"/>
          </p:cNvSpPr>
          <p:nvPr>
            <p:ph type="sldNum" sz="quarter" idx="12"/>
          </p:nvPr>
        </p:nvSpPr>
        <p:spPr/>
        <p:txBody>
          <a:bodyPr/>
          <a:lstStyle/>
          <a:p>
            <a:fld id="{E133D340-D8C4-344D-BF43-6697D2300F75}" type="slidenum">
              <a:rPr lang="en-US" smtClean="0"/>
              <a:t>‹#›</a:t>
            </a:fld>
            <a:endParaRPr lang="en-US"/>
          </a:p>
        </p:txBody>
      </p:sp>
    </p:spTree>
    <p:extLst>
      <p:ext uri="{BB962C8B-B14F-4D97-AF65-F5344CB8AC3E}">
        <p14:creationId xmlns:p14="http://schemas.microsoft.com/office/powerpoint/2010/main" val="185870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6025-6D18-71D6-DFF7-AA8800AF3F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AE956D-9A83-361A-935D-017F56EB8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B48D2-629E-0E0B-A3E6-F3A676D1BF31}"/>
              </a:ext>
            </a:extLst>
          </p:cNvPr>
          <p:cNvSpPr>
            <a:spLocks noGrp="1"/>
          </p:cNvSpPr>
          <p:nvPr>
            <p:ph type="dt" sz="half" idx="10"/>
          </p:nvPr>
        </p:nvSpPr>
        <p:spPr/>
        <p:txBody>
          <a:bodyPr/>
          <a:lstStyle/>
          <a:p>
            <a:fld id="{20649C7E-C0E5-0E4C-B6DE-328695A60747}" type="datetimeFigureOut">
              <a:rPr lang="en-US" smtClean="0"/>
              <a:t>1/22/23</a:t>
            </a:fld>
            <a:endParaRPr lang="en-US"/>
          </a:p>
        </p:txBody>
      </p:sp>
      <p:sp>
        <p:nvSpPr>
          <p:cNvPr id="5" name="Footer Placeholder 4">
            <a:extLst>
              <a:ext uri="{FF2B5EF4-FFF2-40B4-BE49-F238E27FC236}">
                <a16:creationId xmlns:a16="http://schemas.microsoft.com/office/drawing/2014/main" id="{4945B680-D3BA-EAC7-8FDA-BC4599584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97E27-9195-DFF4-F6D7-1BCC15CC0391}"/>
              </a:ext>
            </a:extLst>
          </p:cNvPr>
          <p:cNvSpPr>
            <a:spLocks noGrp="1"/>
          </p:cNvSpPr>
          <p:nvPr>
            <p:ph type="sldNum" sz="quarter" idx="12"/>
          </p:nvPr>
        </p:nvSpPr>
        <p:spPr/>
        <p:txBody>
          <a:bodyPr/>
          <a:lstStyle/>
          <a:p>
            <a:fld id="{E133D340-D8C4-344D-BF43-6697D2300F75}" type="slidenum">
              <a:rPr lang="en-US" smtClean="0"/>
              <a:t>‹#›</a:t>
            </a:fld>
            <a:endParaRPr lang="en-US"/>
          </a:p>
        </p:txBody>
      </p:sp>
    </p:spTree>
    <p:extLst>
      <p:ext uri="{BB962C8B-B14F-4D97-AF65-F5344CB8AC3E}">
        <p14:creationId xmlns:p14="http://schemas.microsoft.com/office/powerpoint/2010/main" val="214089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20F3A3-F01B-3D88-2DA6-072BEDC865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3FC876-63DA-11CC-EE5A-28681D486D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6ED2A-C256-3663-341E-D8B924348AD4}"/>
              </a:ext>
            </a:extLst>
          </p:cNvPr>
          <p:cNvSpPr>
            <a:spLocks noGrp="1"/>
          </p:cNvSpPr>
          <p:nvPr>
            <p:ph type="dt" sz="half" idx="10"/>
          </p:nvPr>
        </p:nvSpPr>
        <p:spPr/>
        <p:txBody>
          <a:bodyPr/>
          <a:lstStyle/>
          <a:p>
            <a:fld id="{20649C7E-C0E5-0E4C-B6DE-328695A60747}" type="datetimeFigureOut">
              <a:rPr lang="en-US" smtClean="0"/>
              <a:t>1/22/23</a:t>
            </a:fld>
            <a:endParaRPr lang="en-US"/>
          </a:p>
        </p:txBody>
      </p:sp>
      <p:sp>
        <p:nvSpPr>
          <p:cNvPr id="5" name="Footer Placeholder 4">
            <a:extLst>
              <a:ext uri="{FF2B5EF4-FFF2-40B4-BE49-F238E27FC236}">
                <a16:creationId xmlns:a16="http://schemas.microsoft.com/office/drawing/2014/main" id="{5B7B9528-59E2-1A46-6EEE-88CF32CFC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11F92-3025-8E2D-5AAA-50EC2FA3CE99}"/>
              </a:ext>
            </a:extLst>
          </p:cNvPr>
          <p:cNvSpPr>
            <a:spLocks noGrp="1"/>
          </p:cNvSpPr>
          <p:nvPr>
            <p:ph type="sldNum" sz="quarter" idx="12"/>
          </p:nvPr>
        </p:nvSpPr>
        <p:spPr/>
        <p:txBody>
          <a:bodyPr/>
          <a:lstStyle/>
          <a:p>
            <a:fld id="{E133D340-D8C4-344D-BF43-6697D2300F75}" type="slidenum">
              <a:rPr lang="en-US" smtClean="0"/>
              <a:t>‹#›</a:t>
            </a:fld>
            <a:endParaRPr lang="en-US"/>
          </a:p>
        </p:txBody>
      </p:sp>
    </p:spTree>
    <p:extLst>
      <p:ext uri="{BB962C8B-B14F-4D97-AF65-F5344CB8AC3E}">
        <p14:creationId xmlns:p14="http://schemas.microsoft.com/office/powerpoint/2010/main" val="66557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94BF-C63D-BB2D-DAFA-8D0C2F45F9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9B33B-CB05-DB9C-560D-14ADD52E3A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71E4A-179B-7846-A9A0-598C5B42F783}"/>
              </a:ext>
            </a:extLst>
          </p:cNvPr>
          <p:cNvSpPr>
            <a:spLocks noGrp="1"/>
          </p:cNvSpPr>
          <p:nvPr>
            <p:ph type="dt" sz="half" idx="10"/>
          </p:nvPr>
        </p:nvSpPr>
        <p:spPr/>
        <p:txBody>
          <a:bodyPr/>
          <a:lstStyle/>
          <a:p>
            <a:fld id="{20649C7E-C0E5-0E4C-B6DE-328695A60747}" type="datetimeFigureOut">
              <a:rPr lang="en-US" smtClean="0"/>
              <a:t>1/22/23</a:t>
            </a:fld>
            <a:endParaRPr lang="en-US"/>
          </a:p>
        </p:txBody>
      </p:sp>
      <p:sp>
        <p:nvSpPr>
          <p:cNvPr id="5" name="Footer Placeholder 4">
            <a:extLst>
              <a:ext uri="{FF2B5EF4-FFF2-40B4-BE49-F238E27FC236}">
                <a16:creationId xmlns:a16="http://schemas.microsoft.com/office/drawing/2014/main" id="{0EC80051-B8D8-E71C-9ECB-1CAAC64E8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F570F-5885-F1EC-BA80-05B3FEEB055D}"/>
              </a:ext>
            </a:extLst>
          </p:cNvPr>
          <p:cNvSpPr>
            <a:spLocks noGrp="1"/>
          </p:cNvSpPr>
          <p:nvPr>
            <p:ph type="sldNum" sz="quarter" idx="12"/>
          </p:nvPr>
        </p:nvSpPr>
        <p:spPr/>
        <p:txBody>
          <a:bodyPr/>
          <a:lstStyle/>
          <a:p>
            <a:fld id="{E133D340-D8C4-344D-BF43-6697D2300F75}" type="slidenum">
              <a:rPr lang="en-US" smtClean="0"/>
              <a:t>‹#›</a:t>
            </a:fld>
            <a:endParaRPr lang="en-US"/>
          </a:p>
        </p:txBody>
      </p:sp>
    </p:spTree>
    <p:extLst>
      <p:ext uri="{BB962C8B-B14F-4D97-AF65-F5344CB8AC3E}">
        <p14:creationId xmlns:p14="http://schemas.microsoft.com/office/powerpoint/2010/main" val="3598357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51AD-8C84-88D1-C2D8-646E9CA3A2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AF4A85-D264-00C4-D059-34FDF70CE7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37E267-BE72-8AA9-407F-87C9A2A45AE8}"/>
              </a:ext>
            </a:extLst>
          </p:cNvPr>
          <p:cNvSpPr>
            <a:spLocks noGrp="1"/>
          </p:cNvSpPr>
          <p:nvPr>
            <p:ph type="dt" sz="half" idx="10"/>
          </p:nvPr>
        </p:nvSpPr>
        <p:spPr/>
        <p:txBody>
          <a:bodyPr/>
          <a:lstStyle/>
          <a:p>
            <a:fld id="{20649C7E-C0E5-0E4C-B6DE-328695A60747}" type="datetimeFigureOut">
              <a:rPr lang="en-US" smtClean="0"/>
              <a:t>1/22/23</a:t>
            </a:fld>
            <a:endParaRPr lang="en-US"/>
          </a:p>
        </p:txBody>
      </p:sp>
      <p:sp>
        <p:nvSpPr>
          <p:cNvPr id="5" name="Footer Placeholder 4">
            <a:extLst>
              <a:ext uri="{FF2B5EF4-FFF2-40B4-BE49-F238E27FC236}">
                <a16:creationId xmlns:a16="http://schemas.microsoft.com/office/drawing/2014/main" id="{6ECC0489-C9B4-7510-61E6-D8934DE12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C0CEC-3E19-281E-AE03-33284E06ABEC}"/>
              </a:ext>
            </a:extLst>
          </p:cNvPr>
          <p:cNvSpPr>
            <a:spLocks noGrp="1"/>
          </p:cNvSpPr>
          <p:nvPr>
            <p:ph type="sldNum" sz="quarter" idx="12"/>
          </p:nvPr>
        </p:nvSpPr>
        <p:spPr/>
        <p:txBody>
          <a:bodyPr/>
          <a:lstStyle/>
          <a:p>
            <a:fld id="{E133D340-D8C4-344D-BF43-6697D2300F75}" type="slidenum">
              <a:rPr lang="en-US" smtClean="0"/>
              <a:t>‹#›</a:t>
            </a:fld>
            <a:endParaRPr lang="en-US"/>
          </a:p>
        </p:txBody>
      </p:sp>
    </p:spTree>
    <p:extLst>
      <p:ext uri="{BB962C8B-B14F-4D97-AF65-F5344CB8AC3E}">
        <p14:creationId xmlns:p14="http://schemas.microsoft.com/office/powerpoint/2010/main" val="2076562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B950-DB9D-DDF9-501C-634B67FC2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2738A-F379-3941-7710-E0C5008305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89AF41-8DCB-9077-B6E0-5D163C2149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BD1E54-3A08-4784-4236-7FD49D943E09}"/>
              </a:ext>
            </a:extLst>
          </p:cNvPr>
          <p:cNvSpPr>
            <a:spLocks noGrp="1"/>
          </p:cNvSpPr>
          <p:nvPr>
            <p:ph type="dt" sz="half" idx="10"/>
          </p:nvPr>
        </p:nvSpPr>
        <p:spPr/>
        <p:txBody>
          <a:bodyPr/>
          <a:lstStyle/>
          <a:p>
            <a:fld id="{20649C7E-C0E5-0E4C-B6DE-328695A60747}" type="datetimeFigureOut">
              <a:rPr lang="en-US" smtClean="0"/>
              <a:t>1/22/23</a:t>
            </a:fld>
            <a:endParaRPr lang="en-US"/>
          </a:p>
        </p:txBody>
      </p:sp>
      <p:sp>
        <p:nvSpPr>
          <p:cNvPr id="6" name="Footer Placeholder 5">
            <a:extLst>
              <a:ext uri="{FF2B5EF4-FFF2-40B4-BE49-F238E27FC236}">
                <a16:creationId xmlns:a16="http://schemas.microsoft.com/office/drawing/2014/main" id="{006B6B56-912B-3B0D-4157-9F7D4A3EF5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E0AB9-7A1E-1A2D-02B3-C212947D32C5}"/>
              </a:ext>
            </a:extLst>
          </p:cNvPr>
          <p:cNvSpPr>
            <a:spLocks noGrp="1"/>
          </p:cNvSpPr>
          <p:nvPr>
            <p:ph type="sldNum" sz="quarter" idx="12"/>
          </p:nvPr>
        </p:nvSpPr>
        <p:spPr/>
        <p:txBody>
          <a:bodyPr/>
          <a:lstStyle/>
          <a:p>
            <a:fld id="{E133D340-D8C4-344D-BF43-6697D2300F75}" type="slidenum">
              <a:rPr lang="en-US" smtClean="0"/>
              <a:t>‹#›</a:t>
            </a:fld>
            <a:endParaRPr lang="en-US"/>
          </a:p>
        </p:txBody>
      </p:sp>
    </p:spTree>
    <p:extLst>
      <p:ext uri="{BB962C8B-B14F-4D97-AF65-F5344CB8AC3E}">
        <p14:creationId xmlns:p14="http://schemas.microsoft.com/office/powerpoint/2010/main" val="82687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B34E-305E-73E4-46C9-95672C45D4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77F204-B1CA-C7AA-62AB-E0214C92C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DB33C8-36C7-1FD3-2936-BE77B9091C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A7EBAA-ACD9-8B90-81F2-468BD47D5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09537C-BE7C-9E36-5C95-27D01852C5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5908FE-9F1F-D5AE-719C-FB89027CA3A1}"/>
              </a:ext>
            </a:extLst>
          </p:cNvPr>
          <p:cNvSpPr>
            <a:spLocks noGrp="1"/>
          </p:cNvSpPr>
          <p:nvPr>
            <p:ph type="dt" sz="half" idx="10"/>
          </p:nvPr>
        </p:nvSpPr>
        <p:spPr/>
        <p:txBody>
          <a:bodyPr/>
          <a:lstStyle/>
          <a:p>
            <a:fld id="{20649C7E-C0E5-0E4C-B6DE-328695A60747}" type="datetimeFigureOut">
              <a:rPr lang="en-US" smtClean="0"/>
              <a:t>1/22/23</a:t>
            </a:fld>
            <a:endParaRPr lang="en-US"/>
          </a:p>
        </p:txBody>
      </p:sp>
      <p:sp>
        <p:nvSpPr>
          <p:cNvPr id="8" name="Footer Placeholder 7">
            <a:extLst>
              <a:ext uri="{FF2B5EF4-FFF2-40B4-BE49-F238E27FC236}">
                <a16:creationId xmlns:a16="http://schemas.microsoft.com/office/drawing/2014/main" id="{A4588C5B-6BDE-893E-7E89-5023CFA52C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3D63B5-3D81-E69B-C7C9-9FEC1450DA5C}"/>
              </a:ext>
            </a:extLst>
          </p:cNvPr>
          <p:cNvSpPr>
            <a:spLocks noGrp="1"/>
          </p:cNvSpPr>
          <p:nvPr>
            <p:ph type="sldNum" sz="quarter" idx="12"/>
          </p:nvPr>
        </p:nvSpPr>
        <p:spPr/>
        <p:txBody>
          <a:bodyPr/>
          <a:lstStyle/>
          <a:p>
            <a:fld id="{E133D340-D8C4-344D-BF43-6697D2300F75}" type="slidenum">
              <a:rPr lang="en-US" smtClean="0"/>
              <a:t>‹#›</a:t>
            </a:fld>
            <a:endParaRPr lang="en-US"/>
          </a:p>
        </p:txBody>
      </p:sp>
    </p:spTree>
    <p:extLst>
      <p:ext uri="{BB962C8B-B14F-4D97-AF65-F5344CB8AC3E}">
        <p14:creationId xmlns:p14="http://schemas.microsoft.com/office/powerpoint/2010/main" val="316177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DCBB-5D02-3AC0-2505-B3A8B704C0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E8F6B1-B10F-F4B2-757B-8626AB9A60A9}"/>
              </a:ext>
            </a:extLst>
          </p:cNvPr>
          <p:cNvSpPr>
            <a:spLocks noGrp="1"/>
          </p:cNvSpPr>
          <p:nvPr>
            <p:ph type="dt" sz="half" idx="10"/>
          </p:nvPr>
        </p:nvSpPr>
        <p:spPr/>
        <p:txBody>
          <a:bodyPr/>
          <a:lstStyle/>
          <a:p>
            <a:fld id="{20649C7E-C0E5-0E4C-B6DE-328695A60747}" type="datetimeFigureOut">
              <a:rPr lang="en-US" smtClean="0"/>
              <a:t>1/22/23</a:t>
            </a:fld>
            <a:endParaRPr lang="en-US"/>
          </a:p>
        </p:txBody>
      </p:sp>
      <p:sp>
        <p:nvSpPr>
          <p:cNvPr id="4" name="Footer Placeholder 3">
            <a:extLst>
              <a:ext uri="{FF2B5EF4-FFF2-40B4-BE49-F238E27FC236}">
                <a16:creationId xmlns:a16="http://schemas.microsoft.com/office/drawing/2014/main" id="{7593E101-7C1A-EA71-9671-CA8221A0D5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D94734-9B93-C851-8BB8-637D1E1FB754}"/>
              </a:ext>
            </a:extLst>
          </p:cNvPr>
          <p:cNvSpPr>
            <a:spLocks noGrp="1"/>
          </p:cNvSpPr>
          <p:nvPr>
            <p:ph type="sldNum" sz="quarter" idx="12"/>
          </p:nvPr>
        </p:nvSpPr>
        <p:spPr/>
        <p:txBody>
          <a:bodyPr/>
          <a:lstStyle/>
          <a:p>
            <a:fld id="{E133D340-D8C4-344D-BF43-6697D2300F75}" type="slidenum">
              <a:rPr lang="en-US" smtClean="0"/>
              <a:t>‹#›</a:t>
            </a:fld>
            <a:endParaRPr lang="en-US"/>
          </a:p>
        </p:txBody>
      </p:sp>
    </p:spTree>
    <p:extLst>
      <p:ext uri="{BB962C8B-B14F-4D97-AF65-F5344CB8AC3E}">
        <p14:creationId xmlns:p14="http://schemas.microsoft.com/office/powerpoint/2010/main" val="286436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14E55-828E-69B9-62FA-041BE174D523}"/>
              </a:ext>
            </a:extLst>
          </p:cNvPr>
          <p:cNvSpPr>
            <a:spLocks noGrp="1"/>
          </p:cNvSpPr>
          <p:nvPr>
            <p:ph type="dt" sz="half" idx="10"/>
          </p:nvPr>
        </p:nvSpPr>
        <p:spPr/>
        <p:txBody>
          <a:bodyPr/>
          <a:lstStyle/>
          <a:p>
            <a:fld id="{20649C7E-C0E5-0E4C-B6DE-328695A60747}" type="datetimeFigureOut">
              <a:rPr lang="en-US" smtClean="0"/>
              <a:t>1/22/23</a:t>
            </a:fld>
            <a:endParaRPr lang="en-US"/>
          </a:p>
        </p:txBody>
      </p:sp>
      <p:sp>
        <p:nvSpPr>
          <p:cNvPr id="3" name="Footer Placeholder 2">
            <a:extLst>
              <a:ext uri="{FF2B5EF4-FFF2-40B4-BE49-F238E27FC236}">
                <a16:creationId xmlns:a16="http://schemas.microsoft.com/office/drawing/2014/main" id="{D2925D9E-37C5-CDF4-9660-DF3C07B994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E8C9AB-6E49-4F09-0633-22D320F99869}"/>
              </a:ext>
            </a:extLst>
          </p:cNvPr>
          <p:cNvSpPr>
            <a:spLocks noGrp="1"/>
          </p:cNvSpPr>
          <p:nvPr>
            <p:ph type="sldNum" sz="quarter" idx="12"/>
          </p:nvPr>
        </p:nvSpPr>
        <p:spPr/>
        <p:txBody>
          <a:bodyPr/>
          <a:lstStyle/>
          <a:p>
            <a:fld id="{E133D340-D8C4-344D-BF43-6697D2300F75}" type="slidenum">
              <a:rPr lang="en-US" smtClean="0"/>
              <a:t>‹#›</a:t>
            </a:fld>
            <a:endParaRPr lang="en-US"/>
          </a:p>
        </p:txBody>
      </p:sp>
    </p:spTree>
    <p:extLst>
      <p:ext uri="{BB962C8B-B14F-4D97-AF65-F5344CB8AC3E}">
        <p14:creationId xmlns:p14="http://schemas.microsoft.com/office/powerpoint/2010/main" val="127610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4AA4-B0BD-24EF-3092-B8C3D3ABF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7C108C-5B73-2313-24AC-93695BC75D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1FD07F-3F0F-75C1-98E7-916EBF569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BA22A-D1A6-143B-EEEA-E3BC8444EA3A}"/>
              </a:ext>
            </a:extLst>
          </p:cNvPr>
          <p:cNvSpPr>
            <a:spLocks noGrp="1"/>
          </p:cNvSpPr>
          <p:nvPr>
            <p:ph type="dt" sz="half" idx="10"/>
          </p:nvPr>
        </p:nvSpPr>
        <p:spPr/>
        <p:txBody>
          <a:bodyPr/>
          <a:lstStyle/>
          <a:p>
            <a:fld id="{20649C7E-C0E5-0E4C-B6DE-328695A60747}" type="datetimeFigureOut">
              <a:rPr lang="en-US" smtClean="0"/>
              <a:t>1/22/23</a:t>
            </a:fld>
            <a:endParaRPr lang="en-US"/>
          </a:p>
        </p:txBody>
      </p:sp>
      <p:sp>
        <p:nvSpPr>
          <p:cNvPr id="6" name="Footer Placeholder 5">
            <a:extLst>
              <a:ext uri="{FF2B5EF4-FFF2-40B4-BE49-F238E27FC236}">
                <a16:creationId xmlns:a16="http://schemas.microsoft.com/office/drawing/2014/main" id="{2ABBAA45-BCB5-4300-DF16-E6ABB4AAC8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577440-E8E0-84D1-4B8F-8650AB669490}"/>
              </a:ext>
            </a:extLst>
          </p:cNvPr>
          <p:cNvSpPr>
            <a:spLocks noGrp="1"/>
          </p:cNvSpPr>
          <p:nvPr>
            <p:ph type="sldNum" sz="quarter" idx="12"/>
          </p:nvPr>
        </p:nvSpPr>
        <p:spPr/>
        <p:txBody>
          <a:bodyPr/>
          <a:lstStyle/>
          <a:p>
            <a:fld id="{E133D340-D8C4-344D-BF43-6697D2300F75}" type="slidenum">
              <a:rPr lang="en-US" smtClean="0"/>
              <a:t>‹#›</a:t>
            </a:fld>
            <a:endParaRPr lang="en-US"/>
          </a:p>
        </p:txBody>
      </p:sp>
    </p:spTree>
    <p:extLst>
      <p:ext uri="{BB962C8B-B14F-4D97-AF65-F5344CB8AC3E}">
        <p14:creationId xmlns:p14="http://schemas.microsoft.com/office/powerpoint/2010/main" val="181883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A3AD-1273-1457-525E-693A9DA0AF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1565E6-12C7-106B-7761-3A64F40DBB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29ECD-C594-23FB-5697-85A47C956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75A44-FAFD-B5B0-6EB1-A9EFEDE7DC2A}"/>
              </a:ext>
            </a:extLst>
          </p:cNvPr>
          <p:cNvSpPr>
            <a:spLocks noGrp="1"/>
          </p:cNvSpPr>
          <p:nvPr>
            <p:ph type="dt" sz="half" idx="10"/>
          </p:nvPr>
        </p:nvSpPr>
        <p:spPr/>
        <p:txBody>
          <a:bodyPr/>
          <a:lstStyle/>
          <a:p>
            <a:fld id="{20649C7E-C0E5-0E4C-B6DE-328695A60747}" type="datetimeFigureOut">
              <a:rPr lang="en-US" smtClean="0"/>
              <a:t>1/22/23</a:t>
            </a:fld>
            <a:endParaRPr lang="en-US"/>
          </a:p>
        </p:txBody>
      </p:sp>
      <p:sp>
        <p:nvSpPr>
          <p:cNvPr id="6" name="Footer Placeholder 5">
            <a:extLst>
              <a:ext uri="{FF2B5EF4-FFF2-40B4-BE49-F238E27FC236}">
                <a16:creationId xmlns:a16="http://schemas.microsoft.com/office/drawing/2014/main" id="{D04AC852-0942-89B7-0FC5-143AE0D85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8A380-7BB0-265E-003D-DD2037D1F488}"/>
              </a:ext>
            </a:extLst>
          </p:cNvPr>
          <p:cNvSpPr>
            <a:spLocks noGrp="1"/>
          </p:cNvSpPr>
          <p:nvPr>
            <p:ph type="sldNum" sz="quarter" idx="12"/>
          </p:nvPr>
        </p:nvSpPr>
        <p:spPr/>
        <p:txBody>
          <a:bodyPr/>
          <a:lstStyle/>
          <a:p>
            <a:fld id="{E133D340-D8C4-344D-BF43-6697D2300F75}" type="slidenum">
              <a:rPr lang="en-US" smtClean="0"/>
              <a:t>‹#›</a:t>
            </a:fld>
            <a:endParaRPr lang="en-US"/>
          </a:p>
        </p:txBody>
      </p:sp>
    </p:spTree>
    <p:extLst>
      <p:ext uri="{BB962C8B-B14F-4D97-AF65-F5344CB8AC3E}">
        <p14:creationId xmlns:p14="http://schemas.microsoft.com/office/powerpoint/2010/main" val="316660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E3E2B8-79F6-E3C9-411E-6E589349C8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53AD45-6DD9-3CFE-9F56-C8FD32A75B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6F1D2-259A-F89E-5958-58D9385FF2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49C7E-C0E5-0E4C-B6DE-328695A60747}" type="datetimeFigureOut">
              <a:rPr lang="en-US" smtClean="0"/>
              <a:t>1/22/23</a:t>
            </a:fld>
            <a:endParaRPr lang="en-US"/>
          </a:p>
        </p:txBody>
      </p:sp>
      <p:sp>
        <p:nvSpPr>
          <p:cNvPr id="5" name="Footer Placeholder 4">
            <a:extLst>
              <a:ext uri="{FF2B5EF4-FFF2-40B4-BE49-F238E27FC236}">
                <a16:creationId xmlns:a16="http://schemas.microsoft.com/office/drawing/2014/main" id="{86DECC04-A18B-77FC-7DB1-D13989C2EB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66DCF-B8DB-FCD3-1A8A-443633807E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3D340-D8C4-344D-BF43-6697D2300F75}" type="slidenum">
              <a:rPr lang="en-US" smtClean="0"/>
              <a:t>‹#›</a:t>
            </a:fld>
            <a:endParaRPr lang="en-US"/>
          </a:p>
        </p:txBody>
      </p:sp>
    </p:spTree>
    <p:extLst>
      <p:ext uri="{BB962C8B-B14F-4D97-AF65-F5344CB8AC3E}">
        <p14:creationId xmlns:p14="http://schemas.microsoft.com/office/powerpoint/2010/main" val="3118344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F9F8-076F-187D-EAF8-4FB82B9B92A9}"/>
              </a:ext>
            </a:extLst>
          </p:cNvPr>
          <p:cNvSpPr>
            <a:spLocks noGrp="1"/>
          </p:cNvSpPr>
          <p:nvPr>
            <p:ph type="ctrTitle"/>
          </p:nvPr>
        </p:nvSpPr>
        <p:spPr/>
        <p:txBody>
          <a:bodyPr/>
          <a:lstStyle/>
          <a:p>
            <a:r>
              <a:rPr lang="en-US" dirty="0"/>
              <a:t>Update – 1/22/23</a:t>
            </a:r>
          </a:p>
        </p:txBody>
      </p:sp>
      <p:sp>
        <p:nvSpPr>
          <p:cNvPr id="3" name="Subtitle 2">
            <a:extLst>
              <a:ext uri="{FF2B5EF4-FFF2-40B4-BE49-F238E27FC236}">
                <a16:creationId xmlns:a16="http://schemas.microsoft.com/office/drawing/2014/main" id="{70BD7E70-980B-E475-EEBA-B7D63BD4C206}"/>
              </a:ext>
            </a:extLst>
          </p:cNvPr>
          <p:cNvSpPr>
            <a:spLocks noGrp="1"/>
          </p:cNvSpPr>
          <p:nvPr>
            <p:ph type="subTitle" idx="1"/>
          </p:nvPr>
        </p:nvSpPr>
        <p:spPr/>
        <p:txBody>
          <a:bodyPr/>
          <a:lstStyle/>
          <a:p>
            <a:r>
              <a:rPr lang="en-US" dirty="0"/>
              <a:t>John Lee</a:t>
            </a:r>
          </a:p>
        </p:txBody>
      </p:sp>
    </p:spTree>
    <p:extLst>
      <p:ext uri="{BB962C8B-B14F-4D97-AF65-F5344CB8AC3E}">
        <p14:creationId xmlns:p14="http://schemas.microsoft.com/office/powerpoint/2010/main" val="39988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9D49-96A0-139F-FA73-B23B29DA77BE}"/>
              </a:ext>
            </a:extLst>
          </p:cNvPr>
          <p:cNvSpPr>
            <a:spLocks noGrp="1"/>
          </p:cNvSpPr>
          <p:nvPr>
            <p:ph type="title"/>
          </p:nvPr>
        </p:nvSpPr>
        <p:spPr/>
        <p:txBody>
          <a:bodyPr/>
          <a:lstStyle/>
          <a:p>
            <a:r>
              <a:rPr lang="en-US" dirty="0"/>
              <a:t>3D Model (AS_0308)</a:t>
            </a:r>
          </a:p>
        </p:txBody>
      </p:sp>
      <p:sp>
        <p:nvSpPr>
          <p:cNvPr id="3" name="Content Placeholder 2">
            <a:extLst>
              <a:ext uri="{FF2B5EF4-FFF2-40B4-BE49-F238E27FC236}">
                <a16:creationId xmlns:a16="http://schemas.microsoft.com/office/drawing/2014/main" id="{A7394FCD-E1C4-1CB1-1926-3F800737A384}"/>
              </a:ext>
            </a:extLst>
          </p:cNvPr>
          <p:cNvSpPr>
            <a:spLocks noGrp="1"/>
          </p:cNvSpPr>
          <p:nvPr>
            <p:ph idx="1"/>
          </p:nvPr>
        </p:nvSpPr>
        <p:spPr/>
        <p:txBody>
          <a:bodyPr/>
          <a:lstStyle/>
          <a:p>
            <a:r>
              <a:rPr lang="en-US" dirty="0"/>
              <a:t>3D geometry needed to remove RPA_03_04 from Ingrid’s model due to meshing concerns</a:t>
            </a:r>
          </a:p>
          <a:p>
            <a:r>
              <a:rPr lang="en-US" dirty="0"/>
              <a:t>Increased mesh quality.</a:t>
            </a:r>
          </a:p>
          <a:p>
            <a:endParaRPr lang="en-US" dirty="0"/>
          </a:p>
        </p:txBody>
      </p:sp>
    </p:spTree>
    <p:extLst>
      <p:ext uri="{BB962C8B-B14F-4D97-AF65-F5344CB8AC3E}">
        <p14:creationId xmlns:p14="http://schemas.microsoft.com/office/powerpoint/2010/main" val="3517319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815A-0409-5511-D238-F17B4557ABF5}"/>
              </a:ext>
            </a:extLst>
          </p:cNvPr>
          <p:cNvSpPr>
            <a:spLocks noGrp="1"/>
          </p:cNvSpPr>
          <p:nvPr>
            <p:ph type="title"/>
          </p:nvPr>
        </p:nvSpPr>
        <p:spPr/>
        <p:txBody>
          <a:bodyPr/>
          <a:lstStyle/>
          <a:p>
            <a:r>
              <a:rPr lang="en-US" dirty="0"/>
              <a:t>Centerlines</a:t>
            </a:r>
          </a:p>
        </p:txBody>
      </p:sp>
      <p:sp>
        <p:nvSpPr>
          <p:cNvPr id="3" name="Content Placeholder 2">
            <a:extLst>
              <a:ext uri="{FF2B5EF4-FFF2-40B4-BE49-F238E27FC236}">
                <a16:creationId xmlns:a16="http://schemas.microsoft.com/office/drawing/2014/main" id="{C819BAEA-1357-A8D2-EED0-A001BC4405B8}"/>
              </a:ext>
            </a:extLst>
          </p:cNvPr>
          <p:cNvSpPr>
            <a:spLocks noGrp="1"/>
          </p:cNvSpPr>
          <p:nvPr>
            <p:ph idx="1"/>
          </p:nvPr>
        </p:nvSpPr>
        <p:spPr/>
        <p:txBody>
          <a:bodyPr/>
          <a:lstStyle/>
          <a:p>
            <a:r>
              <a:rPr lang="en-US" dirty="0"/>
              <a:t>Centerlines generated from 3D geometry work.</a:t>
            </a:r>
          </a:p>
        </p:txBody>
      </p:sp>
    </p:spTree>
    <p:extLst>
      <p:ext uri="{BB962C8B-B14F-4D97-AF65-F5344CB8AC3E}">
        <p14:creationId xmlns:p14="http://schemas.microsoft.com/office/powerpoint/2010/main" val="3470780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7970-73DA-257B-B98A-2A4C1B827116}"/>
              </a:ext>
            </a:extLst>
          </p:cNvPr>
          <p:cNvSpPr>
            <a:spLocks noGrp="1"/>
          </p:cNvSpPr>
          <p:nvPr>
            <p:ph type="title"/>
          </p:nvPr>
        </p:nvSpPr>
        <p:spPr/>
        <p:txBody>
          <a:bodyPr/>
          <a:lstStyle/>
          <a:p>
            <a:r>
              <a:rPr lang="en-US" dirty="0"/>
              <a:t>0D LPN</a:t>
            </a:r>
          </a:p>
        </p:txBody>
      </p:sp>
      <p:sp>
        <p:nvSpPr>
          <p:cNvPr id="3" name="Content Placeholder 2">
            <a:extLst>
              <a:ext uri="{FF2B5EF4-FFF2-40B4-BE49-F238E27FC236}">
                <a16:creationId xmlns:a16="http://schemas.microsoft.com/office/drawing/2014/main" id="{4C5C2D81-FE5A-1607-214F-E491D0FE14F6}"/>
              </a:ext>
            </a:extLst>
          </p:cNvPr>
          <p:cNvSpPr>
            <a:spLocks noGrp="1"/>
          </p:cNvSpPr>
          <p:nvPr>
            <p:ph idx="1"/>
          </p:nvPr>
        </p:nvSpPr>
        <p:spPr/>
        <p:txBody>
          <a:bodyPr/>
          <a:lstStyle/>
          <a:p>
            <a:r>
              <a:rPr lang="en-US" dirty="0"/>
              <a:t>Same problems as Healthy</a:t>
            </a:r>
          </a:p>
        </p:txBody>
      </p:sp>
      <p:sp>
        <p:nvSpPr>
          <p:cNvPr id="4" name="TextBox 3">
            <a:extLst>
              <a:ext uri="{FF2B5EF4-FFF2-40B4-BE49-F238E27FC236}">
                <a16:creationId xmlns:a16="http://schemas.microsoft.com/office/drawing/2014/main" id="{C00CE072-A148-5B45-D9B5-49691153B462}"/>
              </a:ext>
            </a:extLst>
          </p:cNvPr>
          <p:cNvSpPr txBox="1"/>
          <p:nvPr/>
        </p:nvSpPr>
        <p:spPr>
          <a:xfrm>
            <a:off x="2327564" y="113607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6153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7BFA-958B-9FC7-2FE7-107A2088C8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9D4BEB-B715-F656-4BAA-BAB7F6251B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57887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3FCF-D499-7851-AD54-6495CDDBF4D3}"/>
              </a:ext>
            </a:extLst>
          </p:cNvPr>
          <p:cNvSpPr>
            <a:spLocks noGrp="1"/>
          </p:cNvSpPr>
          <p:nvPr>
            <p:ph type="title"/>
          </p:nvPr>
        </p:nvSpPr>
        <p:spPr/>
        <p:txBody>
          <a:bodyPr/>
          <a:lstStyle/>
          <a:p>
            <a:r>
              <a:rPr lang="en-US" dirty="0"/>
              <a:t>Healthy Model</a:t>
            </a:r>
          </a:p>
        </p:txBody>
      </p:sp>
      <p:sp>
        <p:nvSpPr>
          <p:cNvPr id="3" name="Text Placeholder 2">
            <a:extLst>
              <a:ext uri="{FF2B5EF4-FFF2-40B4-BE49-F238E27FC236}">
                <a16:creationId xmlns:a16="http://schemas.microsoft.com/office/drawing/2014/main" id="{9B907F01-8252-E26B-A246-445CDA4E5B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57585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41FB-D99A-A6B2-24C3-7A3D67A8E211}"/>
              </a:ext>
            </a:extLst>
          </p:cNvPr>
          <p:cNvSpPr>
            <a:spLocks noGrp="1"/>
          </p:cNvSpPr>
          <p:nvPr>
            <p:ph type="title"/>
          </p:nvPr>
        </p:nvSpPr>
        <p:spPr/>
        <p:txBody>
          <a:bodyPr/>
          <a:lstStyle/>
          <a:p>
            <a:r>
              <a:rPr lang="en-US" dirty="0"/>
              <a:t>3D Model (0080_0001)</a:t>
            </a:r>
          </a:p>
        </p:txBody>
      </p:sp>
      <p:sp>
        <p:nvSpPr>
          <p:cNvPr id="3" name="Content Placeholder 2">
            <a:extLst>
              <a:ext uri="{FF2B5EF4-FFF2-40B4-BE49-F238E27FC236}">
                <a16:creationId xmlns:a16="http://schemas.microsoft.com/office/drawing/2014/main" id="{21648826-3613-D916-46BA-3E326B498DC5}"/>
              </a:ext>
            </a:extLst>
          </p:cNvPr>
          <p:cNvSpPr>
            <a:spLocks noGrp="1"/>
          </p:cNvSpPr>
          <p:nvPr>
            <p:ph idx="1"/>
          </p:nvPr>
        </p:nvSpPr>
        <p:spPr/>
        <p:txBody>
          <a:bodyPr/>
          <a:lstStyle/>
          <a:p>
            <a:pPr lvl="1"/>
            <a:r>
              <a:rPr lang="en-US" dirty="0"/>
              <a:t>Not much needs to change in the 3D model</a:t>
            </a:r>
          </a:p>
          <a:p>
            <a:pPr lvl="1"/>
            <a:r>
              <a:rPr lang="en-US" dirty="0"/>
              <a:t>Mesh </a:t>
            </a:r>
            <a:r>
              <a:rPr lang="en-US" dirty="0">
                <a:sym typeface="Wingdings" pitchFamily="2" charset="2"/>
              </a:rPr>
              <a:t> same fidelity as original geometry</a:t>
            </a:r>
          </a:p>
          <a:p>
            <a:pPr lvl="1"/>
            <a:endParaRPr lang="en-US" dirty="0"/>
          </a:p>
        </p:txBody>
      </p:sp>
      <p:pic>
        <p:nvPicPr>
          <p:cNvPr id="5" name="Picture 4" descr="A picture containing sculpture, plant&#10;&#10;Description automatically generated">
            <a:extLst>
              <a:ext uri="{FF2B5EF4-FFF2-40B4-BE49-F238E27FC236}">
                <a16:creationId xmlns:a16="http://schemas.microsoft.com/office/drawing/2014/main" id="{E2003664-ED43-C0BE-BCD3-7460E5055BE4}"/>
              </a:ext>
            </a:extLst>
          </p:cNvPr>
          <p:cNvPicPr>
            <a:picLocks noChangeAspect="1"/>
          </p:cNvPicPr>
          <p:nvPr/>
        </p:nvPicPr>
        <p:blipFill>
          <a:blip r:embed="rId2"/>
          <a:stretch>
            <a:fillRect/>
          </a:stretch>
        </p:blipFill>
        <p:spPr>
          <a:xfrm>
            <a:off x="7302832" y="681037"/>
            <a:ext cx="4383477" cy="4971618"/>
          </a:xfrm>
          <a:prstGeom prst="rect">
            <a:avLst/>
          </a:prstGeom>
        </p:spPr>
      </p:pic>
    </p:spTree>
    <p:extLst>
      <p:ext uri="{BB962C8B-B14F-4D97-AF65-F5344CB8AC3E}">
        <p14:creationId xmlns:p14="http://schemas.microsoft.com/office/powerpoint/2010/main" val="1130117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8C74-2061-7114-F9F8-99E0103EA0DB}"/>
              </a:ext>
            </a:extLst>
          </p:cNvPr>
          <p:cNvSpPr>
            <a:spLocks noGrp="1"/>
          </p:cNvSpPr>
          <p:nvPr>
            <p:ph type="title"/>
          </p:nvPr>
        </p:nvSpPr>
        <p:spPr/>
        <p:txBody>
          <a:bodyPr/>
          <a:lstStyle/>
          <a:p>
            <a:r>
              <a:rPr lang="en-US" dirty="0"/>
              <a:t>Centerlines</a:t>
            </a:r>
          </a:p>
        </p:txBody>
      </p:sp>
      <p:sp>
        <p:nvSpPr>
          <p:cNvPr id="7" name="Content Placeholder 6">
            <a:extLst>
              <a:ext uri="{FF2B5EF4-FFF2-40B4-BE49-F238E27FC236}">
                <a16:creationId xmlns:a16="http://schemas.microsoft.com/office/drawing/2014/main" id="{C0F6CBAB-6BCE-B070-48AC-834CA5CE4338}"/>
              </a:ext>
            </a:extLst>
          </p:cNvPr>
          <p:cNvSpPr>
            <a:spLocks noGrp="1"/>
          </p:cNvSpPr>
          <p:nvPr>
            <p:ph idx="1"/>
          </p:nvPr>
        </p:nvSpPr>
        <p:spPr>
          <a:xfrm>
            <a:off x="838200" y="1825625"/>
            <a:ext cx="7042479" cy="4351338"/>
          </a:xfrm>
        </p:spPr>
        <p:txBody>
          <a:bodyPr/>
          <a:lstStyle/>
          <a:p>
            <a:r>
              <a:rPr lang="en-US" dirty="0"/>
              <a:t>Generated using </a:t>
            </a:r>
            <a:r>
              <a:rPr lang="en-US" dirty="0" err="1"/>
              <a:t>sv</a:t>
            </a:r>
            <a:r>
              <a:rPr lang="en-US" dirty="0"/>
              <a:t> centerlines from the 3D model</a:t>
            </a:r>
          </a:p>
          <a:p>
            <a:r>
              <a:rPr lang="en-US" dirty="0"/>
              <a:t>Centerlines are adequate (no problems)</a:t>
            </a:r>
          </a:p>
          <a:p>
            <a:endParaRPr lang="en-US" dirty="0"/>
          </a:p>
        </p:txBody>
      </p:sp>
      <p:pic>
        <p:nvPicPr>
          <p:cNvPr id="8" name="Content Placeholder 4" descr="A picture containing plant&#10;&#10;Description automatically generated">
            <a:extLst>
              <a:ext uri="{FF2B5EF4-FFF2-40B4-BE49-F238E27FC236}">
                <a16:creationId xmlns:a16="http://schemas.microsoft.com/office/drawing/2014/main" id="{A7E63231-37AA-AC15-077B-E62AF05DDC1A}"/>
              </a:ext>
            </a:extLst>
          </p:cNvPr>
          <p:cNvPicPr>
            <a:picLocks noChangeAspect="1"/>
          </p:cNvPicPr>
          <p:nvPr/>
        </p:nvPicPr>
        <p:blipFill>
          <a:blip r:embed="rId2"/>
          <a:stretch>
            <a:fillRect/>
          </a:stretch>
        </p:blipFill>
        <p:spPr>
          <a:xfrm>
            <a:off x="7880679" y="681037"/>
            <a:ext cx="3856677" cy="4351338"/>
          </a:xfrm>
          <a:prstGeom prst="rect">
            <a:avLst/>
          </a:prstGeom>
        </p:spPr>
      </p:pic>
    </p:spTree>
    <p:extLst>
      <p:ext uri="{BB962C8B-B14F-4D97-AF65-F5344CB8AC3E}">
        <p14:creationId xmlns:p14="http://schemas.microsoft.com/office/powerpoint/2010/main" val="933297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14C2-23D6-25E5-23B4-E9E5B8039ECE}"/>
              </a:ext>
            </a:extLst>
          </p:cNvPr>
          <p:cNvSpPr>
            <a:spLocks noGrp="1"/>
          </p:cNvSpPr>
          <p:nvPr>
            <p:ph type="title"/>
          </p:nvPr>
        </p:nvSpPr>
        <p:spPr/>
        <p:txBody>
          <a:bodyPr/>
          <a:lstStyle/>
          <a:p>
            <a:r>
              <a:rPr lang="en-US" dirty="0"/>
              <a:t>0D LPN / JC coefficients</a:t>
            </a:r>
          </a:p>
        </p:txBody>
      </p:sp>
      <p:sp>
        <p:nvSpPr>
          <p:cNvPr id="3" name="Content Placeholder 2">
            <a:extLst>
              <a:ext uri="{FF2B5EF4-FFF2-40B4-BE49-F238E27FC236}">
                <a16:creationId xmlns:a16="http://schemas.microsoft.com/office/drawing/2014/main" id="{0079612C-7640-624A-DCDB-D0A6FD347A5C}"/>
              </a:ext>
            </a:extLst>
          </p:cNvPr>
          <p:cNvSpPr>
            <a:spLocks noGrp="1"/>
          </p:cNvSpPr>
          <p:nvPr>
            <p:ph idx="1"/>
          </p:nvPr>
        </p:nvSpPr>
        <p:spPr/>
        <p:txBody>
          <a:bodyPr/>
          <a:lstStyle/>
          <a:p>
            <a:r>
              <a:rPr lang="en-US" dirty="0"/>
              <a:t>Linear EH/R is 1.2e6 acceptable? Why?</a:t>
            </a:r>
          </a:p>
          <a:p>
            <a:r>
              <a:rPr lang="en-US" dirty="0"/>
              <a:t>How can we reason using Junction Coefficients like stenosis coefficients? Does it even properly reflect how flow would be distributed?</a:t>
            </a:r>
          </a:p>
          <a:p>
            <a:r>
              <a:rPr lang="en-US" dirty="0"/>
              <a:t>Is the fidelity of the 0D model enough? </a:t>
            </a:r>
          </a:p>
          <a:p>
            <a:pPr lvl="1"/>
            <a:r>
              <a:rPr lang="en-US" dirty="0"/>
              <a:t>How much can we mitigate 0D 3D differences in mmHg due to model fidelity rather than junctional coefficients?</a:t>
            </a:r>
          </a:p>
          <a:p>
            <a:pPr lvl="1"/>
            <a:r>
              <a:rPr lang="en-US" dirty="0"/>
              <a:t>Can we accurately capture the stenosis region for repair down the road?</a:t>
            </a:r>
          </a:p>
          <a:p>
            <a:endParaRPr lang="en-US" dirty="0"/>
          </a:p>
        </p:txBody>
      </p:sp>
    </p:spTree>
    <p:extLst>
      <p:ext uri="{BB962C8B-B14F-4D97-AF65-F5344CB8AC3E}">
        <p14:creationId xmlns:p14="http://schemas.microsoft.com/office/powerpoint/2010/main" val="3220759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F983-5A0F-B4C2-B1F0-790AEBF7EFEF}"/>
              </a:ext>
            </a:extLst>
          </p:cNvPr>
          <p:cNvSpPr>
            <a:spLocks noGrp="1"/>
          </p:cNvSpPr>
          <p:nvPr>
            <p:ph type="title"/>
          </p:nvPr>
        </p:nvSpPr>
        <p:spPr/>
        <p:txBody>
          <a:bodyPr/>
          <a:lstStyle/>
          <a:p>
            <a:r>
              <a:rPr lang="en-US" dirty="0"/>
              <a:t>Tuning</a:t>
            </a:r>
          </a:p>
        </p:txBody>
      </p:sp>
      <p:sp>
        <p:nvSpPr>
          <p:cNvPr id="3" name="Content Placeholder 2">
            <a:extLst>
              <a:ext uri="{FF2B5EF4-FFF2-40B4-BE49-F238E27FC236}">
                <a16:creationId xmlns:a16="http://schemas.microsoft.com/office/drawing/2014/main" id="{1A1910AD-C8EB-46B0-80A9-48955A118102}"/>
              </a:ext>
            </a:extLst>
          </p:cNvPr>
          <p:cNvSpPr>
            <a:spLocks noGrp="1"/>
          </p:cNvSpPr>
          <p:nvPr>
            <p:ph idx="1"/>
          </p:nvPr>
        </p:nvSpPr>
        <p:spPr/>
        <p:txBody>
          <a:bodyPr/>
          <a:lstStyle/>
          <a:p>
            <a:r>
              <a:rPr lang="en-US" dirty="0"/>
              <a:t>Does the tuning method match closely enough with the original 0D model?</a:t>
            </a:r>
          </a:p>
        </p:txBody>
      </p:sp>
    </p:spTree>
    <p:extLst>
      <p:ext uri="{BB962C8B-B14F-4D97-AF65-F5344CB8AC3E}">
        <p14:creationId xmlns:p14="http://schemas.microsoft.com/office/powerpoint/2010/main" val="143681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1D1F-9FFC-64F6-6AE1-3180687DA0ED}"/>
              </a:ext>
            </a:extLst>
          </p:cNvPr>
          <p:cNvSpPr>
            <a:spLocks noGrp="1"/>
          </p:cNvSpPr>
          <p:nvPr>
            <p:ph type="title"/>
          </p:nvPr>
        </p:nvSpPr>
        <p:spPr/>
        <p:txBody>
          <a:bodyPr/>
          <a:lstStyle/>
          <a:p>
            <a:r>
              <a:rPr lang="en-US" dirty="0"/>
              <a:t>3D Simulation</a:t>
            </a:r>
          </a:p>
        </p:txBody>
      </p:sp>
      <p:sp>
        <p:nvSpPr>
          <p:cNvPr id="3" name="Content Placeholder 2">
            <a:extLst>
              <a:ext uri="{FF2B5EF4-FFF2-40B4-BE49-F238E27FC236}">
                <a16:creationId xmlns:a16="http://schemas.microsoft.com/office/drawing/2014/main" id="{AB4FA926-3E19-A8BD-D291-DED13E900941}"/>
              </a:ext>
            </a:extLst>
          </p:cNvPr>
          <p:cNvSpPr>
            <a:spLocks noGrp="1"/>
          </p:cNvSpPr>
          <p:nvPr>
            <p:ph idx="1"/>
          </p:nvPr>
        </p:nvSpPr>
        <p:spPr/>
        <p:txBody>
          <a:bodyPr/>
          <a:lstStyle/>
          <a:p>
            <a:r>
              <a:rPr lang="en-US" dirty="0"/>
              <a:t>Should compute adequately regardless of changes in boundary conditions.</a:t>
            </a:r>
          </a:p>
          <a:p>
            <a:r>
              <a:rPr lang="en-US" dirty="0"/>
              <a:t>Does the BC tuned to the 0D model cause values in 3D simulation to go unreasonably high (beyond physiological targets) due to inaccuracy of 0D model? We know this can be 10%+ off.</a:t>
            </a:r>
          </a:p>
        </p:txBody>
      </p:sp>
    </p:spTree>
    <p:extLst>
      <p:ext uri="{BB962C8B-B14F-4D97-AF65-F5344CB8AC3E}">
        <p14:creationId xmlns:p14="http://schemas.microsoft.com/office/powerpoint/2010/main" val="186179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1EA1-3766-C9A9-A3AA-C78C4DE5FB37}"/>
              </a:ext>
            </a:extLst>
          </p:cNvPr>
          <p:cNvSpPr>
            <a:spLocks noGrp="1"/>
          </p:cNvSpPr>
          <p:nvPr>
            <p:ph type="title"/>
          </p:nvPr>
        </p:nvSpPr>
        <p:spPr/>
        <p:txBody>
          <a:bodyPr/>
          <a:lstStyle/>
          <a:p>
            <a:r>
              <a:rPr lang="en-US" dirty="0"/>
              <a:t>Main Problem</a:t>
            </a:r>
          </a:p>
        </p:txBody>
      </p:sp>
      <p:sp>
        <p:nvSpPr>
          <p:cNvPr id="3" name="Content Placeholder 2">
            <a:extLst>
              <a:ext uri="{FF2B5EF4-FFF2-40B4-BE49-F238E27FC236}">
                <a16:creationId xmlns:a16="http://schemas.microsoft.com/office/drawing/2014/main" id="{84DACD3B-2FAA-10DA-33E9-7053C7C68369}"/>
              </a:ext>
            </a:extLst>
          </p:cNvPr>
          <p:cNvSpPr>
            <a:spLocks noGrp="1"/>
          </p:cNvSpPr>
          <p:nvPr>
            <p:ph idx="1"/>
          </p:nvPr>
        </p:nvSpPr>
        <p:spPr/>
        <p:txBody>
          <a:bodyPr>
            <a:normAutofit fontScale="92500" lnSpcReduction="10000"/>
          </a:bodyPr>
          <a:lstStyle/>
          <a:p>
            <a:r>
              <a:rPr lang="en-US" dirty="0"/>
              <a:t>0D &amp; 3D do not coincide well.</a:t>
            </a:r>
          </a:p>
          <a:p>
            <a:r>
              <a:rPr lang="en-US" dirty="0"/>
              <a:t>Junction Pressure Loss &amp; inaccuracy of 0D RCL’s at capturing full branch</a:t>
            </a:r>
          </a:p>
          <a:p>
            <a:endParaRPr lang="en-US" dirty="0"/>
          </a:p>
          <a:p>
            <a:r>
              <a:rPr lang="en-US" dirty="0"/>
              <a:t>Junction pressure loss</a:t>
            </a:r>
          </a:p>
          <a:p>
            <a:pPr lvl="1"/>
            <a:r>
              <a:rPr lang="en-US" dirty="0"/>
              <a:t>Using JC or </a:t>
            </a:r>
            <a:r>
              <a:rPr lang="en-US" dirty="0" err="1"/>
              <a:t>Mynard</a:t>
            </a:r>
            <a:r>
              <a:rPr lang="en-US" dirty="0"/>
              <a:t> Method</a:t>
            </a:r>
          </a:p>
          <a:p>
            <a:pPr lvl="1"/>
            <a:r>
              <a:rPr lang="en-US" dirty="0"/>
              <a:t>JC coefficients may not be the best and probably needs modification (could use angle of bifurcation.</a:t>
            </a:r>
          </a:p>
          <a:p>
            <a:r>
              <a:rPr lang="en-US" dirty="0"/>
              <a:t>Inaccuracy of RCL’s</a:t>
            </a:r>
          </a:p>
          <a:p>
            <a:pPr lvl="1"/>
            <a:r>
              <a:rPr lang="en-US" dirty="0"/>
              <a:t>Increase fidelity of 0D models by partitioning each branch into smaller parts.</a:t>
            </a:r>
          </a:p>
          <a:p>
            <a:pPr lvl="1"/>
            <a:r>
              <a:rPr lang="en-US" dirty="0"/>
              <a:t>Or at least specify the region that has the stenosis and separate it from the rest (the Stenosis coefficient may be insufficient to capture the stenosis effect)</a:t>
            </a:r>
          </a:p>
        </p:txBody>
      </p:sp>
    </p:spTree>
    <p:extLst>
      <p:ext uri="{BB962C8B-B14F-4D97-AF65-F5344CB8AC3E}">
        <p14:creationId xmlns:p14="http://schemas.microsoft.com/office/powerpoint/2010/main" val="299824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75F3-9EE8-FBCD-9210-16EF1D78ADCE}"/>
              </a:ext>
            </a:extLst>
          </p:cNvPr>
          <p:cNvSpPr>
            <a:spLocks noGrp="1"/>
          </p:cNvSpPr>
          <p:nvPr>
            <p:ph type="title"/>
          </p:nvPr>
        </p:nvSpPr>
        <p:spPr/>
        <p:txBody>
          <a:bodyPr/>
          <a:lstStyle/>
          <a:p>
            <a:r>
              <a:rPr lang="en-US" dirty="0"/>
              <a:t>Diseased Model</a:t>
            </a:r>
          </a:p>
        </p:txBody>
      </p:sp>
      <p:sp>
        <p:nvSpPr>
          <p:cNvPr id="3" name="Text Placeholder 2">
            <a:extLst>
              <a:ext uri="{FF2B5EF4-FFF2-40B4-BE49-F238E27FC236}">
                <a16:creationId xmlns:a16="http://schemas.microsoft.com/office/drawing/2014/main" id="{E2CC99EC-A1AB-19B4-7F50-2AB4C1310F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12337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321</Words>
  <Application>Microsoft Macintosh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Update – 1/22/23</vt:lpstr>
      <vt:lpstr>Healthy Model</vt:lpstr>
      <vt:lpstr>3D Model (0080_0001)</vt:lpstr>
      <vt:lpstr>Centerlines</vt:lpstr>
      <vt:lpstr>0D LPN / JC coefficients</vt:lpstr>
      <vt:lpstr>Tuning</vt:lpstr>
      <vt:lpstr>3D Simulation</vt:lpstr>
      <vt:lpstr>Main Problem</vt:lpstr>
      <vt:lpstr>Diseased Model</vt:lpstr>
      <vt:lpstr>3D Model (AS_0308)</vt:lpstr>
      <vt:lpstr>Centerlines</vt:lpstr>
      <vt:lpstr>0D LPN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 – 1/22/23</dc:title>
  <dc:creator>John Lee</dc:creator>
  <cp:lastModifiedBy>John Lee</cp:lastModifiedBy>
  <cp:revision>1</cp:revision>
  <dcterms:created xsi:type="dcterms:W3CDTF">2023-01-22T22:19:49Z</dcterms:created>
  <dcterms:modified xsi:type="dcterms:W3CDTF">2023-01-22T23:04:07Z</dcterms:modified>
</cp:coreProperties>
</file>