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320" r:id="rId5"/>
    <p:sldId id="267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49"/>
    <p:restoredTop sz="96327"/>
  </p:normalViewPr>
  <p:slideViewPr>
    <p:cSldViewPr snapToGrid="0">
      <p:cViewPr>
        <p:scale>
          <a:sx n="108" d="100"/>
          <a:sy n="108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2821E-2345-B246-BE9D-C239C950564F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0A812-A639-3341-8B32-F2DEBF25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1D3F8-4383-0346-BE99-1FA5E40F50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8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1D3F8-4383-0346-BE99-1FA5E40F5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25E-09AA-CD42-4957-F96E1F88B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66BF5-BB4F-77BB-0877-513F82A1E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DE61-7F7D-B7B6-3391-FCC16749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0BCC-91A6-7416-22A6-28744522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FAA9-3ED6-0C3B-745C-3C037A36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816A-B2CB-60C4-B4A6-4CF21F16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70337-0055-7CE9-6D35-0B7AFA907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C90F-5AB5-6E9D-280C-1F30EEA2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0F7A-195E-93F0-20A6-283DFC80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3187-9B9A-F232-97F9-319650E3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6A5DE-8EEF-BE62-608F-63FE157D7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00951-BDBF-5EEB-63B0-DF5840E22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34B9-845E-5B23-9ED2-7F4A66A9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86C7-DE97-4605-B17B-48F6A19E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739D-FBEB-09FE-4FCE-17A8156A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39D2-0C3F-D010-C931-130A3DF8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7E41-7E1C-8A05-5989-621A4430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7159-83A1-BA97-0588-3DF3A758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DC390-F316-5729-4121-761BED36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161C-8E8C-49EF-CD1C-BB485AED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0D96-8D77-221B-C3B6-551CCF57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2F684-CAD3-A418-1B98-BB503A69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423C-03B3-C804-2333-E092BDD7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6F1A-23FD-D7AD-6972-2E7759B0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8877-A118-659F-13F6-37C38141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9747-01F9-C9C3-C8C5-DE3AFAE5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6504-FFAE-6FFB-5648-43D05ECEB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62132-5389-3F9F-97F7-A713292D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354C3-0975-78BE-FFCE-E78859A3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E931-6B1E-BD00-14FD-B9D212E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EAA-AEC5-04E5-834C-A8431A3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66A1-C8F2-0F4E-8441-9FBCDD2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8BBE-9A10-35F6-ADCC-D926918A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555E0-2648-8C0F-39B2-D3F69B49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48B36-97EE-38F0-6A21-7AFA7198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971FC-D473-8C90-949C-59A9670E7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7D35E-97C6-BEBD-7269-7CE4DCB0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1BE52-6137-BF8A-5A11-821B0EC7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8B928-BEB3-9332-D34F-0D81418E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65CF-89A9-D301-6920-E2425705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669C1-55F3-2CFF-2CC1-904FB06E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A99D0-5D6C-6594-5E3D-E505381E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262A0-171F-F479-038C-2C57C952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54467-2A95-2739-6CE4-A816224D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DB7B2-8B88-BDB9-DC7B-E732A1B1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8610-CE37-31F7-A0F5-5D866680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A19A-4F31-A5E1-890A-3F946365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49F8-6BA7-EF87-32A9-CA9E4624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4C0F9-CE22-51B5-E89D-86C4B82C1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8B30-A3A6-03F0-E62B-445865B7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5B45-B39C-D802-09FC-0B5C0A4A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5C8FA-F85C-AC0D-4FC5-755C9FF1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2EDB-3B75-71E1-9D5E-B234F43F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92653-3C16-3FB4-6388-DB5278D6E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9509-B3E6-FBCE-DF7C-39182B060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10772-BD2E-B784-915A-F19791B7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FF3C4-3E75-D67E-7B1F-C1F27CD4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2E18C-68AF-4853-7869-F57396CA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22D4B-789C-8E49-296E-F69D01A9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62B8B-705C-EFCA-341D-6F9E8C7C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3BBF-CDE9-53AF-7697-B7BDD99F2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B3CF-01DA-3F48-8B46-456B606894A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0944-B916-7C25-49F3-B5F38FF1B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6DDE-28C7-FE1B-1D3F-475918027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63FC-496D-F946-9546-A16CD81F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../Downloads/Stenosis_SG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66F-9077-EE54-47E7-EBEA38F85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 - 2/27/2023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3E346-C1DB-6E85-A609-FB9A24C4E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Lee</a:t>
            </a:r>
          </a:p>
        </p:txBody>
      </p:sp>
    </p:spTree>
    <p:extLst>
      <p:ext uri="{BB962C8B-B14F-4D97-AF65-F5344CB8AC3E}">
        <p14:creationId xmlns:p14="http://schemas.microsoft.com/office/powerpoint/2010/main" val="20227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1CE3-FE8F-EE1D-6F87-8F688D53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5E1E3-5EC4-38FC-8E13-562EB0300809}"/>
              </a:ext>
            </a:extLst>
          </p:cNvPr>
          <p:cNvSpPr txBox="1"/>
          <p:nvPr/>
        </p:nvSpPr>
        <p:spPr>
          <a:xfrm>
            <a:off x="641268" y="1342615"/>
            <a:ext cx="545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Tuned Junctional Modeling – coefficient = 1.93</a:t>
            </a:r>
          </a:p>
          <a:p>
            <a:endParaRPr lang="en-US" dirty="0"/>
          </a:p>
          <a:p>
            <a:r>
              <a:rPr lang="en-US" dirty="0"/>
              <a:t>- Insignificant difference from previous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A122CE3-5217-9C00-D504-B7AC2C35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63" y="2380833"/>
            <a:ext cx="5704061" cy="428029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55D964A-B5E6-EB8E-DD64-F764957B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455" y="66867"/>
            <a:ext cx="4332477" cy="3247641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E311941-261A-E133-694B-6531D9B4C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203" y="3313737"/>
            <a:ext cx="4638979" cy="34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9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F2F1D-D3D7-8A35-20B3-2C56E1D5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Inlet Comparison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8EF9047-6A32-24D6-BF7B-CD46C831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568" y="95044"/>
            <a:ext cx="4368167" cy="326520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4F77CFF-BF7E-9CBC-352D-8BE99F69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48" y="3315854"/>
            <a:ext cx="4458854" cy="345561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DF33277-B4D0-8074-4554-3B7F27558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90" y="3315854"/>
            <a:ext cx="4722860" cy="3542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B073EA-6C37-6371-6CC8-0B0D22D399B7}"/>
              </a:ext>
            </a:extLst>
          </p:cNvPr>
          <p:cNvSpPr txBox="1"/>
          <p:nvPr/>
        </p:nvSpPr>
        <p:spPr>
          <a:xfrm>
            <a:off x="1742909" y="2809872"/>
            <a:ext cx="362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Tuned JC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E71CD-CE60-FDED-EBE3-D9B365A18D6D}"/>
              </a:ext>
            </a:extLst>
          </p:cNvPr>
          <p:cNvSpPr txBox="1"/>
          <p:nvPr/>
        </p:nvSpPr>
        <p:spPr>
          <a:xfrm>
            <a:off x="6749246" y="3360250"/>
            <a:ext cx="362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JC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98756-1319-D2AA-9CB6-EC47AF3887C2}"/>
              </a:ext>
            </a:extLst>
          </p:cNvPr>
          <p:cNvSpPr txBox="1"/>
          <p:nvPr/>
        </p:nvSpPr>
        <p:spPr>
          <a:xfrm>
            <a:off x="6632051" y="47166"/>
            <a:ext cx="362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Modeling</a:t>
            </a:r>
          </a:p>
        </p:txBody>
      </p:sp>
    </p:spTree>
    <p:extLst>
      <p:ext uri="{BB962C8B-B14F-4D97-AF65-F5344CB8AC3E}">
        <p14:creationId xmlns:p14="http://schemas.microsoft.com/office/powerpoint/2010/main" val="14731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6A11-2A5C-B8DF-85B6-021E9EAA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D8DB-F1E0-326C-154E-C14332EA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JC</a:t>
            </a:r>
          </a:p>
          <a:p>
            <a:pPr lvl="1"/>
            <a:r>
              <a:rPr lang="en-US" dirty="0"/>
              <a:t>We need an explanation for why it works.</a:t>
            </a:r>
          </a:p>
          <a:p>
            <a:pPr lvl="1"/>
            <a:r>
              <a:rPr lang="en-US" dirty="0"/>
              <a:t>The problem of making accurate 0D representations should be a separate problem from my work. All we need is to demonstrate that if a 0D exists, we can stochastically model a surgical repair from it?</a:t>
            </a:r>
          </a:p>
          <a:p>
            <a:r>
              <a:rPr lang="en-US" dirty="0"/>
              <a:t>Implement Jakob’s tuning</a:t>
            </a:r>
          </a:p>
          <a:p>
            <a:pPr lvl="1"/>
            <a:r>
              <a:rPr lang="en-US" dirty="0"/>
              <a:t>Computationally expensive / not finalized</a:t>
            </a:r>
          </a:p>
          <a:p>
            <a:r>
              <a:rPr lang="en-US" dirty="0"/>
              <a:t>Linear system</a:t>
            </a:r>
          </a:p>
          <a:p>
            <a:pPr lvl="1"/>
            <a:r>
              <a:rPr lang="en-US" dirty="0"/>
              <a:t>Next page</a:t>
            </a:r>
          </a:p>
          <a:p>
            <a:pPr lvl="1"/>
            <a:r>
              <a:rPr lang="en-US" dirty="0"/>
              <a:t>Have not gotten it to work. Need to re-consider some assumptions and details.</a:t>
            </a:r>
          </a:p>
        </p:txBody>
      </p:sp>
    </p:spTree>
    <p:extLst>
      <p:ext uri="{BB962C8B-B14F-4D97-AF65-F5344CB8AC3E}">
        <p14:creationId xmlns:p14="http://schemas.microsoft.com/office/powerpoint/2010/main" val="379512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8534-A5BE-F27D-9FAD-8808CF6E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C5D325-ABE0-12B1-F706-02793E8B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9499" cy="4351338"/>
          </a:xfrm>
        </p:spPr>
        <p:txBody>
          <a:bodyPr/>
          <a:lstStyle/>
          <a:p>
            <a:r>
              <a:rPr lang="en-US" i="1" dirty="0"/>
              <a:t>n </a:t>
            </a:r>
            <a:r>
              <a:rPr lang="en-US" dirty="0"/>
              <a:t>downstream vessels of the junctions in a model.</a:t>
            </a:r>
          </a:p>
          <a:p>
            <a:r>
              <a:rPr lang="en-US" dirty="0"/>
              <a:t>Consider 				where</a:t>
            </a:r>
          </a:p>
          <a:p>
            <a:endParaRPr lang="en-US" i="1" dirty="0"/>
          </a:p>
          <a:p>
            <a:r>
              <a:rPr lang="en-US" dirty="0"/>
              <a:t>Determine set of 			     </a:t>
            </a:r>
            <a:r>
              <a:rPr lang="en-US" dirty="0" err="1"/>
              <a:t>s.t.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Solver for</a:t>
            </a:r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4C5027B9-87C6-851E-2F53-B8C0CA0B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840" y="4916224"/>
            <a:ext cx="6984084" cy="18180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143A5A-0748-3000-6D20-AD0F7669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549" y="1825625"/>
            <a:ext cx="3561935" cy="2062173"/>
          </a:xfrm>
          <a:prstGeom prst="rect">
            <a:avLst/>
          </a:prstGeom>
        </p:spPr>
      </p:pic>
      <p:pic>
        <p:nvPicPr>
          <p:cNvPr id="14" name="Picture 13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53A914D7-5CE4-F990-5D9D-2E0096FB5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018" y="2782410"/>
            <a:ext cx="2893861" cy="382208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1E810503-E1D0-D631-D425-0CB6EA769C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39" b="16463"/>
          <a:stretch/>
        </p:blipFill>
        <p:spPr>
          <a:xfrm>
            <a:off x="3831292" y="3810190"/>
            <a:ext cx="1993900" cy="382208"/>
          </a:xfrm>
          <a:prstGeom prst="rect">
            <a:avLst/>
          </a:prstGeom>
        </p:spPr>
      </p:pic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CEE27C00-2AFA-A857-E538-9E160D462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92" y="4279299"/>
            <a:ext cx="2819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8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1EEA-33F3-462E-5510-A3E3E607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2FB7A-D5B1-C18D-0963-932DD99FE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Only attempts to preserve the </a:t>
                </a:r>
                <a:r>
                  <a:rPr lang="en-US" b="1" dirty="0"/>
                  <a:t>distribution </a:t>
                </a:r>
                <a:r>
                  <a:rPr lang="en-US" dirty="0"/>
                  <a:t>of resistances, not the scale of the resistances.</a:t>
                </a:r>
              </a:p>
              <a:p>
                <a:r>
                  <a:rPr lang="en-US" dirty="0"/>
                  <a:t>The scale of the arbitrary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 initially pick determines the scale of the resistances used.</a:t>
                </a:r>
              </a:p>
              <a:p>
                <a:r>
                  <a:rPr lang="en-US" dirty="0"/>
                  <a:t>Results in negative resistances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negative.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2FB7A-D5B1-C18D-0963-932DD99FE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92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5316-9339-187E-120C-ACCD6819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EFAB3752-128B-A4E5-FF77-02EAFDE6A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2" y="2051256"/>
            <a:ext cx="5367647" cy="353255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CE54C8-30FE-48AD-F27D-BE80AAB6C0A0}"/>
                  </a:ext>
                </a:extLst>
              </p:cNvPr>
              <p:cNvSpPr txBox="1"/>
              <p:nvPr/>
            </p:nvSpPr>
            <p:spPr>
              <a:xfrm>
                <a:off x="838200" y="1536308"/>
                <a:ext cx="41731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Adjusted by a constant R = 23 at each junction outlet, testing using 1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CE54C8-30FE-48AD-F27D-BE80AAB6C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6308"/>
                <a:ext cx="4173187" cy="646331"/>
              </a:xfrm>
              <a:prstGeom prst="rect">
                <a:avLst/>
              </a:prstGeom>
              <a:blipFill>
                <a:blip r:embed="rId3"/>
                <a:stretch>
                  <a:fillRect l="-1520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F8DEA94-F963-B363-2574-4B3528C72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19898"/>
            <a:ext cx="3050144" cy="861997"/>
          </a:xfrm>
          <a:prstGeom prst="rect">
            <a:avLst/>
          </a:prstGeom>
        </p:spPr>
      </p:pic>
      <p:pic>
        <p:nvPicPr>
          <p:cNvPr id="10" name="Picture 9" descr="Text, application&#10;&#10;Description automatically generated">
            <a:extLst>
              <a:ext uri="{FF2B5EF4-FFF2-40B4-BE49-F238E27FC236}">
                <a16:creationId xmlns:a16="http://schemas.microsoft.com/office/drawing/2014/main" id="{5F333CD3-B6EA-6982-3FCC-34595BE9D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515" y="5704796"/>
            <a:ext cx="4292600" cy="109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29D3DB-7B42-202F-99FA-909EDF762781}"/>
                  </a:ext>
                </a:extLst>
              </p:cNvPr>
              <p:cNvSpPr txBox="1"/>
              <p:nvPr/>
            </p:nvSpPr>
            <p:spPr>
              <a:xfrm>
                <a:off x="6205847" y="1433068"/>
                <a:ext cx="4173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 adjustment, testing using 100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29D3DB-7B42-202F-99FA-909EDF76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847" y="1433068"/>
                <a:ext cx="4173187" cy="369332"/>
              </a:xfrm>
              <a:prstGeom prst="rect">
                <a:avLst/>
              </a:prstGeom>
              <a:blipFill>
                <a:blip r:embed="rId6"/>
                <a:stretch>
                  <a:fillRect l="-121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1D9EF6D-CA9C-51C0-FCF4-F23079C740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1189" y="2006439"/>
            <a:ext cx="5229926" cy="34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3F35-BBF2-A6B4-4257-C589AFF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BC4D-47AD-D5D9-A691-2832AF82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BC tuning</a:t>
            </a:r>
          </a:p>
          <a:p>
            <a:r>
              <a:rPr lang="en-US" dirty="0"/>
              <a:t>Better Junctional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0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5D70-F999-2098-4606-888DC6BE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BC tuning</a:t>
            </a:r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0B9F2A99-4F7C-AED0-0634-27740C0A1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936358"/>
            <a:ext cx="8438993" cy="4556517"/>
          </a:xfrm>
          <a:prstGeom prst="rect">
            <a:avLst/>
          </a:prstGeom>
        </p:spPr>
      </p:pic>
      <p:sp>
        <p:nvSpPr>
          <p:cNvPr id="6" name="Multiply 5">
            <a:extLst>
              <a:ext uri="{FF2B5EF4-FFF2-40B4-BE49-F238E27FC236}">
                <a16:creationId xmlns:a16="http://schemas.microsoft.com/office/drawing/2014/main" id="{FC4C15C3-17FF-044C-6836-14667B665676}"/>
              </a:ext>
            </a:extLst>
          </p:cNvPr>
          <p:cNvSpPr/>
          <p:nvPr/>
        </p:nvSpPr>
        <p:spPr>
          <a:xfrm>
            <a:off x="1669773" y="3707296"/>
            <a:ext cx="1311966" cy="12920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1B834B60-D250-14C9-A355-D1E9A86EF71D}"/>
              </a:ext>
            </a:extLst>
          </p:cNvPr>
          <p:cNvSpPr/>
          <p:nvPr/>
        </p:nvSpPr>
        <p:spPr>
          <a:xfrm>
            <a:off x="4217504" y="2786271"/>
            <a:ext cx="1179444" cy="10204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12E8B12B-BE05-D6E6-F5C8-6D66934A838B}"/>
              </a:ext>
            </a:extLst>
          </p:cNvPr>
          <p:cNvSpPr/>
          <p:nvPr/>
        </p:nvSpPr>
        <p:spPr>
          <a:xfrm>
            <a:off x="4346713" y="4656601"/>
            <a:ext cx="1033670" cy="10204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8DA544-A6B6-6B8F-DF0D-7BA6C1E580EB}"/>
              </a:ext>
            </a:extLst>
          </p:cNvPr>
          <p:cNvCxnSpPr/>
          <p:nvPr/>
        </p:nvCxnSpPr>
        <p:spPr>
          <a:xfrm flipH="1" flipV="1">
            <a:off x="5814391" y="4214616"/>
            <a:ext cx="2802835" cy="96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3AE08-4522-0AF2-1687-0B355C6540D1}"/>
              </a:ext>
            </a:extLst>
          </p:cNvPr>
          <p:cNvCxnSpPr>
            <a:cxnSpLocks/>
          </p:cNvCxnSpPr>
          <p:nvPr/>
        </p:nvCxnSpPr>
        <p:spPr>
          <a:xfrm flipH="1">
            <a:off x="5814391" y="5327374"/>
            <a:ext cx="280283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67E9A1-8EAE-AA6C-4E5F-D4F5ED9B7F4F}"/>
              </a:ext>
            </a:extLst>
          </p:cNvPr>
          <p:cNvSpPr txBox="1"/>
          <p:nvPr/>
        </p:nvSpPr>
        <p:spPr>
          <a:xfrm>
            <a:off x="8683488" y="5127054"/>
            <a:ext cx="261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Capacitor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E5FA77-60DC-029A-CBD9-23F2E889DCB2}"/>
                  </a:ext>
                </a:extLst>
              </p:cNvPr>
              <p:cNvSpPr txBox="1"/>
              <p:nvPr/>
            </p:nvSpPr>
            <p:spPr>
              <a:xfrm>
                <a:off x="7921487" y="365125"/>
                <a:ext cx="3965714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Green: Constant resistors found by running a steady state simulation.</a:t>
                </a:r>
              </a:p>
              <a:p>
                <a:endParaRPr lang="en-US" dirty="0"/>
              </a:p>
              <a:p>
                <a:r>
                  <a:rPr lang="en-US" dirty="0"/>
                  <a:t>Red: Tunable C &amp; R, corresponding to an RCR boundary condition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.1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.9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E5FA77-60DC-029A-CBD9-23F2E889D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487" y="365125"/>
                <a:ext cx="3965714" cy="1775743"/>
              </a:xfrm>
              <a:prstGeom prst="rect">
                <a:avLst/>
              </a:prstGeom>
              <a:blipFill>
                <a:blip r:embed="rId3"/>
                <a:stretch>
                  <a:fillRect l="-1274" t="-1418" r="-1274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C00D4F0-90CF-C15F-AD6F-AE6653BF7B4A}"/>
              </a:ext>
            </a:extLst>
          </p:cNvPr>
          <p:cNvSpPr txBox="1"/>
          <p:nvPr/>
        </p:nvSpPr>
        <p:spPr>
          <a:xfrm>
            <a:off x="8100391" y="2941983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optimization parameters, ~4 targets of </a:t>
            </a:r>
            <a:r>
              <a:rPr lang="en-US" dirty="0" err="1"/>
              <a:t>mPAP</a:t>
            </a:r>
            <a:r>
              <a:rPr lang="en-US" dirty="0"/>
              <a:t>, </a:t>
            </a:r>
            <a:r>
              <a:rPr lang="en-US" dirty="0" err="1"/>
              <a:t>sysPAP</a:t>
            </a:r>
            <a:r>
              <a:rPr lang="en-US" dirty="0"/>
              <a:t>, </a:t>
            </a:r>
            <a:r>
              <a:rPr lang="en-US" dirty="0" err="1"/>
              <a:t>diaPAP</a:t>
            </a:r>
            <a:r>
              <a:rPr lang="en-US" dirty="0"/>
              <a:t>, flow split.</a:t>
            </a:r>
          </a:p>
        </p:txBody>
      </p:sp>
    </p:spTree>
    <p:extLst>
      <p:ext uri="{BB962C8B-B14F-4D97-AF65-F5344CB8AC3E}">
        <p14:creationId xmlns:p14="http://schemas.microsoft.com/office/powerpoint/2010/main" val="62290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418F-BB3B-D990-10D4-C4A82FF7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2BF1-E69B-E199-AA9D-B2B8BB7F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../../../../../Downloads/Stenosis_SGT.pdf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15EE-3480-8DA6-42F6-FA879913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Junctional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9674-97E4-F4B1-6815-5245044F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2034347"/>
            <a:ext cx="5880652" cy="4351338"/>
          </a:xfrm>
        </p:spPr>
        <p:txBody>
          <a:bodyPr/>
          <a:lstStyle/>
          <a:p>
            <a:r>
              <a:rPr lang="en-US" dirty="0"/>
              <a:t>Motivation --&gt; accuracy and responsiveness of 0D model.</a:t>
            </a:r>
          </a:p>
          <a:p>
            <a:r>
              <a:rPr lang="en-US" dirty="0"/>
              <a:t>Cannot produce appropriate pressure changes with repairs &amp; artificial stenosis without some junctional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20AF-A703-10FA-CFC5-02BDFB95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Artificial Stenosis (0080_0001)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CFF4E-190E-0B97-70AD-0D12EF7F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A3C7-54BF-A44F-BF9F-39AEC49D2200}" type="slidenum">
              <a:rPr lang="en-US" smtClean="0"/>
              <a:t>6</a:t>
            </a:fld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CEB9324-FE47-C3D6-AEBE-46EF65EF0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0658" y="1751928"/>
            <a:ext cx="6684545" cy="4456363"/>
          </a:xfrm>
          <a:prstGeom prst="rect">
            <a:avLst/>
          </a:prstGeom>
        </p:spPr>
      </p:pic>
      <p:pic>
        <p:nvPicPr>
          <p:cNvPr id="16" name="Picture 15" descr="Chart&#10;&#10;Description automatically generated with medium confidence">
            <a:extLst>
              <a:ext uri="{FF2B5EF4-FFF2-40B4-BE49-F238E27FC236}">
                <a16:creationId xmlns:a16="http://schemas.microsoft.com/office/drawing/2014/main" id="{B8C9F2FA-740B-B237-DAF9-FFEAEEEE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571" y="1784012"/>
            <a:ext cx="6684546" cy="44563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621ABC-6BD3-EC69-1A61-D3B30CFD0105}"/>
              </a:ext>
            </a:extLst>
          </p:cNvPr>
          <p:cNvSpPr txBox="1"/>
          <p:nvPr/>
        </p:nvSpPr>
        <p:spPr>
          <a:xfrm>
            <a:off x="1652337" y="1690688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Original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E4831-C2FB-77D3-50CB-443136F6BAF8}"/>
              </a:ext>
            </a:extLst>
          </p:cNvPr>
          <p:cNvSpPr txBox="1"/>
          <p:nvPr/>
        </p:nvSpPr>
        <p:spPr>
          <a:xfrm>
            <a:off x="7353802" y="1690688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JC</a:t>
            </a:r>
          </a:p>
        </p:txBody>
      </p:sp>
    </p:spTree>
    <p:extLst>
      <p:ext uri="{BB962C8B-B14F-4D97-AF65-F5344CB8AC3E}">
        <p14:creationId xmlns:p14="http://schemas.microsoft.com/office/powerpoint/2010/main" val="64344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B0F-4C70-A205-A655-25E890DA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Treatment (0118_0001)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1DE6A-E7DA-0277-6E78-2E6DCECB1CC1}"/>
              </a:ext>
            </a:extLst>
          </p:cNvPr>
          <p:cNvSpPr txBox="1"/>
          <p:nvPr/>
        </p:nvSpPr>
        <p:spPr>
          <a:xfrm>
            <a:off x="842493" y="5663150"/>
            <a:ext cx="760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Significant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Similar to previous literature’s ~47% reduction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04F51-D297-BCE6-19D0-DB707DB706F2}"/>
              </a:ext>
            </a:extLst>
          </p:cNvPr>
          <p:cNvSpPr txBox="1"/>
          <p:nvPr/>
        </p:nvSpPr>
        <p:spPr>
          <a:xfrm>
            <a:off x="7622926" y="1336553"/>
            <a:ext cx="3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JC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B426D-A02A-6380-5567-F3F111A3B780}"/>
              </a:ext>
            </a:extLst>
          </p:cNvPr>
          <p:cNvSpPr txBox="1"/>
          <p:nvPr/>
        </p:nvSpPr>
        <p:spPr>
          <a:xfrm>
            <a:off x="1737453" y="1465070"/>
            <a:ext cx="3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Original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D20A9C-8792-5B87-814F-59DBEBC5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A3C7-54BF-A44F-BF9F-39AEC49D2200}" type="slidenum">
              <a:rPr lang="en-US" smtClean="0"/>
              <a:t>7</a:t>
            </a:fld>
            <a:endParaRPr lang="en-US"/>
          </a:p>
        </p:txBody>
      </p:sp>
      <p:pic>
        <p:nvPicPr>
          <p:cNvPr id="15" name="Picture 14" descr="Chart&#10;&#10;Description automatically generated with low confidence">
            <a:extLst>
              <a:ext uri="{FF2B5EF4-FFF2-40B4-BE49-F238E27FC236}">
                <a16:creationId xmlns:a16="http://schemas.microsoft.com/office/drawing/2014/main" id="{69E088F7-FB97-8880-4DEA-A4A6CFA7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21" y="1518902"/>
            <a:ext cx="6656583" cy="4437722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CED04C47-248A-C72C-36B7-65815673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35" y="1518902"/>
            <a:ext cx="6617749" cy="44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0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1CE3-FE8F-EE1D-6F87-8F688D53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Distributions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13D6222-6FC7-B7CA-FBD0-B1BE07FD8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64" y="2256182"/>
            <a:ext cx="5373900" cy="39903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A5E1E3-5EC4-38FC-8E13-562EB0300809}"/>
              </a:ext>
            </a:extLst>
          </p:cNvPr>
          <p:cNvSpPr txBox="1"/>
          <p:nvPr/>
        </p:nvSpPr>
        <p:spPr>
          <a:xfrm>
            <a:off x="1391478" y="169068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 Junctional Modeling</a:t>
            </a:r>
            <a:endParaRPr lang="en-US" dirty="0"/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C6857DCD-BA6F-770C-B2E3-E058724A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838" y="3604587"/>
            <a:ext cx="4198732" cy="3162421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F5B1FD75-ED16-84CA-813F-62EF5AA29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164" y="233178"/>
            <a:ext cx="4416406" cy="32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9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1CE3-FE8F-EE1D-6F87-8F688D53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5E1E3-5EC4-38FC-8E13-562EB0300809}"/>
              </a:ext>
            </a:extLst>
          </p:cNvPr>
          <p:cNvSpPr txBox="1"/>
          <p:nvPr/>
        </p:nvSpPr>
        <p:spPr>
          <a:xfrm>
            <a:off x="1391478" y="169068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Junctional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7B1AC-DE8D-A80F-6B0C-0A1BE342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01" y="2347729"/>
            <a:ext cx="5564837" cy="4145146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66BAC86-FA27-DE3A-3D53-19E7E26D7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54" y="90992"/>
            <a:ext cx="4507016" cy="3338008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2FD4A80-EAF0-8942-17DF-7B2A94246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24" y="3500805"/>
            <a:ext cx="4507016" cy="33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4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343</Words>
  <Application>Microsoft Macintosh PowerPoint</Application>
  <PresentationFormat>Widescreen</PresentationFormat>
  <Paragraphs>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Research Update - 2/27/2023</vt:lpstr>
      <vt:lpstr>Current Work</vt:lpstr>
      <vt:lpstr>Simplified BC tuning</vt:lpstr>
      <vt:lpstr>Slides</vt:lpstr>
      <vt:lpstr>Better Junctional Modeling</vt:lpstr>
      <vt:lpstr>Artificial Stenosis (0080_0001)</vt:lpstr>
      <vt:lpstr>Treatment (0118_0001)</vt:lpstr>
      <vt:lpstr>Distributions</vt:lpstr>
      <vt:lpstr>Distributions</vt:lpstr>
      <vt:lpstr>Distributions</vt:lpstr>
      <vt:lpstr>Inlet Comparison</vt:lpstr>
      <vt:lpstr>Solutions</vt:lpstr>
      <vt:lpstr>Linear System</vt:lpstr>
      <vt:lpstr>Problems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1/29/2023</dc:title>
  <dc:creator>John Lee</dc:creator>
  <cp:lastModifiedBy>John Lee</cp:lastModifiedBy>
  <cp:revision>20</cp:revision>
  <dcterms:created xsi:type="dcterms:W3CDTF">2023-01-30T02:36:18Z</dcterms:created>
  <dcterms:modified xsi:type="dcterms:W3CDTF">2023-02-27T18:07:08Z</dcterms:modified>
</cp:coreProperties>
</file>