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70" r:id="rId14"/>
    <p:sldId id="262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/>
    <p:restoredTop sz="94682"/>
  </p:normalViewPr>
  <p:slideViewPr>
    <p:cSldViewPr snapToGrid="0" snapToObjects="1">
      <p:cViewPr>
        <p:scale>
          <a:sx n="96" d="100"/>
          <a:sy n="96" d="100"/>
        </p:scale>
        <p:origin x="-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6DC27-F522-0640-8ADA-C6425A327829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A854-E7D6-E049-ADA9-6AC6B0A7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Issues</a:t>
            </a:r>
          </a:p>
          <a:p>
            <a:r>
              <a:rPr lang="en-US" dirty="0"/>
              <a:t>	- Some models are not finely meshed/blended well and have issues constructing centerlines</a:t>
            </a:r>
          </a:p>
          <a:p>
            <a:r>
              <a:rPr lang="en-US" dirty="0"/>
              <a:t>	- Ingrid’s models are in an older version of </a:t>
            </a:r>
            <a:r>
              <a:rPr lang="en-US" dirty="0" err="1"/>
              <a:t>simvascular</a:t>
            </a:r>
            <a:r>
              <a:rPr lang="en-US" dirty="0"/>
              <a:t> and must be reconstructed.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6A854-E7D6-E049-ADA9-6AC6B0A77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6A854-E7D6-E049-ADA9-6AC6B0A77C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D982-FE76-1BFF-98F5-1F351AF32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289D5-7164-F13E-8A7E-6787EA688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D5AE-81A5-ACEA-424F-C54E7D7C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4924-E13B-36D7-D57A-CCC455EA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802C-56C2-E1A4-29F6-A6FBEAC0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E19E-D6C1-C1D8-525A-EEFA0724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A31E-4AF7-7C2B-52CB-7D8FC170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4CE7-0253-6F4A-3910-03610537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634B-1B3B-4A8B-517B-59179889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EE38-EDE5-98C3-3FA3-30927C5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45496-03D9-4B05-9263-908A4BC35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73A38-2D2B-B3F9-4D42-12116CBC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8F80-FCFD-F82E-CFCF-10E20EEE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F7D9-3D5B-8AF3-FE67-37D176E9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6FD1-DE9D-C57D-A5CC-85FCD75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E318-C802-CFFD-A37C-05AD8CEB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902C-8605-9366-80D1-613034ED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262F-6369-0C42-BA5D-0AF75AAC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3288-8501-6A3A-A667-8E32C90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13A5-E167-EA0A-96AE-45CB6063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3FD-21C1-CDA7-3316-5F4A972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9FEB-AAD2-45C2-C420-5CBA78BE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D88D-63CB-A6F4-F501-1D787F0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D3F-ABCC-1D05-8191-B40AE52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B17C-BC5A-1598-83B0-E18ED8B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6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3BEA-1B60-2715-86AC-E2044D8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6B1D-4D74-EB96-4DA6-E1BD709BB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B1C3B-9FF8-7D70-394E-7560A430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BA45-C860-41A9-7E89-A18F5A6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AFC5-A79D-430B-E508-D37517D5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9146-D189-F1EB-8E82-2EA23B30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B076-8728-9FA3-AE82-6660F8B5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1EBD6-B51E-1F36-AAE1-FC7941A4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2EF4-8FCD-8475-548F-06C625005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E4908-F426-B278-0EF3-B838EA10A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EB68-F3E1-D483-440A-C437AE17E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23CD0-BCDE-5B64-6561-A844ACCD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9CDB0-2E46-BD6A-0504-12D5151B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7D36D-5DA8-ED3D-8949-F64E41EA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537F-A31D-2955-49C6-7983674D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9711E-4288-C5EE-3BBA-908E8A21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69609-0770-E97F-BD84-0E2533C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C9721-AAAB-B8E5-EDE1-75A2F87F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972AB-7CA7-4191-311E-6BD385C7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70226-5AD5-B855-5863-AC9E3AFD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32FE8-CC3C-6041-1FF8-2F2504AE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D64A-9850-79BB-8B6C-7DDE63E2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563-CBB5-9DE9-80CE-CF2B561F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7DDC3-1895-4F12-C5FA-9E46F04E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54A1-CD56-E55E-C242-A899B900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825E-3850-BF62-8ED3-58B0A81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6112-4E88-0314-D776-707E960D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6C8-EAFB-201F-8FD0-FF14A0E7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C689-4276-32D1-44C4-61F9C3D1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231D-BCA6-A67F-8443-904808F2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42A3-6857-5EE7-533B-3774C85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E2EB-3546-EDF7-527A-3441C3F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DEF9-FC77-7DC0-B5CB-AC66A8E2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E2E0A-24FD-11C0-A6CC-289DB366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047C-E479-6C7E-1D82-F8369E1D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9B9E-FEAB-65A2-0200-39DCE0C4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4C1D-E45C-C544-AF3C-00F88671B2C7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29DD-1D08-44AB-F27B-EEFE4FFF7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4FD3-2265-5186-4758-C39EAF748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FC70-6DCD-7E4D-A681-1CBF5DBA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Vascular/svZeroDSolver/issues/4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6CCE-31F2-35D6-259A-BF0C591A8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John Lee Summer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9111-E3B3-8929-2143-89684F1A2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Based Surgical planning tool for balloon angioplasty</a:t>
            </a:r>
          </a:p>
        </p:txBody>
      </p:sp>
    </p:spTree>
    <p:extLst>
      <p:ext uri="{BB962C8B-B14F-4D97-AF65-F5344CB8AC3E}">
        <p14:creationId xmlns:p14="http://schemas.microsoft.com/office/powerpoint/2010/main" val="52172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7BCE-903A-0420-2100-E5C46D5B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Stenosis Sanity Check/Issues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D315F-758E-8093-2753-CEE0079CDBD4}"/>
              </a:ext>
            </a:extLst>
          </p:cNvPr>
          <p:cNvSpPr txBox="1"/>
          <p:nvPr/>
        </p:nvSpPr>
        <p:spPr>
          <a:xfrm>
            <a:off x="2040672" y="2292854"/>
            <a:ext cx="18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C56CB-43B1-196B-DF72-A69C0C4DC663}"/>
              </a:ext>
            </a:extLst>
          </p:cNvPr>
          <p:cNvSpPr txBox="1"/>
          <p:nvPr/>
        </p:nvSpPr>
        <p:spPr>
          <a:xfrm>
            <a:off x="8073750" y="2347034"/>
            <a:ext cx="18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Fix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5A7042-C724-FC6A-8DB0-3A0A1E70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83" y="118863"/>
            <a:ext cx="3389119" cy="2032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E0681-248A-BE45-F62B-15D6CC06A5E1}"/>
              </a:ext>
            </a:extLst>
          </p:cNvPr>
          <p:cNvSpPr txBox="1"/>
          <p:nvPr/>
        </p:nvSpPr>
        <p:spPr>
          <a:xfrm>
            <a:off x="9789920" y="2185073"/>
            <a:ext cx="121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Stenosis Points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EA8EA651-4C6D-A9EA-D216-1D00ADDE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2186"/>
            <a:ext cx="5423210" cy="361547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8C9FC98-0151-F051-A7FE-E0721E993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19" t="11905" r="10076" b="80384"/>
          <a:stretch/>
        </p:blipFill>
        <p:spPr>
          <a:xfrm>
            <a:off x="3891775" y="2860288"/>
            <a:ext cx="2047367" cy="56871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658D1B40-6A66-52E9-1E44-6F7332A31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141" y="2662186"/>
            <a:ext cx="5557765" cy="3705176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4AF966A6-27F4-8B94-0E31-D81A26CE9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75" t="12219" r="9564" b="80257"/>
          <a:stretch/>
        </p:blipFill>
        <p:spPr>
          <a:xfrm>
            <a:off x="9924853" y="2831404"/>
            <a:ext cx="2161098" cy="5687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447BE6-135A-6552-F13A-A9C8059B831A}"/>
              </a:ext>
            </a:extLst>
          </p:cNvPr>
          <p:cNvSpPr txBox="1"/>
          <p:nvPr/>
        </p:nvSpPr>
        <p:spPr>
          <a:xfrm>
            <a:off x="1070517" y="6169709"/>
            <a:ext cx="810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Wave forms not exactly correct, but only used </a:t>
            </a:r>
            <a:r>
              <a:rPr lang="en-US" dirty="0" err="1"/>
              <a:t>RCRT.dat</a:t>
            </a:r>
            <a:r>
              <a:rPr lang="en-US" dirty="0"/>
              <a:t> provided (Could retune the model using the </a:t>
            </a:r>
            <a:r>
              <a:rPr lang="en-US" dirty="0" err="1"/>
              <a:t>mPAP</a:t>
            </a:r>
            <a:r>
              <a:rPr lang="en-US" dirty="0"/>
              <a:t>, but what about flow split? </a:t>
            </a:r>
          </a:p>
        </p:txBody>
      </p:sp>
    </p:spTree>
    <p:extLst>
      <p:ext uri="{BB962C8B-B14F-4D97-AF65-F5344CB8AC3E}">
        <p14:creationId xmlns:p14="http://schemas.microsoft.com/office/powerpoint/2010/main" val="87127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233C-F441-0C8E-8F20-046DC1E5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2" y="108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Projected to </a:t>
            </a:r>
            <a:br>
              <a:rPr lang="en-US" sz="3600" dirty="0"/>
            </a:br>
            <a:r>
              <a:rPr lang="en-US" sz="3600" dirty="0"/>
              <a:t>Centerlines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A997-B129-BE5B-C474-23075A409BD2}"/>
              </a:ext>
            </a:extLst>
          </p:cNvPr>
          <p:cNvSpPr txBox="1"/>
          <p:nvPr/>
        </p:nvSpPr>
        <p:spPr>
          <a:xfrm>
            <a:off x="1688028" y="330540"/>
            <a:ext cx="18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42A33-EE1D-80A3-9F66-CC46BE9DF376}"/>
              </a:ext>
            </a:extLst>
          </p:cNvPr>
          <p:cNvSpPr txBox="1"/>
          <p:nvPr/>
        </p:nvSpPr>
        <p:spPr>
          <a:xfrm>
            <a:off x="9287869" y="330540"/>
            <a:ext cx="18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32564-2065-6967-9903-BB8437F45DB1}"/>
              </a:ext>
            </a:extLst>
          </p:cNvPr>
          <p:cNvSpPr txBox="1"/>
          <p:nvPr/>
        </p:nvSpPr>
        <p:spPr>
          <a:xfrm>
            <a:off x="5217227" y="2426982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mPAP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A1C6D-7250-6B43-38F1-3F0C1FAC7731}"/>
              </a:ext>
            </a:extLst>
          </p:cNvPr>
          <p:cNvSpPr txBox="1"/>
          <p:nvPr/>
        </p:nvSpPr>
        <p:spPr>
          <a:xfrm>
            <a:off x="4618892" y="5357009"/>
            <a:ext cx="27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Peak systole/max PAP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27ED15-9F86-6ED3-DA85-D84F504C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86" y="699872"/>
            <a:ext cx="3485506" cy="3059358"/>
          </a:xfrm>
          <a:prstGeom prst="rect">
            <a:avLst/>
          </a:prstGeom>
        </p:spPr>
      </p:pic>
      <p:pic>
        <p:nvPicPr>
          <p:cNvPr id="26" name="Picture 2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52BB8A98-B8FD-C293-0DBA-82DF62AF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486" y="3759230"/>
            <a:ext cx="3370372" cy="30593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C41842-E2B2-A161-8C32-ECAC71A7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24" y="3726138"/>
            <a:ext cx="3498850" cy="3092450"/>
          </a:xfrm>
          <a:prstGeom prst="rect">
            <a:avLst/>
          </a:prstGeom>
        </p:spPr>
      </p:pic>
      <p:pic>
        <p:nvPicPr>
          <p:cNvPr id="30" name="Picture 29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3FAD0943-D0E4-D086-FEEB-CDEBF558B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7" y="633688"/>
            <a:ext cx="3431177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1894-19C7-BCC0-6DC2-34E0885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b/w 3D and 0D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70F73B1-407E-C3EB-F3FD-3C425912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55" y="3593805"/>
            <a:ext cx="2910747" cy="3264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E3B66-4CDB-90A0-2805-E6B1986CDF05}"/>
              </a:ext>
            </a:extLst>
          </p:cNvPr>
          <p:cNvSpPr txBox="1"/>
          <p:nvPr/>
        </p:nvSpPr>
        <p:spPr>
          <a:xfrm>
            <a:off x="6858000" y="4902200"/>
            <a:ext cx="119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Simulation </a:t>
            </a:r>
            <a:r>
              <a:rPr lang="en-US" dirty="0" err="1"/>
              <a:t>mPAP</a:t>
            </a:r>
            <a:endParaRPr lang="en-US" dirty="0"/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A560691-CC74-17BE-3989-A3AACB7D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" y="2060020"/>
            <a:ext cx="5845249" cy="3896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FBF29-B25F-148E-DA4A-20D654173301}"/>
              </a:ext>
            </a:extLst>
          </p:cNvPr>
          <p:cNvSpPr txBox="1"/>
          <p:nvPr/>
        </p:nvSpPr>
        <p:spPr>
          <a:xfrm>
            <a:off x="1244373" y="1690688"/>
            <a:ext cx="225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0D Waveform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9E2655CE-3DBC-343E-6B6B-81A8E3AFA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21" t="12252" r="9837" b="79926"/>
          <a:stretch/>
        </p:blipFill>
        <p:spPr>
          <a:xfrm>
            <a:off x="4244340" y="2286000"/>
            <a:ext cx="2015871" cy="5638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08DE85-4445-98DF-BA89-3F01CB95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511" y="54287"/>
            <a:ext cx="2852116" cy="3209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AC6864-8BA2-529D-F383-B4BF12069879}"/>
              </a:ext>
            </a:extLst>
          </p:cNvPr>
          <p:cNvSpPr txBox="1"/>
          <p:nvPr/>
        </p:nvSpPr>
        <p:spPr>
          <a:xfrm>
            <a:off x="6858000" y="1690688"/>
            <a:ext cx="119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0D Simulation </a:t>
            </a:r>
            <a:r>
              <a:rPr lang="en-US" dirty="0" err="1"/>
              <a:t>mPAP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4DAC92-1B5F-BBE3-BECF-96E0C9852C7D}"/>
              </a:ext>
            </a:extLst>
          </p:cNvPr>
          <p:cNvSpPr txBox="1"/>
          <p:nvPr/>
        </p:nvSpPr>
        <p:spPr>
          <a:xfrm>
            <a:off x="863599" y="6123543"/>
            <a:ext cx="53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pressure Drop at all</a:t>
            </a:r>
          </a:p>
        </p:txBody>
      </p:sp>
    </p:spTree>
    <p:extLst>
      <p:ext uri="{BB962C8B-B14F-4D97-AF65-F5344CB8AC3E}">
        <p14:creationId xmlns:p14="http://schemas.microsoft.com/office/powerpoint/2010/main" val="251468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921-7D32-5207-9CDF-6C11C92B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158" y="1353818"/>
            <a:ext cx="1694018" cy="1325563"/>
          </a:xfrm>
        </p:spPr>
        <p:txBody>
          <a:bodyPr>
            <a:normAutofit/>
          </a:bodyPr>
          <a:lstStyle/>
          <a:p>
            <a:r>
              <a:rPr lang="en-US" sz="2000" dirty="0"/>
              <a:t>Using a Basic </a:t>
            </a:r>
            <a:br>
              <a:rPr lang="en-US" sz="2000" dirty="0"/>
            </a:br>
            <a:r>
              <a:rPr lang="en-US" sz="2000" dirty="0"/>
              <a:t>Test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6875-D329-1083-33BB-55F3DE5E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04" y="141245"/>
            <a:ext cx="2814748" cy="311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No Modification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0D8114-9ACE-57A9-7646-5D2921DA6D68}"/>
              </a:ext>
            </a:extLst>
          </p:cNvPr>
          <p:cNvSpPr txBox="1">
            <a:spLocks/>
          </p:cNvSpPr>
          <p:nvPr/>
        </p:nvSpPr>
        <p:spPr>
          <a:xfrm>
            <a:off x="7032100" y="3478137"/>
            <a:ext cx="1917923" cy="28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MPA * 1e-5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DE0A2B-67C2-9903-A736-03F10FE865B3}"/>
              </a:ext>
            </a:extLst>
          </p:cNvPr>
          <p:cNvSpPr txBox="1">
            <a:spLocks/>
          </p:cNvSpPr>
          <p:nvPr/>
        </p:nvSpPr>
        <p:spPr>
          <a:xfrm>
            <a:off x="7172161" y="119697"/>
            <a:ext cx="4184952" cy="332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MPA * 1e-3</a:t>
            </a: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9ED2E962-4D28-8048-935A-BAFA96E6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0" t="9250" r="9382" b="5417"/>
          <a:stretch/>
        </p:blipFill>
        <p:spPr>
          <a:xfrm>
            <a:off x="374957" y="3911446"/>
            <a:ext cx="4246880" cy="2926080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55079946-61A6-3A2F-5343-D530FB195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6" t="6491" r="7804" b="759"/>
          <a:stretch/>
        </p:blipFill>
        <p:spPr>
          <a:xfrm>
            <a:off x="122662" y="452629"/>
            <a:ext cx="4688098" cy="3458817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EE8BE93B-74E5-5F17-66E5-45DF80320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64" t="11944" r="9766" b="78799"/>
          <a:stretch/>
        </p:blipFill>
        <p:spPr>
          <a:xfrm>
            <a:off x="3629218" y="113559"/>
            <a:ext cx="2347511" cy="797268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1473F5EC-166C-0600-BBFD-67AF970B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7" t="12678" r="9020" b="79620"/>
          <a:stretch/>
        </p:blipFill>
        <p:spPr>
          <a:xfrm>
            <a:off x="3556731" y="3863311"/>
            <a:ext cx="2425983" cy="6306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5AA566-6267-8AF2-22C7-3CB9E85004C9}"/>
              </a:ext>
            </a:extLst>
          </p:cNvPr>
          <p:cNvSpPr txBox="1">
            <a:spLocks/>
          </p:cNvSpPr>
          <p:nvPr/>
        </p:nvSpPr>
        <p:spPr>
          <a:xfrm>
            <a:off x="122662" y="3760345"/>
            <a:ext cx="2024190" cy="26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MPA * 100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EEC48A1D-E713-1C08-1265-1AF7FE62F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31" t="7520" r="5462" b="4164"/>
          <a:stretch/>
        </p:blipFill>
        <p:spPr>
          <a:xfrm>
            <a:off x="7282691" y="3709311"/>
            <a:ext cx="4534352" cy="3100451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5F48767F-E63B-0935-2C69-D42726E74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2" t="8556" r="7774" b="4510"/>
          <a:stretch/>
        </p:blipFill>
        <p:spPr>
          <a:xfrm>
            <a:off x="7315200" y="389985"/>
            <a:ext cx="4293704" cy="2972565"/>
          </a:xfrm>
          <a:prstGeom prst="rect">
            <a:avLst/>
          </a:prstGeom>
        </p:spPr>
      </p:pic>
      <p:pic>
        <p:nvPicPr>
          <p:cNvPr id="17" name="Picture 16" descr="Chart, line chart, histogram&#10;&#10;Description automatically generated">
            <a:extLst>
              <a:ext uri="{FF2B5EF4-FFF2-40B4-BE49-F238E27FC236}">
                <a16:creationId xmlns:a16="http://schemas.microsoft.com/office/drawing/2014/main" id="{558C1480-2D60-DE40-266A-233C95980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685" t="12692" r="10746" b="80669"/>
          <a:stretch/>
        </p:blipFill>
        <p:spPr>
          <a:xfrm>
            <a:off x="10059143" y="214860"/>
            <a:ext cx="2010195" cy="506428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E76988-29E4-7C07-D2EB-9DDEC67B17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37" t="12274" r="10296" b="80929"/>
          <a:stretch/>
        </p:blipFill>
        <p:spPr>
          <a:xfrm>
            <a:off x="9925878" y="3495452"/>
            <a:ext cx="2266122" cy="5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43C-2CCD-B0AE-6240-55DE45F9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3151-6613-EFC8-B196-8C76685F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BC’s</a:t>
            </a:r>
          </a:p>
          <a:p>
            <a:r>
              <a:rPr lang="en-US" dirty="0"/>
              <a:t>Changing </a:t>
            </a:r>
            <a:r>
              <a:rPr lang="en-US" dirty="0" err="1"/>
              <a:t>eh_r</a:t>
            </a:r>
            <a:r>
              <a:rPr lang="en-US" dirty="0"/>
              <a:t> value for capacitance calculations (stenosis may cause a 1 magnitude change)</a:t>
            </a:r>
          </a:p>
          <a:p>
            <a:r>
              <a:rPr lang="en-US" dirty="0"/>
              <a:t>Change Something about stenosis </a:t>
            </a:r>
            <a:r>
              <a:rPr lang="en-US" dirty="0" err="1"/>
              <a:t>coeff</a:t>
            </a:r>
            <a:r>
              <a:rPr lang="en-US" dirty="0"/>
              <a:t> calculation b/c it is poor for pulmonary stenosis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AF79-7E28-12D5-ADA2-05A0B8F9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Hypothesized </a:t>
            </a:r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1770-BB8E-D7D3-2F27-4D6274FC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https://github.com/SimVascular/svZeroDSolver/issues/40</a:t>
            </a:r>
            <a:endParaRPr lang="en-US" dirty="0"/>
          </a:p>
          <a:p>
            <a:r>
              <a:rPr lang="en-US" dirty="0"/>
              <a:t>Model example in link above is 0118_1000.</a:t>
            </a:r>
          </a:p>
          <a:p>
            <a:r>
              <a:rPr lang="en-US" dirty="0"/>
              <a:t>The stenosis is in the junctions and not in the actual vessel segment</a:t>
            </a:r>
          </a:p>
        </p:txBody>
      </p:sp>
    </p:spTree>
    <p:extLst>
      <p:ext uri="{BB962C8B-B14F-4D97-AF65-F5344CB8AC3E}">
        <p14:creationId xmlns:p14="http://schemas.microsoft.com/office/powerpoint/2010/main" val="190091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FBE-9142-636F-6833-09ECC2FC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1ED3-5152-D9BB-F045-E9E0913B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NN capturing the changes in pressures and flows depending on the change in resistance</a:t>
            </a:r>
          </a:p>
          <a:p>
            <a:r>
              <a:rPr lang="en-US" dirty="0"/>
              <a:t>Sample from resistance space using </a:t>
            </a:r>
            <a:r>
              <a:rPr lang="en-US" dirty="0" err="1"/>
              <a:t>Sobol</a:t>
            </a:r>
            <a:r>
              <a:rPr lang="en-US" dirty="0"/>
              <a:t> Sampling</a:t>
            </a:r>
          </a:p>
          <a:p>
            <a:endParaRPr lang="en-US" dirty="0"/>
          </a:p>
          <a:p>
            <a:r>
              <a:rPr lang="en-US" dirty="0"/>
              <a:t>Compute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17D7-0802-82E5-B64A-D675A2B8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Gathering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822BD-151B-43AC-B19D-BE99CA753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6" t="17423" r="9651" b="13601"/>
          <a:stretch/>
        </p:blipFill>
        <p:spPr>
          <a:xfrm>
            <a:off x="181459" y="2446638"/>
            <a:ext cx="3437012" cy="3645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9552B-6262-83B2-59D8-03844FB05523}"/>
              </a:ext>
            </a:extLst>
          </p:cNvPr>
          <p:cNvSpPr txBox="1"/>
          <p:nvPr/>
        </p:nvSpPr>
        <p:spPr>
          <a:xfrm>
            <a:off x="838200" y="1883997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0080_0001 (Healthy)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75B4D-FCE2-A29C-4F35-2494D11AB683}"/>
              </a:ext>
            </a:extLst>
          </p:cNvPr>
          <p:cNvSpPr txBox="1"/>
          <p:nvPr/>
        </p:nvSpPr>
        <p:spPr>
          <a:xfrm>
            <a:off x="4705865" y="1883997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0118_1000 (Alagille)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51887-B5D4-FDA7-4B90-DBF2735E6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6" t="19091" r="12351" b="23059"/>
          <a:stretch/>
        </p:blipFill>
        <p:spPr>
          <a:xfrm>
            <a:off x="4015946" y="2446638"/>
            <a:ext cx="3829292" cy="34184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895182-C4C9-15C8-9D21-2FD5BB316B91}"/>
              </a:ext>
            </a:extLst>
          </p:cNvPr>
          <p:cNvCxnSpPr/>
          <p:nvPr/>
        </p:nvCxnSpPr>
        <p:spPr>
          <a:xfrm flipH="1" flipV="1">
            <a:off x="5387546" y="4269259"/>
            <a:ext cx="345989" cy="586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498A77-7841-ADF1-9308-FDF5878E9B2D}"/>
              </a:ext>
            </a:extLst>
          </p:cNvPr>
          <p:cNvSpPr txBox="1"/>
          <p:nvPr/>
        </p:nvSpPr>
        <p:spPr>
          <a:xfrm>
            <a:off x="8279027" y="1690688"/>
            <a:ext cx="33486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Healthy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Artificially stenose models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Helpful to know actual healthy values for uncertainty quantification later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Stenosis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Have actual stenosis which must be identified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Should have previously computed RCR boundary conditions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Issues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['0005_1001', '0119_0001', '0081_0001', '0084_0001’,]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Have problems w/ mesh or blend having problems w/ centerline creation</a:t>
            </a:r>
          </a:p>
        </p:txBody>
      </p:sp>
    </p:spTree>
    <p:extLst>
      <p:ext uri="{BB962C8B-B14F-4D97-AF65-F5344CB8AC3E}">
        <p14:creationId xmlns:p14="http://schemas.microsoft.com/office/powerpoint/2010/main" val="367988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F9B2-0840-D4E4-1849-6B8414F4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Models/ BC tuning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0419CE-20D6-351D-C2AB-2927CC0E8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75"/>
          <a:stretch/>
        </p:blipFill>
        <p:spPr>
          <a:xfrm>
            <a:off x="363516" y="2020762"/>
            <a:ext cx="2495798" cy="209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2B2AB-FF8B-72DA-E5FB-B8BB67F92494}"/>
              </a:ext>
            </a:extLst>
          </p:cNvPr>
          <p:cNvSpPr txBox="1"/>
          <p:nvPr/>
        </p:nvSpPr>
        <p:spPr>
          <a:xfrm>
            <a:off x="838199" y="1651430"/>
            <a:ext cx="451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et. al. 2019 Surrogate model (Modified)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DB78DBA-B4D7-7259-FFCD-E5A44B27C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64" t="10140"/>
          <a:stretch/>
        </p:blipFill>
        <p:spPr>
          <a:xfrm>
            <a:off x="2914135" y="2191657"/>
            <a:ext cx="2659601" cy="1886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6469D-31A5-E34A-673E-19980338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558" y="2875072"/>
            <a:ext cx="346529" cy="203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73EC9-4F10-5523-D4D6-906537E5B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6665"/>
          <a:stretch/>
        </p:blipFill>
        <p:spPr>
          <a:xfrm rot="5400000">
            <a:off x="3153353" y="3125320"/>
            <a:ext cx="330073" cy="153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C2536B-BC94-BD69-C993-C0F40881C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780" y="2908973"/>
            <a:ext cx="333554" cy="1445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A7DA1-6EFC-E257-A3EE-3ECE55B43C17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H="1" flipV="1">
            <a:off x="3296558" y="2976993"/>
            <a:ext cx="46776" cy="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5C2F8A-C98E-5D64-0858-8E670A13064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H="1">
            <a:off x="3318390" y="2981243"/>
            <a:ext cx="24944" cy="55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C6645-4696-CB90-2B1B-0424FF6211F9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601352" y="3429000"/>
            <a:ext cx="717038" cy="83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E33593-75D7-D374-9A4E-FE1027F37852}"/>
              </a:ext>
            </a:extLst>
          </p:cNvPr>
          <p:cNvSpPr txBox="1"/>
          <p:nvPr/>
        </p:nvSpPr>
        <p:spPr>
          <a:xfrm>
            <a:off x="1527295" y="4267166"/>
            <a:ext cx="214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RCL values for MPA</a:t>
            </a:r>
          </a:p>
          <a:p>
            <a:endParaRPr lang="en-US" dirty="0"/>
          </a:p>
          <a:p>
            <a:r>
              <a:rPr lang="en-US" dirty="0"/>
              <a:t>C is computing assuming linear </a:t>
            </a:r>
            <a:r>
              <a:rPr lang="en-US" dirty="0" err="1"/>
              <a:t>eh_r</a:t>
            </a:r>
            <a:r>
              <a:rPr lang="en-US" dirty="0"/>
              <a:t> of 1.2e6 dynes/cm^2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FFA277-7267-B4D0-69F8-7BA0D95FED83}"/>
              </a:ext>
            </a:extLst>
          </p:cNvPr>
          <p:cNvSpPr txBox="1"/>
          <p:nvPr/>
        </p:nvSpPr>
        <p:spPr>
          <a:xfrm>
            <a:off x="3026680" y="2580977"/>
            <a:ext cx="633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MPA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B7033-DDC2-0CC9-F36D-3657AB598365}"/>
              </a:ext>
            </a:extLst>
          </p:cNvPr>
          <p:cNvSpPr txBox="1"/>
          <p:nvPr/>
        </p:nvSpPr>
        <p:spPr>
          <a:xfrm>
            <a:off x="3872494" y="4248954"/>
            <a:ext cx="2040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Tunable RCR boundary conditions for LPA and RPA, with constant capillary wedge pressure.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29E839-A653-6D41-2AE6-55FD9ACF9951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243935" y="3585029"/>
            <a:ext cx="648935" cy="66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14CC45-00AF-35D0-11D7-A19291342D0E}"/>
                  </a:ext>
                </a:extLst>
              </p:cNvPr>
              <p:cNvSpPr txBox="1"/>
              <p:nvPr/>
            </p:nvSpPr>
            <p:spPr>
              <a:xfrm>
                <a:off x="5830453" y="1436914"/>
                <a:ext cx="5839033" cy="325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Objective Function (3 error terms summed)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Pulmonary Arterial Pressure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((</a:t>
                </a:r>
                <a:r>
                  <a:rPr lang="en-US" dirty="0" err="1"/>
                  <a:t>mPAP_sim</a:t>
                </a:r>
                <a:r>
                  <a:rPr lang="en-US" dirty="0"/>
                  <a:t> – </a:t>
                </a:r>
                <a:r>
                  <a:rPr lang="en-US" dirty="0" err="1"/>
                  <a:t>mPAP_meas</a:t>
                </a:r>
                <a:r>
                  <a:rPr lang="en-US" dirty="0"/>
                  <a:t>) / </a:t>
                </a:r>
                <a:r>
                  <a:rPr lang="en-US" dirty="0" err="1"/>
                  <a:t>mPAP_meas</a:t>
                </a:r>
                <a:r>
                  <a:rPr lang="en-US" dirty="0"/>
                  <a:t>)^2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mPAP_meas</a:t>
                </a:r>
                <a:r>
                  <a:rPr lang="en-US" dirty="0"/>
                  <a:t> = 15 mmHg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Flow Split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((</a:t>
                </a:r>
                <a:r>
                  <a:rPr lang="en-US" dirty="0" err="1"/>
                  <a:t>Q_RPA_sim</a:t>
                </a:r>
                <a:r>
                  <a:rPr lang="en-US" dirty="0"/>
                  <a:t> – </a:t>
                </a:r>
                <a:r>
                  <a:rPr lang="en-US" dirty="0" err="1"/>
                  <a:t>Q_RPA_meas</a:t>
                </a:r>
                <a:r>
                  <a:rPr lang="en-US" dirty="0"/>
                  <a:t>) / </a:t>
                </a:r>
                <a:r>
                  <a:rPr lang="en-US" dirty="0" err="1"/>
                  <a:t>Q_RPA_meas</a:t>
                </a:r>
                <a:r>
                  <a:rPr lang="en-US" dirty="0"/>
                  <a:t>)^2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Q_RPA_meas</a:t>
                </a:r>
                <a:r>
                  <a:rPr lang="en-US" dirty="0"/>
                  <a:t> = .55 * </a:t>
                </a:r>
                <a:r>
                  <a:rPr lang="en-US" dirty="0" err="1"/>
                  <a:t>mean_inflow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MSE vs 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Cubic spline of </a:t>
                </a:r>
                <a:r>
                  <a:rPr lang="en-US" dirty="0" err="1"/>
                  <a:t>Q_RPA_flow</a:t>
                </a:r>
                <a:r>
                  <a:rPr lang="en-US" dirty="0"/>
                  <a:t> (f(x) using interp1d)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n timesteps in inflow,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.55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𝑖𝑛𝑓𝑙𝑜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.55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𝑖𝑛𝑓𝑙𝑜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)^2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14CC45-00AF-35D0-11D7-A1929134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53" y="1436914"/>
                <a:ext cx="5839033" cy="3254930"/>
              </a:xfrm>
              <a:prstGeom prst="rect">
                <a:avLst/>
              </a:prstGeom>
              <a:blipFill>
                <a:blip r:embed="rId7"/>
                <a:stretch>
                  <a:fillRect l="-651" t="-1167" b="-20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BD1765A-E55C-746F-F470-EAB82E239A3A}"/>
              </a:ext>
            </a:extLst>
          </p:cNvPr>
          <p:cNvSpPr txBox="1"/>
          <p:nvPr/>
        </p:nvSpPr>
        <p:spPr>
          <a:xfrm>
            <a:off x="5913245" y="4691844"/>
            <a:ext cx="575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Ideal: obj </a:t>
            </a:r>
            <a:r>
              <a:rPr lang="en-US" dirty="0" err="1"/>
              <a:t>func</a:t>
            </a:r>
            <a:r>
              <a:rPr lang="en-US" dirty="0"/>
              <a:t> &lt; .01 (1%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stop: patience (5 </a:t>
            </a:r>
            <a:r>
              <a:rPr lang="en-US" dirty="0" err="1"/>
              <a:t>iter</a:t>
            </a:r>
            <a:r>
              <a:rPr lang="en-US" dirty="0"/>
              <a:t>), </a:t>
            </a:r>
            <a:r>
              <a:rPr lang="en-US" dirty="0" err="1"/>
              <a:t>patience_tolerance</a:t>
            </a:r>
            <a:r>
              <a:rPr lang="en-US" dirty="0"/>
              <a:t> (1e-6)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6A5D5-0682-0BD3-B4F3-19B25DDC762F}"/>
              </a:ext>
            </a:extLst>
          </p:cNvPr>
          <p:cNvSpPr txBox="1"/>
          <p:nvPr/>
        </p:nvSpPr>
        <p:spPr>
          <a:xfrm>
            <a:off x="5913245" y="5718629"/>
            <a:ext cx="544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RCRS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E887F43-6706-7572-DFEB-9044991A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73" y="659193"/>
            <a:ext cx="3014358" cy="5933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A9F685-D596-6505-3133-FC458AACED4C}"/>
              </a:ext>
            </a:extLst>
          </p:cNvPr>
          <p:cNvSpPr txBox="1"/>
          <p:nvPr/>
        </p:nvSpPr>
        <p:spPr>
          <a:xfrm>
            <a:off x="420915" y="265669"/>
            <a:ext cx="468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Results/Sanity Checks</a:t>
            </a:r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B904F692-544C-2AC0-F8B6-A9C27C15E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0" t="7736" r="7672" b="5750"/>
          <a:stretch/>
        </p:blipFill>
        <p:spPr>
          <a:xfrm>
            <a:off x="1" y="659192"/>
            <a:ext cx="8606972" cy="59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90CC-FFAF-2517-A0DF-A64B5F35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Stenosis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5AF6B47-597F-49E1-9F17-E022C4C6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34" y="1951944"/>
            <a:ext cx="4250913" cy="3853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9D3F8-EE5F-5D58-5361-45C201873BFB}"/>
              </a:ext>
            </a:extLst>
          </p:cNvPr>
          <p:cNvSpPr txBox="1"/>
          <p:nvPr/>
        </p:nvSpPr>
        <p:spPr>
          <a:xfrm>
            <a:off x="6096000" y="1951944"/>
            <a:ext cx="51090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Construct a generational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 0 = MPA, Gen 1 = LPA, RPA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generational tree, identify n possible vessel locations to stenose in first x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a y = </a:t>
            </a:r>
            <a:r>
              <a:rPr lang="en-US" sz="2000" dirty="0" err="1"/>
              <a:t>poisson</a:t>
            </a:r>
            <a:r>
              <a:rPr lang="en-US" sz="2000" dirty="0"/>
              <a:t>(lambda = 2 * x ) to determine how many locations exactly to stenose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Uniformly select y vessels from all n locations, and give it a occlusion value from .75 - 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corresponding change in solver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D0DCD-C6F4-428E-1291-3E4F8E37F941}"/>
              </a:ext>
            </a:extLst>
          </p:cNvPr>
          <p:cNvSpPr txBox="1"/>
          <p:nvPr/>
        </p:nvSpPr>
        <p:spPr>
          <a:xfrm>
            <a:off x="483071" y="6123543"/>
            <a:ext cx="446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Stenosis only stenoses MPA, LPA, RPA (Gen 0 and 1)</a:t>
            </a:r>
          </a:p>
        </p:txBody>
      </p:sp>
    </p:spTree>
    <p:extLst>
      <p:ext uri="{BB962C8B-B14F-4D97-AF65-F5344CB8AC3E}">
        <p14:creationId xmlns:p14="http://schemas.microsoft.com/office/powerpoint/2010/main" val="47261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C87AF-A53C-D8B5-3AB7-F2419F87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6E89-4343-B979-1329-CC7B22B9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62" y="2026390"/>
            <a:ext cx="2401083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Stenosis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3038891-0331-3E7C-D94E-3CC9EF8D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53900" y="2386062"/>
            <a:ext cx="5803323" cy="3890357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13C2E902-1164-18F6-6962-8029B58D4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" b="3"/>
          <a:stretch/>
        </p:blipFill>
        <p:spPr>
          <a:xfrm>
            <a:off x="5857223" y="2386062"/>
            <a:ext cx="5803323" cy="38903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74CAC-93E0-B0D8-0D0F-FDA2EF4C1A11}"/>
              </a:ext>
            </a:extLst>
          </p:cNvPr>
          <p:cNvSpPr txBox="1">
            <a:spLocks/>
          </p:cNvSpPr>
          <p:nvPr/>
        </p:nvSpPr>
        <p:spPr>
          <a:xfrm>
            <a:off x="6835355" y="2026389"/>
            <a:ext cx="2401083" cy="55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After Stenosis</a:t>
            </a:r>
          </a:p>
        </p:txBody>
      </p:sp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8617A267-20C9-E2D7-9525-01888088F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29" t="12137" r="9997" b="80440"/>
          <a:stretch/>
        </p:blipFill>
        <p:spPr>
          <a:xfrm>
            <a:off x="4164608" y="2584911"/>
            <a:ext cx="2027172" cy="532133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7E9EB1-AD5A-E0A7-0246-8FA139D81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46" t="11946" r="9861" b="80035"/>
          <a:stretch/>
        </p:blipFill>
        <p:spPr>
          <a:xfrm>
            <a:off x="10013066" y="2584290"/>
            <a:ext cx="1788752" cy="5321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1C3D4F-95EF-7CD9-977D-5C81BDB2CBA8}"/>
              </a:ext>
            </a:extLst>
          </p:cNvPr>
          <p:cNvSpPr txBox="1"/>
          <p:nvPr/>
        </p:nvSpPr>
        <p:spPr>
          <a:xfrm>
            <a:off x="5118817" y="220042"/>
            <a:ext cx="6191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Stenosis points on previous slide (MPA, LPA, RPA) which should have a significant effect but doesn’t really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Insensitivity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length (and therefore resistance) by 10+ fold barely makes a dent</a:t>
            </a:r>
          </a:p>
        </p:txBody>
      </p:sp>
    </p:spTree>
    <p:extLst>
      <p:ext uri="{BB962C8B-B14F-4D97-AF65-F5344CB8AC3E}">
        <p14:creationId xmlns:p14="http://schemas.microsoft.com/office/powerpoint/2010/main" val="7930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70B7-7E09-2B5E-3A46-89A0D48B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371" y="504563"/>
            <a:ext cx="4119929" cy="163411"/>
          </a:xfrm>
        </p:spPr>
        <p:txBody>
          <a:bodyPr>
            <a:noAutofit/>
          </a:bodyPr>
          <a:lstStyle/>
          <a:p>
            <a:r>
              <a:rPr lang="en-US" sz="3200" dirty="0"/>
              <a:t>Projected to </a:t>
            </a:r>
            <a:br>
              <a:rPr lang="en-US" sz="3200" dirty="0"/>
            </a:br>
            <a:r>
              <a:rPr lang="en-US" sz="3200" dirty="0"/>
              <a:t>Centerlines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FA2A-7EC1-7EA7-9026-B390FC14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20" y="233280"/>
            <a:ext cx="2656840" cy="470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Stenosis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396487-345F-4B04-BCF0-2E74EE7371E6}"/>
              </a:ext>
            </a:extLst>
          </p:cNvPr>
          <p:cNvSpPr txBox="1">
            <a:spLocks/>
          </p:cNvSpPr>
          <p:nvPr/>
        </p:nvSpPr>
        <p:spPr>
          <a:xfrm>
            <a:off x="8006031" y="230982"/>
            <a:ext cx="2656840" cy="470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 Stenosis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3578-6611-D881-1641-5A728151916F}"/>
              </a:ext>
            </a:extLst>
          </p:cNvPr>
          <p:cNvSpPr txBox="1"/>
          <p:nvPr/>
        </p:nvSpPr>
        <p:spPr>
          <a:xfrm>
            <a:off x="5217227" y="2426982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mPAP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A68FA-E455-B518-CBA0-AECA346411A0}"/>
              </a:ext>
            </a:extLst>
          </p:cNvPr>
          <p:cNvSpPr txBox="1"/>
          <p:nvPr/>
        </p:nvSpPr>
        <p:spPr>
          <a:xfrm>
            <a:off x="4784545" y="5339386"/>
            <a:ext cx="280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Peak systole/max PAP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E04A0A3-8315-9F3D-0F13-9AC32B94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245" y="3606800"/>
            <a:ext cx="3220994" cy="3215159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B0576E1A-47D2-E2E5-1220-D0402310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245" y="580283"/>
            <a:ext cx="3220994" cy="3010928"/>
          </a:xfrm>
          <a:prstGeom prst="rect">
            <a:avLst/>
          </a:prstGeom>
        </p:spPr>
      </p:pic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1C9636-C25F-9016-86E7-B60D0F09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60" y="3767344"/>
            <a:ext cx="3327188" cy="3031840"/>
          </a:xfrm>
          <a:prstGeom prst="rect">
            <a:avLst/>
          </a:prstGeom>
        </p:spPr>
      </p:pic>
      <p:pic>
        <p:nvPicPr>
          <p:cNvPr id="34" name="Picture 3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BC68EC7-10C6-837C-31FA-4EBA3B91C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640949"/>
            <a:ext cx="3220994" cy="3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B983-8334-4688-6EE1-1DBFE19F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Stenosis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5305-7617-BCE4-FA49-D09BAF92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models where an </a:t>
            </a:r>
            <a:r>
              <a:rPr lang="en-US" dirty="0" err="1"/>
              <a:t>RCRT.dat</a:t>
            </a:r>
            <a:r>
              <a:rPr lang="en-US" dirty="0"/>
              <a:t> file is provided for 3D simulations</a:t>
            </a:r>
          </a:p>
          <a:p>
            <a:pPr lvl="1"/>
            <a:r>
              <a:rPr lang="en-US" dirty="0"/>
              <a:t>Must be mapped back to 0D style where face/cap names are also included in the file</a:t>
            </a:r>
          </a:p>
          <a:p>
            <a:r>
              <a:rPr lang="en-US" dirty="0"/>
              <a:t>Comes from both VMR &amp; Ingrid’s previous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1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31B2-E967-7312-6269-3BD56A0E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Stenosis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2919-774B-42A0-360D-02AC3F00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Generations like w/ Healthy Models</a:t>
            </a:r>
          </a:p>
          <a:p>
            <a:r>
              <a:rPr lang="en-US" dirty="0"/>
              <a:t>Using D = 0.001 + a * order * e^(b * order ) * (age ^ c) from </a:t>
            </a:r>
          </a:p>
          <a:p>
            <a:pPr lvl="1"/>
            <a:r>
              <a:rPr lang="en-US" dirty="0"/>
              <a:t>a = 1.203e-4, b = 0.3927, c = 0.2381</a:t>
            </a:r>
          </a:p>
          <a:p>
            <a:pPr lvl="1"/>
            <a:r>
              <a:rPr lang="en-US" dirty="0"/>
              <a:t>We assume order is roughly 16 – generation, since gen 0 = MPA = order 16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journals.physiology.org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/full/10.1152/ajpheart.00123.2020</a:t>
            </a:r>
          </a:p>
          <a:p>
            <a:r>
              <a:rPr lang="en-US" dirty="0"/>
              <a:t>Given approximate diameter of an average vessel, for each real vessel in the stenosis patient, compute what a standard resistance should be for a vessel of that length, compare it to the actual resistance, and if it is n (4) times higher than the control, consider it a stenosed vessel</a:t>
            </a:r>
          </a:p>
          <a:p>
            <a:r>
              <a:rPr lang="en-US" dirty="0"/>
              <a:t>Alternative Proposal: Run a 0D simulation and observe the local effect where pressure drops &gt; n%</a:t>
            </a:r>
          </a:p>
        </p:txBody>
      </p:sp>
    </p:spTree>
    <p:extLst>
      <p:ext uri="{BB962C8B-B14F-4D97-AF65-F5344CB8AC3E}">
        <p14:creationId xmlns:p14="http://schemas.microsoft.com/office/powerpoint/2010/main" val="183886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849</Words>
  <Application>Microsoft Macintosh PowerPoint</Application>
  <PresentationFormat>Widescreen</PresentationFormat>
  <Paragraphs>107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John Lee Summer Project</vt:lpstr>
      <vt:lpstr>Model Gathering</vt:lpstr>
      <vt:lpstr>Healthy Models/ BC tuning</vt:lpstr>
      <vt:lpstr>PowerPoint Presentation</vt:lpstr>
      <vt:lpstr>Artificial Stenosis</vt:lpstr>
      <vt:lpstr>Issues</vt:lpstr>
      <vt:lpstr>Projected to  Centerlines </vt:lpstr>
      <vt:lpstr>Stenosis Models</vt:lpstr>
      <vt:lpstr>Identifying Stenosis</vt:lpstr>
      <vt:lpstr>Stenosis Sanity Check/Issues</vt:lpstr>
      <vt:lpstr>Projected to  Centerlines</vt:lpstr>
      <vt:lpstr>Comparison b/w 3D and 0D</vt:lpstr>
      <vt:lpstr>Using a Basic  Test Model</vt:lpstr>
      <vt:lpstr>Potential Solutions</vt:lpstr>
      <vt:lpstr>Hypothesized Problem</vt:lpstr>
      <vt:lpstr>Next Steps (Neural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Lee Summer Project</dc:title>
  <dc:creator>John Lee</dc:creator>
  <cp:lastModifiedBy>John Lee</cp:lastModifiedBy>
  <cp:revision>29</cp:revision>
  <dcterms:created xsi:type="dcterms:W3CDTF">2022-07-14T21:34:26Z</dcterms:created>
  <dcterms:modified xsi:type="dcterms:W3CDTF">2022-07-18T04:43:52Z</dcterms:modified>
</cp:coreProperties>
</file>