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notesSlides/notesSlide3.xml" ContentType="application/vnd.openxmlformats-officedocument.presentationml.notesSlide+xml"/>
  <Override PartName="/ppt/ink/ink2.xml" ContentType="application/inkml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97" r:id="rId3"/>
    <p:sldId id="294" r:id="rId4"/>
    <p:sldId id="295" r:id="rId5"/>
    <p:sldId id="296" r:id="rId6"/>
    <p:sldId id="298" r:id="rId7"/>
    <p:sldId id="299" r:id="rId8"/>
    <p:sldId id="300" r:id="rId9"/>
    <p:sldId id="301" r:id="rId10"/>
    <p:sldId id="302" r:id="rId11"/>
    <p:sldId id="30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3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0"/>
  </p:normalViewPr>
  <p:slideViewPr>
    <p:cSldViewPr snapToGrid="0">
      <p:cViewPr>
        <p:scale>
          <a:sx n="120" d="100"/>
          <a:sy n="120" d="100"/>
        </p:scale>
        <p:origin x="2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5T01:21:13.6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5T01:21:13.6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44D4F1-37E0-7848-A917-956EF5F13CA7}" type="datetimeFigureOut">
              <a:rPr lang="en-US" smtClean="0"/>
              <a:t>12/8/22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3BE4E-72B6-E040-B68E-048BA6D40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0485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B1D3F8-4383-0346-BE99-1FA5E40F507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5047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take a modified surrogate tuning model used by </a:t>
            </a:r>
            <a:r>
              <a:rPr lang="en-US" dirty="0" err="1"/>
              <a:t>Weiguang</a:t>
            </a:r>
            <a:r>
              <a:rPr lang="en-US" dirty="0"/>
              <a:t> in 2019.</a:t>
            </a:r>
          </a:p>
          <a:p>
            <a:r>
              <a:rPr lang="en-US" dirty="0"/>
              <a:t>We use solver computed RCL values for the MPA, and represent the RPA/LPA trees by a resistance computed using resistances in series and parallel</a:t>
            </a:r>
          </a:p>
          <a:p>
            <a:endParaRPr lang="en-US" dirty="0"/>
          </a:p>
          <a:p>
            <a:r>
              <a:rPr lang="en-US" dirty="0"/>
              <a:t>For actual tunable parameters, we set RCR boundary conditions for the RPA and LPA respectfully with a target capillary wedge pressure of 7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F6A854-E7D6-E049-ADA9-6AC6B0A77C9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2481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take a modified surrogate tuning model used by </a:t>
            </a:r>
            <a:r>
              <a:rPr lang="en-US" dirty="0" err="1"/>
              <a:t>Weiguang</a:t>
            </a:r>
            <a:r>
              <a:rPr lang="en-US" dirty="0"/>
              <a:t> in 2019.</a:t>
            </a:r>
          </a:p>
          <a:p>
            <a:r>
              <a:rPr lang="en-US" dirty="0"/>
              <a:t>We use solver computed RCL values for the MPA, and represent the RPA/LPA trees by a resistance computed using resistances in series and parallel</a:t>
            </a:r>
          </a:p>
          <a:p>
            <a:endParaRPr lang="en-US" dirty="0"/>
          </a:p>
          <a:p>
            <a:r>
              <a:rPr lang="en-US" dirty="0"/>
              <a:t>For actual tunable parameters, we set RCR boundary conditions for the RPA and LPA respectfully with a target capillary wedge pressure of 7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F6A854-E7D6-E049-ADA9-6AC6B0A77C9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2481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33BE4E-72B6-E040-B68E-048BA6D40AA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6176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572A4-D341-8E38-4002-52A1B1BB33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FA59B1-D533-6BA6-3AB4-1161DCD9BD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F6A9FA-8AB7-D877-7C33-BAFF76EC8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07E5A-3259-6846-A8C2-931063466109}" type="datetimeFigureOut">
              <a:rPr lang="en-US" smtClean="0"/>
              <a:t>12/8/22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FF8B79-4400-F450-2DB6-96DC46346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AB38C7-2272-5AD7-5A8D-E56D2D78F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094F8-0284-454C-A519-64ECD6175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383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8BDB7-AEAF-32EA-6349-C595F13DB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671214-4D13-21A1-FCE1-C40460569E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476EE9-BD98-2C1F-5C0B-503DBBEC6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07E5A-3259-6846-A8C2-931063466109}" type="datetimeFigureOut">
              <a:rPr lang="en-US" smtClean="0"/>
              <a:t>12/8/22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477867-A62D-4B53-A602-C1A75DA47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5818AE-FD11-077A-7660-7D11054D0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094F8-0284-454C-A519-64ECD6175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950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03FC2F-2D8B-5387-C053-5D85819DBC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53FB21-AA57-4B5B-3521-7BB0B3EB8C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29F6D4-00F2-0761-B8A1-526CEEEBA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07E5A-3259-6846-A8C2-931063466109}" type="datetimeFigureOut">
              <a:rPr lang="en-US" smtClean="0"/>
              <a:t>12/8/22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9CC79F-6FF6-D071-D446-336A60504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0468C3-4F4C-C1E1-B269-E279CE7B0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094F8-0284-454C-A519-64ECD6175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264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8CB69-1F31-385B-F369-C31E3276D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E1CEBE-08A1-0642-2AD7-9AF104506F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919E58-9FF6-8F35-0DC9-411ED4A65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07E5A-3259-6846-A8C2-931063466109}" type="datetimeFigureOut">
              <a:rPr lang="en-US" smtClean="0"/>
              <a:t>12/8/22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9070B-619A-D9A8-2651-6AD5D355F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C03E4F-01E2-2196-D8B4-F7F7AA127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094F8-0284-454C-A519-64ECD6175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439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A6818-0A73-41F3-4D9E-708657514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978733-6D63-B055-65A6-2FA42523E7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A3A6BA-7D6E-CF96-5EFB-4C479F577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07E5A-3259-6846-A8C2-931063466109}" type="datetimeFigureOut">
              <a:rPr lang="en-US" smtClean="0"/>
              <a:t>12/8/22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80440-C8CF-20C4-8051-1F96FC301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A77121-66C3-95F9-A20C-CD64137A7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094F8-0284-454C-A519-64ECD6175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333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02EFB-D53D-83B4-E180-E80132077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F5F418-9B1A-638F-B4A0-4D7B9E6629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DB5ED2-FC7E-5994-A51C-52D29F2382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AC7E74-7C0A-7DC5-CF2E-8F791A759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07E5A-3259-6846-A8C2-931063466109}" type="datetimeFigureOut">
              <a:rPr lang="en-US" smtClean="0"/>
              <a:t>12/8/22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E07206-BD4B-4E33-5314-7A10A50AC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9E7A3D-D53E-1AA9-25BE-F39547F61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094F8-0284-454C-A519-64ECD6175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109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17FC0-C653-1F18-880F-73274F59E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97B9F-A6C3-1D3C-F79C-8C2E19833B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08921B-E845-6FFA-8E20-32B9F6582A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5FDC0C-C11C-0F4D-338E-C6EEC70C00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7FD03A-0A93-18B8-F2A9-1382BB5620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8AF77A-CD34-0C18-D4DD-9A46DB171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07E5A-3259-6846-A8C2-931063466109}" type="datetimeFigureOut">
              <a:rPr lang="en-US" smtClean="0"/>
              <a:t>12/8/22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2310DB-BB73-A0BC-6AE0-6ECE1F6F8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B264A9-B836-707B-1A4F-E12B94323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094F8-0284-454C-A519-64ECD6175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296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B5F33-88CD-7D85-AD91-D4BA40866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195722-E1C8-B830-6D66-D92C6B079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07E5A-3259-6846-A8C2-931063466109}" type="datetimeFigureOut">
              <a:rPr lang="en-US" smtClean="0"/>
              <a:t>12/8/22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4FF64E-4464-83AB-C352-8177CA5B8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1821A4-2AF7-2F5F-A19F-B448B467E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094F8-0284-454C-A519-64ECD6175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889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17A0B1-F315-5DF9-CDAA-3797C6F1D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07E5A-3259-6846-A8C2-931063466109}" type="datetimeFigureOut">
              <a:rPr lang="en-US" smtClean="0"/>
              <a:t>12/8/22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1B8E33-C8DF-AEFD-6642-496F16E4D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5D58C4-B974-AC81-825C-31A21B710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094F8-0284-454C-A519-64ECD6175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819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9A989-D9DC-4A52-43FF-2C1B780FF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8CDCF3-E152-B8F9-9419-7FC62CB111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FBD9B2-831D-63C0-2AD3-5048ECD244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F1DE94-6066-5ADF-0014-A50DE6DCD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07E5A-3259-6846-A8C2-931063466109}" type="datetimeFigureOut">
              <a:rPr lang="en-US" smtClean="0"/>
              <a:t>12/8/22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5F7212-6E91-0271-DEEB-3C4BB7384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A6BA61-9AE6-0CB0-6D82-90A94EE65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094F8-0284-454C-A519-64ECD6175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045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C947D-8CB7-C5A2-2806-80E76B0C9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71509E-6949-A7F0-2AFE-594BC2B967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9671B4-1776-575B-C99B-B20E5CBAF7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3CB38E-212A-DFC4-36E0-EBF4C2851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07E5A-3259-6846-A8C2-931063466109}" type="datetimeFigureOut">
              <a:rPr lang="en-US" smtClean="0"/>
              <a:t>12/8/22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6319F2-F8D5-D253-4175-D222E436C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04A7F7-D52B-281E-A5CD-C581DB4B4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094F8-0284-454C-A519-64ECD6175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301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EF9AF4-B048-48AF-6338-0C19762FC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81D357-40B0-BA58-2701-F3CD72DEC7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DA5D81-6C73-80CF-059C-A4896773B3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307E5A-3259-6846-A8C2-931063466109}" type="datetimeFigureOut">
              <a:rPr lang="en-US" smtClean="0"/>
              <a:t>12/8/22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000EBA-EB82-10F4-FACB-9D5BEF0CB8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8436C1-18BD-1750-D252-929D5B0909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B094F8-0284-454C-A519-64ECD6175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553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60.png"/><Relationship Id="rId4" Type="http://schemas.openxmlformats.org/officeDocument/2006/relationships/customXml" Target="../ink/ink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60.png"/><Relationship Id="rId4" Type="http://schemas.openxmlformats.org/officeDocument/2006/relationships/customXml" Target="../ink/ink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C1E6C-A7E7-C6AE-7A06-8B4C31B2D5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Cambria" panose="02040503050406030204" pitchFamily="18" charset="0"/>
              </a:rPr>
              <a:t>Stenosis Surgical Guidance Tool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4B8178-8F11-35F3-8BF7-8C9A6E0C41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Cambria" panose="02040503050406030204" pitchFamily="18" charset="0"/>
              </a:rPr>
              <a:t>Update – 12/8/2022 </a:t>
            </a:r>
          </a:p>
        </p:txBody>
      </p:sp>
    </p:spTree>
    <p:extLst>
      <p:ext uri="{BB962C8B-B14F-4D97-AF65-F5344CB8AC3E}">
        <p14:creationId xmlns:p14="http://schemas.microsoft.com/office/powerpoint/2010/main" val="3885943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39676-798D-9AC2-2564-55A4F4E90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" panose="02040503050406030204" pitchFamily="18" charset="0"/>
              </a:rPr>
              <a:t>Outflow BC tuning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B2C8F7-257C-E153-FDE9-231E5F071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4182" y="1524349"/>
            <a:ext cx="9613605" cy="5138701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Cambria" panose="02040503050406030204" pitchFamily="18" charset="0"/>
              </a:rPr>
              <a:t>Version 2 inflow tunes to 0 capacitance, even when scaled to correct CO</a:t>
            </a:r>
          </a:p>
          <a:p>
            <a:r>
              <a:rPr lang="en-US" dirty="0">
                <a:latin typeface="Cambria" panose="02040503050406030204" pitchFamily="18" charset="0"/>
              </a:rPr>
              <a:t>Version 1 with different configurations:</a:t>
            </a:r>
          </a:p>
          <a:p>
            <a:pPr lvl="1"/>
            <a:r>
              <a:rPr lang="en-US" dirty="0">
                <a:latin typeface="Cambria" panose="02040503050406030204" pitchFamily="18" charset="0"/>
              </a:rPr>
              <a:t>No scaling to CO (minor difference anyways)</a:t>
            </a:r>
          </a:p>
          <a:p>
            <a:pPr lvl="2"/>
            <a:r>
              <a:rPr lang="en-US" dirty="0">
                <a:latin typeface="Cambria" panose="02040503050406030204" pitchFamily="18" charset="0"/>
              </a:rPr>
              <a:t>Tunes to capacitances of 1e-10, which causes RC constant to be extremely small, which could affect convergence</a:t>
            </a:r>
          </a:p>
          <a:p>
            <a:pPr lvl="2"/>
            <a:r>
              <a:rPr lang="en-US" dirty="0">
                <a:latin typeface="Cambria" panose="02040503050406030204" pitchFamily="18" charset="0"/>
              </a:rPr>
              <a:t>Tried replacing all capacitances with 1e-6 to test, but failed faster.</a:t>
            </a:r>
          </a:p>
          <a:p>
            <a:pPr lvl="1"/>
            <a:r>
              <a:rPr lang="en-US" dirty="0">
                <a:latin typeface="Cambria" panose="02040503050406030204" pitchFamily="18" charset="0"/>
              </a:rPr>
              <a:t>Small scaling to CO only</a:t>
            </a:r>
          </a:p>
          <a:p>
            <a:pPr lvl="2"/>
            <a:r>
              <a:rPr lang="en-US" dirty="0">
                <a:latin typeface="Cambria" panose="02040503050406030204" pitchFamily="18" charset="0"/>
              </a:rPr>
              <a:t>Tunes to 0 capacitance</a:t>
            </a:r>
          </a:p>
          <a:p>
            <a:pPr lvl="1"/>
            <a:r>
              <a:rPr lang="en-US" dirty="0">
                <a:latin typeface="Cambria" panose="02040503050406030204" pitchFamily="18" charset="0"/>
              </a:rPr>
              <a:t>Scaling &amp; changing </a:t>
            </a:r>
            <a:r>
              <a:rPr lang="en-US" dirty="0" err="1">
                <a:latin typeface="Cambria" panose="02040503050406030204" pitchFamily="18" charset="0"/>
              </a:rPr>
              <a:t>diaPAP</a:t>
            </a:r>
            <a:r>
              <a:rPr lang="en-US" dirty="0">
                <a:latin typeface="Cambria" panose="02040503050406030204" pitchFamily="18" charset="0"/>
              </a:rPr>
              <a:t> to 20 </a:t>
            </a:r>
          </a:p>
          <a:p>
            <a:pPr lvl="2"/>
            <a:r>
              <a:rPr lang="en-US" dirty="0">
                <a:latin typeface="Cambria" panose="02040503050406030204" pitchFamily="18" charset="0"/>
              </a:rPr>
              <a:t>Is it even possible to get &lt; 20 </a:t>
            </a:r>
            <a:r>
              <a:rPr lang="en-US" dirty="0" err="1">
                <a:latin typeface="Cambria" panose="02040503050406030204" pitchFamily="18" charset="0"/>
              </a:rPr>
              <a:t>minPAP</a:t>
            </a:r>
            <a:r>
              <a:rPr lang="en-US" dirty="0">
                <a:latin typeface="Cambria" panose="02040503050406030204" pitchFamily="18" charset="0"/>
              </a:rPr>
              <a:t> if the PCWP = 20 mmHg?</a:t>
            </a:r>
          </a:p>
          <a:p>
            <a:pPr lvl="2"/>
            <a:r>
              <a:rPr lang="en-US" dirty="0">
                <a:latin typeface="Cambria" panose="02040503050406030204" pitchFamily="18" charset="0"/>
              </a:rPr>
              <a:t>Tunes to ~1e-6 or 1e-7 capacitance</a:t>
            </a:r>
          </a:p>
          <a:p>
            <a:pPr lvl="2"/>
            <a:r>
              <a:rPr lang="en-US" dirty="0">
                <a:latin typeface="Cambria" panose="02040503050406030204" pitchFamily="18" charset="0"/>
              </a:rPr>
              <a:t>Simulation runs for longer, but still fails.</a:t>
            </a:r>
          </a:p>
          <a:p>
            <a:pPr lvl="2"/>
            <a:r>
              <a:rPr lang="en-US" dirty="0">
                <a:latin typeface="Cambria" panose="02040503050406030204" pitchFamily="18" charset="0"/>
              </a:rPr>
              <a:t>Also values for log of residual change are worse.</a:t>
            </a:r>
          </a:p>
          <a:p>
            <a:pPr lvl="2"/>
            <a:endParaRPr lang="en-US" dirty="0">
              <a:latin typeface="Cambria" panose="02040503050406030204" pitchFamily="18" charset="0"/>
            </a:endParaRPr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137A7C1B-02E4-DF94-1EAF-907A1FA507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4032" y="5422605"/>
            <a:ext cx="5267968" cy="1240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4610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93831-6ADE-735B-315D-812DAB0E1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" panose="02040503050406030204" pitchFamily="18" charset="0"/>
              </a:rPr>
              <a:t>Next Steps after Bottleneck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DC5009-88C5-86D2-B5B5-1F4D10C826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mbria" panose="02040503050406030204" pitchFamily="18" charset="0"/>
              </a:rPr>
              <a:t>Comparing 3D and 0D models to ensure they are close or at least correlated.</a:t>
            </a:r>
          </a:p>
          <a:p>
            <a:r>
              <a:rPr lang="en-US" dirty="0">
                <a:latin typeface="Cambria" panose="02040503050406030204" pitchFamily="18" charset="0"/>
              </a:rPr>
              <a:t>Detecting/Parametrizing Stenosis in diseased model</a:t>
            </a:r>
          </a:p>
          <a:p>
            <a:r>
              <a:rPr lang="en-US" dirty="0">
                <a:latin typeface="Cambria" panose="02040503050406030204" pitchFamily="18" charset="0"/>
              </a:rPr>
              <a:t>Training model for diseased model (should not </a:t>
            </a:r>
            <a:r>
              <a:rPr lang="en-US">
                <a:latin typeface="Cambria" panose="02040503050406030204" pitchFamily="18" charset="0"/>
              </a:rPr>
              <a:t>be problematic).</a:t>
            </a:r>
            <a:endParaRPr lang="en-US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6993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1195AFFD-3E42-4A42-4DDD-54CF3821A6F1}"/>
              </a:ext>
            </a:extLst>
          </p:cNvPr>
          <p:cNvSpPr/>
          <p:nvPr/>
        </p:nvSpPr>
        <p:spPr>
          <a:xfrm>
            <a:off x="99444" y="2962770"/>
            <a:ext cx="1833784" cy="93245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Construct LPN models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EF69718-1AFC-13A0-6277-AFAEC39F35C3}"/>
              </a:ext>
            </a:extLst>
          </p:cNvPr>
          <p:cNvSpPr txBox="1"/>
          <p:nvPr/>
        </p:nvSpPr>
        <p:spPr>
          <a:xfrm>
            <a:off x="7463336" y="177053"/>
            <a:ext cx="58245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Cambria Math" panose="02040503050406030204" pitchFamily="18" charset="0"/>
                <a:ea typeface="Cambria Math" panose="02040503050406030204" pitchFamily="18" charset="0"/>
              </a:rPr>
              <a:t>Pipeline Overview</a:t>
            </a:r>
          </a:p>
        </p:txBody>
      </p:sp>
      <p:sp>
        <p:nvSpPr>
          <p:cNvPr id="45" name="Up Arrow 44">
            <a:extLst>
              <a:ext uri="{FF2B5EF4-FFF2-40B4-BE49-F238E27FC236}">
                <a16:creationId xmlns:a16="http://schemas.microsoft.com/office/drawing/2014/main" id="{481591CC-B62F-FAF1-3FA9-61E5D057FC96}"/>
              </a:ext>
            </a:extLst>
          </p:cNvPr>
          <p:cNvSpPr/>
          <p:nvPr/>
        </p:nvSpPr>
        <p:spPr>
          <a:xfrm rot="19548610">
            <a:off x="2495262" y="2069510"/>
            <a:ext cx="357247" cy="705719"/>
          </a:xfrm>
          <a:prstGeom prst="up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Slide Number Placeholder 64">
            <a:extLst>
              <a:ext uri="{FF2B5EF4-FFF2-40B4-BE49-F238E27FC236}">
                <a16:creationId xmlns:a16="http://schemas.microsoft.com/office/drawing/2014/main" id="{3CC2C338-B002-E940-7714-BC5C6293C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BA3C7-54BF-A44F-BF9F-39AEC49D2200}" type="slidenum">
              <a:rPr lang="en-US" smtClean="0"/>
              <a:t>2</a:t>
            </a:fld>
            <a:endParaRPr lang="en-US"/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D1F78EC8-499E-1807-9B9F-747C5B16533C}"/>
              </a:ext>
            </a:extLst>
          </p:cNvPr>
          <p:cNvSpPr/>
          <p:nvPr/>
        </p:nvSpPr>
        <p:spPr>
          <a:xfrm>
            <a:off x="2909436" y="2962770"/>
            <a:ext cx="1833784" cy="932459"/>
          </a:xfrm>
          <a:prstGeom prst="roundRect">
            <a:avLst/>
          </a:prstGeom>
          <a:solidFill>
            <a:srgbClr val="FF7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Tune BC using Surrogate</a:t>
            </a:r>
          </a:p>
        </p:txBody>
      </p:sp>
      <p:sp>
        <p:nvSpPr>
          <p:cNvPr id="3" name="Up Arrow 2">
            <a:extLst>
              <a:ext uri="{FF2B5EF4-FFF2-40B4-BE49-F238E27FC236}">
                <a16:creationId xmlns:a16="http://schemas.microsoft.com/office/drawing/2014/main" id="{3D19E8EB-C793-4B1A-D1EE-34E1D4FA26E9}"/>
              </a:ext>
            </a:extLst>
          </p:cNvPr>
          <p:cNvSpPr/>
          <p:nvPr/>
        </p:nvSpPr>
        <p:spPr>
          <a:xfrm rot="5400000">
            <a:off x="2244099" y="3076139"/>
            <a:ext cx="357247" cy="705719"/>
          </a:xfrm>
          <a:prstGeom prst="up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652EB50-BD08-84B1-131B-9D7588C63AF2}"/>
              </a:ext>
            </a:extLst>
          </p:cNvPr>
          <p:cNvSpPr/>
          <p:nvPr/>
        </p:nvSpPr>
        <p:spPr>
          <a:xfrm>
            <a:off x="702454" y="814448"/>
            <a:ext cx="2461548" cy="1031571"/>
          </a:xfrm>
          <a:prstGeom prst="roundRect">
            <a:avLst/>
          </a:prstGeom>
          <a:solidFill>
            <a:srgbClr val="FF7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Manually Compare w/ 3D Simulation to ensure quality</a:t>
            </a:r>
          </a:p>
        </p:txBody>
      </p:sp>
      <p:sp>
        <p:nvSpPr>
          <p:cNvPr id="6" name="Up Arrow 5">
            <a:extLst>
              <a:ext uri="{FF2B5EF4-FFF2-40B4-BE49-F238E27FC236}">
                <a16:creationId xmlns:a16="http://schemas.microsoft.com/office/drawing/2014/main" id="{E61B5018-E336-AF5D-63BA-F4159AD6958C}"/>
              </a:ext>
            </a:extLst>
          </p:cNvPr>
          <p:cNvSpPr/>
          <p:nvPr/>
        </p:nvSpPr>
        <p:spPr>
          <a:xfrm rot="2438413">
            <a:off x="3902995" y="2176792"/>
            <a:ext cx="357247" cy="705719"/>
          </a:xfrm>
          <a:prstGeom prst="up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Up Arrow 6">
            <a:extLst>
              <a:ext uri="{FF2B5EF4-FFF2-40B4-BE49-F238E27FC236}">
                <a16:creationId xmlns:a16="http://schemas.microsoft.com/office/drawing/2014/main" id="{004B0E2E-584C-7698-BB98-72D2AEAF2971}"/>
              </a:ext>
            </a:extLst>
          </p:cNvPr>
          <p:cNvSpPr/>
          <p:nvPr/>
        </p:nvSpPr>
        <p:spPr>
          <a:xfrm rot="8124849">
            <a:off x="3935289" y="3978659"/>
            <a:ext cx="357247" cy="705719"/>
          </a:xfrm>
          <a:prstGeom prst="up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0E45B466-5A58-1C9F-E777-20EED39C5E42}"/>
              </a:ext>
            </a:extLst>
          </p:cNvPr>
          <p:cNvSpPr/>
          <p:nvPr/>
        </p:nvSpPr>
        <p:spPr>
          <a:xfrm>
            <a:off x="4610644" y="1201480"/>
            <a:ext cx="2247355" cy="122089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Healthy: Generate Artificial Stenosis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69214798-7BF2-58D4-024D-FB8A4F2830B8}"/>
              </a:ext>
            </a:extLst>
          </p:cNvPr>
          <p:cNvSpPr/>
          <p:nvPr/>
        </p:nvSpPr>
        <p:spPr>
          <a:xfrm>
            <a:off x="4610645" y="4331518"/>
            <a:ext cx="2247354" cy="1220890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Diseased: Detect Stenosis</a:t>
            </a:r>
          </a:p>
        </p:txBody>
      </p:sp>
      <p:sp>
        <p:nvSpPr>
          <p:cNvPr id="12" name="Up Arrow 11">
            <a:extLst>
              <a:ext uri="{FF2B5EF4-FFF2-40B4-BE49-F238E27FC236}">
                <a16:creationId xmlns:a16="http://schemas.microsoft.com/office/drawing/2014/main" id="{02FBD801-19C8-257E-D912-9C5529D20BC9}"/>
              </a:ext>
            </a:extLst>
          </p:cNvPr>
          <p:cNvSpPr/>
          <p:nvPr/>
        </p:nvSpPr>
        <p:spPr>
          <a:xfrm rot="7921381">
            <a:off x="7075342" y="2176791"/>
            <a:ext cx="357247" cy="705719"/>
          </a:xfrm>
          <a:prstGeom prst="up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Up Arrow 12">
            <a:extLst>
              <a:ext uri="{FF2B5EF4-FFF2-40B4-BE49-F238E27FC236}">
                <a16:creationId xmlns:a16="http://schemas.microsoft.com/office/drawing/2014/main" id="{D2C1A734-C4CA-E31F-6275-C57E2C8F63A5}"/>
              </a:ext>
            </a:extLst>
          </p:cNvPr>
          <p:cNvSpPr/>
          <p:nvPr/>
        </p:nvSpPr>
        <p:spPr>
          <a:xfrm rot="2665972">
            <a:off x="7068212" y="3978979"/>
            <a:ext cx="357247" cy="705719"/>
          </a:xfrm>
          <a:prstGeom prst="up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0873FA90-AFE8-4CC7-D3DC-9D1939236C17}"/>
              </a:ext>
            </a:extLst>
          </p:cNvPr>
          <p:cNvSpPr/>
          <p:nvPr/>
        </p:nvSpPr>
        <p:spPr>
          <a:xfrm>
            <a:off x="7425617" y="2958398"/>
            <a:ext cx="1833784" cy="93245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Parametrize stenosis</a:t>
            </a:r>
          </a:p>
        </p:txBody>
      </p:sp>
      <p:sp>
        <p:nvSpPr>
          <p:cNvPr id="17" name="Up Arrow 16">
            <a:extLst>
              <a:ext uri="{FF2B5EF4-FFF2-40B4-BE49-F238E27FC236}">
                <a16:creationId xmlns:a16="http://schemas.microsoft.com/office/drawing/2014/main" id="{D3E1389A-7E50-C03B-F00C-FC83366BD07C}"/>
              </a:ext>
            </a:extLst>
          </p:cNvPr>
          <p:cNvSpPr/>
          <p:nvPr/>
        </p:nvSpPr>
        <p:spPr>
          <a:xfrm rot="5400000">
            <a:off x="9590654" y="3071767"/>
            <a:ext cx="357247" cy="705719"/>
          </a:xfrm>
          <a:prstGeom prst="up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5443A2EB-4D52-4D08-5718-995FA22CCB14}"/>
              </a:ext>
            </a:extLst>
          </p:cNvPr>
          <p:cNvSpPr/>
          <p:nvPr/>
        </p:nvSpPr>
        <p:spPr>
          <a:xfrm>
            <a:off x="10235609" y="2958398"/>
            <a:ext cx="1833784" cy="93245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Run LPN &amp; train NN</a:t>
            </a:r>
          </a:p>
        </p:txBody>
      </p:sp>
    </p:spTree>
    <p:extLst>
      <p:ext uri="{BB962C8B-B14F-4D97-AF65-F5344CB8AC3E}">
        <p14:creationId xmlns:p14="http://schemas.microsoft.com/office/powerpoint/2010/main" val="1440634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BF9B2-0840-D4E4-1849-6B8414F43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240" y="106191"/>
            <a:ext cx="9601200" cy="867230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Cambria Math" panose="02040503050406030204" pitchFamily="18" charset="0"/>
                <a:ea typeface="Cambria Math" panose="02040503050406030204" pitchFamily="18" charset="0"/>
              </a:rPr>
              <a:t>BC Tuning (Healthy Only) - Old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CB0419CE-20D6-351D-C2AB-2927CC0E82D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1075" b="35608"/>
          <a:stretch/>
        </p:blipFill>
        <p:spPr>
          <a:xfrm>
            <a:off x="45977" y="1776221"/>
            <a:ext cx="2495798" cy="135176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CB2B2AB-FF8B-72DA-E5FB-B8BB67F92494}"/>
              </a:ext>
            </a:extLst>
          </p:cNvPr>
          <p:cNvSpPr txBox="1"/>
          <p:nvPr/>
        </p:nvSpPr>
        <p:spPr>
          <a:xfrm>
            <a:off x="3162072" y="1021901"/>
            <a:ext cx="5046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Yang et. al. 2019 Surrogate model (Modified)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FE33593-75D7-D374-9A4E-FE1027F37852}"/>
              </a:ext>
            </a:extLst>
          </p:cNvPr>
          <p:cNvSpPr txBox="1"/>
          <p:nvPr/>
        </p:nvSpPr>
        <p:spPr>
          <a:xfrm>
            <a:off x="174695" y="4397711"/>
            <a:ext cx="22941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Solver-determined RCL values.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14B7033-DDC2-0CC9-F36D-3657AB598365}"/>
              </a:ext>
            </a:extLst>
          </p:cNvPr>
          <p:cNvSpPr txBox="1"/>
          <p:nvPr/>
        </p:nvSpPr>
        <p:spPr>
          <a:xfrm>
            <a:off x="6211034" y="4753136"/>
            <a:ext cx="39099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Tunable RCR boundary conditions for LPA and RPA, with constant capillary wedge pressure of 7 mmHg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B21D7AC-32D6-CE7B-4CE9-E4531248CDEC}"/>
              </a:ext>
            </a:extLst>
          </p:cNvPr>
          <p:cNvSpPr txBox="1"/>
          <p:nvPr/>
        </p:nvSpPr>
        <p:spPr>
          <a:xfrm>
            <a:off x="936702" y="-512956"/>
            <a:ext cx="184731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077751C5-376D-0359-16AB-1A6F156E6E5A}"/>
                  </a:ext>
                </a:extLst>
              </p14:cNvPr>
              <p14:cNvContentPartPr/>
              <p14:nvPr/>
            </p14:nvContentPartPr>
            <p14:xfrm>
              <a:off x="7556929" y="606380"/>
              <a:ext cx="360" cy="36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077751C5-376D-0359-16AB-1A6F156E6E5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547929" y="597380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90" name="TextBox 89">
            <a:extLst>
              <a:ext uri="{FF2B5EF4-FFF2-40B4-BE49-F238E27FC236}">
                <a16:creationId xmlns:a16="http://schemas.microsoft.com/office/drawing/2014/main" id="{11662A43-1ACB-1AD1-23C1-3ACD86FB4BA2}"/>
              </a:ext>
            </a:extLst>
          </p:cNvPr>
          <p:cNvSpPr txBox="1"/>
          <p:nvPr/>
        </p:nvSpPr>
        <p:spPr>
          <a:xfrm>
            <a:off x="2658632" y="4882589"/>
            <a:ext cx="35524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RPA/LPA resistances computed using resistances in series and parallel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1EE059E-7397-61F0-DB5A-E7025D1D49A4}"/>
              </a:ext>
            </a:extLst>
          </p:cNvPr>
          <p:cNvSpPr/>
          <p:nvPr/>
        </p:nvSpPr>
        <p:spPr>
          <a:xfrm>
            <a:off x="2911573" y="1609108"/>
            <a:ext cx="967284" cy="29161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4D34BD3-328D-C7FE-4490-4F105E299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BA3C7-54BF-A44F-BF9F-39AEC49D2200}" type="slidenum">
              <a:rPr lang="en-US" smtClean="0"/>
              <a:t>3</a:t>
            </a:fld>
            <a:endParaRPr lang="en-US"/>
          </a:p>
        </p:txBody>
      </p:sp>
      <p:pic>
        <p:nvPicPr>
          <p:cNvPr id="16" name="Picture 15" descr="Diagram, schematic&#10;&#10;Description automatically generated">
            <a:extLst>
              <a:ext uri="{FF2B5EF4-FFF2-40B4-BE49-F238E27FC236}">
                <a16:creationId xmlns:a16="http://schemas.microsoft.com/office/drawing/2014/main" id="{0480CDDF-7915-A544-2F89-5BF62131459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33208" y="1455959"/>
            <a:ext cx="5575300" cy="2743200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B341837-7452-117C-7E6F-2A1F813167EA}"/>
              </a:ext>
            </a:extLst>
          </p:cNvPr>
          <p:cNvCxnSpPr>
            <a:stCxn id="24" idx="0"/>
          </p:cNvCxnSpPr>
          <p:nvPr/>
        </p:nvCxnSpPr>
        <p:spPr>
          <a:xfrm flipV="1">
            <a:off x="1321784" y="3012717"/>
            <a:ext cx="2137689" cy="13849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BC7E112-F8B5-DAFC-F245-09FF4F803DE7}"/>
              </a:ext>
            </a:extLst>
          </p:cNvPr>
          <p:cNvCxnSpPr/>
          <p:nvPr/>
        </p:nvCxnSpPr>
        <p:spPr>
          <a:xfrm flipV="1">
            <a:off x="4175753" y="2438400"/>
            <a:ext cx="518160" cy="2255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4E1154C-D806-7673-3CFC-0E3887DCA22B}"/>
              </a:ext>
            </a:extLst>
          </p:cNvPr>
          <p:cNvCxnSpPr>
            <a:cxnSpLocks/>
          </p:cNvCxnSpPr>
          <p:nvPr/>
        </p:nvCxnSpPr>
        <p:spPr>
          <a:xfrm flipV="1">
            <a:off x="4175753" y="3581400"/>
            <a:ext cx="518160" cy="1112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F930131-DC20-47C6-F8BC-6B829E0E676B}"/>
              </a:ext>
            </a:extLst>
          </p:cNvPr>
          <p:cNvCxnSpPr/>
          <p:nvPr/>
        </p:nvCxnSpPr>
        <p:spPr>
          <a:xfrm flipH="1" flipV="1">
            <a:off x="5913113" y="2438400"/>
            <a:ext cx="2295395" cy="22452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26C5260-230C-A453-DDF6-AEDFD98E74D6}"/>
              </a:ext>
            </a:extLst>
          </p:cNvPr>
          <p:cNvCxnSpPr>
            <a:cxnSpLocks/>
          </p:cNvCxnSpPr>
          <p:nvPr/>
        </p:nvCxnSpPr>
        <p:spPr>
          <a:xfrm flipH="1" flipV="1">
            <a:off x="5903720" y="3512735"/>
            <a:ext cx="2304788" cy="11811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5276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BF9B2-0840-D4E4-1849-6B8414F43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240" y="106191"/>
            <a:ext cx="9601200" cy="867230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Cambria Math" panose="02040503050406030204" pitchFamily="18" charset="0"/>
                <a:ea typeface="Cambria Math" panose="02040503050406030204" pitchFamily="18" charset="0"/>
              </a:rPr>
              <a:t>Generic BC Tuning - New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CB0419CE-20D6-351D-C2AB-2927CC0E82D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1075" b="35608"/>
          <a:stretch/>
        </p:blipFill>
        <p:spPr>
          <a:xfrm>
            <a:off x="45977" y="1776221"/>
            <a:ext cx="2495798" cy="135176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CB2B2AB-FF8B-72DA-E5FB-B8BB67F92494}"/>
              </a:ext>
            </a:extLst>
          </p:cNvPr>
          <p:cNvSpPr txBox="1"/>
          <p:nvPr/>
        </p:nvSpPr>
        <p:spPr>
          <a:xfrm>
            <a:off x="3162072" y="1021901"/>
            <a:ext cx="5046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Yang et. al. 2019 Surrogate model (Modified)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FE33593-75D7-D374-9A4E-FE1027F37852}"/>
              </a:ext>
            </a:extLst>
          </p:cNvPr>
          <p:cNvSpPr txBox="1"/>
          <p:nvPr/>
        </p:nvSpPr>
        <p:spPr>
          <a:xfrm>
            <a:off x="213116" y="3617554"/>
            <a:ext cx="22941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Solver-determined RCL values.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14B7033-DDC2-0CC9-F36D-3657AB598365}"/>
              </a:ext>
            </a:extLst>
          </p:cNvPr>
          <p:cNvSpPr txBox="1"/>
          <p:nvPr/>
        </p:nvSpPr>
        <p:spPr>
          <a:xfrm>
            <a:off x="6211034" y="4753136"/>
            <a:ext cx="39099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Tunable C/R boundary conditions – insufficient target values (4), causing optimization to be non-identifiable. We split R value into </a:t>
            </a:r>
            <a:r>
              <a:rPr lang="en-U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Rp:Rd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using a 1:4 ratio (is this reasonable?).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B21D7AC-32D6-CE7B-4CE9-E4531248CDEC}"/>
              </a:ext>
            </a:extLst>
          </p:cNvPr>
          <p:cNvSpPr txBox="1"/>
          <p:nvPr/>
        </p:nvSpPr>
        <p:spPr>
          <a:xfrm>
            <a:off x="936702" y="-512956"/>
            <a:ext cx="184731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077751C5-376D-0359-16AB-1A6F156E6E5A}"/>
                  </a:ext>
                </a:extLst>
              </p14:cNvPr>
              <p14:cNvContentPartPr/>
              <p14:nvPr/>
            </p14:nvContentPartPr>
            <p14:xfrm>
              <a:off x="7556929" y="606380"/>
              <a:ext cx="360" cy="36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077751C5-376D-0359-16AB-1A6F156E6E5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547929" y="597380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90" name="TextBox 89">
            <a:extLst>
              <a:ext uri="{FF2B5EF4-FFF2-40B4-BE49-F238E27FC236}">
                <a16:creationId xmlns:a16="http://schemas.microsoft.com/office/drawing/2014/main" id="{11662A43-1ACB-1AD1-23C1-3ACD86FB4BA2}"/>
              </a:ext>
            </a:extLst>
          </p:cNvPr>
          <p:cNvSpPr txBox="1"/>
          <p:nvPr/>
        </p:nvSpPr>
        <p:spPr>
          <a:xfrm>
            <a:off x="2351318" y="4688727"/>
            <a:ext cx="35524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RPA/LPA resistances computed differently (* Mentioned on next slide).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1EE059E-7397-61F0-DB5A-E7025D1D49A4}"/>
              </a:ext>
            </a:extLst>
          </p:cNvPr>
          <p:cNvSpPr/>
          <p:nvPr/>
        </p:nvSpPr>
        <p:spPr>
          <a:xfrm>
            <a:off x="2911573" y="1609108"/>
            <a:ext cx="967284" cy="29161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4D34BD3-328D-C7FE-4490-4F105E299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BA3C7-54BF-A44F-BF9F-39AEC49D2200}" type="slidenum">
              <a:rPr lang="en-US" smtClean="0"/>
              <a:t>4</a:t>
            </a:fld>
            <a:endParaRPr lang="en-US"/>
          </a:p>
        </p:txBody>
      </p:sp>
      <p:pic>
        <p:nvPicPr>
          <p:cNvPr id="16" name="Picture 15" descr="Diagram, schematic&#10;&#10;Description automatically generated">
            <a:extLst>
              <a:ext uri="{FF2B5EF4-FFF2-40B4-BE49-F238E27FC236}">
                <a16:creationId xmlns:a16="http://schemas.microsoft.com/office/drawing/2014/main" id="{0480CDDF-7915-A544-2F89-5BF62131459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33208" y="1455959"/>
            <a:ext cx="5575300" cy="2743200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B341837-7452-117C-7E6F-2A1F813167EA}"/>
              </a:ext>
            </a:extLst>
          </p:cNvPr>
          <p:cNvCxnSpPr>
            <a:cxnSpLocks/>
            <a:stCxn id="24" idx="0"/>
          </p:cNvCxnSpPr>
          <p:nvPr/>
        </p:nvCxnSpPr>
        <p:spPr>
          <a:xfrm flipV="1">
            <a:off x="1360205" y="2934586"/>
            <a:ext cx="2212823" cy="682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BC7E112-F8B5-DAFC-F245-09FF4F803DE7}"/>
              </a:ext>
            </a:extLst>
          </p:cNvPr>
          <p:cNvCxnSpPr/>
          <p:nvPr/>
        </p:nvCxnSpPr>
        <p:spPr>
          <a:xfrm flipV="1">
            <a:off x="4175753" y="2438400"/>
            <a:ext cx="518160" cy="2255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4E1154C-D806-7673-3CFC-0E3887DCA22B}"/>
              </a:ext>
            </a:extLst>
          </p:cNvPr>
          <p:cNvCxnSpPr>
            <a:cxnSpLocks/>
          </p:cNvCxnSpPr>
          <p:nvPr/>
        </p:nvCxnSpPr>
        <p:spPr>
          <a:xfrm flipV="1">
            <a:off x="4175753" y="3581400"/>
            <a:ext cx="518160" cy="1112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F930131-DC20-47C6-F8BC-6B829E0E676B}"/>
              </a:ext>
            </a:extLst>
          </p:cNvPr>
          <p:cNvCxnSpPr/>
          <p:nvPr/>
        </p:nvCxnSpPr>
        <p:spPr>
          <a:xfrm flipH="1" flipV="1">
            <a:off x="5913113" y="2438400"/>
            <a:ext cx="2295395" cy="22452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26C5260-230C-A453-DDF6-AEDFD98E74D6}"/>
              </a:ext>
            </a:extLst>
          </p:cNvPr>
          <p:cNvCxnSpPr>
            <a:cxnSpLocks/>
          </p:cNvCxnSpPr>
          <p:nvPr/>
        </p:nvCxnSpPr>
        <p:spPr>
          <a:xfrm flipH="1" flipV="1">
            <a:off x="5903720" y="3512735"/>
            <a:ext cx="2304788" cy="11811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Multiply 6">
            <a:extLst>
              <a:ext uri="{FF2B5EF4-FFF2-40B4-BE49-F238E27FC236}">
                <a16:creationId xmlns:a16="http://schemas.microsoft.com/office/drawing/2014/main" id="{1BD1EA99-A7B1-C1E3-4424-7210D43E0D51}"/>
              </a:ext>
            </a:extLst>
          </p:cNvPr>
          <p:cNvSpPr/>
          <p:nvPr/>
        </p:nvSpPr>
        <p:spPr>
          <a:xfrm>
            <a:off x="5143030" y="1977495"/>
            <a:ext cx="542260" cy="537682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Multiply 7">
            <a:extLst>
              <a:ext uri="{FF2B5EF4-FFF2-40B4-BE49-F238E27FC236}">
                <a16:creationId xmlns:a16="http://schemas.microsoft.com/office/drawing/2014/main" id="{B734508F-FEF7-9573-E0DB-1E3D0A8AFED9}"/>
              </a:ext>
            </a:extLst>
          </p:cNvPr>
          <p:cNvSpPr/>
          <p:nvPr/>
        </p:nvSpPr>
        <p:spPr>
          <a:xfrm>
            <a:off x="5149728" y="3079872"/>
            <a:ext cx="542260" cy="537682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830539-EB56-5A4D-D42D-BE471FD958F8}"/>
              </a:ext>
            </a:extLst>
          </p:cNvPr>
          <p:cNvSpPr txBox="1"/>
          <p:nvPr/>
        </p:nvSpPr>
        <p:spPr>
          <a:xfrm>
            <a:off x="9218428" y="1391233"/>
            <a:ext cx="21353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Targets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Cambria" panose="02040503050406030204" pitchFamily="18" charset="0"/>
              </a:rPr>
              <a:t>mPAP</a:t>
            </a:r>
            <a:endParaRPr lang="en-US" dirty="0">
              <a:latin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Cambria" panose="02040503050406030204" pitchFamily="18" charset="0"/>
              </a:rPr>
              <a:t>sysPAP</a:t>
            </a:r>
            <a:endParaRPr lang="en-US" dirty="0">
              <a:latin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Cambria" panose="02040503050406030204" pitchFamily="18" charset="0"/>
              </a:rPr>
              <a:t>diaPAP</a:t>
            </a:r>
            <a:endParaRPr lang="en-US" dirty="0">
              <a:latin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</a:rPr>
              <a:t>Flow Split</a:t>
            </a:r>
          </a:p>
        </p:txBody>
      </p:sp>
    </p:spTree>
    <p:extLst>
      <p:ext uri="{BB962C8B-B14F-4D97-AF65-F5344CB8AC3E}">
        <p14:creationId xmlns:p14="http://schemas.microsoft.com/office/powerpoint/2010/main" val="2103586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5AB1B-56C2-30D5-5BAF-4F2671536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" panose="02040503050406030204" pitchFamily="18" charset="0"/>
              </a:rPr>
              <a:t>Difference in computing LPA &amp; RPA 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00F69D1-544F-79D3-53C4-9265D8ACEC7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latin typeface="Cambria" panose="02040503050406030204" pitchFamily="18" charset="0"/>
                  </a:rPr>
                  <a:t>Resistances in Series &amp; Parallel</a:t>
                </a:r>
              </a:p>
              <a:p>
                <a:pPr lvl="1"/>
                <a:r>
                  <a:rPr lang="en-US" dirty="0">
                    <a:latin typeface="Cambria" panose="02040503050406030204" pitchFamily="18" charset="0"/>
                  </a:rPr>
                  <a:t>Only gives approximate pressure drops of .3 mmHg (healthy) and .75 mmHg (diseased)</a:t>
                </a:r>
              </a:p>
              <a:p>
                <a:pPr lvl="1"/>
                <a:r>
                  <a:rPr lang="en-US" dirty="0">
                    <a:latin typeface="Cambria" panose="02040503050406030204" pitchFamily="18" charset="0"/>
                  </a:rPr>
                  <a:t>Poor approximation, since we would expect &gt; 1 at minimum.</a:t>
                </a:r>
              </a:p>
              <a:p>
                <a:pPr lvl="1"/>
                <a:r>
                  <a:rPr lang="en-US" dirty="0">
                    <a:latin typeface="Cambria" panose="02040503050406030204" pitchFamily="18" charset="0"/>
                  </a:rPr>
                  <a:t>Use as starting point (is there a better approx. for the start? Ex. Splitting the computed PVR &amp; capacitance used as optimization IC.)</a:t>
                </a:r>
              </a:p>
              <a:p>
                <a:r>
                  <a:rPr lang="en-US" dirty="0">
                    <a:latin typeface="Cambria" panose="02040503050406030204" pitchFamily="18" charset="0"/>
                  </a:rPr>
                  <a:t>Average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>
                    <a:latin typeface="Cambria" panose="02040503050406030204" pitchFamily="18" charset="0"/>
                  </a:rPr>
                  <a:t> of LPA outlets and RPA outlets &amp; (Q =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>
                    <a:latin typeface="Cambria" panose="02040503050406030204" pitchFamily="18" charset="0"/>
                  </a:rPr>
                  <a:t>/R) </a:t>
                </a:r>
              </a:p>
              <a:p>
                <a:pPr lvl="1"/>
                <a:r>
                  <a:rPr lang="en-US" dirty="0">
                    <a:latin typeface="Cambria" panose="02040503050406030204" pitchFamily="18" charset="0"/>
                  </a:rPr>
                  <a:t>Healthy: Approx. 1.16 mmHg for both sides</a:t>
                </a:r>
              </a:p>
              <a:p>
                <a:pPr lvl="1"/>
                <a:r>
                  <a:rPr lang="en-US" dirty="0">
                    <a:latin typeface="Cambria" panose="02040503050406030204" pitchFamily="18" charset="0"/>
                  </a:rPr>
                  <a:t>Diseased: 1.6 mmHg for RPA &amp; 8.4 mmHg for LPA</a:t>
                </a:r>
              </a:p>
              <a:p>
                <a:pPr lvl="1"/>
                <a:r>
                  <a:rPr lang="en-US" dirty="0">
                    <a:latin typeface="Cambria" panose="02040503050406030204" pitchFamily="18" charset="0"/>
                  </a:rPr>
                  <a:t>Better approximation, but requires a full 0D simulation to be run.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00F69D1-544F-79D3-53C4-9265D8ACEC7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56278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E3D9C-519B-FF40-23E3-6E76A9055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" panose="02040503050406030204" pitchFamily="18" charset="0"/>
              </a:rPr>
              <a:t>Diseased Model Bottleneck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A475E4-0539-C891-126D-2E9AEBE774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647660" cy="4351338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ambria" panose="02040503050406030204" pitchFamily="18" charset="0"/>
              </a:rPr>
              <a:t>Trying to use Ingrid’s AS1_SU0308 model</a:t>
            </a:r>
          </a:p>
          <a:p>
            <a:r>
              <a:rPr lang="en-US" sz="2400" dirty="0">
                <a:latin typeface="Cambria" panose="02040503050406030204" pitchFamily="18" charset="0"/>
              </a:rPr>
              <a:t>Some silly issues that would not occur in practice due to physiological measurements.</a:t>
            </a:r>
          </a:p>
          <a:p>
            <a:r>
              <a:rPr lang="en-US" sz="2400" dirty="0">
                <a:latin typeface="Cambria" panose="02040503050406030204" pitchFamily="18" charset="0"/>
              </a:rPr>
              <a:t>Solved Problems</a:t>
            </a:r>
          </a:p>
          <a:p>
            <a:pPr lvl="1"/>
            <a:r>
              <a:rPr lang="en-US" sz="2000" dirty="0">
                <a:latin typeface="Cambria" panose="02040503050406030204" pitchFamily="18" charset="0"/>
              </a:rPr>
              <a:t>Reconstructing a model from the XMT format. (issues with a branch not connected properly)</a:t>
            </a:r>
          </a:p>
          <a:p>
            <a:pPr lvl="1"/>
            <a:r>
              <a:rPr lang="en-US" sz="2000" dirty="0">
                <a:latin typeface="Cambria" panose="02040503050406030204" pitchFamily="18" charset="0"/>
              </a:rPr>
              <a:t>Adequate centerline generation for segmentation</a:t>
            </a:r>
          </a:p>
          <a:p>
            <a:pPr lvl="1"/>
            <a:endParaRPr lang="en-US" sz="2000" dirty="0">
              <a:latin typeface="Cambria" panose="02040503050406030204" pitchFamily="18" charset="0"/>
            </a:endParaRPr>
          </a:p>
          <a:p>
            <a:pPr lvl="1"/>
            <a:endParaRPr lang="en-US" sz="2000" dirty="0">
              <a:latin typeface="Cambria" panose="020405030504060302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F3FAE1-8327-2AD6-FAF4-34177F419A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5860" y="1519260"/>
            <a:ext cx="5073650" cy="4379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4659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1F054-8BFD-D53F-0A79-010062495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Problem – 3D simulation fails to stabilize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EC62D01-9035-DFA6-B26A-E914E1E47D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4420"/>
          <a:stretch/>
        </p:blipFill>
        <p:spPr>
          <a:xfrm>
            <a:off x="450491" y="1607399"/>
            <a:ext cx="6113341" cy="2358767"/>
          </a:xfrm>
          <a:prstGeom prst="rect">
            <a:avLst/>
          </a:prstGeom>
        </p:spPr>
      </p:pic>
      <p:pic>
        <p:nvPicPr>
          <p:cNvPr id="10" name="Picture 9" descr="Table&#10;&#10;Description automatically generated">
            <a:extLst>
              <a:ext uri="{FF2B5EF4-FFF2-40B4-BE49-F238E27FC236}">
                <a16:creationId xmlns:a16="http://schemas.microsoft.com/office/drawing/2014/main" id="{D9F2AEC7-F1A8-D39C-B86B-66610192F1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3366" y="3804684"/>
            <a:ext cx="6513834" cy="2891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8514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0D756-4C00-5EC8-3DC7-6A0B8D70F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Mesh Quality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1C7F9E8-E058-0C3E-E084-7D730A519A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4286693" cy="4351338"/>
          </a:xfrm>
        </p:spPr>
        <p:txBody>
          <a:bodyPr/>
          <a:lstStyle/>
          <a:p>
            <a:pPr lvl="1"/>
            <a:r>
              <a:rPr lang="en-US" dirty="0">
                <a:latin typeface="Cambria" panose="02040503050406030204" pitchFamily="18" charset="0"/>
                <a:sym typeface="Wingdings" pitchFamily="2" charset="2"/>
              </a:rPr>
              <a:t>Refined &amp; double checked, so this should not be an issue</a:t>
            </a:r>
          </a:p>
          <a:p>
            <a:pPr lvl="1"/>
            <a:endParaRPr lang="en-US" dirty="0">
              <a:latin typeface="Cambria" panose="02040503050406030204" pitchFamily="18" charset="0"/>
              <a:sym typeface="Wingdings" pitchFamily="2" charset="2"/>
            </a:endParaRPr>
          </a:p>
          <a:p>
            <a:pPr lvl="1"/>
            <a:r>
              <a:rPr lang="en-US" dirty="0">
                <a:latin typeface="Cambria" panose="02040503050406030204" pitchFamily="18" charset="0"/>
                <a:sym typeface="Wingdings" pitchFamily="2" charset="2"/>
              </a:rPr>
              <a:t>Worst Qualities </a:t>
            </a:r>
          </a:p>
          <a:p>
            <a:pPr marL="457200" lvl="1" indent="0">
              <a:buNone/>
            </a:pPr>
            <a:endParaRPr lang="en-US" dirty="0">
              <a:latin typeface="Cambria" panose="02040503050406030204" pitchFamily="18" charset="0"/>
              <a:sym typeface="Wingdings" pitchFamily="2" charset="2"/>
            </a:endParaRPr>
          </a:p>
        </p:txBody>
      </p:sp>
      <p:pic>
        <p:nvPicPr>
          <p:cNvPr id="7" name="Picture 6" descr="Background pattern&#10;&#10;Description automatically generated">
            <a:extLst>
              <a:ext uri="{FF2B5EF4-FFF2-40B4-BE49-F238E27FC236}">
                <a16:creationId xmlns:a16="http://schemas.microsoft.com/office/drawing/2014/main" id="{DBC159D7-E41A-34CD-56CE-10C5DBD8E0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9726" y="365125"/>
            <a:ext cx="2624832" cy="2643187"/>
          </a:xfrm>
          <a:prstGeom prst="rect">
            <a:avLst/>
          </a:prstGeom>
        </p:spPr>
      </p:pic>
      <p:pic>
        <p:nvPicPr>
          <p:cNvPr id="9" name="Picture 8" descr="Table&#10;&#10;Description automatically generated">
            <a:extLst>
              <a:ext uri="{FF2B5EF4-FFF2-40B4-BE49-F238E27FC236}">
                <a16:creationId xmlns:a16="http://schemas.microsoft.com/office/drawing/2014/main" id="{A67A2BBB-B20D-70E7-ECAF-FBE04F0727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0908" y="441348"/>
            <a:ext cx="3980205" cy="615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5034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1F307-19BF-0A4F-A173-6550F494E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" panose="02040503050406030204" pitchFamily="18" charset="0"/>
              </a:rPr>
              <a:t>Inflow BC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B37F2F-7C42-42F2-1DD8-41F1C0D836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244702" cy="4667250"/>
          </a:xfrm>
        </p:spPr>
        <p:txBody>
          <a:bodyPr>
            <a:normAutofit fontScale="92500"/>
          </a:bodyPr>
          <a:lstStyle/>
          <a:p>
            <a:r>
              <a:rPr lang="en-US" sz="2400" dirty="0">
                <a:latin typeface="Cambria" panose="02040503050406030204" pitchFamily="18" charset="0"/>
              </a:rPr>
              <a:t>Ingrid’s models do not come with physiological inflows, so they were tuned</a:t>
            </a:r>
          </a:p>
          <a:p>
            <a:r>
              <a:rPr lang="en-US" sz="2400" dirty="0">
                <a:latin typeface="Cambria" panose="02040503050406030204" pitchFamily="18" charset="0"/>
              </a:rPr>
              <a:t>2 Versions, neither matching physiological values well.</a:t>
            </a:r>
          </a:p>
          <a:p>
            <a:r>
              <a:rPr lang="en-US" sz="2400" dirty="0">
                <a:latin typeface="Cambria" panose="02040503050406030204" pitchFamily="18" charset="0"/>
              </a:rPr>
              <a:t>CO = 5.83</a:t>
            </a:r>
          </a:p>
          <a:p>
            <a:r>
              <a:rPr lang="en-US" sz="2400" dirty="0">
                <a:latin typeface="Cambria" panose="02040503050406030204" pitchFamily="18" charset="0"/>
              </a:rPr>
              <a:t>Pressure: (90, 18, 42)</a:t>
            </a:r>
          </a:p>
          <a:p>
            <a:r>
              <a:rPr lang="en-US" sz="2400" dirty="0">
                <a:latin typeface="Cambria" panose="02040503050406030204" pitchFamily="18" charset="0"/>
              </a:rPr>
              <a:t>Tried scaling Version 2 to match, but problems in BC tuning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123552-855D-AB03-C83A-AA856859AB95}"/>
              </a:ext>
            </a:extLst>
          </p:cNvPr>
          <p:cNvSpPr txBox="1"/>
          <p:nvPr/>
        </p:nvSpPr>
        <p:spPr>
          <a:xfrm>
            <a:off x="5092891" y="49058"/>
            <a:ext cx="6666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Version 1: Matches CO (5.77), but not pressure targets (122 mmHg)</a:t>
            </a:r>
          </a:p>
        </p:txBody>
      </p:sp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F4DE7EC1-8417-D4BA-9FDE-F3F2DA2408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8226"/>
          <a:stretch/>
        </p:blipFill>
        <p:spPr>
          <a:xfrm>
            <a:off x="8969288" y="759683"/>
            <a:ext cx="2548356" cy="2431494"/>
          </a:xfrm>
          <a:prstGeom prst="rect">
            <a:avLst/>
          </a:prstGeom>
        </p:spPr>
      </p:pic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0A95F218-317E-A3E3-198F-403A66A085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2522" b="93629"/>
          <a:stretch/>
        </p:blipFill>
        <p:spPr>
          <a:xfrm>
            <a:off x="8969288" y="416703"/>
            <a:ext cx="2548356" cy="301267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B78B28E-7ED4-6EC1-BA85-229C3D6FB9B3}"/>
              </a:ext>
            </a:extLst>
          </p:cNvPr>
          <p:cNvCxnSpPr/>
          <p:nvPr/>
        </p:nvCxnSpPr>
        <p:spPr>
          <a:xfrm>
            <a:off x="8396514" y="1975430"/>
            <a:ext cx="500743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71BC3DF-28BE-8C23-03AC-B886173BEA10}"/>
              </a:ext>
            </a:extLst>
          </p:cNvPr>
          <p:cNvSpPr txBox="1"/>
          <p:nvPr/>
        </p:nvSpPr>
        <p:spPr>
          <a:xfrm>
            <a:off x="5092890" y="3417525"/>
            <a:ext cx="6424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Version 2: Pressure targets (93 mmHg), but not CO (5.2 ml/s)</a:t>
            </a:r>
          </a:p>
        </p:txBody>
      </p:sp>
      <p:pic>
        <p:nvPicPr>
          <p:cNvPr id="18" name="Picture 17" descr="Chart, histogram&#10;&#10;Description automatically generated">
            <a:extLst>
              <a:ext uri="{FF2B5EF4-FFF2-40B4-BE49-F238E27FC236}">
                <a16:creationId xmlns:a16="http://schemas.microsoft.com/office/drawing/2014/main" id="{5E546643-69B5-83D4-7A23-EFC41CE16F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3415" y="426818"/>
            <a:ext cx="4009801" cy="3020897"/>
          </a:xfrm>
          <a:prstGeom prst="rect">
            <a:avLst/>
          </a:prstGeom>
        </p:spPr>
      </p:pic>
      <p:pic>
        <p:nvPicPr>
          <p:cNvPr id="20" name="Picture 19" descr="Chart, line chart&#10;&#10;Description automatically generated">
            <a:extLst>
              <a:ext uri="{FF2B5EF4-FFF2-40B4-BE49-F238E27FC236}">
                <a16:creationId xmlns:a16="http://schemas.microsoft.com/office/drawing/2014/main" id="{2A576CA9-94F4-BD6A-1F55-A44DC9FC7F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2377" y="3786857"/>
            <a:ext cx="3890145" cy="2914220"/>
          </a:xfrm>
          <a:prstGeom prst="rect">
            <a:avLst/>
          </a:prstGeom>
        </p:spPr>
      </p:pic>
      <p:pic>
        <p:nvPicPr>
          <p:cNvPr id="22" name="Picture 21" descr="A picture containing text, plaque&#10;&#10;Description automatically generated">
            <a:extLst>
              <a:ext uri="{FF2B5EF4-FFF2-40B4-BE49-F238E27FC236}">
                <a16:creationId xmlns:a16="http://schemas.microsoft.com/office/drawing/2014/main" id="{4BAAD09B-B2E0-742F-3D86-D4052F3D05A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41551"/>
          <a:stretch/>
        </p:blipFill>
        <p:spPr>
          <a:xfrm>
            <a:off x="8736268" y="4101645"/>
            <a:ext cx="3271994" cy="2431493"/>
          </a:xfrm>
          <a:prstGeom prst="rect">
            <a:avLst/>
          </a:prstGeom>
        </p:spPr>
      </p:pic>
      <p:pic>
        <p:nvPicPr>
          <p:cNvPr id="24" name="Picture 23" descr="A picture containing text, plaque&#10;&#10;Description automatically generated">
            <a:extLst>
              <a:ext uri="{FF2B5EF4-FFF2-40B4-BE49-F238E27FC236}">
                <a16:creationId xmlns:a16="http://schemas.microsoft.com/office/drawing/2014/main" id="{0A83FB92-B34D-5106-AA33-653778D0EC7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313" b="92445"/>
          <a:stretch/>
        </p:blipFill>
        <p:spPr>
          <a:xfrm>
            <a:off x="8736268" y="3774018"/>
            <a:ext cx="3271994" cy="301268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2F088A38-504B-D7B4-2D59-11D5B4553456}"/>
              </a:ext>
            </a:extLst>
          </p:cNvPr>
          <p:cNvSpPr txBox="1"/>
          <p:nvPr/>
        </p:nvSpPr>
        <p:spPr>
          <a:xfrm>
            <a:off x="2987750" y="6246516"/>
            <a:ext cx="1734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  <a:cs typeface="Calibri" panose="020F0502020204030204" pitchFamily="34" charset="0"/>
              </a:rPr>
              <a:t>Scaled Plots -&gt;</a:t>
            </a:r>
          </a:p>
        </p:txBody>
      </p:sp>
    </p:spTree>
    <p:extLst>
      <p:ext uri="{BB962C8B-B14F-4D97-AF65-F5344CB8AC3E}">
        <p14:creationId xmlns:p14="http://schemas.microsoft.com/office/powerpoint/2010/main" val="10924397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740</Words>
  <Application>Microsoft Macintosh PowerPoint</Application>
  <PresentationFormat>Widescreen</PresentationFormat>
  <Paragraphs>86</Paragraphs>
  <Slides>11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Cambria</vt:lpstr>
      <vt:lpstr>Cambria Math</vt:lpstr>
      <vt:lpstr>Office Theme</vt:lpstr>
      <vt:lpstr>Stenosis Surgical Guidance Tool</vt:lpstr>
      <vt:lpstr>PowerPoint Presentation</vt:lpstr>
      <vt:lpstr>BC Tuning (Healthy Only) - Old</vt:lpstr>
      <vt:lpstr>Generic BC Tuning - New</vt:lpstr>
      <vt:lpstr>Difference in computing LPA &amp; RPA R</vt:lpstr>
      <vt:lpstr>Diseased Model Bottleneck</vt:lpstr>
      <vt:lpstr>Main Problem – 3D simulation fails to stabilize</vt:lpstr>
      <vt:lpstr>Mesh Quality</vt:lpstr>
      <vt:lpstr>Inflow BC</vt:lpstr>
      <vt:lpstr>Outflow BC tuning</vt:lpstr>
      <vt:lpstr>Next Steps after Bottleneck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Stenosis Surgical Guidance Tool</dc:title>
  <dc:creator>John Lee</dc:creator>
  <cp:lastModifiedBy>John Lee</cp:lastModifiedBy>
  <cp:revision>8</cp:revision>
  <dcterms:created xsi:type="dcterms:W3CDTF">2022-12-08T15:17:37Z</dcterms:created>
  <dcterms:modified xsi:type="dcterms:W3CDTF">2022-12-08T18:47:31Z</dcterms:modified>
</cp:coreProperties>
</file>