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4" r:id="rId4"/>
    <p:sldId id="275" r:id="rId5"/>
    <p:sldId id="276" r:id="rId6"/>
    <p:sldId id="272" r:id="rId7"/>
    <p:sldId id="273" r:id="rId8"/>
    <p:sldId id="259" r:id="rId9"/>
    <p:sldId id="260" r:id="rId10"/>
    <p:sldId id="262" r:id="rId11"/>
    <p:sldId id="263" r:id="rId12"/>
    <p:sldId id="269" r:id="rId13"/>
    <p:sldId id="270" r:id="rId14"/>
    <p:sldId id="265" r:id="rId15"/>
    <p:sldId id="271" r:id="rId16"/>
    <p:sldId id="266" r:id="rId17"/>
    <p:sldId id="258" r:id="rId18"/>
    <p:sldId id="257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6" autoAdjust="0"/>
    <p:restoredTop sz="90929"/>
  </p:normalViewPr>
  <p:slideViewPr>
    <p:cSldViewPr>
      <p:cViewPr varScale="1">
        <p:scale>
          <a:sx n="105" d="100"/>
          <a:sy n="105" d="100"/>
        </p:scale>
        <p:origin x="207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F1A74-175B-4DDD-AC2A-2E3C698976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16BA6-FA23-401B-A5D9-723CEF1F4F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95604-1687-488B-B7A4-0FE25A8FF6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C1D6B-A0F0-42AE-ACBA-17E83356D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C9148-63EC-4ECA-A785-9BAE05427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35590-629A-42E2-8962-125AD9C5A1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D24EE-606C-4882-A923-811C3BC936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3EDA3-BA0D-477C-A5CF-5129B658E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173C5-6E73-41D0-BBC8-3B5E9C4F57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D7EC8-F77F-44F0-8FE5-D246BD305A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1F7CF-9984-4596-975E-652D286D5C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130C2-B264-44A7-B374-09EA559577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1000" y="1371600"/>
            <a:ext cx="838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 It is tool for </a:t>
            </a:r>
            <a:r>
              <a:rPr lang="en-US" dirty="0" smtClean="0"/>
              <a:t>interactively </a:t>
            </a:r>
            <a:r>
              <a:rPr lang="en-US" dirty="0"/>
              <a:t>validating models and their constraints.</a:t>
            </a:r>
          </a:p>
          <a:p>
            <a:pPr>
              <a:buFontTx/>
              <a:buChar char="•"/>
            </a:pPr>
            <a:r>
              <a:rPr lang="en-US" dirty="0"/>
              <a:t>  Objects and </a:t>
            </a:r>
            <a:r>
              <a:rPr lang="en-US" dirty="0" smtClean="0"/>
              <a:t>links </a:t>
            </a:r>
            <a:r>
              <a:rPr lang="en-US" dirty="0"/>
              <a:t>can be created which constitute a system state</a:t>
            </a:r>
            <a:br>
              <a:rPr lang="en-US" dirty="0"/>
            </a:br>
            <a:r>
              <a:rPr lang="en-US" dirty="0"/>
              <a:t>    reflecting a snapshot of a running system. In every system state,</a:t>
            </a:r>
            <a:br>
              <a:rPr lang="en-US" dirty="0"/>
            </a:br>
            <a:r>
              <a:rPr lang="en-US" dirty="0"/>
              <a:t>    the constraints are automatically checked for validity.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 more details can be found at: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/>
              <a:t>http://www.db.informatik.uni-bremen.de/projects/USE</a:t>
            </a:r>
          </a:p>
          <a:p>
            <a:pPr eaLnBrk="0" hangingPunct="0"/>
            <a:endParaRPr lang="en-US" b="1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334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The USE tool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r>
              <a:rPr lang="en-US" sz="3200"/>
              <a:t>Creating Objects and Setting attributes</a:t>
            </a:r>
          </a:p>
        </p:txBody>
      </p:sp>
      <p:pic>
        <p:nvPicPr>
          <p:cNvPr id="8195" name="Picture 3" descr="C:\Documents and Settings\Ali\Desktop\qt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6000"/>
            <a:ext cx="3200400" cy="3279775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9906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 Objects can be created by selecting a class and specifying a name for the </a:t>
            </a:r>
            <a:br>
              <a:rPr lang="en-US" sz="2000"/>
            </a:br>
            <a:r>
              <a:rPr lang="en-US" sz="2000"/>
              <a:t>   object</a:t>
            </a:r>
          </a:p>
          <a:p>
            <a:pPr>
              <a:buFontTx/>
              <a:buChar char="•"/>
            </a:pPr>
            <a:r>
              <a:rPr lang="en-US" sz="2000"/>
              <a:t> The menu command </a:t>
            </a:r>
            <a:r>
              <a:rPr lang="en-US" sz="2000" b="1">
                <a:latin typeface="Arial Unicode MS" pitchFamily="34" charset="-128"/>
              </a:rPr>
              <a:t>State|Create object</a:t>
            </a:r>
            <a:r>
              <a:rPr lang="en-US" sz="2000"/>
              <a:t> opens a dialog where this</a:t>
            </a:r>
            <a:br>
              <a:rPr lang="en-US" sz="2000"/>
            </a:br>
            <a:r>
              <a:rPr lang="en-US" sz="2000"/>
              <a:t>   information can be entered.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0" y="2971800"/>
            <a:ext cx="3810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Alternatively, the following command can be used at the prompt to achieve the same effect.</a:t>
            </a:r>
          </a:p>
          <a:p>
            <a:pPr eaLnBrk="0" hangingPunct="0"/>
            <a:endParaRPr lang="en-US" sz="18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57200" y="4191000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!create cs:Department</a:t>
            </a:r>
            <a:r>
              <a:rPr lang="en-US" sz="2000">
                <a:latin typeface="Arial Unicode MS" pitchFamily="34" charset="-128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  <a:ln/>
        </p:spPr>
        <p:txBody>
          <a:bodyPr/>
          <a:lstStyle/>
          <a:p>
            <a:r>
              <a:rPr lang="en-US" sz="2800"/>
              <a:t>System state shown with one object</a:t>
            </a:r>
          </a:p>
        </p:txBody>
      </p:sp>
      <p:pic>
        <p:nvPicPr>
          <p:cNvPr id="9220" name="Picture 4" descr="C:\Documents and Settings\Ali\Desktop\qt4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658100" cy="591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1000" y="1676400"/>
            <a:ext cx="82296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cs.name := 'Computer Science'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cs.location := 'Bremen'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cs.budget := 10000</a:t>
            </a:r>
            <a:r>
              <a:rPr lang="en-US" sz="2000">
                <a:latin typeface="Arial Unicode MS" pitchFamily="34" charset="-128"/>
              </a:rPr>
              <a:t> </a:t>
            </a:r>
            <a:endParaRPr lang="en-US" sz="20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85800" y="3810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Setting attributes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28600" y="11430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For changing attribute values, we can use the set command: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28600" y="3124200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Attributes can also be changed with an </a:t>
            </a:r>
            <a:r>
              <a:rPr lang="en-US" sz="2000" i="1"/>
              <a:t>object properties view</a:t>
            </a:r>
            <a:r>
              <a:rPr lang="en-US" sz="2000"/>
              <a:t>. 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04800" y="365760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choose </a:t>
            </a:r>
            <a:r>
              <a:rPr lang="en-US" sz="2000" b="1">
                <a:latin typeface="Arial Unicode MS" pitchFamily="34" charset="-128"/>
              </a:rPr>
              <a:t>View|Create|Object Properties</a:t>
            </a:r>
            <a:r>
              <a:rPr lang="en-US" sz="2000"/>
              <a:t> from the View menu</a:t>
            </a:r>
          </a:p>
          <a:p>
            <a:pPr>
              <a:buFontTx/>
              <a:buChar char="•"/>
            </a:pPr>
            <a:r>
              <a:rPr lang="en-US" sz="2000"/>
              <a:t> select the </a:t>
            </a:r>
            <a:r>
              <a:rPr lang="en-US" sz="2000">
                <a:latin typeface="Arial Unicode MS" pitchFamily="34" charset="-128"/>
              </a:rPr>
              <a:t>cs</a:t>
            </a:r>
            <a:r>
              <a:rPr lang="en-US" sz="2000"/>
              <a:t> object, </a:t>
            </a:r>
          </a:p>
        </p:txBody>
      </p:sp>
      <p:pic>
        <p:nvPicPr>
          <p:cNvPr id="15369" name="Picture 9" descr="C:\Documents and Settings\Ali\Desktop\qt2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267200"/>
            <a:ext cx="3417888" cy="2263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533400"/>
          </a:xfrm>
        </p:spPr>
        <p:txBody>
          <a:bodyPr/>
          <a:lstStyle/>
          <a:p>
            <a:r>
              <a:rPr lang="en-US" sz="2800"/>
              <a:t>Adding two employee objects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676400"/>
            <a:ext cx="76200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!create john : Employee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john.name := 'John'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john.salary := 4000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!create frank : Employee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frank.name := 'Frank'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frank.salary := 4500</a:t>
            </a:r>
            <a:r>
              <a:rPr lang="en-US" sz="2000">
                <a:latin typeface="Arial Unicode MS" pitchFamily="34" charset="-128"/>
              </a:rPr>
              <a:t> </a:t>
            </a:r>
            <a:endParaRPr lang="en-US" sz="20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04800" y="12192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using the command line interface: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228600"/>
          </a:xfrm>
        </p:spPr>
        <p:txBody>
          <a:bodyPr/>
          <a:lstStyle/>
          <a:p>
            <a:r>
              <a:rPr lang="en-US" sz="3200"/>
              <a:t>System state with three objects</a:t>
            </a:r>
          </a:p>
        </p:txBody>
      </p:sp>
      <p:pic>
        <p:nvPicPr>
          <p:cNvPr id="11267" name="Picture 3" descr="C:\Documents and Settings\Ali\Desktop\qt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658100" cy="591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en-US" sz="3200"/>
              <a:t>Model Inherent Constraints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4800" y="14478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Model inherent constraints are constraints defined implicitly by a UML model (in contrast to explicit OCL constraints.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3400" y="2514600"/>
            <a:ext cx="815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check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Multiplicity constraint violation in association `WorksIn´: </a:t>
            </a:r>
          </a:p>
          <a:p>
            <a:r>
              <a:rPr lang="en-US" sz="2000">
                <a:latin typeface="Arial Unicode MS" pitchFamily="34" charset="-128"/>
              </a:rPr>
              <a:t>Object `frank´ is connected to 0 object(s) of class `Department´ </a:t>
            </a:r>
          </a:p>
          <a:p>
            <a:r>
              <a:rPr lang="en-US" sz="2000">
                <a:latin typeface="Arial Unicode MS" pitchFamily="34" charset="-128"/>
              </a:rPr>
              <a:t>but the multiplicity is specified as `1..*'. </a:t>
            </a:r>
          </a:p>
          <a:p>
            <a:r>
              <a:rPr lang="en-US" sz="2000">
                <a:latin typeface="Arial Unicode MS" pitchFamily="34" charset="-128"/>
              </a:rPr>
              <a:t>Multiplicity constraint violation in association `WorksIn´: </a:t>
            </a:r>
          </a:p>
          <a:p>
            <a:r>
              <a:rPr lang="en-US" sz="2000">
                <a:latin typeface="Arial Unicode MS" pitchFamily="34" charset="-128"/>
              </a:rPr>
              <a:t>Object `john´ is connected to 0 object(s) of class `Department´ </a:t>
            </a:r>
          </a:p>
          <a:p>
            <a:r>
              <a:rPr lang="en-US" sz="2000">
                <a:latin typeface="Arial Unicode MS" pitchFamily="34" charset="-128"/>
              </a:rPr>
              <a:t>but the multiplicity is specified as `1..*'. </a:t>
            </a:r>
            <a:endParaRPr lang="en-US" sz="20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33400" y="4724400"/>
            <a:ext cx="7848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The previous system state violates structural constraints specified in the model. This can be corrected by adding the two links:</a:t>
            </a:r>
          </a:p>
          <a:p>
            <a:endParaRPr lang="en-US" sz="2000"/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!insert (john,cs) into WorksIn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!insert (frank,cs) into WorksIn</a:t>
            </a:r>
            <a:r>
              <a:rPr lang="en-US" sz="2000">
                <a:latin typeface="Arial Unicode MS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304800"/>
          </a:xfrm>
        </p:spPr>
        <p:txBody>
          <a:bodyPr/>
          <a:lstStyle/>
          <a:p>
            <a:r>
              <a:rPr lang="en-US" sz="3200"/>
              <a:t>New system state shown</a:t>
            </a:r>
          </a:p>
        </p:txBody>
      </p:sp>
      <p:pic>
        <p:nvPicPr>
          <p:cNvPr id="12291" name="Picture 3" descr="C:\Documents and Settings\Ali\Desktop\qt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658100" cy="591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62000" y="228600"/>
            <a:ext cx="769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Checking OCL Invariants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28956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!create research : Project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research.name := 'Research'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research.budget := 12000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!create teaching : Project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teaching.name := 'Validating UML'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!set teaching.budget := 3000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!insert (cs,research) into Controls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!insert (cs,teaching) into Controls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!insert (frank,research) into WorksOn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!insert (frank,teaching) into WorksOn</a:t>
            </a:r>
            <a:r>
              <a:rPr lang="en-US" sz="2000">
                <a:latin typeface="Arial Unicode MS" pitchFamily="34" charset="-128"/>
              </a:rPr>
              <a:t> </a:t>
            </a:r>
          </a:p>
          <a:p>
            <a:r>
              <a:rPr lang="en-US" sz="2000">
                <a:latin typeface="Arial Unicode MS" pitchFamily="34" charset="-128"/>
              </a:rPr>
              <a:t>use&gt; </a:t>
            </a:r>
            <a:r>
              <a:rPr lang="en-US" sz="2000" b="1">
                <a:latin typeface="Arial Unicode MS" pitchFamily="34" charset="-128"/>
              </a:rPr>
              <a:t>!insert (john,research) into WorksOn</a:t>
            </a:r>
            <a:r>
              <a:rPr lang="en-US" sz="2000">
                <a:latin typeface="Arial Unicode MS" pitchFamily="34" charset="-128"/>
              </a:rPr>
              <a:t> </a:t>
            </a:r>
            <a:endParaRPr lang="en-US" sz="20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" y="10668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adding two projects and linking them to the existing employees and the department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Ali\Desktop\qt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658100" cy="5915025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62000" y="152400"/>
            <a:ext cx="769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New system state shown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Documents and Settings\Ali\Desktop\qt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948488" cy="4687888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304800"/>
            <a:ext cx="769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Evaluation browser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Documents and Settings\Ali\Desktop\cls-ED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4562475" cy="2479675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3400" y="304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Example Model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" y="3886200"/>
            <a:ext cx="86106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Constraints:</a:t>
            </a:r>
          </a:p>
          <a:p>
            <a:pPr lvl="1" eaLnBrk="0" hangingPunct="0">
              <a:buFontTx/>
              <a:buAutoNum type="arabicPeriod"/>
            </a:pPr>
            <a:r>
              <a:rPr lang="en-US" sz="1800" i="1"/>
              <a:t>The number of employees working in a department must be greater or equal to the number of projects controlled by the department.</a:t>
            </a:r>
            <a:r>
              <a:rPr lang="en-US" sz="1800"/>
              <a:t> </a:t>
            </a:r>
          </a:p>
          <a:p>
            <a:pPr lvl="1" eaLnBrk="0" hangingPunct="0">
              <a:buFontTx/>
              <a:buAutoNum type="arabicPeriod"/>
            </a:pPr>
            <a:r>
              <a:rPr lang="en-US" sz="1800" i="1"/>
              <a:t>Employees get a higher salary when they work on more projects.</a:t>
            </a:r>
            <a:r>
              <a:rPr lang="en-US" sz="1800"/>
              <a:t> </a:t>
            </a:r>
          </a:p>
          <a:p>
            <a:pPr lvl="1" eaLnBrk="0" hangingPunct="0">
              <a:buFontTx/>
              <a:buAutoNum type="arabicPeriod"/>
            </a:pPr>
            <a:r>
              <a:rPr lang="en-US" sz="1800" i="1"/>
              <a:t>The budget of a project must not exceed the budget of the controlling department.</a:t>
            </a:r>
            <a:r>
              <a:rPr lang="en-US" sz="1800"/>
              <a:t> </a:t>
            </a:r>
          </a:p>
          <a:p>
            <a:pPr lvl="1" eaLnBrk="0" hangingPunct="0">
              <a:buFontTx/>
              <a:buAutoNum type="arabicPeriod"/>
            </a:pPr>
            <a:r>
              <a:rPr lang="en-US" sz="1800" i="1"/>
              <a:t>Employees working on a project must also work in the controlling department.</a:t>
            </a:r>
            <a:r>
              <a:rPr lang="en-US" sz="1800"/>
              <a:t> </a:t>
            </a:r>
          </a:p>
          <a:p>
            <a:pPr eaLnBrk="0" hangingPunct="0"/>
            <a:endParaRPr 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04800"/>
          </a:xfrm>
        </p:spPr>
        <p:txBody>
          <a:bodyPr/>
          <a:lstStyle/>
          <a:p>
            <a:r>
              <a:rPr lang="en-US" sz="3200"/>
              <a:t>Evaluating OCL Expressions</a:t>
            </a:r>
          </a:p>
        </p:txBody>
      </p:sp>
      <p:pic>
        <p:nvPicPr>
          <p:cNvPr id="14339" name="Picture 3" descr="C:\Documents and Settings\Ali\Desktop\qt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5715000" cy="2479675"/>
          </a:xfrm>
          <a:prstGeom prst="rect">
            <a:avLst/>
          </a:prstGeom>
          <a:noFill/>
        </p:spPr>
      </p:pic>
      <p:pic>
        <p:nvPicPr>
          <p:cNvPr id="14340" name="Picture 4" descr="C:\Documents and Settings\Ali\Desktop\qt9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114800"/>
            <a:ext cx="6326188" cy="2514600"/>
          </a:xfrm>
          <a:prstGeom prst="rect">
            <a:avLst/>
          </a:prstGeom>
          <a:noFill/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800" y="685800"/>
            <a:ext cx="8305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The menu item </a:t>
            </a:r>
            <a:r>
              <a:rPr lang="en-US" sz="2000" b="1">
                <a:latin typeface="Arial Unicode MS" pitchFamily="34" charset="-128"/>
              </a:rPr>
              <a:t>State|Evaluate OCL expression</a:t>
            </a:r>
            <a:r>
              <a:rPr lang="en-US" sz="2000"/>
              <a:t> opens a dialog where expressions can be entered and evaluated.</a:t>
            </a:r>
          </a:p>
          <a:p>
            <a:pPr eaLnBrk="0" hangingPunct="0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200"/>
              <a:t>USE specification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1000" y="2133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600" b="1">
                <a:latin typeface="Arial Unicode MS" pitchFamily="34" charset="-128"/>
              </a:rPr>
              <a:t>model</a:t>
            </a:r>
            <a:r>
              <a:rPr lang="en-US" sz="1600">
                <a:latin typeface="Arial Unicode MS" pitchFamily="34" charset="-128"/>
              </a:rPr>
              <a:t> Company </a:t>
            </a:r>
          </a:p>
          <a:p>
            <a:r>
              <a:rPr lang="en-US" sz="1600">
                <a:latin typeface="Arial Unicode MS" pitchFamily="34" charset="-128"/>
              </a:rPr>
              <a:t>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classes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 b="1">
                <a:latin typeface="Arial Unicode MS" pitchFamily="34" charset="-128"/>
              </a:rPr>
              <a:t>class</a:t>
            </a:r>
            <a:r>
              <a:rPr lang="en-US" sz="1600">
                <a:latin typeface="Arial Unicode MS" pitchFamily="34" charset="-128"/>
              </a:rPr>
              <a:t> Employee </a:t>
            </a:r>
          </a:p>
          <a:p>
            <a:r>
              <a:rPr lang="en-US" sz="1600" b="1">
                <a:latin typeface="Arial Unicode MS" pitchFamily="34" charset="-128"/>
              </a:rPr>
              <a:t>attributes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>
                <a:latin typeface="Arial Unicode MS" pitchFamily="34" charset="-128"/>
              </a:rPr>
              <a:t>	name : String </a:t>
            </a:r>
          </a:p>
          <a:p>
            <a:r>
              <a:rPr lang="en-US" sz="1600">
                <a:latin typeface="Arial Unicode MS" pitchFamily="34" charset="-128"/>
              </a:rPr>
              <a:t>	salary : Integer </a:t>
            </a:r>
          </a:p>
          <a:p>
            <a:r>
              <a:rPr lang="en-US" sz="1600" b="1">
                <a:latin typeface="Arial Unicode MS" pitchFamily="34" charset="-128"/>
              </a:rPr>
              <a:t>end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endParaRPr lang="en-US" sz="1600">
              <a:latin typeface="Arial Unicode MS" pitchFamily="34" charset="-128"/>
            </a:endParaRPr>
          </a:p>
          <a:p>
            <a:r>
              <a:rPr lang="en-US" sz="1600" b="1">
                <a:latin typeface="Arial Unicode MS" pitchFamily="34" charset="-128"/>
              </a:rPr>
              <a:t>class</a:t>
            </a:r>
            <a:r>
              <a:rPr lang="en-US" sz="1600">
                <a:latin typeface="Arial Unicode MS" pitchFamily="34" charset="-128"/>
              </a:rPr>
              <a:t> Department </a:t>
            </a:r>
          </a:p>
          <a:p>
            <a:r>
              <a:rPr lang="en-US" sz="1600" b="1">
                <a:latin typeface="Arial Unicode MS" pitchFamily="34" charset="-128"/>
              </a:rPr>
              <a:t>attributes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>
                <a:latin typeface="Arial Unicode MS" pitchFamily="34" charset="-128"/>
              </a:rPr>
              <a:t>	name : String </a:t>
            </a:r>
          </a:p>
          <a:p>
            <a:r>
              <a:rPr lang="en-US" sz="1600">
                <a:latin typeface="Arial Unicode MS" pitchFamily="34" charset="-128"/>
              </a:rPr>
              <a:t>	location : String </a:t>
            </a:r>
          </a:p>
          <a:p>
            <a:r>
              <a:rPr lang="en-US" sz="1600">
                <a:latin typeface="Arial Unicode MS" pitchFamily="34" charset="-128"/>
              </a:rPr>
              <a:t>	budget : Integer </a:t>
            </a:r>
          </a:p>
          <a:p>
            <a:r>
              <a:rPr lang="en-US" sz="1600" b="1">
                <a:latin typeface="Arial Unicode MS" pitchFamily="34" charset="-128"/>
              </a:rPr>
              <a:t>end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 b="1">
                <a:latin typeface="Arial Unicode MS" pitchFamily="34" charset="-128"/>
              </a:rPr>
              <a:t>class</a:t>
            </a:r>
            <a:r>
              <a:rPr lang="en-US" sz="1600">
                <a:latin typeface="Arial Unicode MS" pitchFamily="34" charset="-128"/>
              </a:rPr>
              <a:t> Project </a:t>
            </a:r>
          </a:p>
          <a:p>
            <a:r>
              <a:rPr lang="en-US" sz="1600" b="1">
                <a:latin typeface="Arial Unicode MS" pitchFamily="34" charset="-128"/>
              </a:rPr>
              <a:t>attributes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>
                <a:latin typeface="Arial Unicode MS" pitchFamily="34" charset="-128"/>
              </a:rPr>
              <a:t>	name : String </a:t>
            </a:r>
          </a:p>
          <a:p>
            <a:r>
              <a:rPr lang="en-US" sz="1600">
                <a:latin typeface="Arial Unicode MS" pitchFamily="34" charset="-128"/>
              </a:rPr>
              <a:t>	budget : Integer </a:t>
            </a:r>
          </a:p>
          <a:p>
            <a:r>
              <a:rPr lang="en-US" sz="1600" b="1">
                <a:latin typeface="Arial Unicode MS" pitchFamily="34" charset="-128"/>
              </a:rPr>
              <a:t>end</a:t>
            </a:r>
            <a:r>
              <a:rPr lang="en-US" sz="1600">
                <a:latin typeface="Arial Unicode MS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200"/>
              <a:t>USE specification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22098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800">
                <a:latin typeface="Arial Unicode MS" pitchFamily="34" charset="-128"/>
              </a:rPr>
              <a:t>--</a:t>
            </a:r>
            <a:r>
              <a:rPr lang="en-US" sz="1800">
                <a:solidFill>
                  <a:srgbClr val="FF0000"/>
                </a:solidFill>
                <a:latin typeface="Arial Unicode MS" pitchFamily="34" charset="-128"/>
              </a:rPr>
              <a:t> associations</a:t>
            </a:r>
            <a:r>
              <a:rPr lang="en-US" sz="1800">
                <a:latin typeface="Arial Unicode MS" pitchFamily="34" charset="-128"/>
              </a:rPr>
              <a:t> </a:t>
            </a:r>
          </a:p>
          <a:p>
            <a:r>
              <a:rPr lang="en-US" sz="1800" b="1">
                <a:latin typeface="Arial Unicode MS" pitchFamily="34" charset="-128"/>
              </a:rPr>
              <a:t>association</a:t>
            </a:r>
            <a:r>
              <a:rPr lang="en-US" sz="1800">
                <a:latin typeface="Arial Unicode MS" pitchFamily="34" charset="-128"/>
              </a:rPr>
              <a:t> WorksIn </a:t>
            </a:r>
            <a:r>
              <a:rPr lang="en-US" sz="1800" b="1">
                <a:latin typeface="Arial Unicode MS" pitchFamily="34" charset="-128"/>
              </a:rPr>
              <a:t>between</a:t>
            </a:r>
            <a:r>
              <a:rPr lang="en-US" sz="1800">
                <a:latin typeface="Arial Unicode MS" pitchFamily="34" charset="-128"/>
              </a:rPr>
              <a:t> </a:t>
            </a:r>
          </a:p>
          <a:p>
            <a:r>
              <a:rPr lang="en-US" sz="1800">
                <a:latin typeface="Arial Unicode MS" pitchFamily="34" charset="-128"/>
              </a:rPr>
              <a:t>	Employee[*] </a:t>
            </a:r>
          </a:p>
          <a:p>
            <a:r>
              <a:rPr lang="en-US" sz="1800">
                <a:latin typeface="Arial Unicode MS" pitchFamily="34" charset="-128"/>
              </a:rPr>
              <a:t>	Department[1..*] </a:t>
            </a:r>
          </a:p>
          <a:p>
            <a:r>
              <a:rPr lang="en-US" sz="1800" b="1">
                <a:latin typeface="Arial Unicode MS" pitchFamily="34" charset="-128"/>
              </a:rPr>
              <a:t>end</a:t>
            </a:r>
            <a:r>
              <a:rPr lang="en-US" sz="1800">
                <a:latin typeface="Arial Unicode MS" pitchFamily="34" charset="-128"/>
              </a:rPr>
              <a:t> </a:t>
            </a:r>
          </a:p>
          <a:p>
            <a:endParaRPr lang="en-US" sz="1800">
              <a:latin typeface="Arial Unicode MS" pitchFamily="34" charset="-128"/>
            </a:endParaRPr>
          </a:p>
          <a:p>
            <a:r>
              <a:rPr lang="en-US" sz="1800" b="1">
                <a:latin typeface="Arial Unicode MS" pitchFamily="34" charset="-128"/>
              </a:rPr>
              <a:t>association</a:t>
            </a:r>
            <a:r>
              <a:rPr lang="en-US" sz="1800">
                <a:latin typeface="Arial Unicode MS" pitchFamily="34" charset="-128"/>
              </a:rPr>
              <a:t> WorksOn </a:t>
            </a:r>
            <a:r>
              <a:rPr lang="en-US" sz="1800" b="1">
                <a:latin typeface="Arial Unicode MS" pitchFamily="34" charset="-128"/>
              </a:rPr>
              <a:t>between</a:t>
            </a:r>
            <a:r>
              <a:rPr lang="en-US" sz="1800">
                <a:latin typeface="Arial Unicode MS" pitchFamily="34" charset="-128"/>
              </a:rPr>
              <a:t> </a:t>
            </a:r>
          </a:p>
          <a:p>
            <a:r>
              <a:rPr lang="en-US" sz="1800">
                <a:latin typeface="Arial Unicode MS" pitchFamily="34" charset="-128"/>
              </a:rPr>
              <a:t>	Employee[*] </a:t>
            </a:r>
          </a:p>
          <a:p>
            <a:r>
              <a:rPr lang="en-US" sz="1800">
                <a:latin typeface="Arial Unicode MS" pitchFamily="34" charset="-128"/>
              </a:rPr>
              <a:t>	Project[*] </a:t>
            </a:r>
          </a:p>
          <a:p>
            <a:r>
              <a:rPr lang="en-US" sz="1800" b="1">
                <a:latin typeface="Arial Unicode MS" pitchFamily="34" charset="-128"/>
              </a:rPr>
              <a:t>end</a:t>
            </a:r>
            <a:r>
              <a:rPr lang="en-US" sz="1800">
                <a:latin typeface="Arial Unicode MS" pitchFamily="34" charset="-128"/>
              </a:rPr>
              <a:t> </a:t>
            </a:r>
          </a:p>
          <a:p>
            <a:endParaRPr lang="en-US" sz="1800">
              <a:latin typeface="Arial Unicode MS" pitchFamily="34" charset="-128"/>
            </a:endParaRPr>
          </a:p>
          <a:p>
            <a:r>
              <a:rPr lang="en-US" sz="1800" b="1">
                <a:latin typeface="Arial Unicode MS" pitchFamily="34" charset="-128"/>
              </a:rPr>
              <a:t>association</a:t>
            </a:r>
            <a:r>
              <a:rPr lang="en-US" sz="1800">
                <a:latin typeface="Arial Unicode MS" pitchFamily="34" charset="-128"/>
              </a:rPr>
              <a:t> Controls </a:t>
            </a:r>
            <a:r>
              <a:rPr lang="en-US" sz="1800" b="1">
                <a:latin typeface="Arial Unicode MS" pitchFamily="34" charset="-128"/>
              </a:rPr>
              <a:t>between</a:t>
            </a:r>
            <a:r>
              <a:rPr lang="en-US" sz="1800">
                <a:latin typeface="Arial Unicode MS" pitchFamily="34" charset="-128"/>
              </a:rPr>
              <a:t> </a:t>
            </a:r>
          </a:p>
          <a:p>
            <a:r>
              <a:rPr lang="en-US" sz="1800">
                <a:latin typeface="Arial Unicode MS" pitchFamily="34" charset="-128"/>
              </a:rPr>
              <a:t>	Department[1] </a:t>
            </a:r>
          </a:p>
          <a:p>
            <a:r>
              <a:rPr lang="en-US" sz="1800">
                <a:latin typeface="Arial Unicode MS" pitchFamily="34" charset="-128"/>
              </a:rPr>
              <a:t>	Project[*] </a:t>
            </a:r>
          </a:p>
          <a:p>
            <a:r>
              <a:rPr lang="en-US" sz="1800" b="1">
                <a:latin typeface="Arial Unicode MS" pitchFamily="34" charset="-128"/>
              </a:rPr>
              <a:t>end</a:t>
            </a:r>
            <a:r>
              <a:rPr lang="en-US" sz="1800">
                <a:latin typeface="Arial Unicode MS" pitchFamily="34" charset="-128"/>
              </a:rPr>
              <a:t> 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04800" y="2925763"/>
            <a:ext cx="8229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600">
                <a:latin typeface="Arial Unicode MS" pitchFamily="34" charset="-128"/>
              </a:rPr>
              <a:t>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OCL constraints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 b="1">
                <a:latin typeface="Arial Unicode MS" pitchFamily="34" charset="-128"/>
              </a:rPr>
              <a:t>constraints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 b="1">
                <a:latin typeface="Arial Unicode MS" pitchFamily="34" charset="-128"/>
              </a:rPr>
              <a:t>context</a:t>
            </a:r>
            <a:r>
              <a:rPr lang="en-US" sz="1600">
                <a:latin typeface="Arial Unicode MS" pitchFamily="34" charset="-128"/>
              </a:rPr>
              <a:t> Department </a:t>
            </a:r>
          </a:p>
          <a:p>
            <a:r>
              <a:rPr lang="en-US" sz="1600">
                <a:latin typeface="Arial Unicode MS" pitchFamily="34" charset="-128"/>
              </a:rPr>
              <a:t>	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the number of employees working in a department must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>
                <a:latin typeface="Arial Unicode MS" pitchFamily="34" charset="-128"/>
              </a:rPr>
              <a:t>	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be greater or equal to the number of projects </a:t>
            </a:r>
          </a:p>
          <a:p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	</a:t>
            </a:r>
            <a:r>
              <a:rPr lang="en-US" sz="1600">
                <a:latin typeface="Arial Unicode MS" pitchFamily="34" charset="-128"/>
              </a:rPr>
              <a:t>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controlled by the department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 b="1">
                <a:latin typeface="Arial Unicode MS" pitchFamily="34" charset="-128"/>
              </a:rPr>
              <a:t>inv</a:t>
            </a:r>
            <a:r>
              <a:rPr lang="en-US" sz="1600">
                <a:latin typeface="Arial Unicode MS" pitchFamily="34" charset="-128"/>
              </a:rPr>
              <a:t> MoreEmployeesThanProjects: </a:t>
            </a:r>
          </a:p>
          <a:p>
            <a:r>
              <a:rPr lang="en-US" sz="1600">
                <a:latin typeface="Arial Unicode MS" pitchFamily="34" charset="-128"/>
              </a:rPr>
              <a:t>	self.employee-&gt;size &gt;= self.project-&gt;size </a:t>
            </a:r>
          </a:p>
          <a:p>
            <a:endParaRPr lang="en-US" sz="1600">
              <a:latin typeface="Arial Unicode MS" pitchFamily="34" charset="-128"/>
            </a:endParaRPr>
          </a:p>
          <a:p>
            <a:r>
              <a:rPr lang="en-US" sz="1600" b="1">
                <a:latin typeface="Arial Unicode MS" pitchFamily="34" charset="-128"/>
              </a:rPr>
              <a:t>context</a:t>
            </a:r>
            <a:r>
              <a:rPr lang="en-US" sz="1600">
                <a:latin typeface="Arial Unicode MS" pitchFamily="34" charset="-128"/>
              </a:rPr>
              <a:t> Employee </a:t>
            </a:r>
          </a:p>
          <a:p>
            <a:r>
              <a:rPr lang="en-US" sz="1600">
                <a:latin typeface="Arial Unicode MS" pitchFamily="34" charset="-128"/>
              </a:rPr>
              <a:t>	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employees get a higher salary when they work on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>
                <a:latin typeface="Arial Unicode MS" pitchFamily="34" charset="-128"/>
              </a:rPr>
              <a:t>	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more projects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 b="1">
                <a:latin typeface="Arial Unicode MS" pitchFamily="34" charset="-128"/>
              </a:rPr>
              <a:t>inv</a:t>
            </a:r>
            <a:r>
              <a:rPr lang="en-US" sz="1600">
                <a:latin typeface="Arial Unicode MS" pitchFamily="34" charset="-128"/>
              </a:rPr>
              <a:t> MoreProjectsHigherSalary: </a:t>
            </a:r>
          </a:p>
          <a:p>
            <a:r>
              <a:rPr lang="en-US" sz="1600">
                <a:latin typeface="Arial Unicode MS" pitchFamily="34" charset="-128"/>
              </a:rPr>
              <a:t>	Employee.allInstances-&gt;forAll(e1, e2 | </a:t>
            </a:r>
          </a:p>
          <a:p>
            <a:r>
              <a:rPr lang="en-US" sz="1600">
                <a:latin typeface="Arial Unicode MS" pitchFamily="34" charset="-128"/>
              </a:rPr>
              <a:t>		e1.project-&gt;size &gt; e2.project-&gt;size </a:t>
            </a:r>
          </a:p>
          <a:p>
            <a:r>
              <a:rPr lang="en-US" sz="1600">
                <a:latin typeface="Arial Unicode MS" pitchFamily="34" charset="-128"/>
              </a:rPr>
              <a:t>	</a:t>
            </a:r>
            <a:r>
              <a:rPr lang="en-US" sz="1600" b="1">
                <a:latin typeface="Arial Unicode MS" pitchFamily="34" charset="-128"/>
              </a:rPr>
              <a:t>implies</a:t>
            </a:r>
            <a:r>
              <a:rPr lang="en-US" sz="1600">
                <a:latin typeface="Arial Unicode MS" pitchFamily="34" charset="-128"/>
              </a:rPr>
              <a:t> e1.salary &gt; e2.salary) </a:t>
            </a:r>
          </a:p>
          <a:p>
            <a:endParaRPr lang="en-US" sz="1600">
              <a:latin typeface="Arial Unicode MS" pitchFamily="34" charset="-128"/>
            </a:endParaRPr>
          </a:p>
          <a:p>
            <a:r>
              <a:rPr lang="en-US" sz="1600" b="1">
                <a:latin typeface="Arial Unicode MS" pitchFamily="34" charset="-128"/>
              </a:rPr>
              <a:t>context</a:t>
            </a:r>
            <a:r>
              <a:rPr lang="en-US" sz="1600">
                <a:latin typeface="Arial Unicode MS" pitchFamily="34" charset="-128"/>
              </a:rPr>
              <a:t> Project </a:t>
            </a:r>
          </a:p>
          <a:p>
            <a:r>
              <a:rPr lang="en-US" sz="1600">
                <a:latin typeface="Arial Unicode MS" pitchFamily="34" charset="-128"/>
              </a:rPr>
              <a:t>	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the budget of a project must not exceed the </a:t>
            </a:r>
          </a:p>
          <a:p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	</a:t>
            </a:r>
            <a:r>
              <a:rPr lang="en-US" sz="1600">
                <a:latin typeface="Arial Unicode MS" pitchFamily="34" charset="-128"/>
              </a:rPr>
              <a:t>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budget of the controlling department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 b="1">
                <a:latin typeface="Arial Unicode MS" pitchFamily="34" charset="-128"/>
              </a:rPr>
              <a:t>inv</a:t>
            </a:r>
            <a:r>
              <a:rPr lang="en-US" sz="1600">
                <a:latin typeface="Arial Unicode MS" pitchFamily="34" charset="-128"/>
              </a:rPr>
              <a:t> BudgetWithinDepartmentBudget: </a:t>
            </a:r>
          </a:p>
          <a:p>
            <a:r>
              <a:rPr lang="en-US" sz="1600">
                <a:latin typeface="Arial Unicode MS" pitchFamily="34" charset="-128"/>
              </a:rPr>
              <a:t>	self.budget &lt;= self.department.budget </a:t>
            </a:r>
          </a:p>
          <a:p>
            <a:r>
              <a:rPr lang="en-US" sz="1600">
                <a:latin typeface="Arial Unicode MS" pitchFamily="34" charset="-128"/>
              </a:rPr>
              <a:t>	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employees working on a project must also work in the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>
                <a:latin typeface="Arial Unicode MS" pitchFamily="34" charset="-128"/>
              </a:rPr>
              <a:t>	--</a:t>
            </a:r>
            <a:r>
              <a:rPr lang="en-US" sz="1600">
                <a:solidFill>
                  <a:srgbClr val="FF0000"/>
                </a:solidFill>
                <a:latin typeface="Arial Unicode MS" pitchFamily="34" charset="-128"/>
              </a:rPr>
              <a:t> controlling department</a:t>
            </a:r>
            <a:r>
              <a:rPr lang="en-US" sz="1600">
                <a:latin typeface="Arial Unicode MS" pitchFamily="34" charset="-128"/>
              </a:rPr>
              <a:t> </a:t>
            </a:r>
          </a:p>
          <a:p>
            <a:r>
              <a:rPr lang="en-US" sz="1600" b="1">
                <a:latin typeface="Arial Unicode MS" pitchFamily="34" charset="-128"/>
              </a:rPr>
              <a:t>inv</a:t>
            </a:r>
            <a:r>
              <a:rPr lang="en-US" sz="1600">
                <a:latin typeface="Arial Unicode MS" pitchFamily="34" charset="-128"/>
              </a:rPr>
              <a:t> EmployeesInControllingDepartment: </a:t>
            </a:r>
          </a:p>
          <a:p>
            <a:r>
              <a:rPr lang="en-US" sz="1600">
                <a:latin typeface="Arial Unicode MS" pitchFamily="34" charset="-128"/>
              </a:rPr>
              <a:t>	self.department.employee-&gt;includesAll(self.employee) 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381000"/>
          </a:xfrm>
        </p:spPr>
        <p:txBody>
          <a:bodyPr/>
          <a:lstStyle/>
          <a:p>
            <a:r>
              <a:rPr lang="en-US" sz="3200"/>
              <a:t>Running USE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28600" y="1219200"/>
            <a:ext cx="7924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The following command can be used to invoke USE on the example specification </a:t>
            </a:r>
          </a:p>
          <a:p>
            <a:endParaRPr lang="en-US" sz="2000" b="1">
              <a:latin typeface="Arial Unicode MS" pitchFamily="34" charset="-128"/>
            </a:endParaRPr>
          </a:p>
          <a:p>
            <a:r>
              <a:rPr lang="en-US" sz="2000" b="1">
                <a:latin typeface="Arial Unicode MS" pitchFamily="34" charset="-128"/>
              </a:rPr>
              <a:t>use examples/Demo.use</a:t>
            </a:r>
            <a:r>
              <a:rPr lang="en-US" sz="2000">
                <a:latin typeface="Arial Unicode MS" pitchFamily="34" charset="-128"/>
              </a:rPr>
              <a:t> </a:t>
            </a:r>
            <a:endParaRPr lang="en-US" sz="200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4800" y="3352800"/>
            <a:ext cx="838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800">
                <a:latin typeface="Arial Unicode MS" pitchFamily="34" charset="-128"/>
              </a:rPr>
              <a:t>loading properties from: /home/mr/use/etc/use.properties </a:t>
            </a:r>
          </a:p>
          <a:p>
            <a:r>
              <a:rPr lang="en-US" sz="1800">
                <a:latin typeface="Arial Unicode MS" pitchFamily="34" charset="-128"/>
              </a:rPr>
              <a:t>use version 2.1.0, Copyright (C) 1999,2000 Mark Richters </a:t>
            </a:r>
          </a:p>
          <a:p>
            <a:r>
              <a:rPr lang="en-US" sz="1800">
                <a:latin typeface="Arial Unicode MS" pitchFamily="34" charset="-128"/>
              </a:rPr>
              <a:t>compiling specification... </a:t>
            </a:r>
          </a:p>
          <a:p>
            <a:r>
              <a:rPr lang="en-US" sz="1800">
                <a:latin typeface="Arial Unicode MS" pitchFamily="34" charset="-128"/>
              </a:rPr>
              <a:t>Model Company (3 classes, 3 associations, 4 invariants, 0 operations) </a:t>
            </a:r>
          </a:p>
          <a:p>
            <a:r>
              <a:rPr lang="en-US" sz="1800">
                <a:latin typeface="Arial Unicode MS" pitchFamily="34" charset="-128"/>
              </a:rPr>
              <a:t>Enter `help' for a list of available commands. </a:t>
            </a:r>
          </a:p>
          <a:p>
            <a:r>
              <a:rPr lang="en-US" sz="1800">
                <a:latin typeface="Arial Unicode MS" pitchFamily="34" charset="-128"/>
              </a:rPr>
              <a:t>use&gt; </a:t>
            </a:r>
            <a:endParaRPr lang="en-US" sz="180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81000" y="5410200"/>
            <a:ext cx="822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800">
                <a:latin typeface="Arial Unicode MS" pitchFamily="34" charset="-128"/>
              </a:rPr>
              <a:t>use&gt; </a:t>
            </a:r>
            <a:r>
              <a:rPr lang="en-US" sz="1800" b="1">
                <a:latin typeface="Arial Unicode MS" pitchFamily="34" charset="-128"/>
              </a:rPr>
              <a:t>? Set{1,2,3}-&gt;select(e | e &gt; 1)</a:t>
            </a:r>
            <a:r>
              <a:rPr lang="en-US" sz="1800">
                <a:latin typeface="Arial Unicode MS" pitchFamily="34" charset="-128"/>
              </a:rPr>
              <a:t> </a:t>
            </a:r>
          </a:p>
          <a:p>
            <a:r>
              <a:rPr lang="en-US" sz="1800">
                <a:latin typeface="Arial Unicode MS" pitchFamily="34" charset="-128"/>
              </a:rPr>
              <a:t>        -&gt; Set{2,3} : Set(Integer) </a:t>
            </a:r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Documents and Settings\Ali\Desktop\q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658100" cy="591502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The Graphical User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Ali\Desktop\q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658100" cy="5915025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Expanded tree with all model elements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Ali\Desktop\q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658100" cy="5915025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Views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651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 Unicode MS</vt:lpstr>
      <vt:lpstr>Times New Roman</vt:lpstr>
      <vt:lpstr>Default Design</vt:lpstr>
      <vt:lpstr>PowerPoint Presentation</vt:lpstr>
      <vt:lpstr>PowerPoint Presentation</vt:lpstr>
      <vt:lpstr>USE specification</vt:lpstr>
      <vt:lpstr>USE specification</vt:lpstr>
      <vt:lpstr>PowerPoint Presentation</vt:lpstr>
      <vt:lpstr>Running USE</vt:lpstr>
      <vt:lpstr>PowerPoint Presentation</vt:lpstr>
      <vt:lpstr>PowerPoint Presentation</vt:lpstr>
      <vt:lpstr>PowerPoint Presentation</vt:lpstr>
      <vt:lpstr>Creating Objects and Setting attributes</vt:lpstr>
      <vt:lpstr>System state shown with one object</vt:lpstr>
      <vt:lpstr>PowerPoint Presentation</vt:lpstr>
      <vt:lpstr>Adding two employee objects</vt:lpstr>
      <vt:lpstr>System state with three objects</vt:lpstr>
      <vt:lpstr>Model Inherent Constraints</vt:lpstr>
      <vt:lpstr>New system state shown</vt:lpstr>
      <vt:lpstr>PowerPoint Presentation</vt:lpstr>
      <vt:lpstr>PowerPoint Presentation</vt:lpstr>
      <vt:lpstr>PowerPoint Presentation</vt:lpstr>
      <vt:lpstr>Evaluating OCL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 Hamie</cp:lastModifiedBy>
  <cp:revision>7</cp:revision>
  <dcterms:created xsi:type="dcterms:W3CDTF">2004-11-01T20:59:13Z</dcterms:created>
  <dcterms:modified xsi:type="dcterms:W3CDTF">2019-08-16T10:58:54Z</dcterms:modified>
</cp:coreProperties>
</file>