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47" r:id="rId4"/>
  </p:sldMasterIdLst>
  <p:notesMasterIdLst>
    <p:notesMasterId r:id="rId28"/>
  </p:notesMasterIdLst>
  <p:handoutMasterIdLst>
    <p:handoutMasterId r:id="rId29"/>
  </p:handoutMasterIdLst>
  <p:sldIdLst>
    <p:sldId id="261" r:id="rId5"/>
    <p:sldId id="406" r:id="rId6"/>
    <p:sldId id="285" r:id="rId7"/>
    <p:sldId id="369" r:id="rId8"/>
    <p:sldId id="367" r:id="rId9"/>
    <p:sldId id="291" r:id="rId10"/>
    <p:sldId id="373" r:id="rId11"/>
    <p:sldId id="393" r:id="rId12"/>
    <p:sldId id="392" r:id="rId13"/>
    <p:sldId id="382" r:id="rId14"/>
    <p:sldId id="383" r:id="rId15"/>
    <p:sldId id="385" r:id="rId16"/>
    <p:sldId id="404" r:id="rId17"/>
    <p:sldId id="386" r:id="rId18"/>
    <p:sldId id="387" r:id="rId19"/>
    <p:sldId id="403" r:id="rId20"/>
    <p:sldId id="398" r:id="rId21"/>
    <p:sldId id="399" r:id="rId22"/>
    <p:sldId id="394" r:id="rId23"/>
    <p:sldId id="395" r:id="rId24"/>
    <p:sldId id="408" r:id="rId25"/>
    <p:sldId id="401" r:id="rId26"/>
    <p:sldId id="407" r:id="rId27"/>
  </p:sldIdLst>
  <p:sldSz cx="9144000" cy="6858000" type="screen4x3"/>
  <p:notesSz cx="9928225" cy="666908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1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5"/>
  </p:normalViewPr>
  <p:slideViewPr>
    <p:cSldViewPr>
      <p:cViewPr varScale="1">
        <p:scale>
          <a:sx n="86" d="100"/>
          <a:sy n="86" d="100"/>
        </p:scale>
        <p:origin x="108" y="9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10"/>
    </p:cViewPr>
  </p:sorterViewPr>
  <p:notesViewPr>
    <p:cSldViewPr>
      <p:cViewPr varScale="1">
        <p:scale>
          <a:sx n="113" d="100"/>
          <a:sy n="113" d="100"/>
        </p:scale>
        <p:origin x="-324" y="-108"/>
      </p:cViewPr>
      <p:guideLst>
        <p:guide orient="horz" pos="2101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41266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4378" y="3178187"/>
            <a:ext cx="7279472" cy="3015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334" tIns="44374" rIns="90334" bIns="443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277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409950" y="582613"/>
            <a:ext cx="3108325" cy="2330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250659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9006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DTD is Document Type Definition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529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35874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5172049" y="6558117"/>
            <a:ext cx="3979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GB" altLang="en-US" sz="1200" b="1" dirty="0" smtClean="0">
                <a:latin typeface="Arial Black" panose="020B0A04020102020204" pitchFamily="34" charset="0"/>
                <a:cs typeface="Aharoni" panose="02010803020104030203" pitchFamily="2" charset="-79"/>
              </a:rPr>
              <a:t>University of Brighton/ </a:t>
            </a:r>
            <a:r>
              <a:rPr lang="en-GB" altLang="en-US" sz="1200" b="1" dirty="0">
                <a:latin typeface="Arial Black" panose="020B0A04020102020204" pitchFamily="34" charset="0"/>
                <a:cs typeface="Aharoni" panose="02010803020104030203" pitchFamily="2" charset="-79"/>
              </a:rPr>
              <a:t>Division of Computing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5178100" y="6566129"/>
            <a:ext cx="3979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GB" altLang="en-US" sz="1200" b="1" dirty="0" smtClean="0">
                <a:latin typeface="Arial Black" panose="020B0A04020102020204" pitchFamily="34" charset="0"/>
                <a:cs typeface="Aharoni" panose="02010803020104030203" pitchFamily="2" charset="-79"/>
              </a:rPr>
              <a:t>University of Brighton/ </a:t>
            </a:r>
            <a:r>
              <a:rPr lang="en-GB" altLang="en-US" sz="1200" b="1" dirty="0">
                <a:latin typeface="Arial Black" panose="020B0A04020102020204" pitchFamily="34" charset="0"/>
                <a:cs typeface="Aharoni" panose="02010803020104030203" pitchFamily="2" charset="-79"/>
              </a:rPr>
              <a:t>Division of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4" r:id="rId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xml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pbourret.com/xml/XMLAndDatabases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sz="3600" b="1" smtClean="0"/>
              <a:t>XML and Databases</a:t>
            </a:r>
            <a:endParaRPr lang="en-US" sz="2900" b="1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sz="2500" b="1" dirty="0" smtClean="0"/>
          </a:p>
          <a:p>
            <a:pPr lvl="1" eaLnBrk="1" hangingPunct="1">
              <a:buFont typeface="Wingdings 2" pitchFamily="18" charset="2"/>
              <a:buNone/>
            </a:pPr>
            <a:r>
              <a:rPr lang="en-US" sz="2500" b="1" dirty="0" smtClean="0"/>
              <a:t>Ref: Connolly and </a:t>
            </a:r>
            <a:r>
              <a:rPr lang="en-US" sz="2500" b="1" dirty="0" err="1" smtClean="0"/>
              <a:t>Begg</a:t>
            </a:r>
            <a:r>
              <a:rPr lang="en-US" sz="2500" b="1" dirty="0" smtClean="0"/>
              <a:t> 5</a:t>
            </a:r>
            <a:r>
              <a:rPr lang="en-US" sz="2500" b="1" baseline="30000" dirty="0" smtClean="0"/>
              <a:t>th</a:t>
            </a:r>
            <a:r>
              <a:rPr lang="en-US" sz="2500" b="1" dirty="0" smtClean="0"/>
              <a:t> ed., Chapter 31</a:t>
            </a:r>
          </a:p>
        </p:txBody>
      </p:sp>
      <p:sp>
        <p:nvSpPr>
          <p:cNvPr id="307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9ACF37FD-28F4-452F-AC4A-8E3EA13873FB}" type="slidenum">
              <a:rPr lang="en-GB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XPath</a:t>
            </a:r>
            <a:r>
              <a:rPr lang="en-GB" dirty="0" smtClean="0"/>
              <a:t> to navigate through the document using DOM for the document</a:t>
            </a:r>
          </a:p>
          <a:p>
            <a:endParaRPr lang="en-GB" dirty="0" smtClean="0"/>
          </a:p>
          <a:p>
            <a:r>
              <a:rPr lang="en-GB" dirty="0"/>
              <a:t>XQuery is designed to query XML data - not just XML files, but anything that can appear as XML, including databases</a:t>
            </a:r>
            <a:r>
              <a:rPr lang="en-GB" dirty="0" smtClean="0"/>
              <a:t>.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err="1" smtClean="0"/>
              <a:t>XQuery</a:t>
            </a:r>
            <a:r>
              <a:rPr lang="en-GB" dirty="0" smtClean="0"/>
              <a:t> is to XML what SQL is to database tables.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fld id="{F2636A81-C144-4397-8C65-E4AF99916F49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Querying XML documents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>
              <a:defRPr/>
            </a:pPr>
            <a:fld id="{50164849-7E6B-4991-A99B-5E3FC19A0114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81000" y="266700"/>
            <a:ext cx="3548063" cy="51911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2800" smtClean="0"/>
              <a:t>DOM for STAFF</a:t>
            </a:r>
            <a:endParaRPr lang="en-GB" smtClean="0"/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4071938" y="1357313"/>
            <a:ext cx="1571625" cy="500062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GB"/>
              <a:t>STAFFLIST</a:t>
            </a:r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7429500" y="3071813"/>
            <a:ext cx="985838" cy="500062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GB"/>
              <a:t>Staff</a:t>
            </a: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2928938" y="2928938"/>
            <a:ext cx="1128712" cy="500062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GB"/>
              <a:t>STAFF</a:t>
            </a:r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5500688" y="4500563"/>
            <a:ext cx="1285875" cy="500062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GB"/>
              <a:t>SALARY</a:t>
            </a:r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4357688" y="4500563"/>
            <a:ext cx="985837" cy="500062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GB"/>
              <a:t>DOB</a:t>
            </a:r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2786063" y="4429125"/>
            <a:ext cx="1428750" cy="500063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GB"/>
              <a:t>POSITION</a:t>
            </a:r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142875" y="4286250"/>
            <a:ext cx="1357313" cy="500063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GB"/>
              <a:t>STAFFNO</a:t>
            </a:r>
          </a:p>
        </p:txBody>
      </p:sp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1643063" y="4357688"/>
            <a:ext cx="1057275" cy="500062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GB"/>
              <a:t>NAME</a:t>
            </a:r>
          </a:p>
        </p:txBody>
      </p:sp>
      <p:sp>
        <p:nvSpPr>
          <p:cNvPr id="17420" name="Oval 12"/>
          <p:cNvSpPr>
            <a:spLocks noChangeArrowheads="1"/>
          </p:cNvSpPr>
          <p:nvPr/>
        </p:nvSpPr>
        <p:spPr bwMode="auto">
          <a:xfrm>
            <a:off x="2286000" y="5429250"/>
            <a:ext cx="1428750" cy="500063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GB"/>
              <a:t>LNAME</a:t>
            </a:r>
          </a:p>
        </p:txBody>
      </p:sp>
      <p:sp>
        <p:nvSpPr>
          <p:cNvPr id="17421" name="Oval 13"/>
          <p:cNvSpPr>
            <a:spLocks noChangeArrowheads="1"/>
          </p:cNvSpPr>
          <p:nvPr/>
        </p:nvSpPr>
        <p:spPr bwMode="auto">
          <a:xfrm>
            <a:off x="857250" y="5357813"/>
            <a:ext cx="1200150" cy="500062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GB"/>
              <a:t>FNAME</a:t>
            </a:r>
          </a:p>
        </p:txBody>
      </p:sp>
      <p:cxnSp>
        <p:nvCxnSpPr>
          <p:cNvPr id="17422" name="Straight Arrow Connector 15"/>
          <p:cNvCxnSpPr>
            <a:cxnSpLocks noChangeShapeType="1"/>
            <a:stCxn id="17412" idx="3"/>
            <a:endCxn id="17414" idx="0"/>
          </p:cNvCxnSpPr>
          <p:nvPr/>
        </p:nvCxnSpPr>
        <p:spPr bwMode="auto">
          <a:xfrm rot="5400000">
            <a:off x="3325019" y="1951831"/>
            <a:ext cx="1144588" cy="80962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17423" name="Straight Arrow Connector 23"/>
          <p:cNvCxnSpPr>
            <a:cxnSpLocks noChangeShapeType="1"/>
            <a:stCxn id="17412" idx="5"/>
            <a:endCxn id="17413" idx="1"/>
          </p:cNvCxnSpPr>
          <p:nvPr/>
        </p:nvCxnSpPr>
        <p:spPr bwMode="auto">
          <a:xfrm rot="16200000" flipH="1">
            <a:off x="5813425" y="1384300"/>
            <a:ext cx="1360488" cy="2160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17424" name="Straight Arrow Connector 31"/>
          <p:cNvCxnSpPr>
            <a:cxnSpLocks noChangeShapeType="1"/>
            <a:stCxn id="17414" idx="2"/>
            <a:endCxn id="17418" idx="0"/>
          </p:cNvCxnSpPr>
          <p:nvPr/>
        </p:nvCxnSpPr>
        <p:spPr bwMode="auto">
          <a:xfrm rot="10800000" flipV="1">
            <a:off x="820738" y="3178175"/>
            <a:ext cx="2108200" cy="11080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17425" name="Straight Arrow Connector 33"/>
          <p:cNvCxnSpPr>
            <a:cxnSpLocks noChangeShapeType="1"/>
            <a:stCxn id="17414" idx="3"/>
            <a:endCxn id="17419" idx="0"/>
          </p:cNvCxnSpPr>
          <p:nvPr/>
        </p:nvCxnSpPr>
        <p:spPr bwMode="auto">
          <a:xfrm rot="5400000">
            <a:off x="2132012" y="3395663"/>
            <a:ext cx="1001713" cy="92233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17426" name="Straight Arrow Connector 35"/>
          <p:cNvCxnSpPr>
            <a:cxnSpLocks noChangeShapeType="1"/>
            <a:stCxn id="17414" idx="4"/>
            <a:endCxn id="17417" idx="0"/>
          </p:cNvCxnSpPr>
          <p:nvPr/>
        </p:nvCxnSpPr>
        <p:spPr bwMode="auto">
          <a:xfrm rot="16200000" flipH="1">
            <a:off x="2996406" y="3925094"/>
            <a:ext cx="1000125" cy="793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17427" name="Straight Arrow Connector 37"/>
          <p:cNvCxnSpPr>
            <a:cxnSpLocks noChangeShapeType="1"/>
            <a:stCxn id="17414" idx="5"/>
            <a:endCxn id="17416" idx="0"/>
          </p:cNvCxnSpPr>
          <p:nvPr/>
        </p:nvCxnSpPr>
        <p:spPr bwMode="auto">
          <a:xfrm rot="16200000" flipH="1">
            <a:off x="3798888" y="3449637"/>
            <a:ext cx="1144588" cy="95726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17428" name="Straight Arrow Connector 39"/>
          <p:cNvCxnSpPr>
            <a:cxnSpLocks noChangeShapeType="1"/>
            <a:stCxn id="17414" idx="6"/>
            <a:endCxn id="17415" idx="0"/>
          </p:cNvCxnSpPr>
          <p:nvPr/>
        </p:nvCxnSpPr>
        <p:spPr bwMode="auto">
          <a:xfrm>
            <a:off x="4057650" y="3178175"/>
            <a:ext cx="2085975" cy="13223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17429" name="Straight Arrow Connector 41"/>
          <p:cNvCxnSpPr>
            <a:cxnSpLocks noChangeShapeType="1"/>
            <a:stCxn id="17419" idx="3"/>
            <a:endCxn id="17421" idx="0"/>
          </p:cNvCxnSpPr>
          <p:nvPr/>
        </p:nvCxnSpPr>
        <p:spPr bwMode="auto">
          <a:xfrm rot="5400000">
            <a:off x="1341438" y="4900612"/>
            <a:ext cx="573088" cy="34131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17430" name="Straight Arrow Connector 43"/>
          <p:cNvCxnSpPr>
            <a:cxnSpLocks noChangeShapeType="1"/>
            <a:stCxn id="17419" idx="5"/>
            <a:endCxn id="17420" idx="0"/>
          </p:cNvCxnSpPr>
          <p:nvPr/>
        </p:nvCxnSpPr>
        <p:spPr bwMode="auto">
          <a:xfrm rot="16200000" flipH="1">
            <a:off x="2450306" y="4879182"/>
            <a:ext cx="644525" cy="45561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17431" name="Straight Connector 47"/>
          <p:cNvCxnSpPr>
            <a:cxnSpLocks noChangeShapeType="1"/>
            <a:stCxn id="17413" idx="3"/>
          </p:cNvCxnSpPr>
          <p:nvPr/>
        </p:nvCxnSpPr>
        <p:spPr bwMode="auto">
          <a:xfrm rot="5400000">
            <a:off x="7108031" y="3748882"/>
            <a:ext cx="715963" cy="2159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7432" name="Straight Connector 49"/>
          <p:cNvCxnSpPr>
            <a:cxnSpLocks noChangeShapeType="1"/>
            <a:stCxn id="17413" idx="4"/>
          </p:cNvCxnSpPr>
          <p:nvPr/>
        </p:nvCxnSpPr>
        <p:spPr bwMode="auto">
          <a:xfrm rot="16200000" flipH="1">
            <a:off x="7604919" y="3890169"/>
            <a:ext cx="714375" cy="777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7433" name="Straight Connector 51"/>
          <p:cNvCxnSpPr>
            <a:cxnSpLocks noChangeShapeType="1"/>
            <a:stCxn id="17413" idx="5"/>
          </p:cNvCxnSpPr>
          <p:nvPr/>
        </p:nvCxnSpPr>
        <p:spPr bwMode="auto">
          <a:xfrm rot="16200000" flipH="1">
            <a:off x="7992268" y="3777457"/>
            <a:ext cx="715963" cy="15875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17434" name="TextBox 64"/>
          <p:cNvSpPr txBox="1">
            <a:spLocks noChangeArrowheads="1"/>
          </p:cNvSpPr>
          <p:nvPr/>
        </p:nvSpPr>
        <p:spPr bwMode="auto">
          <a:xfrm>
            <a:off x="1143000" y="5857875"/>
            <a:ext cx="523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John</a:t>
            </a:r>
          </a:p>
        </p:txBody>
      </p:sp>
      <p:sp>
        <p:nvSpPr>
          <p:cNvPr id="17435" name="TextBox 65"/>
          <p:cNvSpPr txBox="1">
            <a:spLocks noChangeArrowheads="1"/>
          </p:cNvSpPr>
          <p:nvPr/>
        </p:nvSpPr>
        <p:spPr bwMode="auto">
          <a:xfrm>
            <a:off x="2643188" y="5929313"/>
            <a:ext cx="6238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White</a:t>
            </a:r>
          </a:p>
        </p:txBody>
      </p:sp>
      <p:sp>
        <p:nvSpPr>
          <p:cNvPr id="17436" name="TextBox 66"/>
          <p:cNvSpPr txBox="1">
            <a:spLocks noChangeArrowheads="1"/>
          </p:cNvSpPr>
          <p:nvPr/>
        </p:nvSpPr>
        <p:spPr bwMode="auto">
          <a:xfrm>
            <a:off x="500063" y="4786313"/>
            <a:ext cx="5730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SL21</a:t>
            </a:r>
          </a:p>
        </p:txBody>
      </p:sp>
      <p:sp>
        <p:nvSpPr>
          <p:cNvPr id="17437" name="TextBox 67"/>
          <p:cNvSpPr txBox="1">
            <a:spLocks noChangeArrowheads="1"/>
          </p:cNvSpPr>
          <p:nvPr/>
        </p:nvSpPr>
        <p:spPr bwMode="auto">
          <a:xfrm>
            <a:off x="3071813" y="4929188"/>
            <a:ext cx="8239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Manager</a:t>
            </a:r>
          </a:p>
        </p:txBody>
      </p:sp>
      <p:sp>
        <p:nvSpPr>
          <p:cNvPr id="17438" name="TextBox 68"/>
          <p:cNvSpPr txBox="1">
            <a:spLocks noChangeArrowheads="1"/>
          </p:cNvSpPr>
          <p:nvPr/>
        </p:nvSpPr>
        <p:spPr bwMode="auto">
          <a:xfrm>
            <a:off x="4357688" y="5000625"/>
            <a:ext cx="10207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1945-10-01</a:t>
            </a:r>
          </a:p>
        </p:txBody>
      </p:sp>
      <p:sp>
        <p:nvSpPr>
          <p:cNvPr id="17439" name="TextBox 69"/>
          <p:cNvSpPr txBox="1">
            <a:spLocks noChangeArrowheads="1"/>
          </p:cNvSpPr>
          <p:nvPr/>
        </p:nvSpPr>
        <p:spPr bwMode="auto">
          <a:xfrm>
            <a:off x="5857875" y="5000625"/>
            <a:ext cx="6334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30000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GB" sz="2400" dirty="0" smtClean="0"/>
          </a:p>
          <a:p>
            <a:pPr eaLnBrk="1" hangingPunct="1"/>
            <a:r>
              <a:rPr lang="en-GB" sz="2400" dirty="0" smtClean="0"/>
              <a:t>Staff number of first member of staff</a:t>
            </a:r>
          </a:p>
          <a:p>
            <a:pPr lvl="1" eaLnBrk="1" hangingPunct="1">
              <a:buFontTx/>
              <a:buNone/>
            </a:pPr>
            <a:r>
              <a:rPr lang="en-GB" sz="2000" dirty="0" smtClean="0"/>
              <a:t>Doc(“staff_list.xml”)/STAFFLIST/STAFF[1]//STAFFNO</a:t>
            </a:r>
          </a:p>
          <a:p>
            <a:pPr lvl="1" eaLnBrk="1" hangingPunct="1">
              <a:buFontTx/>
              <a:buNone/>
            </a:pPr>
            <a:r>
              <a:rPr lang="en-GB" sz="2000" dirty="0" smtClean="0">
                <a:solidFill>
                  <a:srgbClr val="FF0000"/>
                </a:solidFill>
              </a:rPr>
              <a:t>-- returns</a:t>
            </a:r>
          </a:p>
          <a:p>
            <a:pPr lvl="1" eaLnBrk="1" hangingPunct="1">
              <a:buFontTx/>
              <a:buNone/>
            </a:pPr>
            <a:r>
              <a:rPr lang="en-GB" sz="2000" dirty="0" smtClean="0"/>
              <a:t>&lt;STAFFNO&gt;</a:t>
            </a:r>
            <a:r>
              <a:rPr lang="en-GB" sz="2000" dirty="0" smtClean="0">
                <a:solidFill>
                  <a:srgbClr val="0070C0"/>
                </a:solidFill>
              </a:rPr>
              <a:t>SL21</a:t>
            </a:r>
            <a:r>
              <a:rPr lang="en-GB" sz="2000" dirty="0" smtClean="0"/>
              <a:t>&lt;/STAFFNO&gt;</a:t>
            </a:r>
          </a:p>
          <a:p>
            <a:pPr lvl="1" eaLnBrk="1" hangingPunct="1">
              <a:buFontTx/>
              <a:buNone/>
            </a:pPr>
            <a:endParaRPr lang="en-GB" sz="2000" dirty="0" smtClean="0"/>
          </a:p>
          <a:p>
            <a:pPr eaLnBrk="1" hangingPunct="1"/>
            <a:r>
              <a:rPr lang="en-GB" sz="2400" dirty="0" smtClean="0"/>
              <a:t>Surnames of staff at branch B005</a:t>
            </a:r>
          </a:p>
          <a:p>
            <a:pPr lvl="1" eaLnBrk="1" hangingPunct="1">
              <a:buFontTx/>
              <a:buNone/>
            </a:pPr>
            <a:r>
              <a:rPr lang="en-GB" sz="2000" dirty="0" smtClean="0"/>
              <a:t> Doc(“staff_list.xml”)/STAFFLIST/STAFF[@</a:t>
            </a:r>
            <a:r>
              <a:rPr lang="en-GB" sz="2000" dirty="0" err="1" smtClean="0"/>
              <a:t>branchNo</a:t>
            </a:r>
            <a:r>
              <a:rPr lang="en-GB" sz="2000" dirty="0" smtClean="0"/>
              <a:t> = “</a:t>
            </a:r>
            <a:r>
              <a:rPr lang="en-GB" sz="2000" dirty="0" smtClean="0">
                <a:solidFill>
                  <a:srgbClr val="0070C0"/>
                </a:solidFill>
              </a:rPr>
              <a:t>B005</a:t>
            </a:r>
            <a:r>
              <a:rPr lang="en-GB" sz="2000" dirty="0" smtClean="0"/>
              <a:t>”]</a:t>
            </a:r>
          </a:p>
          <a:p>
            <a:pPr lvl="1" eaLnBrk="1" hangingPunct="1">
              <a:buFontTx/>
              <a:buNone/>
            </a:pPr>
            <a:r>
              <a:rPr lang="en-GB" sz="2000" dirty="0" smtClean="0"/>
              <a:t>							//</a:t>
            </a:r>
            <a:r>
              <a:rPr lang="en-GB" sz="2000" dirty="0" err="1" smtClean="0"/>
              <a:t>Lname</a:t>
            </a:r>
            <a:endParaRPr lang="en-GB" sz="2000" dirty="0" smtClean="0"/>
          </a:p>
          <a:p>
            <a:pPr lvl="1" eaLnBrk="1" hangingPunct="1">
              <a:buFontTx/>
              <a:buNone/>
            </a:pPr>
            <a:r>
              <a:rPr lang="en-GB" sz="2000" dirty="0" smtClean="0">
                <a:solidFill>
                  <a:srgbClr val="FF0000"/>
                </a:solidFill>
              </a:rPr>
              <a:t>-- returns</a:t>
            </a:r>
          </a:p>
          <a:p>
            <a:pPr lvl="1" eaLnBrk="1" hangingPunct="1">
              <a:buFontTx/>
              <a:buNone/>
            </a:pPr>
            <a:r>
              <a:rPr lang="en-GB" sz="2000" dirty="0" smtClean="0"/>
              <a:t>&lt;LNAME&gt;</a:t>
            </a:r>
            <a:r>
              <a:rPr lang="en-GB" sz="2000" dirty="0" smtClean="0">
                <a:solidFill>
                  <a:srgbClr val="0070C0"/>
                </a:solidFill>
              </a:rPr>
              <a:t>White</a:t>
            </a:r>
            <a:r>
              <a:rPr lang="en-GB" sz="2000" dirty="0" smtClean="0"/>
              <a:t>&lt;/LNAME&gt;</a:t>
            </a:r>
          </a:p>
          <a:p>
            <a:pPr lvl="1" eaLnBrk="1" hangingPunct="1">
              <a:buFontTx/>
              <a:buNone/>
            </a:pPr>
            <a:r>
              <a:rPr lang="en-GB" sz="2000" dirty="0" smtClean="0"/>
              <a:t>etc.</a:t>
            </a:r>
          </a:p>
          <a:p>
            <a:pPr lvl="1" eaLnBrk="1" hangingPunct="1">
              <a:buFontTx/>
              <a:buNone/>
            </a:pPr>
            <a:endParaRPr lang="en-GB" sz="20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>
              <a:defRPr/>
            </a:pPr>
            <a:fld id="{FADA86E9-329F-4349-95A9-4E54A8A4FE6D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XPath examples based on DOM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 2" pitchFamily="18" charset="2"/>
              <a:buNone/>
            </a:pPr>
            <a:r>
              <a:rPr lang="en-GB" sz="2000" dirty="0" smtClean="0">
                <a:latin typeface="Arial" charset="0"/>
                <a:cs typeface="Arial" charset="0"/>
              </a:rPr>
              <a:t>Example 1</a:t>
            </a:r>
          </a:p>
          <a:p>
            <a:pPr lvl="1">
              <a:buFont typeface="Wingdings 2" pitchFamily="18" charset="2"/>
              <a:buNone/>
            </a:pPr>
            <a:r>
              <a:rPr lang="en-GB" sz="2000" dirty="0" err="1" smtClean="0">
                <a:latin typeface="Arial" charset="0"/>
                <a:cs typeface="Arial" charset="0"/>
              </a:rPr>
              <a:t>xquery</a:t>
            </a:r>
            <a:r>
              <a:rPr lang="en-GB" sz="2000" dirty="0" smtClean="0">
                <a:latin typeface="Arial" charset="0"/>
                <a:cs typeface="Arial" charset="0"/>
              </a:rPr>
              <a:t> version "1.0";</a:t>
            </a:r>
          </a:p>
          <a:p>
            <a:pPr lvl="1">
              <a:buFont typeface="Wingdings 2" pitchFamily="18" charset="2"/>
              <a:buNone/>
            </a:pPr>
            <a:r>
              <a:rPr lang="en-GB" sz="2000" dirty="0" smtClean="0">
                <a:latin typeface="Arial" charset="0"/>
                <a:cs typeface="Arial" charset="0"/>
              </a:rPr>
              <a:t>for $S in doc("Stafflist.xml")//STAFF[1]</a:t>
            </a:r>
          </a:p>
          <a:p>
            <a:pPr lvl="1">
              <a:buFont typeface="Wingdings 2" pitchFamily="18" charset="2"/>
              <a:buNone/>
            </a:pPr>
            <a:r>
              <a:rPr lang="en-GB" sz="2000" dirty="0" smtClean="0">
                <a:latin typeface="Arial" charset="0"/>
                <a:cs typeface="Arial" charset="0"/>
              </a:rPr>
              <a:t>return $S//</a:t>
            </a:r>
            <a:r>
              <a:rPr lang="en-GB" sz="2000" dirty="0" err="1" smtClean="0">
                <a:latin typeface="Arial" charset="0"/>
                <a:cs typeface="Arial" charset="0"/>
              </a:rPr>
              <a:t>STAFFNO</a:t>
            </a:r>
            <a:endParaRPr lang="en-GB" sz="2000" dirty="0" smtClean="0">
              <a:latin typeface="Arial" charset="0"/>
              <a:cs typeface="Arial" charset="0"/>
            </a:endParaRPr>
          </a:p>
          <a:p>
            <a:pPr lvl="1">
              <a:buFont typeface="Wingdings 2" pitchFamily="18" charset="2"/>
              <a:buNone/>
            </a:pPr>
            <a:endParaRPr lang="en-GB" sz="2000" dirty="0" smtClean="0">
              <a:latin typeface="Arial" charset="0"/>
              <a:cs typeface="Arial" charset="0"/>
            </a:endParaRPr>
          </a:p>
          <a:p>
            <a:pPr>
              <a:buFont typeface="Wingdings 2" pitchFamily="18" charset="2"/>
              <a:buNone/>
            </a:pPr>
            <a:r>
              <a:rPr lang="en-GB" sz="2000" i="1" dirty="0" smtClean="0">
                <a:latin typeface="Arial" charset="0"/>
                <a:cs typeface="Arial" charset="0"/>
              </a:rPr>
              <a:t>	</a:t>
            </a:r>
            <a:r>
              <a:rPr lang="en-GB" sz="2000" i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--result</a:t>
            </a:r>
          </a:p>
          <a:p>
            <a:pPr lvl="1">
              <a:buFont typeface="Wingdings 2" pitchFamily="18" charset="2"/>
              <a:buNone/>
            </a:pPr>
            <a:r>
              <a:rPr lang="en-GB" sz="2000" dirty="0" smtClean="0">
                <a:latin typeface="Arial" charset="0"/>
                <a:cs typeface="Arial" charset="0"/>
              </a:rPr>
              <a:t>&lt;STAFFNO&gt;</a:t>
            </a:r>
            <a:r>
              <a:rPr lang="en-GB" sz="20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SL21</a:t>
            </a:r>
            <a:r>
              <a:rPr lang="en-GB" sz="2000" dirty="0" smtClean="0">
                <a:latin typeface="Arial" charset="0"/>
                <a:cs typeface="Arial" charset="0"/>
              </a:rPr>
              <a:t>&lt;/</a:t>
            </a:r>
            <a:r>
              <a:rPr lang="en-GB" sz="2000" dirty="0" err="1" smtClean="0">
                <a:latin typeface="Arial" charset="0"/>
                <a:cs typeface="Arial" charset="0"/>
              </a:rPr>
              <a:t>STAFFNO</a:t>
            </a:r>
            <a:r>
              <a:rPr lang="en-GB" sz="2000" dirty="0" smtClean="0">
                <a:latin typeface="Arial" charset="0"/>
                <a:cs typeface="Arial" charset="0"/>
              </a:rPr>
              <a:t>&gt;</a:t>
            </a:r>
          </a:p>
          <a:p>
            <a:pPr lvl="1">
              <a:buFont typeface="Wingdings 2" pitchFamily="18" charset="2"/>
              <a:buNone/>
            </a:pPr>
            <a:endParaRPr lang="en-GB" sz="1600" dirty="0" smtClean="0">
              <a:latin typeface="Arial" charset="0"/>
              <a:cs typeface="Arial" charset="0"/>
            </a:endParaRPr>
          </a:p>
          <a:p>
            <a:pPr>
              <a:buFont typeface="Wingdings 2" pitchFamily="18" charset="2"/>
              <a:buNone/>
            </a:pPr>
            <a:r>
              <a:rPr lang="en-GB" sz="2000" dirty="0" smtClean="0">
                <a:latin typeface="Arial" charset="0"/>
                <a:cs typeface="Arial" charset="0"/>
              </a:rPr>
              <a:t>Example 2</a:t>
            </a:r>
          </a:p>
          <a:p>
            <a:pPr lvl="1">
              <a:buFont typeface="Wingdings 2" pitchFamily="18" charset="2"/>
              <a:buNone/>
            </a:pPr>
            <a:r>
              <a:rPr lang="en-GB" sz="2000" dirty="0" err="1" smtClean="0">
                <a:latin typeface="Arial" charset="0"/>
                <a:cs typeface="Arial" charset="0"/>
              </a:rPr>
              <a:t>xquery</a:t>
            </a:r>
            <a:r>
              <a:rPr lang="en-GB" sz="2000" dirty="0" smtClean="0">
                <a:latin typeface="Arial" charset="0"/>
                <a:cs typeface="Arial" charset="0"/>
              </a:rPr>
              <a:t> version "1.0";</a:t>
            </a:r>
          </a:p>
          <a:p>
            <a:pPr lvl="1">
              <a:buFont typeface="Wingdings 2" pitchFamily="18" charset="2"/>
              <a:buNone/>
            </a:pPr>
            <a:r>
              <a:rPr lang="en-GB" sz="2000" dirty="0" smtClean="0">
                <a:latin typeface="Arial" charset="0"/>
                <a:cs typeface="Arial" charset="0"/>
              </a:rPr>
              <a:t> for $S in doc("Stafflist.xml")/STAFFLIST/STAFF</a:t>
            </a:r>
          </a:p>
          <a:p>
            <a:pPr lvl="1">
              <a:buFont typeface="Wingdings 2" pitchFamily="18" charset="2"/>
              <a:buNone/>
            </a:pPr>
            <a:r>
              <a:rPr lang="en-GB" sz="2000" dirty="0" smtClean="0">
                <a:latin typeface="Arial" charset="0"/>
                <a:cs typeface="Arial" charset="0"/>
              </a:rPr>
              <a:t> return $S[</a:t>
            </a:r>
            <a:r>
              <a:rPr lang="en-GB" sz="20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@</a:t>
            </a:r>
            <a:r>
              <a:rPr lang="en-GB" sz="2000" dirty="0" err="1" smtClean="0">
                <a:solidFill>
                  <a:srgbClr val="0070C0"/>
                </a:solidFill>
                <a:latin typeface="Arial" charset="0"/>
                <a:cs typeface="Arial" charset="0"/>
              </a:rPr>
              <a:t>branchNo</a:t>
            </a:r>
            <a:r>
              <a:rPr lang="en-GB" sz="20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 = "B005"]//</a:t>
            </a:r>
            <a:r>
              <a:rPr lang="en-GB" sz="2000" dirty="0" smtClean="0">
                <a:latin typeface="Arial" charset="0"/>
                <a:cs typeface="Arial" charset="0"/>
              </a:rPr>
              <a:t>LNAME</a:t>
            </a:r>
          </a:p>
          <a:p>
            <a:pPr lvl="1">
              <a:buFont typeface="Wingdings 2" pitchFamily="18" charset="2"/>
              <a:buNone/>
            </a:pPr>
            <a:r>
              <a:rPr lang="en-GB" sz="20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-- </a:t>
            </a:r>
            <a:r>
              <a:rPr lang="en-GB" sz="2000" i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result</a:t>
            </a:r>
          </a:p>
          <a:p>
            <a:pPr lvl="1">
              <a:buFont typeface="Wingdings 2" pitchFamily="18" charset="2"/>
              <a:buNone/>
            </a:pPr>
            <a:r>
              <a:rPr lang="en-GB" sz="2000" dirty="0" smtClean="0">
                <a:latin typeface="Arial" charset="0"/>
                <a:cs typeface="Arial" charset="0"/>
              </a:rPr>
              <a:t>&lt;LNAME&gt;</a:t>
            </a:r>
            <a:r>
              <a:rPr lang="en-GB" sz="20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White</a:t>
            </a:r>
            <a:r>
              <a:rPr lang="en-GB" sz="2000" dirty="0" smtClean="0">
                <a:latin typeface="Arial" charset="0"/>
                <a:cs typeface="Arial" charset="0"/>
              </a:rPr>
              <a:t>&lt;/LNAME&gt;</a:t>
            </a:r>
            <a:endParaRPr lang="en-GB" sz="2000" i="1" dirty="0" smtClean="0">
              <a:latin typeface="Arial" charset="0"/>
              <a:cs typeface="Arial" charset="0"/>
            </a:endParaRPr>
          </a:p>
          <a:p>
            <a:pPr lvl="1">
              <a:buFont typeface="Wingdings 2" pitchFamily="18" charset="2"/>
              <a:buNone/>
            </a:pPr>
            <a:endParaRPr lang="en-GB" sz="1600" i="1" dirty="0" smtClean="0">
              <a:latin typeface="Arial" charset="0"/>
              <a:cs typeface="Arial" charset="0"/>
            </a:endParaRPr>
          </a:p>
          <a:p>
            <a:pPr>
              <a:buFont typeface="Wingdings 2" pitchFamily="18" charset="2"/>
              <a:buNone/>
            </a:pPr>
            <a:endParaRPr lang="en-GB" sz="2000" i="1" dirty="0" smtClean="0">
              <a:latin typeface="Arial" charset="0"/>
              <a:cs typeface="Arial" charset="0"/>
            </a:endParaRPr>
          </a:p>
          <a:p>
            <a:pPr>
              <a:buFont typeface="Wingdings 2" pitchFamily="18" charset="2"/>
              <a:buNone/>
            </a:pPr>
            <a:endParaRPr lang="en-GB" i="1" dirty="0" smtClean="0">
              <a:latin typeface="Arial" charset="0"/>
              <a:cs typeface="Arial" charset="0"/>
            </a:endParaRPr>
          </a:p>
          <a:p>
            <a:pPr>
              <a:buFont typeface="Wingdings 2" pitchFamily="18" charset="2"/>
              <a:buNone/>
            </a:pPr>
            <a:endParaRPr lang="en-GB" i="1" dirty="0" smtClean="0">
              <a:latin typeface="Arial" charset="0"/>
              <a:cs typeface="Arial" charset="0"/>
            </a:endParaRPr>
          </a:p>
        </p:txBody>
      </p:sp>
      <p:sp>
        <p:nvSpPr>
          <p:cNvPr id="19459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smtClean="0"/>
              <a:t>XQuery examples based on XPath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Content Placeholder 2"/>
          <p:cNvSpPr>
            <a:spLocks noGrp="1"/>
          </p:cNvSpPr>
          <p:nvPr>
            <p:ph idx="1"/>
          </p:nvPr>
        </p:nvSpPr>
        <p:spPr>
          <a:xfrm>
            <a:off x="535782" y="980728"/>
            <a:ext cx="8477250" cy="4929187"/>
          </a:xfrm>
        </p:spPr>
        <p:txBody>
          <a:bodyPr>
            <a:normAutofit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en-GB" sz="2400" b="1" dirty="0" smtClean="0">
                <a:latin typeface="Arial" charset="0"/>
                <a:cs typeface="Arial" charset="0"/>
              </a:rPr>
              <a:t>List staff with salary of £30000</a:t>
            </a:r>
            <a:endParaRPr lang="en-GB" b="1" dirty="0" smtClean="0">
              <a:latin typeface="Arial" charset="0"/>
              <a:cs typeface="Arial" charset="0"/>
            </a:endParaRPr>
          </a:p>
          <a:p>
            <a:pPr>
              <a:buFont typeface="Wingdings 2" pitchFamily="18" charset="2"/>
              <a:buNone/>
            </a:pPr>
            <a:r>
              <a:rPr lang="en-GB" dirty="0" smtClean="0">
                <a:latin typeface="Arial" charset="0"/>
                <a:cs typeface="Arial" charset="0"/>
              </a:rPr>
              <a:t>let $SAL :=30000</a:t>
            </a:r>
          </a:p>
          <a:p>
            <a:pPr>
              <a:buFont typeface="Wingdings 2" pitchFamily="18" charset="2"/>
              <a:buNone/>
            </a:pPr>
            <a:r>
              <a:rPr lang="en-GB" dirty="0" smtClean="0">
                <a:latin typeface="Arial" charset="0"/>
                <a:cs typeface="Arial" charset="0"/>
              </a:rPr>
              <a:t>return doc("Stafflist.xml")//STAFF[SALARY=$SAL]</a:t>
            </a:r>
          </a:p>
          <a:p>
            <a:pPr lvl="1" eaLnBrk="1" hangingPunct="1">
              <a:buFontTx/>
              <a:buNone/>
            </a:pPr>
            <a:r>
              <a:rPr lang="en-GB" b="1" i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Result</a:t>
            </a:r>
            <a:r>
              <a:rPr lang="en-GB" i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GB" sz="2000" dirty="0" smtClean="0">
                <a:latin typeface="Arial" charset="0"/>
                <a:cs typeface="Arial" charset="0"/>
              </a:rPr>
              <a:t>&lt;STAFF </a:t>
            </a:r>
            <a:r>
              <a:rPr lang="en-GB" sz="2000" dirty="0" err="1" smtClean="0">
                <a:solidFill>
                  <a:srgbClr val="0070C0"/>
                </a:solidFill>
                <a:latin typeface="Arial" charset="0"/>
                <a:cs typeface="Arial" charset="0"/>
              </a:rPr>
              <a:t>branchNo</a:t>
            </a:r>
            <a:r>
              <a:rPr lang="en-GB" sz="20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 = “B005”&gt;</a:t>
            </a:r>
          </a:p>
          <a:p>
            <a:pPr lvl="1" eaLnBrk="1" hangingPunct="1">
              <a:buFontTx/>
              <a:buNone/>
            </a:pPr>
            <a:r>
              <a:rPr lang="en-GB" sz="2000" dirty="0" smtClean="0">
                <a:latin typeface="Arial" charset="0"/>
                <a:cs typeface="Arial" charset="0"/>
              </a:rPr>
              <a:t>	&lt;STAFFNO&gt;</a:t>
            </a:r>
            <a:r>
              <a:rPr lang="en-GB" sz="20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SL21</a:t>
            </a:r>
            <a:r>
              <a:rPr lang="en-GB" sz="2000" dirty="0" smtClean="0">
                <a:latin typeface="Arial" charset="0"/>
                <a:cs typeface="Arial" charset="0"/>
              </a:rPr>
              <a:t>&lt;/STAFFNO&gt;</a:t>
            </a:r>
          </a:p>
          <a:p>
            <a:pPr lvl="1" eaLnBrk="1" hangingPunct="1">
              <a:buFontTx/>
              <a:buNone/>
            </a:pPr>
            <a:r>
              <a:rPr lang="en-GB" sz="2000" dirty="0" smtClean="0">
                <a:latin typeface="Arial" charset="0"/>
                <a:cs typeface="Arial" charset="0"/>
              </a:rPr>
              <a:t>		&lt;NAME&gt;</a:t>
            </a:r>
          </a:p>
          <a:p>
            <a:pPr lvl="1" eaLnBrk="1" hangingPunct="1">
              <a:buFontTx/>
              <a:buNone/>
            </a:pPr>
            <a:r>
              <a:rPr lang="en-GB" sz="2000" dirty="0" smtClean="0">
                <a:latin typeface="Arial" charset="0"/>
                <a:cs typeface="Arial" charset="0"/>
              </a:rPr>
              <a:t>			&lt;FNAME&gt;</a:t>
            </a:r>
            <a:r>
              <a:rPr lang="en-GB" sz="20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John</a:t>
            </a:r>
            <a:r>
              <a:rPr lang="en-GB" sz="2000" dirty="0" smtClean="0">
                <a:latin typeface="Arial" charset="0"/>
                <a:cs typeface="Arial" charset="0"/>
              </a:rPr>
              <a:t>&lt;/FNAME&gt;&lt;LNAME&gt;</a:t>
            </a:r>
            <a:r>
              <a:rPr lang="en-GB" sz="20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White</a:t>
            </a:r>
            <a:r>
              <a:rPr lang="en-GB" sz="2000" dirty="0" smtClean="0">
                <a:latin typeface="Arial" charset="0"/>
                <a:cs typeface="Arial" charset="0"/>
              </a:rPr>
              <a:t>&lt;/LNAME&gt;</a:t>
            </a:r>
          </a:p>
          <a:p>
            <a:pPr lvl="1" eaLnBrk="1" hangingPunct="1">
              <a:buFontTx/>
              <a:buNone/>
            </a:pPr>
            <a:r>
              <a:rPr lang="en-GB" sz="2000" dirty="0" smtClean="0">
                <a:latin typeface="Arial" charset="0"/>
                <a:cs typeface="Arial" charset="0"/>
              </a:rPr>
              <a:t>		&lt;/NAME&gt;</a:t>
            </a:r>
          </a:p>
          <a:p>
            <a:pPr lvl="1" eaLnBrk="1" hangingPunct="1">
              <a:buFontTx/>
              <a:buNone/>
            </a:pPr>
            <a:r>
              <a:rPr lang="en-GB" sz="2000" dirty="0" smtClean="0">
                <a:latin typeface="Arial" charset="0"/>
                <a:cs typeface="Arial" charset="0"/>
              </a:rPr>
              <a:t>	&lt;POSITION&gt;</a:t>
            </a:r>
            <a:r>
              <a:rPr lang="en-GB" sz="20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Manager</a:t>
            </a:r>
            <a:r>
              <a:rPr lang="en-GB" sz="2000" dirty="0" smtClean="0">
                <a:latin typeface="Arial" charset="0"/>
                <a:cs typeface="Arial" charset="0"/>
              </a:rPr>
              <a:t>&lt;/POSITION&gt;</a:t>
            </a:r>
          </a:p>
          <a:p>
            <a:pPr lvl="1" eaLnBrk="1" hangingPunct="1">
              <a:buFontTx/>
              <a:buNone/>
            </a:pPr>
            <a:r>
              <a:rPr lang="en-GB" sz="2000" dirty="0" smtClean="0">
                <a:latin typeface="Arial" charset="0"/>
                <a:cs typeface="Arial" charset="0"/>
              </a:rPr>
              <a:t>	&lt;DOB&gt;</a:t>
            </a:r>
            <a:r>
              <a:rPr lang="en-GB" sz="20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1945-10-01</a:t>
            </a:r>
            <a:r>
              <a:rPr lang="en-GB" sz="2000" dirty="0" smtClean="0">
                <a:latin typeface="Arial" charset="0"/>
                <a:cs typeface="Arial" charset="0"/>
              </a:rPr>
              <a:t>&lt;/DOB&gt;</a:t>
            </a:r>
          </a:p>
          <a:p>
            <a:pPr lvl="1" eaLnBrk="1" hangingPunct="1">
              <a:buFontTx/>
              <a:buNone/>
            </a:pPr>
            <a:r>
              <a:rPr lang="en-GB" sz="2000" dirty="0" smtClean="0">
                <a:latin typeface="Arial" charset="0"/>
                <a:cs typeface="Arial" charset="0"/>
              </a:rPr>
              <a:t>	&lt;SALARY&gt;</a:t>
            </a:r>
            <a:r>
              <a:rPr lang="en-GB" sz="20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30000</a:t>
            </a:r>
            <a:r>
              <a:rPr lang="en-GB" sz="2000" dirty="0" smtClean="0">
                <a:latin typeface="Arial" charset="0"/>
                <a:cs typeface="Arial" charset="0"/>
              </a:rPr>
              <a:t>&lt;/SALARY&gt;</a:t>
            </a:r>
          </a:p>
          <a:p>
            <a:pPr lvl="1" eaLnBrk="1" hangingPunct="1">
              <a:buFontTx/>
              <a:buNone/>
            </a:pPr>
            <a:r>
              <a:rPr lang="en-GB" sz="2000" dirty="0" smtClean="0">
                <a:latin typeface="Arial" charset="0"/>
                <a:cs typeface="Arial" charset="0"/>
              </a:rPr>
              <a:t>&lt;/STAFF&gt;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>
              <a:defRPr/>
            </a:pPr>
            <a:fld id="{3B939BE2-398A-49C7-BB8D-05662B097FD7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59607" y="-18752"/>
            <a:ext cx="8229600" cy="1143000"/>
          </a:xfrm>
        </p:spPr>
        <p:txBody>
          <a:bodyPr/>
          <a:lstStyle/>
          <a:p>
            <a:pPr eaLnBrk="1" hangingPunct="1"/>
            <a:r>
              <a:rPr lang="en-GB" dirty="0" smtClean="0"/>
              <a:t>XQuery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Content Placeholder 2"/>
          <p:cNvSpPr>
            <a:spLocks noGrp="1"/>
          </p:cNvSpPr>
          <p:nvPr>
            <p:ph idx="1"/>
          </p:nvPr>
        </p:nvSpPr>
        <p:spPr>
          <a:xfrm>
            <a:off x="827584" y="1700808"/>
            <a:ext cx="7727950" cy="41148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GB" sz="2400" b="1" dirty="0" smtClean="0"/>
              <a:t>List staff at branch B005 with a salary greater than £15000</a:t>
            </a:r>
            <a:endParaRPr lang="en-GB" sz="1800" dirty="0" smtClean="0">
              <a:latin typeface="Arial" charset="0"/>
              <a:cs typeface="Arial" charset="0"/>
            </a:endParaRPr>
          </a:p>
          <a:p>
            <a:pPr>
              <a:buFont typeface="Wingdings 2" pitchFamily="18" charset="2"/>
              <a:buNone/>
            </a:pPr>
            <a:r>
              <a:rPr lang="en-GB" sz="1800" dirty="0" smtClean="0">
                <a:latin typeface="Arial" charset="0"/>
                <a:cs typeface="Arial" charset="0"/>
              </a:rPr>
              <a:t>for $S in doc("Stafflist.xml")//STAFF</a:t>
            </a:r>
          </a:p>
          <a:p>
            <a:pPr>
              <a:buFont typeface="Wingdings 2" pitchFamily="18" charset="2"/>
              <a:buNone/>
            </a:pPr>
            <a:r>
              <a:rPr lang="en-GB" sz="1800" dirty="0" smtClean="0">
                <a:latin typeface="Arial" charset="0"/>
                <a:cs typeface="Arial" charset="0"/>
              </a:rPr>
              <a:t>where $S/SALARY &gt; </a:t>
            </a:r>
            <a:r>
              <a:rPr lang="en-GB" sz="18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15000</a:t>
            </a:r>
            <a:r>
              <a:rPr lang="en-GB" sz="1800" dirty="0" smtClean="0">
                <a:latin typeface="Arial" charset="0"/>
                <a:cs typeface="Arial" charset="0"/>
              </a:rPr>
              <a:t> and $S[</a:t>
            </a:r>
            <a:r>
              <a:rPr lang="en-GB" sz="18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@</a:t>
            </a:r>
            <a:r>
              <a:rPr lang="en-GB" sz="1800" dirty="0" err="1" smtClean="0">
                <a:solidFill>
                  <a:srgbClr val="0070C0"/>
                </a:solidFill>
                <a:latin typeface="Arial" charset="0"/>
                <a:cs typeface="Arial" charset="0"/>
              </a:rPr>
              <a:t>branchNo</a:t>
            </a:r>
            <a:r>
              <a:rPr lang="en-GB" sz="18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="B005"</a:t>
            </a:r>
            <a:r>
              <a:rPr lang="en-GB" sz="1800" dirty="0" smtClean="0">
                <a:latin typeface="Arial" charset="0"/>
                <a:cs typeface="Arial" charset="0"/>
              </a:rPr>
              <a:t>]</a:t>
            </a:r>
          </a:p>
          <a:p>
            <a:pPr>
              <a:buFont typeface="Wingdings 2" pitchFamily="18" charset="2"/>
              <a:buNone/>
            </a:pPr>
            <a:r>
              <a:rPr lang="en-GB" sz="1800" dirty="0" smtClean="0">
                <a:latin typeface="Arial" charset="0"/>
                <a:cs typeface="Arial" charset="0"/>
              </a:rPr>
              <a:t>return $S/STAFFNO</a:t>
            </a:r>
          </a:p>
          <a:p>
            <a:pPr>
              <a:buFont typeface="Wingdings 2" pitchFamily="18" charset="2"/>
              <a:buNone/>
            </a:pPr>
            <a:endParaRPr lang="en-GB" sz="1800" i="1" dirty="0" smtClean="0">
              <a:latin typeface="Arial" charset="0"/>
              <a:cs typeface="Arial" charset="0"/>
            </a:endParaRPr>
          </a:p>
          <a:p>
            <a:pPr lvl="1" eaLnBrk="1" hangingPunct="1">
              <a:buFontTx/>
              <a:buNone/>
            </a:pPr>
            <a:r>
              <a:rPr lang="en-GB" sz="2000" b="1" i="1" dirty="0" smtClean="0">
                <a:latin typeface="Arial" charset="0"/>
                <a:cs typeface="Arial" charset="0"/>
              </a:rPr>
              <a:t>Result</a:t>
            </a:r>
          </a:p>
          <a:p>
            <a:pPr lvl="1" eaLnBrk="1" hangingPunct="1">
              <a:buFontTx/>
              <a:buNone/>
            </a:pPr>
            <a:r>
              <a:rPr lang="en-GB" sz="1800" dirty="0" smtClean="0">
                <a:latin typeface="Arial" charset="0"/>
                <a:cs typeface="Arial" charset="0"/>
              </a:rPr>
              <a:t>&lt;STAFFNO&gt;</a:t>
            </a:r>
            <a:r>
              <a:rPr lang="en-GB" sz="18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SL21</a:t>
            </a:r>
            <a:r>
              <a:rPr lang="en-GB" sz="1800" dirty="0" smtClean="0">
                <a:latin typeface="Arial" charset="0"/>
                <a:cs typeface="Arial" charset="0"/>
              </a:rPr>
              <a:t>&lt;/STAFFNO&gt;</a:t>
            </a:r>
          </a:p>
          <a:p>
            <a:pPr lvl="1" eaLnBrk="1" hangingPunct="1">
              <a:buFontTx/>
              <a:buNone/>
            </a:pPr>
            <a:r>
              <a:rPr lang="en-GB" sz="1800" dirty="0" smtClean="0">
                <a:latin typeface="Arial" charset="0"/>
                <a:cs typeface="Arial" charset="0"/>
              </a:rPr>
              <a:t>			.</a:t>
            </a:r>
          </a:p>
          <a:p>
            <a:pPr lvl="1" eaLnBrk="1" hangingPunct="1">
              <a:buFontTx/>
              <a:buNone/>
            </a:pPr>
            <a:r>
              <a:rPr lang="en-GB" sz="1800" dirty="0" smtClean="0">
                <a:latin typeface="Arial" charset="0"/>
                <a:cs typeface="Arial" charset="0"/>
              </a:rPr>
              <a:t>			.</a:t>
            </a:r>
          </a:p>
          <a:p>
            <a:pPr lvl="1" eaLnBrk="1" hangingPunct="1">
              <a:buFontTx/>
              <a:buNone/>
            </a:pPr>
            <a:r>
              <a:rPr lang="en-GB" sz="1800" dirty="0" smtClean="0">
                <a:latin typeface="Arial" charset="0"/>
                <a:cs typeface="Arial" charset="0"/>
              </a:rPr>
              <a:t>			.</a:t>
            </a:r>
          </a:p>
          <a:p>
            <a:pPr lvl="1" eaLnBrk="1" hangingPunct="1">
              <a:buFontTx/>
              <a:buNone/>
            </a:pPr>
            <a:r>
              <a:rPr lang="en-GB" sz="1800" dirty="0" smtClean="0">
                <a:latin typeface="Arial" charset="0"/>
                <a:cs typeface="Arial" charset="0"/>
              </a:rPr>
              <a:t>&lt;STAFFNO&gt;-----&lt;/STAFFNO&gt;</a:t>
            </a:r>
            <a:endParaRPr lang="en-GB" sz="1800" b="1" i="1" dirty="0" smtClean="0">
              <a:latin typeface="Arial" charset="0"/>
              <a:cs typeface="Arial" charset="0"/>
            </a:endParaRPr>
          </a:p>
          <a:p>
            <a:pPr lvl="1" eaLnBrk="1" hangingPunct="1">
              <a:buFontTx/>
              <a:buNone/>
            </a:pPr>
            <a:endParaRPr lang="en-GB" sz="2000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>
              <a:defRPr/>
            </a:pPr>
            <a:fld id="{9ECC8FA4-34B8-4E98-BFD6-FB0CF146A8E7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XQuery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1"/>
          <p:cNvSpPr>
            <a:spLocks noGrp="1"/>
          </p:cNvSpPr>
          <p:nvPr>
            <p:ph idx="1"/>
          </p:nvPr>
        </p:nvSpPr>
        <p:spPr>
          <a:xfrm>
            <a:off x="952525" y="676275"/>
            <a:ext cx="7386587" cy="5301208"/>
          </a:xfrm>
        </p:spPr>
        <p:txBody>
          <a:bodyPr>
            <a:normAutofit lnSpcReduction="10000"/>
          </a:bodyPr>
          <a:lstStyle/>
          <a:p>
            <a:pPr>
              <a:buFont typeface="Wingdings 2" pitchFamily="18" charset="2"/>
              <a:buNone/>
            </a:pPr>
            <a:r>
              <a:rPr lang="en-GB" sz="1400" dirty="0" smtClean="0">
                <a:latin typeface="Arial" charset="0"/>
                <a:cs typeface="Arial" charset="0"/>
              </a:rPr>
              <a:t>&lt;?xml version="1.0" encoding="UTF-8"?&gt;</a:t>
            </a:r>
          </a:p>
          <a:p>
            <a:pPr>
              <a:buFont typeface="Wingdings 2" pitchFamily="18" charset="2"/>
              <a:buNone/>
            </a:pPr>
            <a:r>
              <a:rPr lang="en-GB" sz="1400" dirty="0" smtClean="0">
                <a:latin typeface="Arial" charset="0"/>
                <a:cs typeface="Arial" charset="0"/>
              </a:rPr>
              <a:t>&lt;?xml-</a:t>
            </a:r>
            <a:r>
              <a:rPr lang="en-GB" sz="1400" dirty="0" err="1" smtClean="0">
                <a:latin typeface="Arial" charset="0"/>
                <a:cs typeface="Arial" charset="0"/>
              </a:rPr>
              <a:t>stylesheet</a:t>
            </a:r>
            <a:r>
              <a:rPr lang="en-GB" sz="1400" dirty="0" smtClean="0">
                <a:latin typeface="Arial" charset="0"/>
                <a:cs typeface="Arial" charset="0"/>
              </a:rPr>
              <a:t> type="text/</a:t>
            </a:r>
            <a:r>
              <a:rPr lang="en-GB" sz="1400" dirty="0" err="1" smtClean="0">
                <a:latin typeface="Arial" charset="0"/>
                <a:cs typeface="Arial" charset="0"/>
              </a:rPr>
              <a:t>xsl</a:t>
            </a:r>
            <a:r>
              <a:rPr lang="en-GB" sz="1400" dirty="0" smtClean="0">
                <a:latin typeface="Arial" charset="0"/>
                <a:cs typeface="Arial" charset="0"/>
              </a:rPr>
              <a:t>" </a:t>
            </a:r>
            <a:r>
              <a:rPr lang="en-GB" sz="1400" dirty="0" err="1" smtClean="0">
                <a:latin typeface="Arial" charset="0"/>
                <a:cs typeface="Arial" charset="0"/>
              </a:rPr>
              <a:t>href</a:t>
            </a:r>
            <a:r>
              <a:rPr lang="en-GB" sz="1400" dirty="0" smtClean="0">
                <a:latin typeface="Arial" charset="0"/>
                <a:cs typeface="Arial" charset="0"/>
              </a:rPr>
              <a:t>="</a:t>
            </a:r>
            <a:r>
              <a:rPr lang="en-GB" sz="1400" dirty="0" err="1" smtClean="0">
                <a:latin typeface="Arial" charset="0"/>
                <a:cs typeface="Arial" charset="0"/>
              </a:rPr>
              <a:t>Stafflist.xslt</a:t>
            </a:r>
            <a:r>
              <a:rPr lang="en-GB" sz="1400" dirty="0" smtClean="0">
                <a:latin typeface="Arial" charset="0"/>
                <a:cs typeface="Arial" charset="0"/>
              </a:rPr>
              <a:t>"?&gt;</a:t>
            </a:r>
          </a:p>
          <a:p>
            <a:pPr>
              <a:buFont typeface="Wingdings 2" pitchFamily="18" charset="2"/>
              <a:buNone/>
            </a:pPr>
            <a:r>
              <a:rPr lang="en-GB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&lt;STAFFLIST&gt;</a:t>
            </a:r>
          </a:p>
          <a:p>
            <a:pPr>
              <a:buFont typeface="Wingdings 2" pitchFamily="18" charset="2"/>
              <a:buNone/>
            </a:pPr>
            <a:r>
              <a:rPr lang="en-GB" sz="1400" dirty="0" smtClean="0">
                <a:latin typeface="Arial" charset="0"/>
                <a:cs typeface="Arial" charset="0"/>
              </a:rPr>
              <a:t>	</a:t>
            </a:r>
            <a:r>
              <a:rPr lang="en-GB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&lt;STAFF </a:t>
            </a:r>
            <a:r>
              <a:rPr lang="en-GB" sz="1400" dirty="0" err="1" smtClean="0">
                <a:latin typeface="Arial" charset="0"/>
                <a:cs typeface="Arial" charset="0"/>
              </a:rPr>
              <a:t>branchNo</a:t>
            </a:r>
            <a:r>
              <a:rPr lang="en-GB" sz="1400" dirty="0" smtClean="0">
                <a:latin typeface="Arial" charset="0"/>
                <a:cs typeface="Arial" charset="0"/>
              </a:rPr>
              <a:t> = "B005"&gt;</a:t>
            </a:r>
          </a:p>
          <a:p>
            <a:pPr>
              <a:buFont typeface="Wingdings 2" pitchFamily="18" charset="2"/>
              <a:buNone/>
            </a:pPr>
            <a:r>
              <a:rPr lang="en-GB" sz="1400" dirty="0" smtClean="0">
                <a:latin typeface="Arial" charset="0"/>
                <a:cs typeface="Arial" charset="0"/>
              </a:rPr>
              <a:t>		</a:t>
            </a:r>
            <a:r>
              <a:rPr lang="en-GB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&lt;</a:t>
            </a:r>
            <a:r>
              <a:rPr lang="en-GB" sz="1400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STAFFNO</a:t>
            </a:r>
            <a:r>
              <a:rPr lang="en-GB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&gt;</a:t>
            </a:r>
            <a:r>
              <a:rPr lang="en-GB" sz="1400" dirty="0" smtClean="0">
                <a:latin typeface="Arial" charset="0"/>
                <a:cs typeface="Arial" charset="0"/>
              </a:rPr>
              <a:t>SL21</a:t>
            </a:r>
            <a:r>
              <a:rPr lang="en-GB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&lt;/STAFFNO&gt;</a:t>
            </a:r>
          </a:p>
          <a:p>
            <a:pPr>
              <a:buFont typeface="Wingdings 2" pitchFamily="18" charset="2"/>
              <a:buNone/>
            </a:pPr>
            <a:r>
              <a:rPr lang="en-GB" sz="1400" dirty="0" smtClean="0">
                <a:latin typeface="Arial" charset="0"/>
                <a:cs typeface="Arial" charset="0"/>
              </a:rPr>
              <a:t>	</a:t>
            </a:r>
            <a:r>
              <a:rPr lang="en-GB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	&lt;NAME&gt;</a:t>
            </a:r>
          </a:p>
          <a:p>
            <a:pPr>
              <a:buFont typeface="Wingdings 2" pitchFamily="18" charset="2"/>
              <a:buNone/>
            </a:pPr>
            <a:r>
              <a:rPr lang="en-GB" sz="1400" dirty="0" smtClean="0">
                <a:latin typeface="Arial" charset="0"/>
                <a:cs typeface="Arial" charset="0"/>
              </a:rPr>
              <a:t>			</a:t>
            </a:r>
            <a:r>
              <a:rPr lang="en-GB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&lt;FNAME&gt;</a:t>
            </a:r>
            <a:r>
              <a:rPr lang="en-GB" sz="1400" dirty="0" smtClean="0">
                <a:latin typeface="Arial" charset="0"/>
                <a:cs typeface="Arial" charset="0"/>
              </a:rPr>
              <a:t>John</a:t>
            </a:r>
            <a:r>
              <a:rPr lang="en-GB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&lt;/FNAME&gt;&lt;LNAME&gt;</a:t>
            </a:r>
            <a:r>
              <a:rPr lang="en-GB" sz="1400" dirty="0" smtClean="0">
                <a:latin typeface="Arial" charset="0"/>
                <a:cs typeface="Arial" charset="0"/>
              </a:rPr>
              <a:t>White</a:t>
            </a:r>
            <a:r>
              <a:rPr lang="en-GB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&lt;/LNAME&gt;</a:t>
            </a:r>
          </a:p>
          <a:p>
            <a:pPr>
              <a:buFont typeface="Wingdings 2" pitchFamily="18" charset="2"/>
              <a:buNone/>
            </a:pPr>
            <a:r>
              <a:rPr lang="en-GB" sz="1400" dirty="0" smtClean="0">
                <a:latin typeface="Arial" charset="0"/>
                <a:cs typeface="Arial" charset="0"/>
              </a:rPr>
              <a:t>		</a:t>
            </a:r>
            <a:r>
              <a:rPr lang="en-GB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&lt;/NAME&gt;</a:t>
            </a:r>
          </a:p>
          <a:p>
            <a:pPr>
              <a:buFont typeface="Wingdings 2" pitchFamily="18" charset="2"/>
              <a:buNone/>
            </a:pPr>
            <a:r>
              <a:rPr lang="en-GB" sz="1400" dirty="0" smtClean="0">
                <a:latin typeface="Arial" charset="0"/>
                <a:cs typeface="Arial" charset="0"/>
              </a:rPr>
              <a:t>		</a:t>
            </a:r>
            <a:r>
              <a:rPr lang="en-GB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&lt;POSITION&gt;</a:t>
            </a:r>
            <a:r>
              <a:rPr lang="en-GB" sz="1400" dirty="0" smtClean="0">
                <a:latin typeface="Arial" charset="0"/>
                <a:cs typeface="Arial" charset="0"/>
              </a:rPr>
              <a:t>Manager</a:t>
            </a:r>
            <a:r>
              <a:rPr lang="en-GB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&lt;/POSITION&gt;</a:t>
            </a:r>
          </a:p>
          <a:p>
            <a:pPr>
              <a:buFont typeface="Wingdings 2" pitchFamily="18" charset="2"/>
              <a:buNone/>
            </a:pPr>
            <a:r>
              <a:rPr lang="en-GB" sz="1400" dirty="0" smtClean="0">
                <a:latin typeface="Arial" charset="0"/>
                <a:cs typeface="Arial" charset="0"/>
              </a:rPr>
              <a:t>		</a:t>
            </a:r>
            <a:r>
              <a:rPr lang="en-GB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&lt;DOB&gt;</a:t>
            </a:r>
            <a:r>
              <a:rPr lang="en-GB" sz="1400" dirty="0" smtClean="0">
                <a:latin typeface="Arial" charset="0"/>
                <a:cs typeface="Arial" charset="0"/>
              </a:rPr>
              <a:t>1945-10-01</a:t>
            </a:r>
            <a:r>
              <a:rPr lang="en-GB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&lt;/DOB&gt;</a:t>
            </a:r>
          </a:p>
          <a:p>
            <a:pPr>
              <a:buFont typeface="Wingdings 2" pitchFamily="18" charset="2"/>
              <a:buNone/>
            </a:pPr>
            <a:r>
              <a:rPr lang="en-GB" sz="1400" dirty="0" smtClean="0">
                <a:latin typeface="Arial" charset="0"/>
                <a:cs typeface="Arial" charset="0"/>
              </a:rPr>
              <a:t>		</a:t>
            </a:r>
            <a:r>
              <a:rPr lang="en-GB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&lt;SALARY&gt;</a:t>
            </a:r>
            <a:r>
              <a:rPr lang="en-GB" sz="1400" dirty="0" smtClean="0">
                <a:latin typeface="Arial" charset="0"/>
                <a:cs typeface="Arial" charset="0"/>
              </a:rPr>
              <a:t>30000</a:t>
            </a:r>
            <a:r>
              <a:rPr lang="en-GB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&lt;/SALARY&gt;</a:t>
            </a:r>
          </a:p>
          <a:p>
            <a:pPr>
              <a:buFont typeface="Wingdings 2" pitchFamily="18" charset="2"/>
              <a:buNone/>
            </a:pPr>
            <a:r>
              <a:rPr lang="en-GB" sz="1400" dirty="0" smtClean="0">
                <a:latin typeface="Arial" charset="0"/>
                <a:cs typeface="Arial" charset="0"/>
              </a:rPr>
              <a:t>	</a:t>
            </a:r>
            <a:r>
              <a:rPr lang="en-GB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&lt;/STAFF&gt;</a:t>
            </a:r>
          </a:p>
          <a:p>
            <a:pPr>
              <a:buFont typeface="Wingdings 2" pitchFamily="18" charset="2"/>
              <a:buNone/>
            </a:pPr>
            <a:r>
              <a:rPr lang="en-GB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	&lt;STAFF </a:t>
            </a:r>
            <a:r>
              <a:rPr lang="en-GB" sz="1400" dirty="0" err="1" smtClean="0">
                <a:latin typeface="Arial" charset="0"/>
                <a:cs typeface="Arial" charset="0"/>
              </a:rPr>
              <a:t>branchNo</a:t>
            </a:r>
            <a:r>
              <a:rPr lang="en-GB" sz="1400" dirty="0" smtClean="0">
                <a:latin typeface="Arial" charset="0"/>
                <a:cs typeface="Arial" charset="0"/>
              </a:rPr>
              <a:t> = "B003"&gt;</a:t>
            </a:r>
          </a:p>
          <a:p>
            <a:pPr>
              <a:buFont typeface="Wingdings 2" pitchFamily="18" charset="2"/>
              <a:buNone/>
            </a:pPr>
            <a:r>
              <a:rPr lang="en-GB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		&lt;STAFFNO&gt;</a:t>
            </a:r>
            <a:r>
              <a:rPr lang="en-GB" sz="1400" dirty="0" smtClean="0">
                <a:latin typeface="Arial" charset="0"/>
                <a:cs typeface="Arial" charset="0"/>
              </a:rPr>
              <a:t>SG37</a:t>
            </a:r>
            <a:r>
              <a:rPr lang="en-GB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&lt;/STAFFNO&gt;</a:t>
            </a:r>
          </a:p>
          <a:p>
            <a:pPr>
              <a:buFont typeface="Wingdings 2" pitchFamily="18" charset="2"/>
              <a:buNone/>
            </a:pPr>
            <a:r>
              <a:rPr lang="en-GB" sz="1400" dirty="0" smtClean="0">
                <a:latin typeface="Arial" charset="0"/>
                <a:cs typeface="Arial" charset="0"/>
              </a:rPr>
              <a:t>		</a:t>
            </a:r>
            <a:r>
              <a:rPr lang="en-GB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&lt;NAME&gt;</a:t>
            </a:r>
          </a:p>
          <a:p>
            <a:pPr>
              <a:buFont typeface="Wingdings 2" pitchFamily="18" charset="2"/>
              <a:buNone/>
            </a:pPr>
            <a:r>
              <a:rPr lang="en-GB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			&lt;</a:t>
            </a:r>
            <a:r>
              <a:rPr lang="en-GB" sz="1400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FNAME</a:t>
            </a:r>
            <a:r>
              <a:rPr lang="en-GB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&gt;Ann&lt;/</a:t>
            </a:r>
            <a:r>
              <a:rPr lang="en-GB" sz="1400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FNAME</a:t>
            </a:r>
            <a:r>
              <a:rPr lang="en-GB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&gt;&lt;</a:t>
            </a:r>
            <a:r>
              <a:rPr lang="en-GB" sz="1400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LNAME</a:t>
            </a:r>
            <a:r>
              <a:rPr lang="en-GB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&gt;Beech&lt;/</a:t>
            </a:r>
            <a:r>
              <a:rPr lang="en-GB" sz="1400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LNAME</a:t>
            </a:r>
            <a:r>
              <a:rPr lang="en-GB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&gt;</a:t>
            </a:r>
          </a:p>
          <a:p>
            <a:pPr>
              <a:buFont typeface="Wingdings 2" pitchFamily="18" charset="2"/>
              <a:buNone/>
            </a:pPr>
            <a:r>
              <a:rPr lang="en-GB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		&lt;/NAME&gt;</a:t>
            </a:r>
          </a:p>
          <a:p>
            <a:pPr>
              <a:buFont typeface="Wingdings 2" pitchFamily="18" charset="2"/>
              <a:buNone/>
            </a:pPr>
            <a:r>
              <a:rPr lang="en-GB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		&lt;POSITION&gt;</a:t>
            </a:r>
            <a:r>
              <a:rPr lang="en-GB" sz="1400" dirty="0" smtClean="0">
                <a:latin typeface="Arial" charset="0"/>
                <a:cs typeface="Arial" charset="0"/>
              </a:rPr>
              <a:t>Assistant</a:t>
            </a:r>
            <a:r>
              <a:rPr lang="en-GB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&lt;/POSITION&gt;</a:t>
            </a:r>
          </a:p>
          <a:p>
            <a:pPr>
              <a:buFont typeface="Wingdings 2" pitchFamily="18" charset="2"/>
              <a:buNone/>
            </a:pPr>
            <a:r>
              <a:rPr lang="en-GB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		&lt;SALARY&gt;</a:t>
            </a:r>
            <a:r>
              <a:rPr lang="en-GB" sz="1400" dirty="0" smtClean="0">
                <a:latin typeface="Arial" charset="0"/>
                <a:cs typeface="Arial" charset="0"/>
              </a:rPr>
              <a:t>12000</a:t>
            </a:r>
            <a:r>
              <a:rPr lang="en-GB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&lt;/SALARY&gt;</a:t>
            </a:r>
          </a:p>
          <a:p>
            <a:pPr>
              <a:buFont typeface="Wingdings 2" pitchFamily="18" charset="2"/>
              <a:buNone/>
            </a:pPr>
            <a:r>
              <a:rPr lang="en-GB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	&lt;/STAFF&gt;</a:t>
            </a:r>
          </a:p>
          <a:p>
            <a:pPr>
              <a:buFont typeface="Wingdings 2" pitchFamily="18" charset="2"/>
              <a:buNone/>
            </a:pPr>
            <a:r>
              <a:rPr lang="en-GB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&lt;/STAFFLIST&gt;</a:t>
            </a:r>
          </a:p>
          <a:p>
            <a:pPr>
              <a:buFont typeface="Wingdings 2" pitchFamily="18" charset="2"/>
              <a:buNone/>
            </a:pPr>
            <a:endParaRPr lang="en-GB" sz="1800" dirty="0" smtClean="0"/>
          </a:p>
        </p:txBody>
      </p:sp>
      <p:sp>
        <p:nvSpPr>
          <p:cNvPr id="23555" name="TextBox 4"/>
          <p:cNvSpPr txBox="1">
            <a:spLocks noChangeArrowheads="1"/>
          </p:cNvSpPr>
          <p:nvPr/>
        </p:nvSpPr>
        <p:spPr bwMode="auto">
          <a:xfrm>
            <a:off x="2214563" y="214313"/>
            <a:ext cx="48625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b="1"/>
              <a:t>Staff Example – Connolly and Begg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endParaRPr lang="en-GB" sz="20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GB" sz="2000" dirty="0" smtClean="0"/>
              <a:t>&lt;?xml version="1.0" encoding="UTF-8"?&gt;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GB" sz="2000" dirty="0" smtClean="0"/>
              <a:t>&lt;STAFF&gt;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GB" sz="2000" dirty="0" smtClean="0"/>
              <a:t>	&lt;NAME&gt;</a:t>
            </a:r>
            <a:r>
              <a:rPr lang="en-GB" sz="2000" dirty="0" smtClean="0">
                <a:solidFill>
                  <a:srgbClr val="0070C0"/>
                </a:solidFill>
              </a:rPr>
              <a:t>John White</a:t>
            </a:r>
            <a:r>
              <a:rPr lang="en-GB" sz="2000" dirty="0" smtClean="0"/>
              <a:t>&lt;/NAME&gt;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GB" sz="2000" dirty="0" smtClean="0"/>
              <a:t>	&lt;NAME&gt;</a:t>
            </a:r>
            <a:r>
              <a:rPr lang="en-GB" sz="2000" dirty="0" smtClean="0">
                <a:solidFill>
                  <a:srgbClr val="0070C0"/>
                </a:solidFill>
              </a:rPr>
              <a:t>Ann Beach</a:t>
            </a:r>
            <a:r>
              <a:rPr lang="en-GB" sz="2000" dirty="0" smtClean="0"/>
              <a:t>&lt;/NAME&gt;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GB" sz="2000" dirty="0" smtClean="0"/>
              <a:t>&lt;/STAFF&gt;</a:t>
            </a:r>
          </a:p>
          <a:p>
            <a:pPr eaLnBrk="1" hangingPunct="1">
              <a:buFont typeface="Monotype Sorts" pitchFamily="2" charset="2"/>
              <a:buNone/>
            </a:pPr>
            <a:endParaRPr lang="en-GB" sz="2000" dirty="0" smtClean="0"/>
          </a:p>
          <a:p>
            <a:pPr algn="ctr" eaLnBrk="1" hangingPunct="1">
              <a:buFont typeface="Monotype Sorts" pitchFamily="2" charset="2"/>
              <a:buNone/>
            </a:pPr>
            <a:endParaRPr lang="en-GB" sz="2000" b="1" i="1" dirty="0" smtClean="0"/>
          </a:p>
          <a:p>
            <a:pPr algn="ctr" eaLnBrk="1" hangingPunct="1">
              <a:buFont typeface="Monotype Sorts" pitchFamily="2" charset="2"/>
              <a:buNone/>
            </a:pPr>
            <a:r>
              <a:rPr lang="en-GB" sz="2000" b="1" i="1" dirty="0" smtClean="0"/>
              <a:t>Enables transfer of data between heterogeneous databases with different schemas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>
              <a:defRPr/>
            </a:pPr>
            <a:fld id="{01E26EF9-26F1-445B-8217-B4A784A9BD1A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XSLT – transformed Staff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XML data type </a:t>
            </a:r>
          </a:p>
          <a:p>
            <a:pPr lvl="1">
              <a:buNone/>
            </a:pPr>
            <a:r>
              <a:rPr lang="en-GB" dirty="0" smtClean="0"/>
              <a:t>XML document stored as attribute value</a:t>
            </a:r>
          </a:p>
          <a:p>
            <a:pPr lvl="1">
              <a:buNone/>
            </a:pPr>
            <a:r>
              <a:rPr lang="en-GB" dirty="0" err="1" smtClean="0"/>
              <a:t>Xpath</a:t>
            </a:r>
            <a:r>
              <a:rPr lang="en-GB" dirty="0" smtClean="0"/>
              <a:t>/</a:t>
            </a:r>
            <a:r>
              <a:rPr lang="en-GB" dirty="0" err="1" smtClean="0"/>
              <a:t>XQuery</a:t>
            </a:r>
            <a:r>
              <a:rPr lang="en-GB" dirty="0" smtClean="0"/>
              <a:t> to query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‘Shredding’ XML document</a:t>
            </a:r>
          </a:p>
          <a:p>
            <a:pPr lvl="1">
              <a:buNone/>
            </a:pPr>
            <a:r>
              <a:rPr lang="en-GB" dirty="0" smtClean="0"/>
              <a:t>store XML values as attribute values in the database</a:t>
            </a:r>
          </a:p>
          <a:p>
            <a:pPr lvl="1">
              <a:buNone/>
            </a:pPr>
            <a:endParaRPr lang="en-GB" dirty="0" smtClean="0"/>
          </a:p>
          <a:p>
            <a:r>
              <a:rPr lang="en-GB" dirty="0"/>
              <a:t>‘Publishing’ XML document</a:t>
            </a:r>
          </a:p>
          <a:p>
            <a:pPr lvl="1">
              <a:buNone/>
            </a:pPr>
            <a:r>
              <a:rPr lang="en-GB" dirty="0"/>
              <a:t>assemble XML document from a table(s)</a:t>
            </a:r>
          </a:p>
          <a:p>
            <a:pPr lvl="1">
              <a:buNone/>
            </a:pPr>
            <a:r>
              <a:rPr lang="en-GB" dirty="0"/>
              <a:t>produces XML Schema,  XSL </a:t>
            </a:r>
            <a:r>
              <a:rPr lang="en-GB" dirty="0" err="1"/>
              <a:t>stylesheet</a:t>
            </a:r>
            <a:r>
              <a:rPr lang="en-GB" dirty="0"/>
              <a:t>,  XML </a:t>
            </a:r>
            <a:r>
              <a:rPr lang="en-GB" dirty="0" smtClean="0"/>
              <a:t>document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SQL/XML in SQL2008-2014</a:t>
            </a:r>
          </a:p>
        </p:txBody>
      </p:sp>
      <p:sp>
        <p:nvSpPr>
          <p:cNvPr id="2150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fld id="{D8665514-9889-4A9F-A789-4D95038BED6A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Storing XML data in databases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eaLnBrk="1" hangingPunct="1">
              <a:buNone/>
            </a:pPr>
            <a:r>
              <a:rPr lang="en-GB" i="1" dirty="0" smtClean="0"/>
              <a:t>XML datatype to store an XML document as an attribute value – run this and examine in SQL Server</a:t>
            </a:r>
          </a:p>
          <a:p>
            <a:pPr eaLnBrk="1" hangingPunct="1">
              <a:buNone/>
            </a:pPr>
            <a:endParaRPr lang="en-GB" dirty="0" smtClean="0"/>
          </a:p>
          <a:p>
            <a:pPr>
              <a:buNone/>
            </a:pPr>
            <a:r>
              <a:rPr lang="en-GB" sz="3200" dirty="0" smtClean="0">
                <a:solidFill>
                  <a:srgbClr val="0000FF"/>
                </a:solidFill>
              </a:rPr>
              <a:t>CREATE TABLE [</a:t>
            </a:r>
            <a:r>
              <a:rPr lang="en-GB" sz="3200" dirty="0" err="1" smtClean="0">
                <a:solidFill>
                  <a:srgbClr val="0000FF"/>
                </a:solidFill>
              </a:rPr>
              <a:t>MedicalRecords</a:t>
            </a:r>
            <a:r>
              <a:rPr lang="en-GB" sz="3200" dirty="0" smtClean="0">
                <a:solidFill>
                  <a:srgbClr val="0000FF"/>
                </a:solidFill>
              </a:rPr>
              <a:t>]</a:t>
            </a:r>
            <a:r>
              <a:rPr lang="en-GB" sz="3200" dirty="0" smtClean="0">
                <a:solidFill>
                  <a:srgbClr val="808080"/>
                </a:solidFill>
              </a:rPr>
              <a:t>(</a:t>
            </a:r>
          </a:p>
          <a:p>
            <a:pPr>
              <a:buNone/>
            </a:pPr>
            <a:r>
              <a:rPr lang="en-GB" sz="3200" dirty="0" smtClean="0">
                <a:solidFill>
                  <a:srgbClr val="808080"/>
                </a:solidFill>
              </a:rPr>
              <a:t>   [</a:t>
            </a:r>
            <a:r>
              <a:rPr lang="en-GB" sz="3200" dirty="0" err="1" smtClean="0">
                <a:solidFill>
                  <a:srgbClr val="808080"/>
                </a:solidFill>
              </a:rPr>
              <a:t>PatientID</a:t>
            </a:r>
            <a:r>
              <a:rPr lang="en-GB" sz="3200" dirty="0" smtClean="0">
                <a:solidFill>
                  <a:srgbClr val="808080"/>
                </a:solidFill>
              </a:rPr>
              <a:t>] [</a:t>
            </a:r>
            <a:r>
              <a:rPr lang="en-GB" sz="3200" dirty="0" err="1" smtClean="0">
                <a:solidFill>
                  <a:srgbClr val="808080"/>
                </a:solidFill>
              </a:rPr>
              <a:t>int</a:t>
            </a:r>
            <a:r>
              <a:rPr lang="en-GB" sz="3200" dirty="0" smtClean="0">
                <a:solidFill>
                  <a:srgbClr val="808080"/>
                </a:solidFill>
              </a:rPr>
              <a:t>] </a:t>
            </a:r>
            <a:r>
              <a:rPr lang="en-GB" sz="3200" dirty="0" smtClean="0">
                <a:solidFill>
                  <a:srgbClr val="0000FF"/>
                </a:solidFill>
              </a:rPr>
              <a:t>IDENTITY</a:t>
            </a:r>
            <a:r>
              <a:rPr lang="en-GB" sz="3200" dirty="0" smtClean="0">
                <a:solidFill>
                  <a:srgbClr val="808080"/>
                </a:solidFill>
              </a:rPr>
              <a:t>(1,1) NOT NULL,</a:t>
            </a:r>
          </a:p>
          <a:p>
            <a:pPr>
              <a:buNone/>
            </a:pPr>
            <a:r>
              <a:rPr lang="en-GB" sz="3200" dirty="0" smtClean="0">
                <a:solidFill>
                  <a:srgbClr val="808080"/>
                </a:solidFill>
              </a:rPr>
              <a:t>   [</a:t>
            </a:r>
            <a:r>
              <a:rPr lang="en-GB" sz="3200" dirty="0" err="1" smtClean="0">
                <a:solidFill>
                  <a:srgbClr val="808080"/>
                </a:solidFill>
              </a:rPr>
              <a:t>PatientRecord</a:t>
            </a:r>
            <a:r>
              <a:rPr lang="en-GB" sz="3200" dirty="0" smtClean="0">
                <a:solidFill>
                  <a:srgbClr val="808080"/>
                </a:solidFill>
              </a:rPr>
              <a:t>] </a:t>
            </a:r>
            <a:r>
              <a:rPr lang="en-GB" sz="3200" dirty="0" smtClean="0">
                <a:solidFill>
                  <a:srgbClr val="FF0000"/>
                </a:solidFill>
              </a:rPr>
              <a:t>[xml] NOT NULL</a:t>
            </a:r>
            <a:r>
              <a:rPr lang="en-GB" sz="3200" dirty="0" smtClean="0">
                <a:solidFill>
                  <a:srgbClr val="808080"/>
                </a:solidFill>
              </a:rPr>
              <a:t>,</a:t>
            </a:r>
          </a:p>
          <a:p>
            <a:pPr>
              <a:buNone/>
            </a:pPr>
            <a:r>
              <a:rPr lang="en-GB" sz="3200" dirty="0" smtClean="0">
                <a:solidFill>
                  <a:srgbClr val="808080"/>
                </a:solidFill>
              </a:rPr>
              <a:t>   [</a:t>
            </a:r>
            <a:r>
              <a:rPr lang="en-GB" sz="3200" dirty="0" err="1" smtClean="0">
                <a:solidFill>
                  <a:srgbClr val="808080"/>
                </a:solidFill>
              </a:rPr>
              <a:t>ModifiedDate</a:t>
            </a:r>
            <a:r>
              <a:rPr lang="en-GB" sz="3200" dirty="0" smtClean="0">
                <a:solidFill>
                  <a:srgbClr val="808080"/>
                </a:solidFill>
              </a:rPr>
              <a:t>] [</a:t>
            </a:r>
            <a:r>
              <a:rPr lang="en-GB" sz="3200" dirty="0" err="1" smtClean="0">
                <a:solidFill>
                  <a:srgbClr val="808080"/>
                </a:solidFill>
              </a:rPr>
              <a:t>datetime</a:t>
            </a:r>
            <a:r>
              <a:rPr lang="en-GB" sz="3200" dirty="0" smtClean="0">
                <a:solidFill>
                  <a:srgbClr val="808080"/>
                </a:solidFill>
              </a:rPr>
              <a:t>] NOT NULL </a:t>
            </a:r>
            <a:r>
              <a:rPr lang="en-GB" sz="3200" dirty="0" smtClean="0">
                <a:solidFill>
                  <a:srgbClr val="0000FF"/>
                </a:solidFill>
              </a:rPr>
              <a:t>DEFAULT </a:t>
            </a:r>
            <a:r>
              <a:rPr lang="en-GB" sz="3200" dirty="0" smtClean="0">
                <a:solidFill>
                  <a:srgbClr val="808080"/>
                </a:solidFill>
              </a:rPr>
              <a:t>(</a:t>
            </a:r>
            <a:r>
              <a:rPr lang="en-GB" sz="3200" dirty="0" err="1" smtClean="0">
                <a:solidFill>
                  <a:srgbClr val="FF00FF"/>
                </a:solidFill>
              </a:rPr>
              <a:t>getdate</a:t>
            </a:r>
            <a:r>
              <a:rPr lang="en-GB" sz="3200" dirty="0" smtClean="0">
                <a:solidFill>
                  <a:srgbClr val="808080"/>
                </a:solidFill>
              </a:rPr>
              <a:t>()),</a:t>
            </a:r>
          </a:p>
          <a:p>
            <a:pPr>
              <a:buNone/>
            </a:pPr>
            <a:r>
              <a:rPr lang="en-GB" sz="3200" dirty="0" smtClean="0">
                <a:solidFill>
                  <a:srgbClr val="0000FF"/>
                </a:solidFill>
              </a:rPr>
              <a:t>PRIMARY KEY CLUSTERED </a:t>
            </a:r>
          </a:p>
          <a:p>
            <a:pPr>
              <a:buNone/>
            </a:pPr>
            <a:r>
              <a:rPr lang="en-GB" sz="3200" dirty="0" smtClean="0">
                <a:solidFill>
                  <a:srgbClr val="808080"/>
                </a:solidFill>
              </a:rPr>
              <a:t>(   [</a:t>
            </a:r>
            <a:r>
              <a:rPr lang="en-GB" sz="3200" dirty="0" err="1" smtClean="0">
                <a:solidFill>
                  <a:srgbClr val="808080"/>
                </a:solidFill>
              </a:rPr>
              <a:t>PatientID</a:t>
            </a:r>
            <a:r>
              <a:rPr lang="en-GB" sz="3200" dirty="0" smtClean="0">
                <a:solidFill>
                  <a:srgbClr val="808080"/>
                </a:solidFill>
              </a:rPr>
              <a:t>] </a:t>
            </a:r>
            <a:r>
              <a:rPr lang="en-GB" sz="3200" dirty="0" smtClean="0">
                <a:solidFill>
                  <a:srgbClr val="0000FF"/>
                </a:solidFill>
              </a:rPr>
              <a:t>ASC</a:t>
            </a:r>
          </a:p>
          <a:p>
            <a:pPr>
              <a:buNone/>
            </a:pPr>
            <a:r>
              <a:rPr lang="en-GB" sz="3200" dirty="0" smtClean="0">
                <a:solidFill>
                  <a:srgbClr val="808080"/>
                </a:solidFill>
              </a:rPr>
              <a:t>) </a:t>
            </a:r>
            <a:r>
              <a:rPr lang="en-GB" sz="3200" dirty="0" smtClean="0">
                <a:solidFill>
                  <a:srgbClr val="0000FF"/>
                </a:solidFill>
              </a:rPr>
              <a:t>ON [PRIMARY]</a:t>
            </a:r>
          </a:p>
          <a:p>
            <a:pPr>
              <a:buNone/>
            </a:pPr>
            <a:r>
              <a:rPr lang="en-GB" sz="3200" dirty="0" smtClean="0">
                <a:solidFill>
                  <a:srgbClr val="808080"/>
                </a:solidFill>
              </a:rPr>
              <a:t>) </a:t>
            </a:r>
            <a:r>
              <a:rPr lang="en-GB" sz="3200" dirty="0" smtClean="0">
                <a:solidFill>
                  <a:srgbClr val="0000FF"/>
                </a:solidFill>
              </a:rPr>
              <a:t>ON [PRIMARY]</a:t>
            </a:r>
          </a:p>
          <a:p>
            <a:pPr>
              <a:buNone/>
            </a:pPr>
            <a:r>
              <a:rPr lang="en-GB" sz="3200" dirty="0" smtClean="0">
                <a:solidFill>
                  <a:srgbClr val="0000FF"/>
                </a:solidFill>
              </a:rPr>
              <a:t>GO</a:t>
            </a:r>
          </a:p>
          <a:p>
            <a:pPr>
              <a:buNone/>
            </a:pPr>
            <a:r>
              <a:rPr lang="en-GB" sz="3200" dirty="0" smtClean="0">
                <a:solidFill>
                  <a:srgbClr val="0000FF"/>
                </a:solidFill>
              </a:rPr>
              <a:t>CREATE PRIMARY XML INDEX </a:t>
            </a:r>
            <a:r>
              <a:rPr lang="en-GB" sz="3200" dirty="0" err="1" smtClean="0">
                <a:solidFill>
                  <a:srgbClr val="0000FF"/>
                </a:solidFill>
              </a:rPr>
              <a:t>idx_PatientRecord</a:t>
            </a:r>
            <a:r>
              <a:rPr lang="en-GB" sz="3200" dirty="0" smtClean="0">
                <a:solidFill>
                  <a:srgbClr val="0000FF"/>
                </a:solidFill>
              </a:rPr>
              <a:t> on [</a:t>
            </a:r>
            <a:r>
              <a:rPr lang="en-GB" sz="3200" dirty="0" err="1" smtClean="0">
                <a:solidFill>
                  <a:srgbClr val="0000FF"/>
                </a:solidFill>
              </a:rPr>
              <a:t>MedicalRecords</a:t>
            </a:r>
            <a:r>
              <a:rPr lang="en-GB" sz="3200" dirty="0" smtClean="0">
                <a:solidFill>
                  <a:srgbClr val="0000FF"/>
                </a:solidFill>
              </a:rPr>
              <a:t>] </a:t>
            </a:r>
            <a:r>
              <a:rPr lang="en-GB" sz="3200" dirty="0" smtClean="0">
                <a:solidFill>
                  <a:srgbClr val="808080"/>
                </a:solidFill>
              </a:rPr>
              <a:t>(</a:t>
            </a:r>
            <a:r>
              <a:rPr lang="en-GB" sz="3200" dirty="0" err="1" smtClean="0">
                <a:solidFill>
                  <a:srgbClr val="808080"/>
                </a:solidFill>
              </a:rPr>
              <a:t>PatientRecord</a:t>
            </a:r>
            <a:r>
              <a:rPr lang="en-GB" sz="3200" dirty="0" smtClean="0">
                <a:solidFill>
                  <a:srgbClr val="808080"/>
                </a:solidFill>
              </a:rPr>
              <a:t>)</a:t>
            </a:r>
          </a:p>
          <a:p>
            <a:pPr>
              <a:buNone/>
            </a:pPr>
            <a:r>
              <a:rPr lang="en-GB" sz="3200" dirty="0" smtClean="0">
                <a:solidFill>
                  <a:srgbClr val="0000FF"/>
                </a:solidFill>
              </a:rPr>
              <a:t>GO</a:t>
            </a:r>
          </a:p>
          <a:p>
            <a:pPr>
              <a:buNone/>
            </a:pPr>
            <a:r>
              <a:rPr lang="en-GB" sz="3200" dirty="0" smtClean="0">
                <a:solidFill>
                  <a:srgbClr val="0000FF"/>
                </a:solidFill>
              </a:rPr>
              <a:t>CREATE XML INDEX </a:t>
            </a:r>
            <a:r>
              <a:rPr lang="en-GB" sz="3200" dirty="0" err="1" smtClean="0">
                <a:solidFill>
                  <a:srgbClr val="0000FF"/>
                </a:solidFill>
              </a:rPr>
              <a:t>idx_PatientRecord_Path</a:t>
            </a:r>
            <a:r>
              <a:rPr lang="en-GB" sz="3200" dirty="0" smtClean="0">
                <a:solidFill>
                  <a:srgbClr val="0000FF"/>
                </a:solidFill>
              </a:rPr>
              <a:t> on [</a:t>
            </a:r>
            <a:r>
              <a:rPr lang="en-GB" sz="3200" dirty="0" err="1" smtClean="0">
                <a:solidFill>
                  <a:srgbClr val="0000FF"/>
                </a:solidFill>
              </a:rPr>
              <a:t>MedicalRecords</a:t>
            </a:r>
            <a:r>
              <a:rPr lang="en-GB" sz="3200" dirty="0" smtClean="0">
                <a:solidFill>
                  <a:srgbClr val="0000FF"/>
                </a:solidFill>
              </a:rPr>
              <a:t>] </a:t>
            </a:r>
            <a:r>
              <a:rPr lang="en-GB" sz="3200" dirty="0" smtClean="0">
                <a:solidFill>
                  <a:srgbClr val="808080"/>
                </a:solidFill>
              </a:rPr>
              <a:t>(</a:t>
            </a:r>
            <a:r>
              <a:rPr lang="en-GB" sz="3200" dirty="0" err="1" smtClean="0">
                <a:solidFill>
                  <a:srgbClr val="808080"/>
                </a:solidFill>
              </a:rPr>
              <a:t>PatientRecord</a:t>
            </a:r>
            <a:r>
              <a:rPr lang="en-GB" sz="3200" dirty="0" smtClean="0">
                <a:solidFill>
                  <a:srgbClr val="808080"/>
                </a:solidFill>
              </a:rPr>
              <a:t>) </a:t>
            </a:r>
            <a:r>
              <a:rPr lang="en-GB" sz="3200" dirty="0" smtClean="0">
                <a:solidFill>
                  <a:srgbClr val="0000FF"/>
                </a:solidFill>
              </a:rPr>
              <a:t>USING XML INDEX </a:t>
            </a:r>
            <a:r>
              <a:rPr lang="en-GB" sz="3200" dirty="0" err="1" smtClean="0">
                <a:solidFill>
                  <a:srgbClr val="0000FF"/>
                </a:solidFill>
              </a:rPr>
              <a:t>idx_PatientRecord</a:t>
            </a:r>
            <a:r>
              <a:rPr lang="en-GB" sz="3200" dirty="0" smtClean="0">
                <a:solidFill>
                  <a:srgbClr val="0000FF"/>
                </a:solidFill>
              </a:rPr>
              <a:t> FOR PATH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>
              <a:defRPr/>
            </a:pPr>
            <a:fld id="{FADDED4A-E2AC-48AE-8BDC-46D0F89F4E88}" type="slidenum">
              <a:rPr lang="en-GB"/>
              <a:pPr>
                <a:defRPr/>
              </a:pPr>
              <a:t>19</a:t>
            </a:fld>
            <a:endParaRPr lang="en-GB"/>
          </a:p>
        </p:txBody>
      </p:sp>
      <p:sp>
        <p:nvSpPr>
          <p:cNvPr id="27650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mtClean="0"/>
              <a:t>SQL/XML  - creating XML attribute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XML for data transmission and storage</a:t>
            </a:r>
          </a:p>
          <a:p>
            <a:r>
              <a:rPr lang="en-US" dirty="0" smtClean="0"/>
              <a:t>Querying XML documents</a:t>
            </a:r>
          </a:p>
          <a:p>
            <a:pPr lvl="1"/>
            <a:r>
              <a:rPr lang="en-US" dirty="0" err="1" smtClean="0"/>
              <a:t>XPath</a:t>
            </a:r>
            <a:r>
              <a:rPr lang="en-US" dirty="0" smtClean="0"/>
              <a:t>, </a:t>
            </a:r>
            <a:r>
              <a:rPr lang="en-US" dirty="0" err="1" smtClean="0"/>
              <a:t>Xquery</a:t>
            </a:r>
            <a:endParaRPr lang="en-US" dirty="0" smtClean="0"/>
          </a:p>
          <a:p>
            <a:r>
              <a:rPr lang="en-US" dirty="0" smtClean="0"/>
              <a:t>Transforming XML documents</a:t>
            </a:r>
          </a:p>
          <a:p>
            <a:pPr lvl="1"/>
            <a:r>
              <a:rPr lang="en-US" dirty="0" smtClean="0"/>
              <a:t>XSLT</a:t>
            </a:r>
          </a:p>
          <a:p>
            <a:r>
              <a:rPr lang="en-US" dirty="0" smtClean="0"/>
              <a:t>XML and databases</a:t>
            </a:r>
          </a:p>
          <a:p>
            <a:pPr lvl="1"/>
            <a:r>
              <a:rPr lang="en-US" dirty="0" smtClean="0"/>
              <a:t>SQL/XML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GB" dirty="0" smtClean="0"/>
              <a:t>For more details see </a:t>
            </a:r>
            <a:r>
              <a:rPr lang="en-GB" dirty="0" smtClean="0">
                <a:hlinkClick r:id="rId2"/>
              </a:rPr>
              <a:t>http://www.w3schools.com/xml/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fld id="{91974DF9-AD47-4691-BA21-BBFCE3637A9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Agenda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>
              <a:defRPr/>
            </a:pPr>
            <a:fld id="{034B362C-98F4-4AAE-92DD-BA4B7480E89C}" type="slidenum">
              <a:rPr lang="en-GB"/>
              <a:pPr>
                <a:defRPr/>
              </a:pPr>
              <a:t>20</a:t>
            </a:fld>
            <a:endParaRPr lang="en-GB"/>
          </a:p>
        </p:txBody>
      </p:sp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GB" smtClean="0"/>
              <a:t>SQL/XML – inserting XML data</a:t>
            </a:r>
          </a:p>
        </p:txBody>
      </p:sp>
      <p:sp>
        <p:nvSpPr>
          <p:cNvPr id="2867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1268413"/>
            <a:ext cx="4251325" cy="4791075"/>
          </a:xfrm>
        </p:spPr>
        <p:txBody>
          <a:bodyPr>
            <a:noAutofit/>
          </a:bodyPr>
          <a:lstStyle/>
          <a:p>
            <a:pPr eaLnBrk="1" hangingPunct="1">
              <a:buNone/>
            </a:pPr>
            <a:r>
              <a:rPr lang="en-GB" sz="1400" dirty="0" smtClean="0"/>
              <a:t>Inserting XML data</a:t>
            </a:r>
          </a:p>
          <a:p>
            <a:pPr>
              <a:buNone/>
            </a:pPr>
            <a:r>
              <a:rPr lang="en-GB" sz="1400" dirty="0" smtClean="0">
                <a:solidFill>
                  <a:srgbClr val="0000FF"/>
                </a:solidFill>
              </a:rPr>
              <a:t>INSERT INTO </a:t>
            </a:r>
            <a:r>
              <a:rPr lang="en-GB" sz="1400" dirty="0" err="1" smtClean="0">
                <a:solidFill>
                  <a:srgbClr val="0000FF"/>
                </a:solidFill>
              </a:rPr>
              <a:t>MedicalRecords</a:t>
            </a:r>
            <a:r>
              <a:rPr lang="en-GB" sz="1400" dirty="0" smtClean="0">
                <a:solidFill>
                  <a:srgbClr val="0000FF"/>
                </a:solidFill>
              </a:rPr>
              <a:t> </a:t>
            </a:r>
            <a:r>
              <a:rPr lang="en-GB" sz="1400" dirty="0" smtClean="0">
                <a:solidFill>
                  <a:srgbClr val="808080"/>
                </a:solidFill>
              </a:rPr>
              <a:t>(</a:t>
            </a:r>
            <a:r>
              <a:rPr lang="en-GB" sz="1400" dirty="0" err="1" smtClean="0">
                <a:solidFill>
                  <a:srgbClr val="808080"/>
                </a:solidFill>
              </a:rPr>
              <a:t>PatientRecord</a:t>
            </a:r>
            <a:r>
              <a:rPr lang="en-GB" sz="1400" dirty="0" smtClean="0">
                <a:solidFill>
                  <a:srgbClr val="808080"/>
                </a:solidFill>
              </a:rPr>
              <a:t>, </a:t>
            </a:r>
            <a:r>
              <a:rPr lang="en-GB" sz="1400" dirty="0" err="1" smtClean="0">
                <a:solidFill>
                  <a:srgbClr val="808080"/>
                </a:solidFill>
              </a:rPr>
              <a:t>ModifiedDate</a:t>
            </a:r>
            <a:r>
              <a:rPr lang="en-GB" sz="1400" dirty="0" smtClean="0">
                <a:solidFill>
                  <a:srgbClr val="808080"/>
                </a:solidFill>
              </a:rPr>
              <a:t>)</a:t>
            </a:r>
          </a:p>
          <a:p>
            <a:pPr>
              <a:buNone/>
            </a:pPr>
            <a:r>
              <a:rPr lang="en-GB" sz="1400" dirty="0" smtClean="0">
                <a:solidFill>
                  <a:srgbClr val="0000FF"/>
                </a:solidFill>
              </a:rPr>
              <a:t>VALUES</a:t>
            </a:r>
            <a:r>
              <a:rPr lang="en-GB" sz="1400" dirty="0" smtClean="0">
                <a:solidFill>
                  <a:srgbClr val="808080"/>
                </a:solidFill>
              </a:rPr>
              <a:t>(</a:t>
            </a:r>
            <a:r>
              <a:rPr lang="en-GB" sz="1400" dirty="0" smtClean="0">
                <a:solidFill>
                  <a:srgbClr val="FF0000"/>
                </a:solidFill>
              </a:rPr>
              <a:t>‘&lt;</a:t>
            </a:r>
            <a:r>
              <a:rPr lang="en-GB" sz="1400" dirty="0" err="1" smtClean="0">
                <a:solidFill>
                  <a:srgbClr val="FF0000"/>
                </a:solidFill>
              </a:rPr>
              <a:t>PatientRecord</a:t>
            </a:r>
            <a:r>
              <a:rPr lang="en-GB" sz="1400" dirty="0" smtClean="0">
                <a:solidFill>
                  <a:srgbClr val="FF0000"/>
                </a:solidFill>
              </a:rPr>
              <a:t>&gt;  &lt;</a:t>
            </a:r>
            <a:r>
              <a:rPr lang="en-GB" sz="1400" dirty="0" err="1" smtClean="0">
                <a:solidFill>
                  <a:srgbClr val="FF0000"/>
                </a:solidFill>
              </a:rPr>
              <a:t>PatientDetails</a:t>
            </a:r>
            <a:r>
              <a:rPr lang="en-GB" sz="1400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GB" sz="1400" dirty="0" smtClean="0">
                <a:solidFill>
                  <a:srgbClr val="FF0000"/>
                </a:solidFill>
              </a:rPr>
              <a:t>    	&lt;Name&gt;Robert&lt;/Name&gt;</a:t>
            </a:r>
          </a:p>
          <a:p>
            <a:pPr>
              <a:buNone/>
            </a:pPr>
            <a:r>
              <a:rPr lang="en-GB" sz="1400" dirty="0" smtClean="0">
                <a:solidFill>
                  <a:srgbClr val="FF0000"/>
                </a:solidFill>
              </a:rPr>
              <a:t>    &lt;Gender&gt;Male&lt;/Gender&gt;</a:t>
            </a:r>
          </a:p>
          <a:p>
            <a:pPr>
              <a:buNone/>
            </a:pPr>
            <a:r>
              <a:rPr lang="en-GB" sz="1400" dirty="0" smtClean="0">
                <a:solidFill>
                  <a:srgbClr val="FF0000"/>
                </a:solidFill>
              </a:rPr>
              <a:t>    &lt;Age&gt;5&lt;/Age&gt;</a:t>
            </a:r>
          </a:p>
          <a:p>
            <a:pPr>
              <a:buNone/>
            </a:pPr>
            <a:r>
              <a:rPr lang="en-GB" sz="1400" dirty="0" smtClean="0">
                <a:solidFill>
                  <a:srgbClr val="FF0000"/>
                </a:solidFill>
              </a:rPr>
              <a:t>    &lt;</a:t>
            </a:r>
            <a:r>
              <a:rPr lang="en-GB" sz="1400" dirty="0" err="1" smtClean="0">
                <a:solidFill>
                  <a:srgbClr val="FF0000"/>
                </a:solidFill>
              </a:rPr>
              <a:t>InsuranceInfo</a:t>
            </a:r>
            <a:r>
              <a:rPr lang="en-GB" sz="1400" dirty="0" smtClean="0">
                <a:solidFill>
                  <a:srgbClr val="FF0000"/>
                </a:solidFill>
              </a:rPr>
              <a:t>&gt;&lt;Company&gt;Blue Cross BlueShield&lt;/Company&gt;</a:t>
            </a:r>
          </a:p>
          <a:p>
            <a:pPr>
              <a:buNone/>
            </a:pPr>
            <a:r>
              <a:rPr lang="en-GB" sz="1400" dirty="0" smtClean="0">
                <a:solidFill>
                  <a:srgbClr val="FF0000"/>
                </a:solidFill>
              </a:rPr>
              <a:t>      &lt;ID&gt;D8456798&lt;/ID&gt;</a:t>
            </a:r>
          </a:p>
          <a:p>
            <a:pPr>
              <a:buNone/>
            </a:pPr>
            <a:r>
              <a:rPr lang="en-GB" sz="1400" dirty="0" smtClean="0">
                <a:solidFill>
                  <a:srgbClr val="FF0000"/>
                </a:solidFill>
              </a:rPr>
              <a:t>   &lt;/</a:t>
            </a:r>
            <a:r>
              <a:rPr lang="en-GB" sz="1400" dirty="0" err="1" smtClean="0">
                <a:solidFill>
                  <a:srgbClr val="FF0000"/>
                </a:solidFill>
              </a:rPr>
              <a:t>InsuranceInfo</a:t>
            </a:r>
            <a:r>
              <a:rPr lang="en-GB" sz="1400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GB" sz="1400" dirty="0" smtClean="0">
                <a:solidFill>
                  <a:srgbClr val="FF0000"/>
                </a:solidFill>
              </a:rPr>
              <a:t>  &lt;/</a:t>
            </a:r>
            <a:r>
              <a:rPr lang="en-GB" sz="1400" dirty="0" err="1" smtClean="0">
                <a:solidFill>
                  <a:srgbClr val="FF0000"/>
                </a:solidFill>
              </a:rPr>
              <a:t>PatientDetails</a:t>
            </a:r>
            <a:r>
              <a:rPr lang="en-GB" sz="1400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GB" sz="1400" dirty="0" smtClean="0">
                <a:solidFill>
                  <a:srgbClr val="FF0000"/>
                </a:solidFill>
              </a:rPr>
              <a:t>  &lt;</a:t>
            </a:r>
            <a:r>
              <a:rPr lang="en-GB" sz="1400" dirty="0" err="1" smtClean="0">
                <a:solidFill>
                  <a:srgbClr val="FF0000"/>
                </a:solidFill>
              </a:rPr>
              <a:t>HospitalDetails</a:t>
            </a:r>
            <a:r>
              <a:rPr lang="en-GB" sz="1400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GB" sz="1400" dirty="0" smtClean="0">
                <a:solidFill>
                  <a:srgbClr val="FF0000"/>
                </a:solidFill>
              </a:rPr>
              <a:t>    &lt;Name&gt;KK Hospital&lt;/Name&gt;</a:t>
            </a:r>
          </a:p>
          <a:p>
            <a:pPr>
              <a:buNone/>
            </a:pPr>
            <a:r>
              <a:rPr lang="en-GB" sz="1400" dirty="0" smtClean="0">
                <a:solidFill>
                  <a:srgbClr val="FF0000"/>
                </a:solidFill>
              </a:rPr>
              <a:t>    &lt;Department&gt;</a:t>
            </a:r>
            <a:r>
              <a:rPr lang="en-GB" sz="1400" dirty="0" err="1" smtClean="0">
                <a:solidFill>
                  <a:srgbClr val="FF0000"/>
                </a:solidFill>
              </a:rPr>
              <a:t>Pediatrics</a:t>
            </a:r>
            <a:r>
              <a:rPr lang="en-GB" sz="1400" dirty="0" smtClean="0">
                <a:solidFill>
                  <a:srgbClr val="FF0000"/>
                </a:solidFill>
              </a:rPr>
              <a:t>&lt;/Department&gt;</a:t>
            </a:r>
          </a:p>
          <a:p>
            <a:pPr>
              <a:buNone/>
            </a:pPr>
            <a:r>
              <a:rPr lang="en-GB" sz="1400" dirty="0" smtClean="0">
                <a:solidFill>
                  <a:srgbClr val="FF0000"/>
                </a:solidFill>
              </a:rPr>
              <a:t>  &lt;/</a:t>
            </a:r>
            <a:r>
              <a:rPr lang="en-GB" sz="1400" dirty="0" err="1" smtClean="0">
                <a:solidFill>
                  <a:srgbClr val="FF0000"/>
                </a:solidFill>
              </a:rPr>
              <a:t>HospitalDetails</a:t>
            </a:r>
            <a:r>
              <a:rPr lang="en-GB" sz="1400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GB" sz="1400" dirty="0" smtClean="0">
                <a:solidFill>
                  <a:srgbClr val="FF0000"/>
                </a:solidFill>
              </a:rPr>
              <a:t>  &lt;</a:t>
            </a:r>
            <a:r>
              <a:rPr lang="en-GB" sz="1400" dirty="0" err="1" smtClean="0">
                <a:solidFill>
                  <a:srgbClr val="FF0000"/>
                </a:solidFill>
              </a:rPr>
              <a:t>AdmissionDetails</a:t>
            </a:r>
            <a:r>
              <a:rPr lang="en-GB" sz="1400" dirty="0" smtClean="0">
                <a:solidFill>
                  <a:srgbClr val="FF0000"/>
                </a:solidFill>
              </a:rPr>
              <a:t>&gt;</a:t>
            </a:r>
          </a:p>
          <a:p>
            <a:pPr lvl="1">
              <a:buNone/>
            </a:pPr>
            <a:endParaRPr lang="en-GB" sz="1400" dirty="0" smtClean="0"/>
          </a:p>
          <a:p>
            <a:pPr eaLnBrk="1" hangingPunct="1"/>
            <a:endParaRPr lang="en-GB" sz="1400" dirty="0" smtClean="0"/>
          </a:p>
          <a:p>
            <a:pPr lvl="1" eaLnBrk="1" hangingPunct="1">
              <a:buFontTx/>
              <a:buNone/>
            </a:pPr>
            <a:endParaRPr lang="en-GB" sz="14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4768850" y="1268413"/>
            <a:ext cx="4375150" cy="457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1300" dirty="0" smtClean="0">
                <a:solidFill>
                  <a:srgbClr val="FF0000"/>
                </a:solidFill>
              </a:rPr>
              <a:t> &lt;</a:t>
            </a:r>
            <a:r>
              <a:rPr lang="en-GB" sz="1300" dirty="0" err="1" smtClean="0">
                <a:solidFill>
                  <a:srgbClr val="FF0000"/>
                </a:solidFill>
              </a:rPr>
              <a:t>RegistrationNo</a:t>
            </a:r>
            <a:r>
              <a:rPr lang="en-GB" sz="1300" dirty="0" smtClean="0">
                <a:solidFill>
                  <a:srgbClr val="FF0000"/>
                </a:solidFill>
              </a:rPr>
              <a:t>&gt;D4321&lt;/</a:t>
            </a:r>
            <a:r>
              <a:rPr lang="en-GB" sz="1300" dirty="0" err="1" smtClean="0">
                <a:solidFill>
                  <a:srgbClr val="FF0000"/>
                </a:solidFill>
              </a:rPr>
              <a:t>RegistrationNo</a:t>
            </a:r>
            <a:r>
              <a:rPr lang="en-GB" sz="1300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GB" sz="1300" dirty="0" smtClean="0">
                <a:solidFill>
                  <a:srgbClr val="FF0000"/>
                </a:solidFill>
              </a:rPr>
              <a:t>    &lt;</a:t>
            </a:r>
            <a:r>
              <a:rPr lang="en-GB" sz="1300" dirty="0" err="1" smtClean="0">
                <a:solidFill>
                  <a:srgbClr val="FF0000"/>
                </a:solidFill>
              </a:rPr>
              <a:t>DateAdmitted</a:t>
            </a:r>
            <a:r>
              <a:rPr lang="en-GB" sz="1300" dirty="0" smtClean="0">
                <a:solidFill>
                  <a:srgbClr val="FF0000"/>
                </a:solidFill>
              </a:rPr>
              <a:t>&gt;2004-05-02&lt;/</a:t>
            </a:r>
            <a:r>
              <a:rPr lang="en-GB" sz="1300" dirty="0" err="1" smtClean="0">
                <a:solidFill>
                  <a:srgbClr val="FF0000"/>
                </a:solidFill>
              </a:rPr>
              <a:t>DateAdmitted</a:t>
            </a:r>
            <a:r>
              <a:rPr lang="en-GB" sz="1300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GB" sz="1300" dirty="0" smtClean="0">
                <a:solidFill>
                  <a:srgbClr val="FF0000"/>
                </a:solidFill>
              </a:rPr>
              <a:t>    &lt;</a:t>
            </a:r>
            <a:r>
              <a:rPr lang="en-GB" sz="1300" dirty="0" err="1" smtClean="0">
                <a:solidFill>
                  <a:srgbClr val="FF0000"/>
                </a:solidFill>
              </a:rPr>
              <a:t>DateDischarged</a:t>
            </a:r>
            <a:r>
              <a:rPr lang="en-GB" sz="1300" dirty="0" smtClean="0">
                <a:solidFill>
                  <a:srgbClr val="FF0000"/>
                </a:solidFill>
              </a:rPr>
              <a:t>&gt;2004-05-08&lt;/</a:t>
            </a:r>
            <a:r>
              <a:rPr lang="en-GB" sz="1300" dirty="0" err="1" smtClean="0">
                <a:solidFill>
                  <a:srgbClr val="FF0000"/>
                </a:solidFill>
              </a:rPr>
              <a:t>DateDischarged</a:t>
            </a:r>
            <a:r>
              <a:rPr lang="en-GB" sz="1300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GB" sz="1300" dirty="0" smtClean="0">
                <a:solidFill>
                  <a:srgbClr val="FF0000"/>
                </a:solidFill>
              </a:rPr>
              <a:t>  &lt;/</a:t>
            </a:r>
            <a:r>
              <a:rPr lang="en-GB" sz="1300" dirty="0" err="1" smtClean="0">
                <a:solidFill>
                  <a:srgbClr val="FF0000"/>
                </a:solidFill>
              </a:rPr>
              <a:t>AdmissionDetails</a:t>
            </a:r>
            <a:r>
              <a:rPr lang="en-GB" sz="1300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GB" sz="1300" dirty="0" smtClean="0">
                <a:solidFill>
                  <a:srgbClr val="FF0000"/>
                </a:solidFill>
              </a:rPr>
              <a:t>  &lt;</a:t>
            </a:r>
            <a:r>
              <a:rPr lang="en-GB" sz="1300" dirty="0" err="1" smtClean="0">
                <a:solidFill>
                  <a:srgbClr val="FF0000"/>
                </a:solidFill>
              </a:rPr>
              <a:t>ProblemDetails</a:t>
            </a:r>
            <a:r>
              <a:rPr lang="en-GB" sz="1300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GB" sz="1300" dirty="0" smtClean="0">
                <a:solidFill>
                  <a:srgbClr val="FF0000"/>
                </a:solidFill>
              </a:rPr>
              <a:t>   &lt;Symptoms&gt;</a:t>
            </a:r>
          </a:p>
          <a:p>
            <a:pPr>
              <a:buNone/>
            </a:pPr>
            <a:r>
              <a:rPr lang="en-GB" sz="1300" dirty="0" smtClean="0">
                <a:solidFill>
                  <a:srgbClr val="FF0000"/>
                </a:solidFill>
              </a:rPr>
              <a:t>      &lt;Symptom&gt;Abdominal pain&lt;/Symptom&gt;</a:t>
            </a:r>
          </a:p>
          <a:p>
            <a:pPr>
              <a:buNone/>
            </a:pPr>
            <a:r>
              <a:rPr lang="en-GB" sz="1300" dirty="0" smtClean="0">
                <a:solidFill>
                  <a:srgbClr val="FF0000"/>
                </a:solidFill>
              </a:rPr>
              <a:t>      &lt;Symptom&gt;Dehydration&lt;/Symptom&gt;</a:t>
            </a:r>
          </a:p>
          <a:p>
            <a:pPr>
              <a:buNone/>
            </a:pPr>
            <a:r>
              <a:rPr lang="en-GB" sz="1300" dirty="0" smtClean="0">
                <a:solidFill>
                  <a:srgbClr val="FF0000"/>
                </a:solidFill>
              </a:rPr>
              <a:t>   &lt;/Symptoms&gt;</a:t>
            </a:r>
          </a:p>
          <a:p>
            <a:pPr>
              <a:buNone/>
            </a:pPr>
            <a:r>
              <a:rPr lang="en-GB" sz="1300" dirty="0" smtClean="0">
                <a:solidFill>
                  <a:srgbClr val="FF0000"/>
                </a:solidFill>
              </a:rPr>
              <a:t>    &lt;Diagnosis&gt;</a:t>
            </a:r>
            <a:r>
              <a:rPr lang="en-GB" sz="1300" dirty="0" err="1" smtClean="0">
                <a:solidFill>
                  <a:srgbClr val="FF0000"/>
                </a:solidFill>
              </a:rPr>
              <a:t>Diarrhea</a:t>
            </a:r>
            <a:r>
              <a:rPr lang="en-GB" sz="1300" dirty="0" smtClean="0">
                <a:solidFill>
                  <a:srgbClr val="FF0000"/>
                </a:solidFill>
              </a:rPr>
              <a:t>&lt;/Diagnosis&gt;</a:t>
            </a:r>
          </a:p>
          <a:p>
            <a:pPr>
              <a:buNone/>
            </a:pPr>
            <a:r>
              <a:rPr lang="en-GB" sz="1300" dirty="0" smtClean="0">
                <a:solidFill>
                  <a:srgbClr val="FF0000"/>
                </a:solidFill>
              </a:rPr>
              <a:t>   &lt;</a:t>
            </a:r>
            <a:r>
              <a:rPr lang="en-GB" sz="1300" dirty="0" err="1" smtClean="0">
                <a:solidFill>
                  <a:srgbClr val="FF0000"/>
                </a:solidFill>
              </a:rPr>
              <a:t>TreatmentInfo</a:t>
            </a:r>
            <a:r>
              <a:rPr lang="en-GB" sz="1300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GB" sz="1300" dirty="0" smtClean="0">
                <a:solidFill>
                  <a:srgbClr val="FF0000"/>
                </a:solidFill>
              </a:rPr>
              <a:t>     &lt;Therapy&gt;Oral Rehydration Therapy&lt;/Therapy&gt;</a:t>
            </a:r>
          </a:p>
          <a:p>
            <a:pPr>
              <a:buNone/>
            </a:pPr>
            <a:r>
              <a:rPr lang="en-GB" sz="1300" dirty="0" smtClean="0">
                <a:solidFill>
                  <a:srgbClr val="FF0000"/>
                </a:solidFill>
              </a:rPr>
              <a:t>     &lt;</a:t>
            </a:r>
            <a:r>
              <a:rPr lang="en-GB" sz="1300" dirty="0" err="1" smtClean="0">
                <a:solidFill>
                  <a:srgbClr val="FF0000"/>
                </a:solidFill>
              </a:rPr>
              <a:t>PrescriptionDetails</a:t>
            </a:r>
            <a:r>
              <a:rPr lang="en-GB" sz="1300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GB" sz="1300" dirty="0" smtClean="0">
                <a:solidFill>
                  <a:srgbClr val="FF0000"/>
                </a:solidFill>
              </a:rPr>
              <a:t>       &lt;Item&gt;Pepto-Bismol&lt;/Item&gt;</a:t>
            </a:r>
          </a:p>
          <a:p>
            <a:pPr>
              <a:buNone/>
            </a:pPr>
            <a:r>
              <a:rPr lang="en-GB" sz="1300" dirty="0" smtClean="0">
                <a:solidFill>
                  <a:srgbClr val="FF0000"/>
                </a:solidFill>
              </a:rPr>
              <a:t>       &lt;Item&gt;Electrolyte Solutions&lt;/Item&gt;</a:t>
            </a:r>
          </a:p>
          <a:p>
            <a:pPr>
              <a:buNone/>
            </a:pPr>
            <a:r>
              <a:rPr lang="en-GB" sz="1300" dirty="0" smtClean="0">
                <a:solidFill>
                  <a:srgbClr val="FF0000"/>
                </a:solidFill>
              </a:rPr>
              <a:t>      &lt;/</a:t>
            </a:r>
            <a:r>
              <a:rPr lang="en-GB" sz="1300" dirty="0" err="1" smtClean="0">
                <a:solidFill>
                  <a:srgbClr val="FF0000"/>
                </a:solidFill>
              </a:rPr>
              <a:t>PrescriptionDetails</a:t>
            </a:r>
            <a:r>
              <a:rPr lang="en-GB" sz="1300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GB" sz="1300" dirty="0" smtClean="0">
                <a:solidFill>
                  <a:srgbClr val="FF0000"/>
                </a:solidFill>
              </a:rPr>
              <a:t>   &lt;/</a:t>
            </a:r>
            <a:r>
              <a:rPr lang="en-GB" sz="1300" dirty="0" err="1" smtClean="0">
                <a:solidFill>
                  <a:srgbClr val="FF0000"/>
                </a:solidFill>
              </a:rPr>
              <a:t>TreatmentInfo</a:t>
            </a:r>
            <a:r>
              <a:rPr lang="en-GB" sz="1300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GB" sz="1300" dirty="0" smtClean="0">
                <a:solidFill>
                  <a:srgbClr val="FF0000"/>
                </a:solidFill>
              </a:rPr>
              <a:t>  &lt;/</a:t>
            </a:r>
            <a:r>
              <a:rPr lang="en-GB" sz="1300" dirty="0" err="1" smtClean="0">
                <a:solidFill>
                  <a:srgbClr val="FF0000"/>
                </a:solidFill>
              </a:rPr>
              <a:t>ProblemDetails</a:t>
            </a:r>
            <a:r>
              <a:rPr lang="en-GB" sz="1300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GB" sz="1300" dirty="0" smtClean="0">
                <a:solidFill>
                  <a:srgbClr val="FF0000"/>
                </a:solidFill>
              </a:rPr>
              <a:t>&lt;/</a:t>
            </a:r>
            <a:r>
              <a:rPr lang="en-GB" sz="1300" dirty="0" err="1" smtClean="0">
                <a:solidFill>
                  <a:srgbClr val="FF0000"/>
                </a:solidFill>
              </a:rPr>
              <a:t>PatientRecord</a:t>
            </a:r>
            <a:r>
              <a:rPr lang="en-GB" sz="1300" dirty="0" smtClean="0">
                <a:solidFill>
                  <a:srgbClr val="FF0000"/>
                </a:solidFill>
              </a:rPr>
              <a:t>&gt;'</a:t>
            </a:r>
            <a:r>
              <a:rPr lang="en-GB" sz="1300" dirty="0" smtClean="0">
                <a:solidFill>
                  <a:srgbClr val="808080"/>
                </a:solidFill>
              </a:rPr>
              <a:t>,2012-01-04)</a:t>
            </a:r>
            <a:endParaRPr lang="en-GB" sz="1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fld id="{91974DF9-AD47-4691-BA21-BBFCE3637A9A}" type="slidenum">
              <a:rPr kumimoji="0" lang="en-US" smtClean="0"/>
              <a:pPr/>
              <a:t>21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does it look like?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05" y="1268760"/>
            <a:ext cx="7882095" cy="463959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Content Placeholder 2"/>
          <p:cNvSpPr>
            <a:spLocks noGrp="1"/>
          </p:cNvSpPr>
          <p:nvPr>
            <p:ph idx="1"/>
          </p:nvPr>
        </p:nvSpPr>
        <p:spPr>
          <a:xfrm>
            <a:off x="827584" y="1556792"/>
            <a:ext cx="7727950" cy="4681538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SQL/XML defines a mapping from tables to XML documents i.e. publishing</a:t>
            </a:r>
          </a:p>
          <a:p>
            <a:pPr lvl="2" eaLnBrk="1" hangingPunct="1">
              <a:buFontTx/>
              <a:buNone/>
            </a:pPr>
            <a:endParaRPr lang="en-GB" dirty="0" smtClean="0"/>
          </a:p>
          <a:p>
            <a:pPr eaLnBrk="1" hangingPunct="1"/>
            <a:r>
              <a:rPr lang="en-GB" dirty="0" smtClean="0"/>
              <a:t>SQL/XML does not define the inverse mapping from XML to tables i.e. shredding. Why not?</a:t>
            </a:r>
          </a:p>
          <a:p>
            <a:pPr lvl="2" eaLnBrk="1" hangingPunct="1">
              <a:buFontTx/>
              <a:buNone/>
            </a:pPr>
            <a:r>
              <a:rPr lang="en-GB" dirty="0" smtClean="0"/>
              <a:t>Structured to </a:t>
            </a:r>
            <a:r>
              <a:rPr lang="en-GB" dirty="0" smtClean="0"/>
              <a:t>semi-structured  </a:t>
            </a:r>
            <a:r>
              <a:rPr lang="en-GB" dirty="0" smtClean="0"/>
              <a:t>(tables -&gt; XML) OK in general</a:t>
            </a:r>
          </a:p>
          <a:p>
            <a:pPr lvl="2" eaLnBrk="1" hangingPunct="1">
              <a:buFontTx/>
              <a:buNone/>
            </a:pPr>
            <a:r>
              <a:rPr lang="en-GB" dirty="0" smtClean="0"/>
              <a:t>Semi-structured </a:t>
            </a:r>
            <a:r>
              <a:rPr lang="en-GB" dirty="0" smtClean="0"/>
              <a:t>to structured (XML -&gt; tables) not OK in general</a:t>
            </a:r>
          </a:p>
          <a:p>
            <a:pPr lvl="2" eaLnBrk="1" hangingPunct="1">
              <a:buFontTx/>
              <a:buNone/>
            </a:pPr>
            <a:r>
              <a:rPr lang="en-GB" dirty="0" smtClean="0"/>
              <a:t>Proprietary systems to handle many common cases</a:t>
            </a:r>
          </a:p>
          <a:p>
            <a:pPr lvl="2" eaLnBrk="1" hangingPunct="1">
              <a:buFontTx/>
              <a:buNone/>
            </a:pPr>
            <a:endParaRPr lang="en-GB" dirty="0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>
              <a:defRPr/>
            </a:pPr>
            <a:fld id="{40FA037B-A25E-40CC-B52D-2919EB9800ED}" type="slidenum">
              <a:rPr lang="en-GB"/>
              <a:pPr>
                <a:defRPr/>
              </a:pPr>
              <a:t>22</a:t>
            </a:fld>
            <a:endParaRPr lang="en-GB"/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mtClean="0"/>
              <a:t>SQL/XML - Publishing and shredding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GB" dirty="0" smtClean="0"/>
              <a:t>Connolly and </a:t>
            </a:r>
            <a:r>
              <a:rPr lang="en-GB" dirty="0" err="1" smtClean="0"/>
              <a:t>Begg</a:t>
            </a:r>
            <a:r>
              <a:rPr lang="en-GB" dirty="0" smtClean="0"/>
              <a:t> </a:t>
            </a:r>
            <a:r>
              <a:rPr lang="en-US" sz="2500" b="1"/>
              <a:t>5</a:t>
            </a:r>
            <a:r>
              <a:rPr lang="en-US" sz="2500" b="1" baseline="30000"/>
              <a:t>th</a:t>
            </a:r>
            <a:r>
              <a:rPr lang="en-US" sz="2500" b="1"/>
              <a:t> </a:t>
            </a:r>
            <a:r>
              <a:rPr lang="en-US" sz="2500" b="1" smtClean="0"/>
              <a:t>ed.</a:t>
            </a:r>
            <a:r>
              <a:rPr lang="en-GB" smtClean="0"/>
              <a:t>chapter</a:t>
            </a:r>
            <a:r>
              <a:rPr lang="en-US" sz="2800" b="1" dirty="0"/>
              <a:t>31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Ronald </a:t>
            </a:r>
            <a:r>
              <a:rPr lang="en-GB" dirty="0" err="1" smtClean="0"/>
              <a:t>Burret</a:t>
            </a:r>
            <a:r>
              <a:rPr lang="en-GB" dirty="0" smtClean="0"/>
              <a:t>, Consulting, writing, and research in XML and databases</a:t>
            </a:r>
            <a:endParaRPr lang="en-GB" dirty="0" smtClean="0">
              <a:hlinkClick r:id="rId2"/>
            </a:endParaRPr>
          </a:p>
          <a:p>
            <a:pPr lvl="1"/>
            <a:r>
              <a:rPr lang="en-GB" dirty="0" smtClean="0">
                <a:hlinkClick r:id="rId2"/>
              </a:rPr>
              <a:t>http://www.rpbourret.com/xml/XMLAndDatabases.htm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fld id="{91974DF9-AD47-4691-BA21-BBFCE3637A9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References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meta-language (a language for describing other languages) that enables designers to create their own customized tags. </a:t>
            </a:r>
          </a:p>
          <a:p>
            <a:pPr lvl="1"/>
            <a:r>
              <a:rPr lang="en-US" dirty="0" smtClean="0"/>
              <a:t>HTML defines layout only</a:t>
            </a:r>
          </a:p>
          <a:p>
            <a:pPr lvl="1"/>
            <a:r>
              <a:rPr lang="en-US" dirty="0" smtClean="0"/>
              <a:t>XML can describe layout AND data content</a:t>
            </a:r>
          </a:p>
          <a:p>
            <a:r>
              <a:rPr lang="en-US" dirty="0" smtClean="0"/>
              <a:t>XML can be used to </a:t>
            </a:r>
            <a:r>
              <a:rPr lang="en-US" i="1" dirty="0" smtClean="0"/>
              <a:t>transmit</a:t>
            </a:r>
            <a:r>
              <a:rPr lang="en-US" dirty="0" smtClean="0"/>
              <a:t> data from one database to another</a:t>
            </a:r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fld id="{5D741C96-22EA-432D-9CEE-87F68478DBBC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 1 – A brief look at XML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eXtensible</a:t>
            </a:r>
            <a:r>
              <a:rPr lang="en-US" dirty="0" smtClean="0"/>
              <a:t> Markup Language)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Monotype Sorts" pitchFamily="2" charset="2"/>
              <a:buNone/>
            </a:pPr>
            <a:endParaRPr lang="en-US" b="1" dirty="0" smtClean="0">
              <a:latin typeface="Times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Monotype Sorts" pitchFamily="2" charset="2"/>
              <a:buNone/>
            </a:pPr>
            <a:endParaRPr lang="en-US" b="1" dirty="0" smtClean="0">
              <a:latin typeface="Times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b="1" dirty="0" smtClean="0">
                <a:latin typeface="Times" pitchFamily="18" charset="0"/>
                <a:cs typeface="Times New Roman" pitchFamily="18" charset="0"/>
              </a:rPr>
              <a:t>	</a:t>
            </a:r>
          </a:p>
          <a:p>
            <a:pPr algn="just" eaLnBrk="1" hangingPunct="1">
              <a:lnSpc>
                <a:spcPct val="30000"/>
              </a:lnSpc>
              <a:buFont typeface="Monotype Sorts" pitchFamily="2" charset="2"/>
              <a:buNone/>
            </a:pPr>
            <a:r>
              <a:rPr lang="en-GB" b="1" dirty="0" smtClean="0">
                <a:latin typeface="Times" pitchFamily="18" charset="0"/>
                <a:cs typeface="Times New Roman" pitchFamily="18" charset="0"/>
              </a:rPr>
              <a:t> </a:t>
            </a:r>
          </a:p>
          <a:p>
            <a:pPr algn="just" eaLnBrk="1" hangingPunct="1">
              <a:lnSpc>
                <a:spcPct val="30000"/>
              </a:lnSpc>
              <a:buFont typeface="Monotype Sorts" pitchFamily="2" charset="2"/>
              <a:buNone/>
            </a:pPr>
            <a:r>
              <a:rPr lang="en-US" b="1" dirty="0" smtClean="0">
                <a:latin typeface="Times" pitchFamily="18" charset="0"/>
                <a:cs typeface="Times New Roman" pitchFamily="18" charset="0"/>
              </a:rPr>
              <a:t>  </a:t>
            </a:r>
          </a:p>
          <a:p>
            <a:pPr algn="just" eaLnBrk="1" hangingPunct="1">
              <a:lnSpc>
                <a:spcPct val="30000"/>
              </a:lnSpc>
              <a:buFont typeface="Monotype Sorts" pitchFamily="2" charset="2"/>
              <a:buNone/>
            </a:pPr>
            <a:r>
              <a:rPr lang="en-US" b="1" dirty="0" smtClean="0">
                <a:latin typeface="Times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>
              <a:defRPr/>
            </a:pPr>
            <a:fld id="{B1982890-06DA-475D-9A0A-61B6583259A0}" type="slidenum">
              <a:rPr lang="en-GB"/>
              <a:pPr>
                <a:defRPr/>
              </a:pPr>
              <a:t>4</a:t>
            </a:fld>
            <a:endParaRPr lang="en-GB"/>
          </a:p>
        </p:txBody>
      </p:sp>
      <p:pic>
        <p:nvPicPr>
          <p:cNvPr id="9220" name="Picture 5" descr="D:\June\book3\Instructors Guide\artwork tiffs\Ch29-tif\DS3-Figure 29-05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685800"/>
            <a:ext cx="7848600" cy="558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2286000" y="214313"/>
            <a:ext cx="40227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defTabSz="762000"/>
            <a:r>
              <a:rPr lang="en-GB" sz="2000" b="1"/>
              <a:t>Staff example – Connolly and Begg</a:t>
            </a:r>
            <a:endParaRPr lang="en-GB"/>
          </a:p>
        </p:txBody>
      </p:sp>
      <p:sp>
        <p:nvSpPr>
          <p:cNvPr id="6" name="Line Callout 1 5"/>
          <p:cNvSpPr/>
          <p:nvPr/>
        </p:nvSpPr>
        <p:spPr>
          <a:xfrm>
            <a:off x="5652120" y="620688"/>
            <a:ext cx="3491880" cy="864096"/>
          </a:xfrm>
          <a:prstGeom prst="borderCallout1">
            <a:avLst>
              <a:gd name="adj1" fmla="val 52554"/>
              <a:gd name="adj2" fmla="val -6692"/>
              <a:gd name="adj3" fmla="val 33133"/>
              <a:gd name="adj4" fmla="val -151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Optional XML declaration (version 1.1)</a:t>
            </a:r>
          </a:p>
          <a:p>
            <a:r>
              <a:rPr lang="en-GB" dirty="0" smtClean="0"/>
              <a:t>Encoding system used</a:t>
            </a:r>
          </a:p>
          <a:p>
            <a:r>
              <a:rPr lang="en-GB" dirty="0" smtClean="0"/>
              <a:t>Whether needs to be checked against another document</a:t>
            </a:r>
            <a:endParaRPr lang="en-GB" dirty="0"/>
          </a:p>
        </p:txBody>
      </p:sp>
      <p:sp>
        <p:nvSpPr>
          <p:cNvPr id="7" name="Line Callout 1 6"/>
          <p:cNvSpPr/>
          <p:nvPr/>
        </p:nvSpPr>
        <p:spPr>
          <a:xfrm>
            <a:off x="6156176" y="1556792"/>
            <a:ext cx="2808312" cy="504056"/>
          </a:xfrm>
          <a:prstGeom prst="borderCallout1">
            <a:avLst>
              <a:gd name="adj1" fmla="val 18750"/>
              <a:gd name="adj2" fmla="val -8333"/>
              <a:gd name="adj3" fmla="val -28596"/>
              <a:gd name="adj4" fmla="val -655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Refer to another DTD document discussed later</a:t>
            </a:r>
            <a:endParaRPr lang="en-GB" dirty="0"/>
          </a:p>
        </p:txBody>
      </p:sp>
      <p:sp>
        <p:nvSpPr>
          <p:cNvPr id="8" name="Line Callout 1 7"/>
          <p:cNvSpPr/>
          <p:nvPr/>
        </p:nvSpPr>
        <p:spPr>
          <a:xfrm>
            <a:off x="0" y="2780928"/>
            <a:ext cx="1043608" cy="648072"/>
          </a:xfrm>
          <a:prstGeom prst="borderCallout1">
            <a:avLst>
              <a:gd name="adj1" fmla="val -3296"/>
              <a:gd name="adj2" fmla="val 100623"/>
              <a:gd name="adj3" fmla="val -150584"/>
              <a:gd name="adj4" fmla="val 1120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 of root element</a:t>
            </a:r>
            <a:endParaRPr lang="en-GB" dirty="0"/>
          </a:p>
        </p:txBody>
      </p:sp>
      <p:sp>
        <p:nvSpPr>
          <p:cNvPr id="9" name="Line Callout 1 8"/>
          <p:cNvSpPr/>
          <p:nvPr/>
        </p:nvSpPr>
        <p:spPr>
          <a:xfrm>
            <a:off x="0" y="4293096"/>
            <a:ext cx="1043608" cy="648072"/>
          </a:xfrm>
          <a:prstGeom prst="borderCallout1">
            <a:avLst>
              <a:gd name="adj1" fmla="val 104485"/>
              <a:gd name="adj2" fmla="val 100623"/>
              <a:gd name="adj3" fmla="val 262904"/>
              <a:gd name="adj4" fmla="val 925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End of root element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>
              <a:defRPr/>
            </a:pPr>
            <a:fld id="{C9DF27AB-DCD2-461F-92CD-107B5A37F817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10243" name="AutoShape 4"/>
          <p:cNvSpPr>
            <a:spLocks noChangeArrowheads="1"/>
          </p:cNvSpPr>
          <p:nvPr/>
        </p:nvSpPr>
        <p:spPr bwMode="auto">
          <a:xfrm>
            <a:off x="549275" y="3616325"/>
            <a:ext cx="914400" cy="9144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en-GB" sz="2400" b="1"/>
              <a:t>XML</a:t>
            </a:r>
          </a:p>
          <a:p>
            <a:pPr algn="ctr" defTabSz="762000"/>
            <a:r>
              <a:rPr lang="en-GB" sz="2400" b="1"/>
              <a:t>Text</a:t>
            </a:r>
            <a:endParaRPr lang="en-GB" sz="2400"/>
          </a:p>
        </p:txBody>
      </p:sp>
      <p:sp>
        <p:nvSpPr>
          <p:cNvPr id="10244" name="AutoShape 6"/>
          <p:cNvSpPr>
            <a:spLocks noChangeArrowheads="1"/>
          </p:cNvSpPr>
          <p:nvPr/>
        </p:nvSpPr>
        <p:spPr bwMode="auto">
          <a:xfrm>
            <a:off x="1539875" y="3844925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bg1">
              <a:alpha val="50195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2530475" y="3692525"/>
            <a:ext cx="91440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en-GB" sz="2400" b="1"/>
              <a:t>XML</a:t>
            </a:r>
          </a:p>
          <a:p>
            <a:pPr algn="ctr" defTabSz="762000"/>
            <a:r>
              <a:rPr lang="en-GB" sz="2400" b="1"/>
              <a:t>Parser</a:t>
            </a:r>
            <a:endParaRPr lang="en-GB" sz="2400"/>
          </a:p>
        </p:txBody>
      </p:sp>
      <p:sp>
        <p:nvSpPr>
          <p:cNvPr id="10246" name="AutoShape 10"/>
          <p:cNvSpPr>
            <a:spLocks noChangeArrowheads="1"/>
          </p:cNvSpPr>
          <p:nvPr/>
        </p:nvSpPr>
        <p:spPr bwMode="auto">
          <a:xfrm>
            <a:off x="1158875" y="1482725"/>
            <a:ext cx="1676400" cy="838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en-GB" sz="1800" b="1"/>
              <a:t>XML Schema/</a:t>
            </a:r>
          </a:p>
          <a:p>
            <a:pPr algn="ctr" defTabSz="762000"/>
            <a:r>
              <a:rPr lang="en-GB" sz="1800" b="1"/>
              <a:t>DTD</a:t>
            </a:r>
            <a:endParaRPr lang="en-GB" sz="2400"/>
          </a:p>
        </p:txBody>
      </p:sp>
      <p:sp>
        <p:nvSpPr>
          <p:cNvPr id="10247" name="AutoShape 16"/>
          <p:cNvSpPr>
            <a:spLocks noChangeArrowheads="1"/>
          </p:cNvSpPr>
          <p:nvPr/>
        </p:nvSpPr>
        <p:spPr bwMode="auto">
          <a:xfrm rot="-1610830">
            <a:off x="2190750" y="2327275"/>
            <a:ext cx="485775" cy="1430338"/>
          </a:xfrm>
          <a:prstGeom prst="downArrow">
            <a:avLst>
              <a:gd name="adj1" fmla="val 50000"/>
              <a:gd name="adj2" fmla="val 73611"/>
            </a:avLst>
          </a:prstGeom>
          <a:solidFill>
            <a:schemeClr val="bg1">
              <a:alpha val="50195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AutoShape 17"/>
          <p:cNvSpPr>
            <a:spLocks noChangeArrowheads="1"/>
          </p:cNvSpPr>
          <p:nvPr/>
        </p:nvSpPr>
        <p:spPr bwMode="auto">
          <a:xfrm>
            <a:off x="4511675" y="3692525"/>
            <a:ext cx="914400" cy="9144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en-GB" sz="2400" b="1"/>
              <a:t>Valid </a:t>
            </a:r>
          </a:p>
          <a:p>
            <a:pPr algn="ctr" defTabSz="762000"/>
            <a:r>
              <a:rPr lang="en-GB" sz="2400" b="1"/>
              <a:t>XML</a:t>
            </a:r>
            <a:endParaRPr lang="en-GB" sz="2400"/>
          </a:p>
        </p:txBody>
      </p:sp>
      <p:sp>
        <p:nvSpPr>
          <p:cNvPr id="10249" name="AutoShape 18"/>
          <p:cNvSpPr>
            <a:spLocks noChangeArrowheads="1"/>
          </p:cNvSpPr>
          <p:nvPr/>
        </p:nvSpPr>
        <p:spPr bwMode="auto">
          <a:xfrm>
            <a:off x="3521075" y="3844925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bg1">
              <a:alpha val="50195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AutoShape 19"/>
          <p:cNvSpPr>
            <a:spLocks noChangeArrowheads="1"/>
          </p:cNvSpPr>
          <p:nvPr/>
        </p:nvSpPr>
        <p:spPr bwMode="auto">
          <a:xfrm>
            <a:off x="3368675" y="1482725"/>
            <a:ext cx="1676400" cy="838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en-GB" sz="1800" b="1" dirty="0" smtClean="0"/>
              <a:t>XSLT</a:t>
            </a:r>
            <a:endParaRPr lang="en-GB" sz="2400" dirty="0"/>
          </a:p>
        </p:txBody>
      </p:sp>
      <p:sp>
        <p:nvSpPr>
          <p:cNvPr id="10251" name="AutoShape 20"/>
          <p:cNvSpPr>
            <a:spLocks noChangeArrowheads="1"/>
          </p:cNvSpPr>
          <p:nvPr/>
        </p:nvSpPr>
        <p:spPr bwMode="auto">
          <a:xfrm rot="-1610830">
            <a:off x="4359275" y="2320925"/>
            <a:ext cx="485775" cy="1430338"/>
          </a:xfrm>
          <a:prstGeom prst="downArrow">
            <a:avLst>
              <a:gd name="adj1" fmla="val 50000"/>
              <a:gd name="adj2" fmla="val 73611"/>
            </a:avLst>
          </a:prstGeom>
          <a:solidFill>
            <a:schemeClr val="bg1">
              <a:alpha val="50195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AutoShape 21"/>
          <p:cNvSpPr>
            <a:spLocks noChangeArrowheads="1"/>
          </p:cNvSpPr>
          <p:nvPr/>
        </p:nvSpPr>
        <p:spPr bwMode="auto">
          <a:xfrm>
            <a:off x="6492875" y="3692525"/>
            <a:ext cx="914400" cy="9144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en-GB" sz="2400" b="1"/>
              <a:t>XML/</a:t>
            </a:r>
          </a:p>
          <a:p>
            <a:pPr algn="ctr" defTabSz="762000"/>
            <a:r>
              <a:rPr lang="en-GB" sz="2400" b="1"/>
              <a:t>HTML</a:t>
            </a:r>
            <a:endParaRPr lang="en-GB" sz="2400"/>
          </a:p>
        </p:txBody>
      </p:sp>
      <p:sp>
        <p:nvSpPr>
          <p:cNvPr id="10253" name="AutoShape 22"/>
          <p:cNvSpPr>
            <a:spLocks noChangeArrowheads="1"/>
          </p:cNvSpPr>
          <p:nvPr/>
        </p:nvSpPr>
        <p:spPr bwMode="auto">
          <a:xfrm>
            <a:off x="5502275" y="3921125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bg1">
              <a:alpha val="50195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Text Box 23"/>
          <p:cNvSpPr txBox="1">
            <a:spLocks noChangeArrowheads="1"/>
          </p:cNvSpPr>
          <p:nvPr/>
        </p:nvSpPr>
        <p:spPr bwMode="auto">
          <a:xfrm>
            <a:off x="838200" y="5105400"/>
            <a:ext cx="7412038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762000"/>
            <a:r>
              <a:rPr lang="en-GB" sz="2400"/>
              <a:t>Write .xml file which is checked against the XML Schema.</a:t>
            </a:r>
          </a:p>
          <a:p>
            <a:pPr defTabSz="762000"/>
            <a:r>
              <a:rPr lang="en-GB" sz="2400"/>
              <a:t>XSLT transforms it and determines how to display it.</a:t>
            </a:r>
          </a:p>
        </p:txBody>
      </p:sp>
      <p:sp>
        <p:nvSpPr>
          <p:cNvPr id="10255" name="Text Box 24"/>
          <p:cNvSpPr txBox="1">
            <a:spLocks noChangeArrowheads="1"/>
          </p:cNvSpPr>
          <p:nvPr/>
        </p:nvSpPr>
        <p:spPr bwMode="auto">
          <a:xfrm>
            <a:off x="2743200" y="2667000"/>
            <a:ext cx="5730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762000"/>
            <a:r>
              <a:rPr lang="en-GB" sz="2400" b="1"/>
              <a:t>url</a:t>
            </a:r>
            <a:endParaRPr lang="en-GB" sz="2400"/>
          </a:p>
        </p:txBody>
      </p:sp>
      <p:sp>
        <p:nvSpPr>
          <p:cNvPr id="10256" name="Text Box 25"/>
          <p:cNvSpPr txBox="1">
            <a:spLocks noChangeArrowheads="1"/>
          </p:cNvSpPr>
          <p:nvPr/>
        </p:nvSpPr>
        <p:spPr bwMode="auto">
          <a:xfrm>
            <a:off x="4816475" y="2625725"/>
            <a:ext cx="5730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762000"/>
            <a:r>
              <a:rPr lang="en-GB" sz="2400" b="1"/>
              <a:t>url</a:t>
            </a:r>
            <a:endParaRPr lang="en-GB" sz="2400"/>
          </a:p>
        </p:txBody>
      </p:sp>
      <p:sp>
        <p:nvSpPr>
          <p:cNvPr id="10257" name="Text Box 26"/>
          <p:cNvSpPr txBox="1">
            <a:spLocks noChangeArrowheads="1"/>
          </p:cNvSpPr>
          <p:nvPr/>
        </p:nvSpPr>
        <p:spPr bwMode="auto">
          <a:xfrm>
            <a:off x="2743200" y="381000"/>
            <a:ext cx="382905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762000"/>
            <a:r>
              <a:rPr lang="en-GB" sz="3600" b="1"/>
              <a:t>XML Components</a:t>
            </a:r>
            <a:endParaRPr lang="en-GB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XML document</a:t>
            </a:r>
          </a:p>
          <a:p>
            <a:pPr lvl="1">
              <a:buNone/>
            </a:pPr>
            <a:r>
              <a:rPr lang="en-US" dirty="0" smtClean="0"/>
              <a:t>Elements, or tags, are most common form of markup.</a:t>
            </a:r>
          </a:p>
          <a:p>
            <a:pPr lvl="1">
              <a:buNone/>
            </a:pPr>
            <a:r>
              <a:rPr lang="en-US" dirty="0" smtClean="0"/>
              <a:t>Attributes are name-value pairs that contain descriptive information about an element. E.g. &lt;STAFF </a:t>
            </a:r>
            <a:r>
              <a:rPr lang="en-US" dirty="0" err="1" smtClean="0"/>
              <a:t>branchNo</a:t>
            </a:r>
            <a:r>
              <a:rPr lang="en-US" dirty="0" smtClean="0"/>
              <a:t> = “B005”&gt;</a:t>
            </a:r>
          </a:p>
          <a:p>
            <a:r>
              <a:rPr lang="en-GB" dirty="0" smtClean="0"/>
              <a:t>XML Schema/DTD</a:t>
            </a:r>
          </a:p>
          <a:p>
            <a:pPr>
              <a:buNone/>
            </a:pPr>
            <a:r>
              <a:rPr lang="en-US" dirty="0" smtClean="0"/>
              <a:t>	&lt;!element </a:t>
            </a:r>
            <a:r>
              <a:rPr lang="en-US" dirty="0" err="1" smtClean="0"/>
              <a:t>stafflist</a:t>
            </a:r>
            <a:r>
              <a:rPr lang="en-US" dirty="0" smtClean="0"/>
              <a:t> (staff)*&gt;</a:t>
            </a:r>
          </a:p>
          <a:p>
            <a:pPr>
              <a:buNone/>
            </a:pPr>
            <a:r>
              <a:rPr lang="en-US" dirty="0" smtClean="0"/>
              <a:t>     &lt;!element staff (name, position, DOB?, salary)&gt;</a:t>
            </a:r>
          </a:p>
          <a:p>
            <a:pPr>
              <a:buNone/>
            </a:pPr>
            <a:r>
              <a:rPr lang="en-US" dirty="0" smtClean="0"/>
              <a:t>    &lt;!element STAFFNO (#PCDATA)</a:t>
            </a:r>
          </a:p>
          <a:p>
            <a:pPr lvl="1">
              <a:buNone/>
            </a:pPr>
            <a:r>
              <a:rPr lang="en-US" dirty="0" smtClean="0"/>
              <a:t>…</a:t>
            </a:r>
          </a:p>
          <a:p>
            <a:pPr lvl="1">
              <a:buNone/>
            </a:pPr>
            <a:r>
              <a:rPr lang="en-US" dirty="0" smtClean="0"/>
              <a:t>Defines what is allowed in the XML document</a:t>
            </a:r>
          </a:p>
          <a:p>
            <a:pPr lvl="1">
              <a:buNone/>
            </a:pPr>
            <a:r>
              <a:rPr lang="en-US" dirty="0" smtClean="0"/>
              <a:t>Supports strong data typing and validity checks</a:t>
            </a:r>
          </a:p>
          <a:p>
            <a:pPr lvl="1">
              <a:buNone/>
            </a:pPr>
            <a:r>
              <a:rPr lang="en-US" dirty="0" smtClean="0"/>
              <a:t>Referenced from the XML document (or can be included)</a:t>
            </a:r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fld id="{0015C9F6-0DAC-409E-84DD-D499922B07E6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-Components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6156176" y="476672"/>
            <a:ext cx="2833464" cy="792088"/>
          </a:xfrm>
          <a:prstGeom prst="borderCallout1">
            <a:avLst>
              <a:gd name="adj1" fmla="val 52421"/>
              <a:gd name="adj2" fmla="val -1755"/>
              <a:gd name="adj3" fmla="val 351315"/>
              <a:gd name="adj4" fmla="val -491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States that the element </a:t>
            </a:r>
            <a:r>
              <a:rPr lang="en-GB" dirty="0" err="1" smtClean="0"/>
              <a:t>Stafflist</a:t>
            </a:r>
            <a:r>
              <a:rPr lang="en-GB" dirty="0" smtClean="0"/>
              <a:t> contains zero or more Staff elements</a:t>
            </a:r>
            <a:endParaRPr lang="en-GB" dirty="0"/>
          </a:p>
        </p:txBody>
      </p:sp>
      <p:sp>
        <p:nvSpPr>
          <p:cNvPr id="6" name="Line Callout 1 5"/>
          <p:cNvSpPr/>
          <p:nvPr/>
        </p:nvSpPr>
        <p:spPr>
          <a:xfrm>
            <a:off x="6876256" y="2852936"/>
            <a:ext cx="2123728" cy="792088"/>
          </a:xfrm>
          <a:prstGeom prst="borderCallout1">
            <a:avLst>
              <a:gd name="adj1" fmla="val 52421"/>
              <a:gd name="adj2" fmla="val -1755"/>
              <a:gd name="adj3" fmla="val 106002"/>
              <a:gd name="adj4" fmla="val -510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States that the element Staff contains 4 elements with DOB being optional</a:t>
            </a:r>
            <a:endParaRPr lang="en-GB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r>
              <a:rPr lang="en-GB" dirty="0" smtClean="0"/>
              <a:t>replacement for CSS (Cascading Style Sheets)</a:t>
            </a:r>
          </a:p>
          <a:p>
            <a:pPr lvl="1"/>
            <a:r>
              <a:rPr lang="en-GB" dirty="0" smtClean="0"/>
              <a:t>referenced from within the XML document</a:t>
            </a:r>
          </a:p>
          <a:p>
            <a:pPr lvl="1"/>
            <a:r>
              <a:rPr lang="en-GB" dirty="0" smtClean="0"/>
              <a:t>XSLT (for Transformation) to transform an XML document into another XML document or (X)HTML or anything else!</a:t>
            </a:r>
          </a:p>
        </p:txBody>
      </p:sp>
      <p:sp>
        <p:nvSpPr>
          <p:cNvPr id="819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fld id="{8702947C-23EB-4DF8-A818-AE85729238DD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XSLT</a:t>
            </a:r>
            <a:br>
              <a:rPr lang="en-US" smtClean="0"/>
            </a:b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Strong data typing, validation</a:t>
            </a:r>
          </a:p>
          <a:p>
            <a:r>
              <a:rPr lang="en-US" dirty="0" smtClean="0"/>
              <a:t>XSLT allows VIEW </a:t>
            </a:r>
            <a:r>
              <a:rPr lang="en-US" dirty="0" err="1" smtClean="0"/>
              <a:t>materialisation</a:t>
            </a:r>
            <a:endParaRPr lang="en-US" dirty="0" smtClean="0"/>
          </a:p>
          <a:p>
            <a:pPr lvl="1"/>
            <a:r>
              <a:rPr lang="en-US" dirty="0" smtClean="0"/>
              <a:t>separation of VIEWS from database (to support various end-users)</a:t>
            </a:r>
          </a:p>
          <a:p>
            <a:r>
              <a:rPr lang="en-US" dirty="0" smtClean="0"/>
              <a:t>XSLT allows transformation of VIEWS from different databases</a:t>
            </a:r>
          </a:p>
          <a:p>
            <a:pPr lvl="1"/>
            <a:r>
              <a:rPr lang="en-US" dirty="0" smtClean="0"/>
              <a:t>merge data, extract data from number of databases (heterogeneous or homogeneous)</a:t>
            </a:r>
          </a:p>
        </p:txBody>
      </p:sp>
      <p:sp>
        <p:nvSpPr>
          <p:cNvPr id="921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fld id="{CD9601FD-C984-4469-B107-12BBA1898496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XML for database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data is highly structured and described by a separate schema</a:t>
            </a:r>
          </a:p>
          <a:p>
            <a:r>
              <a:rPr lang="en-US" dirty="0" smtClean="0"/>
              <a:t>much data on the web (and in the real world) is </a:t>
            </a:r>
            <a:r>
              <a:rPr lang="en-US" dirty="0" smtClean="0"/>
              <a:t>semi-structured</a:t>
            </a:r>
            <a:endParaRPr lang="en-US" dirty="0" smtClean="0"/>
          </a:p>
          <a:p>
            <a:pPr lvl="1"/>
            <a:r>
              <a:rPr lang="en-US" dirty="0" smtClean="0"/>
              <a:t>documents, forms</a:t>
            </a:r>
          </a:p>
          <a:p>
            <a:r>
              <a:rPr lang="en-US" dirty="0" smtClean="0"/>
              <a:t>Semi-structured </a:t>
            </a:r>
            <a:r>
              <a:rPr lang="en-US" dirty="0" smtClean="0"/>
              <a:t>data tends to be self-describing</a:t>
            </a:r>
          </a:p>
          <a:p>
            <a:r>
              <a:rPr lang="en-US" dirty="0" smtClean="0"/>
              <a:t>XML documents are semi-structured</a:t>
            </a:r>
          </a:p>
        </p:txBody>
      </p:sp>
      <p:sp>
        <p:nvSpPr>
          <p:cNvPr id="1126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fld id="{D8A16411-D42C-4662-98CC-476A0FAD028B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XML and semistructured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4C56E8FF8C5144BEC85690ADA1C306" ma:contentTypeVersion="10" ma:contentTypeDescription="Create a new document." ma:contentTypeScope="" ma:versionID="709def21e73e8276f4931365298ff2ac">
  <xsd:schema xmlns:xsd="http://www.w3.org/2001/XMLSchema" xmlns:xs="http://www.w3.org/2001/XMLSchema" xmlns:p="http://schemas.microsoft.com/office/2006/metadata/properties" xmlns:ns3="3f66c53b-69b1-44d6-9d5b-917f788307f7" targetNamespace="http://schemas.microsoft.com/office/2006/metadata/properties" ma:root="true" ma:fieldsID="fa40e41cf1ec86df9f2ce2ef6ac3a70d" ns3:_="">
    <xsd:import namespace="3f66c53b-69b1-44d6-9d5b-917f788307f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66c53b-69b1-44d6-9d5b-917f788307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C6764A-7219-4D47-9360-5A2930720E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66c53b-69b1-44d6-9d5b-917f788307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EE519C-8AD6-41A0-B8A1-86AC2E2E4A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755FA0-70CA-464D-8847-FDAA659B3F34}">
  <ds:schemaRefs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3f66c53b-69b1-44d6-9d5b-917f788307f7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4802</TotalTime>
  <Pages>80</Pages>
  <Words>1439</Words>
  <Application>Microsoft Office PowerPoint</Application>
  <PresentationFormat>On-screen Show (4:3)</PresentationFormat>
  <Paragraphs>288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Aharoni</vt:lpstr>
      <vt:lpstr>Arial</vt:lpstr>
      <vt:lpstr>Arial Black</vt:lpstr>
      <vt:lpstr>Courier New</vt:lpstr>
      <vt:lpstr>Lucida Sans Unicode</vt:lpstr>
      <vt:lpstr>Monotype Sorts</vt:lpstr>
      <vt:lpstr>Times</vt:lpstr>
      <vt:lpstr>Times New Roman</vt:lpstr>
      <vt:lpstr>Verdana</vt:lpstr>
      <vt:lpstr>Wingdings</vt:lpstr>
      <vt:lpstr>Wingdings 2</vt:lpstr>
      <vt:lpstr>Wingdings 3</vt:lpstr>
      <vt:lpstr>Concourse</vt:lpstr>
      <vt:lpstr>XML and Databases</vt:lpstr>
      <vt:lpstr>Agenda</vt:lpstr>
      <vt:lpstr>Part 1 – A brief look at XML (eXtensible Markup Language)</vt:lpstr>
      <vt:lpstr>PowerPoint Presentation</vt:lpstr>
      <vt:lpstr>PowerPoint Presentation</vt:lpstr>
      <vt:lpstr>XML -Components</vt:lpstr>
      <vt:lpstr>XSLT </vt:lpstr>
      <vt:lpstr>XML for database applications</vt:lpstr>
      <vt:lpstr>XML and semistructured data</vt:lpstr>
      <vt:lpstr>Querying XML documents</vt:lpstr>
      <vt:lpstr>DOM for STAFF</vt:lpstr>
      <vt:lpstr>XPath examples based on DOM</vt:lpstr>
      <vt:lpstr>XQuery examples based on XPath examples</vt:lpstr>
      <vt:lpstr>XQuery examples</vt:lpstr>
      <vt:lpstr>XQuery examples</vt:lpstr>
      <vt:lpstr>PowerPoint Presentation</vt:lpstr>
      <vt:lpstr>XSLT – transformed Staff</vt:lpstr>
      <vt:lpstr>Storing XML data in databases</vt:lpstr>
      <vt:lpstr>SQL/XML  - creating XML attribute</vt:lpstr>
      <vt:lpstr>SQL/XML – inserting XML data</vt:lpstr>
      <vt:lpstr>What does it look like?</vt:lpstr>
      <vt:lpstr>SQL/XML - Publishing and shredding</vt:lpstr>
      <vt:lpstr>References</vt:lpstr>
    </vt:vector>
  </TitlesOfParts>
  <Company>University of Paisley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29</dc:title>
  <dc:subject>Database Systems</dc:subject>
  <dc:creator>Thomas Connolly and Carolyn Begg</dc:creator>
  <dc:description>Transparencies for Chapter 29 of textbook_x000d_
Database Systems: A Practical Approach to Design, Implementation, and Management</dc:description>
  <cp:lastModifiedBy>Jennie Harding</cp:lastModifiedBy>
  <cp:revision>325</cp:revision>
  <cp:lastPrinted>2013-05-01T11:15:48Z</cp:lastPrinted>
  <dcterms:created xsi:type="dcterms:W3CDTF">1998-05-25T22:58:04Z</dcterms:created>
  <dcterms:modified xsi:type="dcterms:W3CDTF">2020-01-31T11:27:26Z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0x0101001E4C56E8FF8C5144BEC85690ADA1C306</vt:lpwstr>
  </property>
</Properties>
</file>