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77" r:id="rId6"/>
    <p:sldId id="278" r:id="rId7"/>
    <p:sldId id="257" r:id="rId8"/>
    <p:sldId id="259" r:id="rId9"/>
    <p:sldId id="258" r:id="rId10"/>
    <p:sldId id="260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526" autoAdjust="0"/>
  </p:normalViewPr>
  <p:slideViewPr>
    <p:cSldViewPr>
      <p:cViewPr varScale="1">
        <p:scale>
          <a:sx n="102" d="100"/>
          <a:sy n="102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26DA-F3F9-4462-A1EA-FFE40C5971B8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0784E-5352-4A5C-B899-EAF4298AB7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99D9-0F13-406A-A179-20A1E9F4540A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5035-6CD6-40CB-A1B6-F4FDCFB75B7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7030A0"/>
                </a:solidFill>
              </a:rPr>
              <a:t>Computer Languages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656184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solidFill>
                  <a:srgbClr val="7030A0"/>
                </a:solidFill>
              </a:rPr>
              <a:t>&amp; </a:t>
            </a:r>
          </a:p>
          <a:p>
            <a:r>
              <a:rPr lang="en-GB" sz="4400" b="1" u="sng" dirty="0" smtClean="0">
                <a:solidFill>
                  <a:schemeClr val="accent6"/>
                </a:solidFill>
              </a:rPr>
              <a:t>A look at ‘C’</a:t>
            </a:r>
            <a:endParaRPr lang="en-GB" sz="4400" b="1" u="sng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1" y="836712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6"/>
                </a:solidFill>
              </a:rPr>
              <a:t>Disadvantages: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sz="2800" dirty="0" smtClean="0">
                <a:solidFill>
                  <a:schemeClr val="accent4"/>
                </a:solidFill>
              </a:rPr>
              <a:t>Machine </a:t>
            </a:r>
            <a:r>
              <a:rPr lang="en-GB" sz="2800" dirty="0">
                <a:solidFill>
                  <a:schemeClr val="accent4"/>
                </a:solidFill>
              </a:rPr>
              <a:t>code is provided by translation and is not </a:t>
            </a:r>
            <a:r>
              <a:rPr lang="en-GB" sz="2800" dirty="0" smtClean="0">
                <a:solidFill>
                  <a:schemeClr val="accent4"/>
                </a:solidFill>
              </a:rPr>
              <a:t>efficient (many redundancies generated by Compiler) </a:t>
            </a:r>
            <a:endParaRPr lang="en-GB" sz="2800" dirty="0">
              <a:solidFill>
                <a:schemeClr val="accent4"/>
              </a:solidFill>
            </a:endParaRPr>
          </a:p>
          <a:p>
            <a:endParaRPr lang="en-GB" sz="2800" dirty="0">
              <a:solidFill>
                <a:schemeClr val="accent4"/>
              </a:solidFill>
            </a:endParaRPr>
          </a:p>
          <a:p>
            <a:r>
              <a:rPr lang="en-GB" sz="2800" dirty="0">
                <a:solidFill>
                  <a:schemeClr val="accent4"/>
                </a:solidFill>
              </a:rPr>
              <a:t>It is slow Running, Occupies more space (Memory)</a:t>
            </a:r>
          </a:p>
          <a:p>
            <a:endParaRPr lang="en-GB" sz="2800" dirty="0">
              <a:solidFill>
                <a:schemeClr val="accent4"/>
              </a:solidFill>
            </a:endParaRPr>
          </a:p>
          <a:p>
            <a:r>
              <a:rPr lang="en-GB" sz="2800" dirty="0">
                <a:solidFill>
                  <a:schemeClr val="accent4"/>
                </a:solidFill>
              </a:rPr>
              <a:t>O.K for PC, or Mini Computer or Mainframe </a:t>
            </a:r>
          </a:p>
          <a:p>
            <a:endParaRPr lang="en-GB" sz="2800" dirty="0">
              <a:solidFill>
                <a:schemeClr val="accent4"/>
              </a:solidFill>
            </a:endParaRPr>
          </a:p>
          <a:p>
            <a:r>
              <a:rPr lang="en-GB" sz="2800" dirty="0">
                <a:solidFill>
                  <a:schemeClr val="accent4"/>
                </a:solidFill>
              </a:rPr>
              <a:t>But for Micro, or Embedded </a:t>
            </a:r>
            <a:r>
              <a:rPr lang="en-GB" sz="2800" dirty="0" smtClean="0">
                <a:solidFill>
                  <a:schemeClr val="accent4"/>
                </a:solidFill>
              </a:rPr>
              <a:t>Architecture, It </a:t>
            </a:r>
            <a:r>
              <a:rPr lang="en-GB" sz="2800" dirty="0">
                <a:solidFill>
                  <a:schemeClr val="accent4"/>
                </a:solidFill>
              </a:rPr>
              <a:t>may pose a problem.</a:t>
            </a:r>
          </a:p>
          <a:p>
            <a:endParaRPr lang="en-GB" sz="2800" dirty="0">
              <a:solidFill>
                <a:schemeClr val="accent4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‘</a:t>
            </a:r>
            <a:r>
              <a:rPr lang="en-GB" sz="7200" dirty="0" smtClean="0">
                <a:solidFill>
                  <a:srgbClr val="C00000"/>
                </a:solidFill>
              </a:rPr>
              <a:t>C’ Language</a:t>
            </a:r>
            <a:endParaRPr lang="en-GB" sz="7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</a:rPr>
              <a:t>‘C’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seems not to fit into any of these neat categories mentioned, though it is a high level </a:t>
            </a:r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</a:rPr>
              <a:t>language.</a:t>
            </a:r>
          </a:p>
          <a:p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lacks some features found in other languages </a:t>
            </a:r>
            <a:endParaRPr lang="en-GB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gives very nearly the control which assembler languages offer.</a:t>
            </a:r>
            <a:br>
              <a:rPr lang="en-GB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en-GB" sz="36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5" y="836712"/>
            <a:ext cx="871296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sz="4400" b="1" dirty="0" smtClean="0">
                <a:solidFill>
                  <a:schemeClr val="accent6"/>
                </a:solidFill>
              </a:rPr>
              <a:t>However,</a:t>
            </a:r>
          </a:p>
          <a:p>
            <a:endParaRPr lang="en-GB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4"/>
                </a:solidFill>
              </a:rPr>
              <a:t>Tedious to </a:t>
            </a:r>
            <a:r>
              <a:rPr lang="en-GB" sz="3200" b="1" dirty="0" smtClean="0">
                <a:solidFill>
                  <a:schemeClr val="accent4"/>
                </a:solidFill>
              </a:rPr>
              <a:t>write.</a:t>
            </a:r>
          </a:p>
          <a:p>
            <a:r>
              <a:rPr lang="en-GB" sz="3200" b="1" dirty="0">
                <a:solidFill>
                  <a:schemeClr val="accent4"/>
                </a:solidFill>
              </a:rPr>
              <a:t> </a:t>
            </a:r>
            <a:r>
              <a:rPr lang="en-GB" sz="3200" b="1" dirty="0" smtClean="0">
                <a:solidFill>
                  <a:schemeClr val="accent4"/>
                </a:solidFill>
              </a:rPr>
              <a:t>  (Say writing a </a:t>
            </a:r>
            <a:r>
              <a:rPr lang="en-GB" sz="3200" b="1" dirty="0">
                <a:solidFill>
                  <a:schemeClr val="accent4"/>
                </a:solidFill>
              </a:rPr>
              <a:t>stock control package in ‘C</a:t>
            </a:r>
            <a:r>
              <a:rPr lang="en-GB" sz="3200" b="1" dirty="0" smtClean="0">
                <a:solidFill>
                  <a:schemeClr val="accent4"/>
                </a:solidFill>
              </a:rPr>
              <a:t>’.)</a:t>
            </a:r>
          </a:p>
          <a:p>
            <a:r>
              <a:rPr lang="en-GB" sz="3200" b="1" dirty="0" smtClean="0">
                <a:solidFill>
                  <a:schemeClr val="accent6"/>
                </a:solidFill>
              </a:rPr>
              <a:t>BUT</a:t>
            </a:r>
            <a:r>
              <a:rPr lang="en-GB" sz="3200" b="1" dirty="0" smtClean="0">
                <a:solidFill>
                  <a:schemeClr val="accent4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chemeClr val="accent4"/>
                </a:solidFill>
              </a:rPr>
              <a:t>It </a:t>
            </a:r>
            <a:r>
              <a:rPr lang="en-GB" sz="3200" b="1" dirty="0">
                <a:solidFill>
                  <a:schemeClr val="accent4"/>
                </a:solidFill>
              </a:rPr>
              <a:t>is a very handy language for producing</a:t>
            </a:r>
            <a:r>
              <a:rPr lang="en-GB" sz="3200" b="1" dirty="0" smtClean="0">
                <a:solidFill>
                  <a:schemeClr val="accent4"/>
                </a:solidFill>
              </a:rPr>
              <a:t>:</a:t>
            </a:r>
            <a:endParaRPr lang="en-GB" sz="32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 </a:t>
            </a:r>
            <a:r>
              <a:rPr lang="en-GB" sz="3600" b="1" dirty="0">
                <a:solidFill>
                  <a:schemeClr val="tx2"/>
                </a:solidFill>
              </a:rPr>
              <a:t>	</a:t>
            </a:r>
            <a:r>
              <a:rPr lang="en-GB" sz="2800" b="1" dirty="0" smtClean="0">
                <a:solidFill>
                  <a:schemeClr val="tx2"/>
                </a:solidFill>
              </a:rPr>
              <a:t>Operating systems.</a:t>
            </a:r>
          </a:p>
          <a:p>
            <a:r>
              <a:rPr lang="en-GB" sz="2800" b="1" dirty="0" smtClean="0">
                <a:solidFill>
                  <a:schemeClr val="tx2"/>
                </a:solidFill>
              </a:rPr>
              <a:t>	 	Compilers.</a:t>
            </a:r>
          </a:p>
          <a:p>
            <a:r>
              <a:rPr lang="en-GB" sz="2800" b="1" dirty="0" smtClean="0">
                <a:solidFill>
                  <a:schemeClr val="tx2"/>
                </a:solidFill>
              </a:rPr>
              <a:t>	 	Interpreters for other languages.</a:t>
            </a:r>
          </a:p>
          <a:p>
            <a:r>
              <a:rPr lang="en-GB" sz="2800" b="1" dirty="0" smtClean="0">
                <a:solidFill>
                  <a:schemeClr val="tx2"/>
                </a:solidFill>
              </a:rPr>
              <a:t>	 	Word processing packages.</a:t>
            </a:r>
          </a:p>
          <a:p>
            <a:r>
              <a:rPr lang="en-GB" sz="2800" b="1" dirty="0" smtClean="0">
                <a:solidFill>
                  <a:schemeClr val="tx2"/>
                </a:solidFill>
              </a:rPr>
              <a:t>		programming Embedded systems.</a:t>
            </a:r>
            <a:r>
              <a:rPr lang="en-GB" dirty="0" smtClean="0">
                <a:solidFill>
                  <a:schemeClr val="accent6"/>
                </a:solidFill>
              </a:rPr>
              <a:t/>
            </a:r>
            <a:br>
              <a:rPr lang="en-GB" dirty="0" smtClean="0">
                <a:solidFill>
                  <a:schemeClr val="accent6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84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‘C’ Comes from people who were responsible for  giving </a:t>
            </a:r>
            <a:r>
              <a:rPr lang="en-GB" sz="2400" dirty="0" smtClean="0"/>
              <a:t>us </a:t>
            </a:r>
            <a:r>
              <a:rPr lang="en-GB" sz="2400" b="1" dirty="0" smtClean="0">
                <a:solidFill>
                  <a:schemeClr val="accent6"/>
                </a:solidFill>
              </a:rPr>
              <a:t>UNIX</a:t>
            </a:r>
          </a:p>
          <a:p>
            <a:r>
              <a:rPr lang="en-GB" sz="2800" dirty="0"/>
              <a:t> </a:t>
            </a:r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smtClean="0"/>
              <a:t>	</a:t>
            </a:r>
            <a:r>
              <a:rPr lang="en-GB" sz="3200" b="1" dirty="0" smtClean="0">
                <a:solidFill>
                  <a:schemeClr val="accent6"/>
                </a:solidFill>
              </a:rPr>
              <a:t>The  </a:t>
            </a:r>
            <a:r>
              <a:rPr lang="en-GB" sz="3200" b="1" dirty="0">
                <a:solidFill>
                  <a:schemeClr val="accent6"/>
                </a:solidFill>
              </a:rPr>
              <a:t>Bell Laboratories in the USA. </a:t>
            </a:r>
          </a:p>
          <a:p>
            <a:r>
              <a:rPr lang="en-GB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Stems </a:t>
            </a:r>
            <a:r>
              <a:rPr lang="en-GB" sz="2800" dirty="0"/>
              <a:t>originally from the British-Produced language BCPL via an intermediate language called ‘B’.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At the time, controversy appeared to exist as to whether the next language in the family should be called P or D ! 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Well, we ended up with:</a:t>
            </a:r>
          </a:p>
          <a:p>
            <a:endParaRPr lang="en-GB" dirty="0"/>
          </a:p>
          <a:p>
            <a:r>
              <a:rPr lang="en-GB" dirty="0" smtClean="0"/>
              <a:t> 	</a:t>
            </a:r>
            <a:r>
              <a:rPr lang="en-GB" sz="2800" b="1" dirty="0" smtClean="0">
                <a:solidFill>
                  <a:schemeClr val="accent6"/>
                </a:solidFill>
              </a:rPr>
              <a:t>C# and C++,  two  Object </a:t>
            </a:r>
            <a:r>
              <a:rPr lang="en-GB" sz="2800" b="1" dirty="0">
                <a:solidFill>
                  <a:schemeClr val="accent6"/>
                </a:solidFill>
              </a:rPr>
              <a:t>O</a:t>
            </a:r>
            <a:r>
              <a:rPr lang="en-GB" sz="2800" b="1" dirty="0" smtClean="0">
                <a:solidFill>
                  <a:schemeClr val="accent6"/>
                </a:solidFill>
              </a:rPr>
              <a:t>riented Languages.</a:t>
            </a:r>
            <a:endParaRPr lang="en-GB" sz="2800" b="1" dirty="0">
              <a:solidFill>
                <a:schemeClr val="accent6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1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/>
                </a:solidFill>
              </a:rPr>
              <a:t>First Impression</a:t>
            </a:r>
          </a:p>
          <a:p>
            <a:endParaRPr lang="en-GB" dirty="0" smtClean="0"/>
          </a:p>
          <a:p>
            <a:r>
              <a:rPr lang="en-GB" sz="3600" b="1" dirty="0" smtClean="0">
                <a:solidFill>
                  <a:schemeClr val="accent4"/>
                </a:solidFill>
              </a:rPr>
              <a:t>‘C’ is a </a:t>
            </a:r>
            <a:r>
              <a:rPr lang="en-GB" sz="3600" b="1" u="sng" dirty="0" smtClean="0">
                <a:solidFill>
                  <a:schemeClr val="accent4"/>
                </a:solidFill>
              </a:rPr>
              <a:t>Structured Language</a:t>
            </a:r>
            <a:r>
              <a:rPr lang="en-GB" sz="3600" b="1" dirty="0" smtClean="0">
                <a:solidFill>
                  <a:schemeClr val="accent4"/>
                </a:solidFill>
              </a:rPr>
              <a:t>                                    </a:t>
            </a:r>
          </a:p>
          <a:p>
            <a:r>
              <a:rPr lang="en-GB" sz="3600" b="1" dirty="0" smtClean="0">
                <a:solidFill>
                  <a:schemeClr val="accent4"/>
                </a:solidFill>
              </a:rPr>
              <a:t> But,  it look absolutely </a:t>
            </a:r>
            <a:r>
              <a:rPr lang="en-GB" sz="3600" b="1" u="sng" dirty="0" smtClean="0">
                <a:solidFill>
                  <a:schemeClr val="accent4"/>
                </a:solidFill>
              </a:rPr>
              <a:t>awful.</a:t>
            </a:r>
          </a:p>
          <a:p>
            <a:endParaRPr lang="en-GB" sz="3600" b="1" u="sng" dirty="0" smtClean="0">
              <a:solidFill>
                <a:schemeClr val="accent4"/>
              </a:solidFill>
            </a:endParaRPr>
          </a:p>
          <a:p>
            <a:r>
              <a:rPr lang="en-GB" sz="3600" b="1" dirty="0" smtClean="0">
                <a:solidFill>
                  <a:schemeClr val="accent4"/>
                </a:solidFill>
              </a:rPr>
              <a:t>‘C’  makes little concession to readability</a:t>
            </a:r>
          </a:p>
          <a:p>
            <a:endParaRPr lang="en-GB" sz="3600" b="1" dirty="0" smtClean="0">
              <a:solidFill>
                <a:schemeClr val="accent4"/>
              </a:solidFill>
            </a:endParaRPr>
          </a:p>
          <a:p>
            <a:r>
              <a:rPr lang="en-GB" sz="3600" b="1" dirty="0" smtClean="0">
                <a:solidFill>
                  <a:schemeClr val="accent4"/>
                </a:solidFill>
              </a:rPr>
              <a:t>Cryptic symbols are preferred to English words.</a:t>
            </a:r>
          </a:p>
          <a:p>
            <a:r>
              <a:rPr lang="en-GB" sz="3600" b="1" dirty="0">
                <a:solidFill>
                  <a:schemeClr val="accent4"/>
                </a:solidFill>
              </a:rPr>
              <a:t> </a:t>
            </a:r>
            <a:r>
              <a:rPr lang="en-GB" sz="3600" b="1" dirty="0" smtClean="0">
                <a:solidFill>
                  <a:schemeClr val="accent4"/>
                </a:solidFill>
              </a:rPr>
              <a:t>’ {‘ = Begin,    ‘}’  =End  &amp;&amp;= AND....etc</a:t>
            </a:r>
          </a:p>
          <a:p>
            <a:r>
              <a:rPr lang="en-GB" sz="3600" b="1" dirty="0" smtClean="0">
                <a:solidFill>
                  <a:schemeClr val="accent4"/>
                </a:solidFill>
              </a:rPr>
              <a:t>Antiquated PASCAL uses Begin and End</a:t>
            </a:r>
            <a:endParaRPr lang="en-GB" sz="36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/>
                </a:solidFill>
              </a:rPr>
              <a:t>Style differences 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Style differences exist between ‘C’ and other languages.</a:t>
            </a:r>
          </a:p>
          <a:p>
            <a:r>
              <a:rPr lang="en-GB" dirty="0" smtClean="0"/>
              <a:t>Some languages demands that programs start with functions and subroutines are defined first, then the main program.</a:t>
            </a:r>
          </a:p>
          <a:p>
            <a:pPr>
              <a:buNone/>
            </a:pPr>
            <a:r>
              <a:rPr lang="en-GB" dirty="0" smtClean="0"/>
              <a:t>    This is theoretically a neat way of writing a program.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693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6"/>
                </a:solidFill>
              </a:rPr>
              <a:t>Advantages:</a:t>
            </a:r>
          </a:p>
          <a:p>
            <a:r>
              <a:rPr lang="en-GB" sz="2400" dirty="0" smtClean="0"/>
              <a:t>Neater way to write a Program</a:t>
            </a:r>
          </a:p>
          <a:p>
            <a:r>
              <a:rPr lang="en-GB" sz="2400" dirty="0" smtClean="0"/>
              <a:t>Compilation process easier</a:t>
            </a:r>
          </a:p>
          <a:p>
            <a:endParaRPr lang="en-GB" dirty="0" smtClean="0"/>
          </a:p>
          <a:p>
            <a:r>
              <a:rPr lang="en-GB" sz="2800" b="1" dirty="0" smtClean="0">
                <a:solidFill>
                  <a:schemeClr val="accent6"/>
                </a:solidFill>
              </a:rPr>
              <a:t>Disadvantage :</a:t>
            </a:r>
          </a:p>
          <a:p>
            <a:r>
              <a:rPr lang="en-GB" sz="2400" dirty="0" smtClean="0"/>
              <a:t>Does not make the listing easier to read.</a:t>
            </a:r>
          </a:p>
          <a:p>
            <a:endParaRPr lang="en-GB" sz="2400" dirty="0" smtClean="0"/>
          </a:p>
          <a:p>
            <a:r>
              <a:rPr lang="en-GB" sz="2400" dirty="0" smtClean="0"/>
              <a:t>‘C’ imposes no restriction when and where the procedures, functions are decelerated</a:t>
            </a:r>
          </a:p>
          <a:p>
            <a:r>
              <a:rPr lang="en-GB" sz="2400" dirty="0" smtClean="0"/>
              <a:t>i.e. No order is observed.</a:t>
            </a:r>
          </a:p>
          <a:p>
            <a:r>
              <a:rPr lang="en-GB" sz="2800" b="1" dirty="0" smtClean="0">
                <a:solidFill>
                  <a:schemeClr val="accent6"/>
                </a:solidFill>
              </a:rPr>
              <a:t>But,</a:t>
            </a:r>
          </a:p>
          <a:p>
            <a:r>
              <a:rPr lang="en-GB" sz="2400" dirty="0" smtClean="0"/>
              <a:t>The main module must be identified by the word  ‘ main () ‘ in case</a:t>
            </a:r>
            <a:r>
              <a:rPr lang="en-GB" sz="2400" dirty="0" smtClean="0">
                <a:solidFill>
                  <a:schemeClr val="accent1"/>
                </a:solidFill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Arduino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smtClean="0"/>
              <a:t>‘ </a:t>
            </a:r>
            <a:r>
              <a:rPr lang="en-GB" sz="2400" dirty="0" smtClean="0">
                <a:solidFill>
                  <a:schemeClr val="accent6"/>
                </a:solidFill>
              </a:rPr>
              <a:t>loop ()’</a:t>
            </a:r>
          </a:p>
          <a:p>
            <a:endParaRPr lang="en-GB" sz="2400" dirty="0" smtClean="0"/>
          </a:p>
          <a:p>
            <a:r>
              <a:rPr lang="en-GB" sz="2400" dirty="0" smtClean="0"/>
              <a:t>The ‘</a:t>
            </a:r>
            <a:r>
              <a:rPr lang="en-GB" sz="2400" dirty="0" smtClean="0">
                <a:solidFill>
                  <a:schemeClr val="accent6"/>
                </a:solidFill>
              </a:rPr>
              <a:t>main()</a:t>
            </a:r>
            <a:r>
              <a:rPr lang="en-GB" sz="2400" dirty="0" smtClean="0"/>
              <a:t>’</a:t>
            </a:r>
            <a:r>
              <a:rPr lang="en-GB" sz="2400" dirty="0" smtClean="0">
                <a:solidFill>
                  <a:schemeClr val="accent6"/>
                </a:solidFill>
              </a:rPr>
              <a:t> </a:t>
            </a:r>
            <a:r>
              <a:rPr lang="en-GB" sz="2400" dirty="0" smtClean="0"/>
              <a:t>or ‘</a:t>
            </a:r>
            <a:r>
              <a:rPr lang="en-GB" sz="2400" dirty="0" smtClean="0">
                <a:solidFill>
                  <a:schemeClr val="accent6"/>
                </a:solidFill>
              </a:rPr>
              <a:t>loop()</a:t>
            </a:r>
            <a:r>
              <a:rPr lang="en-GB" sz="2400" dirty="0" smtClean="0"/>
              <a:t>’</a:t>
            </a:r>
            <a:r>
              <a:rPr lang="en-GB" sz="2400" dirty="0" smtClean="0">
                <a:solidFill>
                  <a:schemeClr val="accent6"/>
                </a:solidFill>
              </a:rPr>
              <a:t> </a:t>
            </a:r>
            <a:r>
              <a:rPr lang="en-GB" sz="2400" dirty="0" smtClean="0"/>
              <a:t>can appear any where in the program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There are no restriction on indentation.</a:t>
            </a:r>
          </a:p>
          <a:p>
            <a:endParaRPr lang="en-GB" sz="2400" dirty="0" smtClean="0">
              <a:solidFill>
                <a:schemeClr val="accent6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The Structure of a “C” program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Inclusion</a:t>
            </a:r>
            <a:r>
              <a:rPr lang="en-US" sz="4000" dirty="0" smtClean="0"/>
              <a:t> of </a:t>
            </a:r>
            <a:r>
              <a:rPr lang="en-US" sz="4000" b="1" dirty="0" smtClean="0">
                <a:solidFill>
                  <a:schemeClr val="accent1"/>
                </a:solidFill>
              </a:rPr>
              <a:t>libraries</a:t>
            </a:r>
            <a:r>
              <a:rPr lang="en-US" sz="4000" dirty="0" smtClean="0"/>
              <a:t>. 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Declaration</a:t>
            </a:r>
            <a:r>
              <a:rPr lang="en-US" sz="4000" dirty="0" smtClean="0"/>
              <a:t> of </a:t>
            </a:r>
            <a:r>
              <a:rPr lang="en-US" sz="4000" b="1" dirty="0" smtClean="0">
                <a:solidFill>
                  <a:schemeClr val="accent1"/>
                </a:solidFill>
              </a:rPr>
              <a:t>constants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/>
                </a:solidFill>
              </a:rPr>
              <a:t>variables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/>
                </a:solidFill>
              </a:rPr>
              <a:t>data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/>
                </a:solidFill>
              </a:rPr>
              <a:t>structure</a:t>
            </a:r>
            <a:r>
              <a:rPr lang="en-US" sz="4000" dirty="0" smtClean="0"/>
              <a:t>, such as </a:t>
            </a:r>
            <a:r>
              <a:rPr lang="en-US" sz="4000" dirty="0" smtClean="0">
                <a:solidFill>
                  <a:schemeClr val="accent1"/>
                </a:solidFill>
              </a:rPr>
              <a:t>arrays</a:t>
            </a:r>
            <a:r>
              <a:rPr lang="en-US" sz="4000" dirty="0" smtClean="0"/>
              <a:t>……etc.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Setups</a:t>
            </a:r>
            <a:r>
              <a:rPr lang="en-US" sz="4000" dirty="0" smtClean="0"/>
              <a:t> or </a:t>
            </a:r>
            <a:r>
              <a:rPr lang="en-US" sz="4000" dirty="0" smtClean="0">
                <a:solidFill>
                  <a:schemeClr val="accent2"/>
                </a:solidFill>
              </a:rPr>
              <a:t>initializations</a:t>
            </a:r>
            <a:r>
              <a:rPr lang="en-US" sz="4000" dirty="0" smtClean="0"/>
              <a:t>.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Declaration</a:t>
            </a:r>
            <a:r>
              <a:rPr lang="en-US" sz="4000" dirty="0" smtClean="0"/>
              <a:t> of </a:t>
            </a:r>
            <a:r>
              <a:rPr lang="en-US" sz="4000" dirty="0" smtClean="0">
                <a:solidFill>
                  <a:schemeClr val="accent1"/>
                </a:solidFill>
              </a:rPr>
              <a:t>functions</a:t>
            </a:r>
            <a:r>
              <a:rPr lang="en-US" sz="4000" dirty="0" smtClean="0"/>
              <a:t>.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The main program</a:t>
            </a:r>
            <a:r>
              <a:rPr lang="en-US" sz="4000" dirty="0" smtClean="0"/>
              <a:t>. </a:t>
            </a:r>
            <a:r>
              <a:rPr lang="en-US" sz="4000" dirty="0" smtClean="0">
                <a:solidFill>
                  <a:schemeClr val="accent1"/>
                </a:solidFill>
              </a:rPr>
              <a:t>main()</a:t>
            </a:r>
            <a:r>
              <a:rPr lang="en-US" sz="4000" dirty="0" smtClean="0"/>
              <a:t>, or </a:t>
            </a:r>
            <a:r>
              <a:rPr lang="en-US" sz="4000" dirty="0" smtClean="0">
                <a:solidFill>
                  <a:schemeClr val="accent6"/>
                </a:solidFill>
              </a:rPr>
              <a:t>loop()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Example of a Basic structure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Printf</a:t>
            </a:r>
            <a:r>
              <a:rPr lang="en-US" dirty="0" smtClean="0"/>
              <a:t>(“I am learning C”\n);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Return</a:t>
            </a:r>
            <a:r>
              <a:rPr lang="en-US" dirty="0" smtClean="0"/>
              <a:t> 0;              </a:t>
            </a:r>
            <a:r>
              <a:rPr lang="en-US" sz="2000" dirty="0" smtClean="0"/>
              <a:t>/*indicates program ended successfully*/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Arduino “C” Structure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 smtClean="0"/>
              <a:t>Data structural deceleration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Function deceleration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void setup()</a:t>
            </a:r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smtClean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4400" dirty="0" smtClean="0"/>
              <a:t>		    </a:t>
            </a:r>
            <a:r>
              <a:rPr lang="en-US" sz="4400" dirty="0" smtClean="0">
                <a:solidFill>
                  <a:schemeClr val="accent1"/>
                </a:solidFill>
              </a:rPr>
              <a:t> Statements</a:t>
            </a:r>
          </a:p>
          <a:p>
            <a:pPr>
              <a:buNone/>
            </a:pPr>
            <a:r>
              <a:rPr lang="en-US" sz="4400" dirty="0" smtClean="0"/>
              <a:t>              </a:t>
            </a:r>
            <a:r>
              <a:rPr lang="en-US" sz="4400" dirty="0" smtClean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void loop()</a:t>
            </a:r>
          </a:p>
          <a:p>
            <a:pPr>
              <a:buNone/>
            </a:pPr>
            <a:r>
              <a:rPr lang="en-US" sz="4400" dirty="0" smtClean="0"/>
              <a:t>     </a:t>
            </a:r>
            <a:r>
              <a:rPr lang="en-US" sz="4400" dirty="0" smtClean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4400" dirty="0" smtClean="0"/>
              <a:t>	     </a:t>
            </a:r>
            <a:r>
              <a:rPr lang="en-US" sz="4400" dirty="0" smtClean="0">
                <a:solidFill>
                  <a:schemeClr val="accent1"/>
                </a:solidFill>
              </a:rPr>
              <a:t>Statements</a:t>
            </a:r>
          </a:p>
          <a:p>
            <a:pPr>
              <a:buNone/>
            </a:pPr>
            <a:r>
              <a:rPr lang="en-US" sz="4400" dirty="0" smtClean="0">
                <a:solidFill>
                  <a:schemeClr val="accent6"/>
                </a:solidFill>
              </a:rPr>
              <a:t>       }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Objectives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Simple Computer Program.</a:t>
            </a:r>
          </a:p>
          <a:p>
            <a:r>
              <a:rPr lang="en-US" dirty="0" smtClean="0"/>
              <a:t>Use Simple Input Output.</a:t>
            </a:r>
          </a:p>
          <a:p>
            <a:r>
              <a:rPr lang="en-US" dirty="0" smtClean="0"/>
              <a:t>Understand the fundamentals of Data types.</a:t>
            </a:r>
          </a:p>
          <a:p>
            <a:r>
              <a:rPr lang="en-US" dirty="0" smtClean="0"/>
              <a:t>To use arithmetic operators.</a:t>
            </a:r>
          </a:p>
          <a:p>
            <a:r>
              <a:rPr lang="en-US" dirty="0" smtClean="0"/>
              <a:t>To understand the precedence of arithmetic operators.</a:t>
            </a:r>
          </a:p>
          <a:p>
            <a:r>
              <a:rPr lang="en-US" dirty="0" smtClean="0"/>
              <a:t>To write simple decision making programs.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Example BLINK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89640" cy="5760640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/*</a:t>
            </a:r>
          </a:p>
          <a:p>
            <a:r>
              <a:rPr lang="en-US" sz="1400" b="1" dirty="0" smtClean="0"/>
              <a:t>  Blink</a:t>
            </a:r>
          </a:p>
          <a:p>
            <a:r>
              <a:rPr lang="en-US" sz="1400" b="1" dirty="0" smtClean="0"/>
              <a:t>  Turns on an LED on for one second, then off for one second, repeatedly.</a:t>
            </a:r>
          </a:p>
          <a:p>
            <a:r>
              <a:rPr lang="en-US" sz="1400" b="1" dirty="0" smtClean="0"/>
              <a:t> </a:t>
            </a:r>
          </a:p>
          <a:p>
            <a:r>
              <a:rPr lang="en-US" sz="1400" b="1" dirty="0" smtClean="0"/>
              <a:t>  This example code is in the public domain.</a:t>
            </a:r>
          </a:p>
          <a:p>
            <a:r>
              <a:rPr lang="en-US" sz="1400" b="1" dirty="0" smtClean="0"/>
              <a:t> */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void setup()</a:t>
            </a:r>
          </a:p>
          <a:p>
            <a:r>
              <a:rPr lang="en-US" sz="1400" b="1" dirty="0" smtClean="0"/>
              <a:t> {                </a:t>
            </a:r>
          </a:p>
          <a:p>
            <a:r>
              <a:rPr lang="en-US" sz="1400" b="1" dirty="0" smtClean="0"/>
              <a:t>  // initialize the digital pin as an output.</a:t>
            </a:r>
          </a:p>
          <a:p>
            <a:r>
              <a:rPr lang="en-US" sz="1400" b="1" dirty="0" smtClean="0"/>
              <a:t>  // Pin 13 has an LED connected on most Arduino boards: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pinMode</a:t>
            </a:r>
            <a:r>
              <a:rPr lang="en-US" sz="1400" b="1" dirty="0" smtClean="0"/>
              <a:t>(13, OUTPUT);     </a:t>
            </a:r>
          </a:p>
          <a:p>
            <a:r>
              <a:rPr lang="en-US" sz="1400" b="1" dirty="0" smtClean="0"/>
              <a:t> }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void loop() </a:t>
            </a:r>
          </a:p>
          <a:p>
            <a:r>
              <a:rPr lang="en-US" sz="1400" b="1" dirty="0" smtClean="0"/>
              <a:t>{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digitalWrite</a:t>
            </a:r>
            <a:r>
              <a:rPr lang="en-US" sz="1400" b="1" dirty="0" smtClean="0"/>
              <a:t>(13, HIGH);      // set the LED on</a:t>
            </a:r>
          </a:p>
          <a:p>
            <a:r>
              <a:rPr lang="en-US" sz="1400" b="1" dirty="0" smtClean="0"/>
              <a:t>  delay(1000);                       // wait for a second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digitalWrite</a:t>
            </a:r>
            <a:r>
              <a:rPr lang="en-US" sz="1400" b="1" dirty="0" smtClean="0"/>
              <a:t>(13, LOW);    // set the LED off</a:t>
            </a:r>
          </a:p>
          <a:p>
            <a:r>
              <a:rPr lang="en-US" sz="1400" b="1" dirty="0" smtClean="0"/>
              <a:t>  delay(1000);                    // wait for a second</a:t>
            </a:r>
          </a:p>
          <a:p>
            <a:r>
              <a:rPr lang="en-US" sz="1400" b="1" dirty="0" smtClean="0"/>
              <a:t>}</a:t>
            </a:r>
          </a:p>
          <a:p>
            <a:endParaRPr lang="en-GB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Arduino “C” program Structure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Declarations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void setup() </a:t>
            </a:r>
          </a:p>
          <a:p>
            <a:r>
              <a:rPr lang="en-US" dirty="0" smtClean="0"/>
              <a:t>{                </a:t>
            </a:r>
          </a:p>
          <a:p>
            <a:pPr>
              <a:buNone/>
            </a:pPr>
            <a:r>
              <a:rPr lang="en-US" dirty="0" smtClean="0"/>
              <a:t>      // initialize the  hardware</a:t>
            </a:r>
          </a:p>
          <a:p>
            <a:pPr>
              <a:buNone/>
            </a:pPr>
            <a:r>
              <a:rPr lang="en-US" dirty="0" smtClean="0"/>
              <a:t>             Statements</a:t>
            </a:r>
          </a:p>
          <a:p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void loop() </a:t>
            </a:r>
          </a:p>
          <a:p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The main program, function calls……Etc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Declaration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‘C’ demands that all variables and their type are declared first before they can be used.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char	</a:t>
            </a:r>
            <a:r>
              <a:rPr lang="en-GB" dirty="0" smtClean="0"/>
              <a:t>: Character</a:t>
            </a:r>
          </a:p>
          <a:p>
            <a:r>
              <a:rPr lang="en-GB" dirty="0" err="1" smtClean="0">
                <a:solidFill>
                  <a:schemeClr val="accent6"/>
                </a:solidFill>
              </a:rPr>
              <a:t>int</a:t>
            </a:r>
            <a:r>
              <a:rPr lang="en-GB" dirty="0" smtClean="0">
                <a:solidFill>
                  <a:schemeClr val="accent6"/>
                </a:solidFill>
              </a:rPr>
              <a:t>    	</a:t>
            </a:r>
            <a:r>
              <a:rPr lang="en-GB" dirty="0" smtClean="0"/>
              <a:t>: Integer 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float	</a:t>
            </a:r>
            <a:r>
              <a:rPr lang="en-GB" dirty="0" smtClean="0"/>
              <a:t>: Single precision floating point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double	</a:t>
            </a:r>
            <a:r>
              <a:rPr lang="en-GB" dirty="0" smtClean="0"/>
              <a:t>: double precision floating point</a:t>
            </a:r>
          </a:p>
          <a:p>
            <a:pPr>
              <a:buNone/>
            </a:pPr>
            <a:r>
              <a:rPr lang="en-GB" dirty="0" smtClean="0"/>
              <a:t>e.g.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        </a:t>
            </a:r>
            <a:r>
              <a:rPr lang="en-GB" dirty="0" err="1" smtClean="0">
                <a:solidFill>
                  <a:srgbClr val="FF0000"/>
                </a:solidFill>
              </a:rPr>
              <a:t>int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dirty="0" err="1" smtClean="0"/>
              <a:t>i</a:t>
            </a:r>
            <a:r>
              <a:rPr lang="en-GB" dirty="0" smtClean="0"/>
              <a:t>=0,j=5,k=7 ;    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defines </a:t>
            </a:r>
            <a:r>
              <a:rPr lang="en-GB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j , k as integers</a:t>
            </a:r>
          </a:p>
          <a:p>
            <a:pPr>
              <a:buNone/>
            </a:pPr>
            <a:r>
              <a:rPr lang="en-GB" dirty="0" smtClean="0"/>
              <a:t>	  </a:t>
            </a:r>
            <a:r>
              <a:rPr lang="en-GB" dirty="0" smtClean="0">
                <a:solidFill>
                  <a:srgbClr val="FF0000"/>
                </a:solidFill>
              </a:rPr>
              <a:t> char  </a:t>
            </a:r>
            <a:r>
              <a:rPr lang="en-GB" dirty="0" smtClean="0"/>
              <a:t>c;                   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defines letter ‘c’ as character </a:t>
            </a:r>
          </a:p>
          <a:p>
            <a:r>
              <a:rPr lang="en-GB" dirty="0" smtClean="0"/>
              <a:t>Arrays are defined as:</a:t>
            </a:r>
          </a:p>
          <a:p>
            <a:pPr>
              <a:buNone/>
            </a:pPr>
            <a:r>
              <a:rPr lang="en-GB" dirty="0" smtClean="0"/>
              <a:t>	 </a:t>
            </a:r>
            <a:r>
              <a:rPr lang="en-GB" dirty="0" err="1" smtClean="0">
                <a:solidFill>
                  <a:schemeClr val="accent6"/>
                </a:solidFill>
              </a:rPr>
              <a:t>int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matrix[10]      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Defines an array of 10 integers</a:t>
            </a:r>
            <a:r>
              <a:rPr lang="en-GB" dirty="0" smtClean="0">
                <a:solidFill>
                  <a:schemeClr val="accent6"/>
                </a:solidFill>
              </a:rPr>
              <a:t>.</a:t>
            </a:r>
            <a:endParaRPr lang="en-GB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1"/>
            <a:ext cx="896448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dirty="0" smtClean="0">
                <a:solidFill>
                  <a:schemeClr val="accent6"/>
                </a:solidFill>
              </a:rPr>
              <a:t>Strings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‘C’  Contains no provisions for holding strings ( collections of characters) as  complete units.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Strings are defined and handled as </a:t>
            </a:r>
            <a:r>
              <a:rPr lang="en-GB" sz="2800" dirty="0" smtClean="0">
                <a:solidFill>
                  <a:schemeClr val="accent6"/>
                </a:solidFill>
              </a:rPr>
              <a:t>arrays</a:t>
            </a:r>
            <a:r>
              <a:rPr lang="en-GB" sz="2800" dirty="0" smtClean="0"/>
              <a:t> of characters.</a:t>
            </a:r>
          </a:p>
          <a:p>
            <a:r>
              <a:rPr lang="en-GB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 is awkward at times, but generally very useful for    the types of applications for which ‘C’ is most suited.</a:t>
            </a:r>
          </a:p>
          <a:p>
            <a:r>
              <a:rPr lang="en-GB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e.g. </a:t>
            </a:r>
            <a:r>
              <a:rPr lang="en-GB" sz="2800" b="1" dirty="0" smtClean="0">
                <a:solidFill>
                  <a:schemeClr val="accent6"/>
                </a:solidFill>
              </a:rPr>
              <a:t>char</a:t>
            </a:r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b="1" dirty="0" smtClean="0"/>
              <a:t>one-word[6]= “Hello”;</a:t>
            </a:r>
          </a:p>
          <a:p>
            <a:r>
              <a:rPr lang="en-GB" sz="2800" b="1" dirty="0" smtClean="0"/>
              <a:t>Below are all the valid declaration of string of characters</a:t>
            </a:r>
            <a:endParaRPr lang="en-GB" sz="2400" b="1" dirty="0" smtClean="0"/>
          </a:p>
          <a:p>
            <a:endParaRPr lang="en-GB" sz="2400" dirty="0" smtClean="0">
              <a:solidFill>
                <a:schemeClr val="accent6"/>
              </a:solidFill>
            </a:endParaRPr>
          </a:p>
          <a:p>
            <a:r>
              <a:rPr lang="en-GB" sz="2400" dirty="0" smtClean="0">
                <a:solidFill>
                  <a:schemeClr val="accent6"/>
                </a:solidFill>
              </a:rPr>
              <a:t> </a:t>
            </a:r>
            <a:r>
              <a:rPr lang="en-GB" sz="2400" b="1" dirty="0" smtClean="0">
                <a:solidFill>
                  <a:schemeClr val="accent6"/>
                </a:solidFill>
              </a:rPr>
              <a:t>char </a:t>
            </a:r>
            <a:r>
              <a:rPr lang="en-GB" sz="2400" b="1" dirty="0" smtClean="0">
                <a:solidFill>
                  <a:schemeClr val="accent4"/>
                </a:solidFill>
              </a:rPr>
              <a:t>Text1[15]  </a:t>
            </a:r>
            <a:r>
              <a:rPr lang="en-GB" sz="2400" b="1" dirty="0" smtClean="0"/>
              <a:t>//</a:t>
            </a:r>
            <a:r>
              <a:rPr lang="en-GB" sz="2400" b="1" dirty="0" smtClean="0">
                <a:solidFill>
                  <a:schemeClr val="accent4"/>
                </a:solidFill>
              </a:rPr>
              <a:t> </a:t>
            </a:r>
            <a:r>
              <a:rPr lang="en-GB" sz="2000" b="1" dirty="0" smtClean="0"/>
              <a:t>15 character space is defined uninitialized </a:t>
            </a:r>
          </a:p>
          <a:p>
            <a:r>
              <a:rPr lang="en-GB" sz="2400" b="1" dirty="0" smtClean="0">
                <a:solidFill>
                  <a:schemeClr val="accent6"/>
                </a:solidFill>
              </a:rPr>
              <a:t> char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Text2[8] = {'a', 'r', 'd', 'u', '</a:t>
            </a:r>
            <a:r>
              <a:rPr lang="en-GB" sz="2400" b="1" dirty="0" err="1" smtClean="0">
                <a:solidFill>
                  <a:schemeClr val="accent4"/>
                </a:solidFill>
              </a:rPr>
              <a:t>i</a:t>
            </a:r>
            <a:r>
              <a:rPr lang="en-GB" sz="2400" b="1" dirty="0" smtClean="0">
                <a:solidFill>
                  <a:schemeClr val="accent4"/>
                </a:solidFill>
              </a:rPr>
              <a:t>', 'n', 'o</a:t>
            </a:r>
            <a:r>
              <a:rPr lang="en-GB" sz="2000" b="1" dirty="0" smtClean="0">
                <a:solidFill>
                  <a:schemeClr val="accent4"/>
                </a:solidFill>
              </a:rPr>
              <a:t>'}; </a:t>
            </a:r>
            <a:r>
              <a:rPr lang="en-GB" sz="2000" b="1" dirty="0" smtClean="0"/>
              <a:t>// Location 8 is Terminator</a:t>
            </a:r>
          </a:p>
          <a:p>
            <a:r>
              <a:rPr lang="en-GB" sz="2400" b="1" dirty="0" smtClean="0">
                <a:solidFill>
                  <a:schemeClr val="accent6"/>
                </a:solidFill>
              </a:rPr>
              <a:t> char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Text3[8] = {'a', 'r', 'd', 'u', '</a:t>
            </a:r>
            <a:r>
              <a:rPr lang="en-GB" sz="2400" b="1" dirty="0" err="1" smtClean="0">
                <a:solidFill>
                  <a:schemeClr val="accent4"/>
                </a:solidFill>
              </a:rPr>
              <a:t>i</a:t>
            </a:r>
            <a:r>
              <a:rPr lang="en-GB" sz="2400" b="1" dirty="0" smtClean="0">
                <a:solidFill>
                  <a:schemeClr val="accent4"/>
                </a:solidFill>
              </a:rPr>
              <a:t>', 'n', 'o', '\0'};</a:t>
            </a:r>
            <a:r>
              <a:rPr lang="en-GB" sz="2000" b="1" dirty="0" smtClean="0"/>
              <a:t>// ‘ \0’ is the terminator</a:t>
            </a:r>
          </a:p>
          <a:p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6"/>
                </a:solidFill>
              </a:rPr>
              <a:t>char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Text4[ ] = "Arduino"; </a:t>
            </a:r>
          </a:p>
          <a:p>
            <a:r>
              <a:rPr lang="en-GB" sz="2400" b="1" dirty="0" smtClean="0">
                <a:solidFill>
                  <a:schemeClr val="accent6"/>
                </a:solidFill>
              </a:rPr>
              <a:t> char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Text5[8] = "Arduino"; </a:t>
            </a:r>
            <a:r>
              <a:rPr lang="en-GB" b="1" dirty="0" smtClean="0"/>
              <a:t>//Initialize the array with space for terminator </a:t>
            </a:r>
          </a:p>
          <a:p>
            <a:r>
              <a:rPr lang="en-GB" sz="2400" b="1" dirty="0" smtClean="0">
                <a:solidFill>
                  <a:schemeClr val="accent6"/>
                </a:solidFill>
              </a:rPr>
              <a:t> char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Text6[15] = “Arduino</a:t>
            </a:r>
            <a:r>
              <a:rPr lang="en-GB" b="1" dirty="0" smtClean="0">
                <a:solidFill>
                  <a:schemeClr val="accent4"/>
                </a:solidFill>
              </a:rPr>
              <a:t>“;</a:t>
            </a:r>
            <a:r>
              <a:rPr lang="en-GB" b="1" dirty="0" smtClean="0"/>
              <a:t>//</a:t>
            </a:r>
            <a:r>
              <a:rPr lang="en-GB" dirty="0" smtClean="0"/>
              <a:t> </a:t>
            </a:r>
            <a:r>
              <a:rPr lang="en-GB" b="1" dirty="0" smtClean="0"/>
              <a:t>Initialize the array leaving extra space for a larger  </a:t>
            </a:r>
            <a:r>
              <a:rPr lang="en-GB" b="1" dirty="0" err="1" smtClean="0"/>
              <a:t>str</a:t>
            </a:r>
            <a:endParaRPr lang="en-GB" sz="2800" b="1" i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/>
                </a:solidFill>
              </a:rPr>
              <a:t>External &amp; Internal variables 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External</a:t>
            </a:r>
          </a:p>
          <a:p>
            <a:pPr>
              <a:buNone/>
            </a:pPr>
            <a:r>
              <a:rPr lang="en-GB" dirty="0" smtClean="0"/>
              <a:t>These variables are declared outside of the ‘main’ or ‘loop’ (</a:t>
            </a:r>
            <a:r>
              <a:rPr lang="en-GB" dirty="0" smtClean="0">
                <a:solidFill>
                  <a:schemeClr val="accent4"/>
                </a:solidFill>
              </a:rPr>
              <a:t>in Arduino</a:t>
            </a:r>
            <a:r>
              <a:rPr lang="en-GB" dirty="0" smtClean="0"/>
              <a:t>) program and any functions and are re-declared within each functions which uses them.</a:t>
            </a:r>
          </a:p>
          <a:p>
            <a:pPr>
              <a:buNone/>
            </a:pPr>
            <a:r>
              <a:rPr lang="en-GB" dirty="0" smtClean="0"/>
              <a:t>e.g.  </a:t>
            </a:r>
            <a:r>
              <a:rPr lang="en-GB" dirty="0" err="1" smtClean="0"/>
              <a:t>funct</a:t>
            </a:r>
            <a:r>
              <a:rPr lang="en-GB" dirty="0" smtClean="0"/>
              <a:t> (value);</a:t>
            </a:r>
          </a:p>
          <a:p>
            <a:pPr>
              <a:buNone/>
            </a:pPr>
            <a:r>
              <a:rPr lang="en-GB" dirty="0" smtClean="0"/>
              <a:t>This is handled within the function by:</a:t>
            </a:r>
          </a:p>
          <a:p>
            <a:pPr>
              <a:buNone/>
            </a:pPr>
            <a:r>
              <a:rPr lang="en-GB" dirty="0" smtClean="0"/>
              <a:t>                 </a:t>
            </a:r>
            <a:r>
              <a:rPr lang="en-GB" dirty="0" err="1" smtClean="0"/>
              <a:t>funct</a:t>
            </a:r>
            <a:r>
              <a:rPr lang="en-GB" dirty="0" smtClean="0"/>
              <a:t>(value)</a:t>
            </a:r>
          </a:p>
          <a:p>
            <a:pPr>
              <a:buNone/>
            </a:pPr>
            <a:r>
              <a:rPr lang="en-GB" dirty="0" smtClean="0"/>
              <a:t>                 </a:t>
            </a:r>
            <a:r>
              <a:rPr lang="en-GB" dirty="0" err="1" smtClean="0"/>
              <a:t>int</a:t>
            </a:r>
            <a:r>
              <a:rPr lang="en-GB" dirty="0" smtClean="0"/>
              <a:t> value;       </a:t>
            </a:r>
            <a:r>
              <a:rPr lang="en-GB" dirty="0" smtClean="0">
                <a:solidFill>
                  <a:schemeClr val="accent4"/>
                </a:solidFill>
              </a:rPr>
              <a:t>//value is an integer</a:t>
            </a:r>
          </a:p>
          <a:p>
            <a:pPr>
              <a:buNone/>
            </a:pPr>
            <a:r>
              <a:rPr lang="en-GB" dirty="0" smtClean="0"/>
              <a:t>				{</a:t>
            </a:r>
          </a:p>
          <a:p>
            <a:pPr>
              <a:buNone/>
            </a:pPr>
            <a:r>
              <a:rPr lang="en-GB" dirty="0" smtClean="0"/>
              <a:t>			               Statement;</a:t>
            </a:r>
          </a:p>
          <a:p>
            <a:pPr>
              <a:buNone/>
            </a:pPr>
            <a:r>
              <a:rPr lang="en-GB" dirty="0" smtClean="0"/>
              <a:t>				}</a:t>
            </a:r>
          </a:p>
          <a:p>
            <a:pPr>
              <a:buNone/>
            </a:pPr>
            <a:r>
              <a:rPr lang="en-GB" dirty="0" smtClean="0"/>
              <a:t>		    </a:t>
            </a:r>
            <a:r>
              <a:rPr lang="en-GB" dirty="0" smtClean="0">
                <a:solidFill>
                  <a:schemeClr val="accent6"/>
                </a:solidFill>
              </a:rPr>
              <a:t> return</a:t>
            </a:r>
            <a:r>
              <a:rPr lang="en-GB" dirty="0" smtClean="0"/>
              <a:t>(value) </a:t>
            </a:r>
            <a:r>
              <a:rPr lang="en-GB" dirty="0" smtClean="0">
                <a:solidFill>
                  <a:schemeClr val="accent4"/>
                </a:solidFill>
              </a:rPr>
              <a:t>// value is a returned integer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Operators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en-GB" dirty="0" smtClean="0"/>
              <a:t>C, Provides a useful range of operators. </a:t>
            </a:r>
          </a:p>
          <a:p>
            <a:r>
              <a:rPr lang="en-GB" dirty="0" smtClean="0"/>
              <a:t>Usual ones are arithmetic operators ( +,-,*,/)</a:t>
            </a:r>
          </a:p>
          <a:p>
            <a:r>
              <a:rPr lang="en-GB" dirty="0" smtClean="0"/>
              <a:t>Unusual ones are increment and decrement.</a:t>
            </a:r>
          </a:p>
          <a:p>
            <a:pPr>
              <a:buNone/>
            </a:pPr>
            <a:r>
              <a:rPr lang="en-GB" dirty="0" smtClean="0"/>
              <a:t>e.g. X=X+1;  Y=Y-1;</a:t>
            </a:r>
          </a:p>
          <a:p>
            <a:pPr>
              <a:buNone/>
            </a:pPr>
            <a:r>
              <a:rPr lang="en-GB" dirty="0" smtClean="0"/>
              <a:t>‘C’ allows you to say</a:t>
            </a:r>
            <a:r>
              <a:rPr lang="en-GB" dirty="0" smtClean="0">
                <a:solidFill>
                  <a:schemeClr val="accent6"/>
                </a:solidFill>
              </a:rPr>
              <a:t>:  ++X   </a:t>
            </a:r>
            <a:r>
              <a:rPr lang="en-GB" dirty="0" smtClean="0"/>
              <a:t>instead of X=X+1</a:t>
            </a:r>
          </a:p>
          <a:p>
            <a:pPr>
              <a:buNone/>
            </a:pPr>
            <a:r>
              <a:rPr lang="en-GB" dirty="0" smtClean="0"/>
              <a:t>					</a:t>
            </a:r>
            <a:r>
              <a:rPr lang="en-GB" dirty="0" smtClean="0">
                <a:solidFill>
                  <a:schemeClr val="accent6"/>
                </a:solidFill>
              </a:rPr>
              <a:t>--Y </a:t>
            </a:r>
            <a:r>
              <a:rPr lang="en-GB" dirty="0" smtClean="0"/>
              <a:t>	instead of Y=Y-1</a:t>
            </a:r>
          </a:p>
          <a:p>
            <a:pPr>
              <a:buNone/>
            </a:pPr>
            <a:r>
              <a:rPr lang="en-GB" dirty="0" smtClean="0">
                <a:solidFill>
                  <a:schemeClr val="accent6"/>
                </a:solidFill>
              </a:rPr>
              <a:t>++</a:t>
            </a:r>
            <a:r>
              <a:rPr lang="en-GB" dirty="0" smtClean="0"/>
              <a:t>, or </a:t>
            </a:r>
            <a:r>
              <a:rPr lang="en-GB" dirty="0" smtClean="0">
                <a:solidFill>
                  <a:schemeClr val="accent6"/>
                </a:solidFill>
              </a:rPr>
              <a:t>--</a:t>
            </a:r>
            <a:r>
              <a:rPr lang="en-GB" dirty="0" smtClean="0"/>
              <a:t> can be suffixes as well as prefixes</a:t>
            </a:r>
          </a:p>
          <a:p>
            <a:pPr>
              <a:buNone/>
            </a:pPr>
            <a:r>
              <a:rPr lang="en-GB" dirty="0" smtClean="0"/>
              <a:t>e.g.  If a=6;   X=a--   means a:=5 and x:=5</a:t>
            </a:r>
          </a:p>
          <a:p>
            <a:pPr>
              <a:buNone/>
            </a:pPr>
            <a:r>
              <a:rPr lang="en-GB" dirty="0" smtClean="0"/>
              <a:t>   ‘:=‘ means becomes i.e. x must be a variable.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Relational Operators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‘&gt;’</a:t>
            </a:r>
            <a:r>
              <a:rPr lang="en-GB" dirty="0" smtClean="0"/>
              <a:t>    Greater than </a:t>
            </a:r>
            <a:r>
              <a:rPr lang="en-GB" dirty="0" smtClean="0">
                <a:solidFill>
                  <a:schemeClr val="accent6"/>
                </a:solidFill>
              </a:rPr>
              <a:t>‘&gt;=‘</a:t>
            </a:r>
            <a:r>
              <a:rPr lang="en-GB" dirty="0" smtClean="0"/>
              <a:t>  Greater than or Equal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‘&lt;‘</a:t>
            </a:r>
            <a:r>
              <a:rPr lang="en-GB" dirty="0" smtClean="0"/>
              <a:t>     L</a:t>
            </a:r>
            <a:r>
              <a:rPr lang="en-GB" dirty="0" smtClean="0">
                <a:sym typeface="Wingdings" pitchFamily="2" charset="2"/>
              </a:rPr>
              <a:t>ess than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6"/>
                </a:solidFill>
              </a:rPr>
              <a:t>‘&lt;=‘</a:t>
            </a:r>
            <a:r>
              <a:rPr lang="en-GB" dirty="0" smtClean="0"/>
              <a:t> Less than or Equal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‘==‘</a:t>
            </a:r>
            <a:r>
              <a:rPr lang="en-GB" dirty="0" smtClean="0"/>
              <a:t> Test for equality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‘!=‘</a:t>
            </a:r>
            <a:r>
              <a:rPr lang="en-GB" dirty="0" smtClean="0"/>
              <a:t> Test for inequality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Logical Operators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‘&amp;&amp;’ ---------&gt; Logical AND</a:t>
            </a:r>
          </a:p>
          <a:p>
            <a:r>
              <a:rPr lang="en-GB" dirty="0" smtClean="0"/>
              <a:t>‘||’   ----------&gt; Logical OR</a:t>
            </a:r>
          </a:p>
          <a:p>
            <a:r>
              <a:rPr lang="en-GB" dirty="0" smtClean="0"/>
              <a:t>‘!’      ----------&gt; Logical NOT</a:t>
            </a:r>
          </a:p>
          <a:p>
            <a:r>
              <a:rPr lang="en-GB" dirty="0" smtClean="0"/>
              <a:t>‘&lt;&lt;‘   ----------&gt; Bit shift left</a:t>
            </a:r>
          </a:p>
          <a:p>
            <a:pPr>
              <a:buNone/>
            </a:pPr>
            <a:r>
              <a:rPr lang="en-GB" dirty="0" smtClean="0"/>
              <a:t>e.g. </a:t>
            </a:r>
            <a:r>
              <a:rPr lang="en-GB" dirty="0" err="1" smtClean="0"/>
              <a:t>int</a:t>
            </a:r>
            <a:r>
              <a:rPr lang="en-GB" dirty="0" smtClean="0"/>
              <a:t> a=5 ;   // Binary 00000101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int</a:t>
            </a:r>
            <a:r>
              <a:rPr lang="en-GB" dirty="0" smtClean="0"/>
              <a:t> b=a&lt;&lt; 3; Means b=00101000</a:t>
            </a:r>
          </a:p>
          <a:p>
            <a:r>
              <a:rPr lang="en-GB" dirty="0" smtClean="0"/>
              <a:t>‘&gt;&gt;’   ----------&gt; Bit shift right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Problem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life problem needs to be translated into a form that a digital computer can understand and provide answers.</a:t>
            </a:r>
          </a:p>
          <a:p>
            <a:r>
              <a:rPr lang="en-US" dirty="0" smtClean="0"/>
              <a:t>Digital computers deal with Logic and arithmetic operations.</a:t>
            </a:r>
          </a:p>
          <a:p>
            <a:r>
              <a:rPr lang="en-US" dirty="0" smtClean="0"/>
              <a:t>Real life problems has to be translated into logic and arithmetic.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/>
                </a:solidFill>
              </a:rPr>
              <a:t>Logic</a:t>
            </a:r>
            <a:endParaRPr lang="en-GB" sz="6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NOT</a:t>
            </a:r>
          </a:p>
          <a:p>
            <a:r>
              <a:rPr lang="en-US" dirty="0" smtClean="0"/>
              <a:t>NAND</a:t>
            </a:r>
          </a:p>
          <a:p>
            <a:r>
              <a:rPr lang="en-US" dirty="0" smtClean="0"/>
              <a:t>NOR</a:t>
            </a:r>
          </a:p>
          <a:p>
            <a:r>
              <a:rPr lang="en-US" dirty="0" smtClean="0"/>
              <a:t>XOR</a:t>
            </a:r>
          </a:p>
          <a:p>
            <a:r>
              <a:rPr lang="en-US" dirty="0" smtClean="0"/>
              <a:t>&lt;  , &gt; , =&lt; ,&gt;=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uses the above logic for decision making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accent4"/>
                </a:solidFill>
              </a:rPr>
              <a:t>All have their own truth table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/>
                </a:solidFill>
              </a:rPr>
              <a:t>Arithmetic</a:t>
            </a:r>
            <a:endParaRPr lang="en-GB" sz="6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Addition.</a:t>
            </a:r>
          </a:p>
          <a:p>
            <a:r>
              <a:rPr lang="en-US" sz="6000" dirty="0" smtClean="0"/>
              <a:t>Subtraction.</a:t>
            </a:r>
          </a:p>
          <a:p>
            <a:r>
              <a:rPr lang="en-US" sz="6000" dirty="0" smtClean="0"/>
              <a:t>Multiplication.</a:t>
            </a:r>
          </a:p>
          <a:p>
            <a:r>
              <a:rPr lang="en-US" sz="6000" dirty="0" smtClean="0"/>
              <a:t>Division.</a:t>
            </a:r>
          </a:p>
          <a:p>
            <a:pPr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Statements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languages provide various statements to support logical and arithmetic operations.</a:t>
            </a:r>
          </a:p>
          <a:p>
            <a:r>
              <a:rPr lang="en-US" dirty="0" smtClean="0"/>
              <a:t>Decision making is based on the outcome of the logical and arithmetic operations.</a:t>
            </a:r>
          </a:p>
          <a:p>
            <a:r>
              <a:rPr lang="en-US" dirty="0" smtClean="0"/>
              <a:t>Logical and arithmetic operations are used in a defined structure provided by the language.</a:t>
            </a:r>
          </a:p>
          <a:p>
            <a:r>
              <a:rPr lang="en-US" dirty="0" smtClean="0"/>
              <a:t>Each statement has a unique format.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90" y="260648"/>
            <a:ext cx="8725806" cy="603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    </a:t>
            </a:r>
            <a:r>
              <a:rPr lang="en-GB" sz="4400" dirty="0" smtClean="0">
                <a:solidFill>
                  <a:srgbClr val="7030A0"/>
                </a:solidFill>
              </a:rPr>
              <a:t>Computer Languages</a:t>
            </a:r>
          </a:p>
          <a:p>
            <a:r>
              <a:rPr lang="en-GB" sz="2800" dirty="0" smtClean="0"/>
              <a:t> 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There are Three levels of Computer Languages</a:t>
            </a:r>
            <a:r>
              <a:rPr lang="en-GB" sz="2800" dirty="0" smtClean="0"/>
              <a:t>:</a:t>
            </a:r>
          </a:p>
          <a:p>
            <a:endParaRPr lang="en-GB" dirty="0" smtClean="0"/>
          </a:p>
          <a:p>
            <a:r>
              <a:rPr lang="en-GB" sz="3200" dirty="0" smtClean="0">
                <a:solidFill>
                  <a:schemeClr val="accent1"/>
                </a:solidFill>
              </a:rPr>
              <a:t>1- The Lowest Level</a:t>
            </a:r>
          </a:p>
          <a:p>
            <a:endParaRPr lang="en-GB" dirty="0" smtClean="0"/>
          </a:p>
          <a:p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This consist of Binary Code which Computer understand it</a:t>
            </a:r>
          </a:p>
          <a:p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(Difficult for Users to get to grips with).</a:t>
            </a:r>
          </a:p>
          <a:p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b="1" u="sng" dirty="0" smtClean="0">
                <a:solidFill>
                  <a:schemeClr val="accent6">
                    <a:lumMod val="75000"/>
                  </a:schemeClr>
                </a:solidFill>
              </a:rPr>
              <a:t> Requires:</a:t>
            </a:r>
          </a:p>
          <a:p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Bit patterns as instructions i.e. 01011110011111</a:t>
            </a: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Each bit patterns means something.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</a:rPr>
              <a:t>patterns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get other bit patterns as a sequence to control the hardware.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</a:rPr>
              <a:t>2- </a:t>
            </a:r>
            <a:r>
              <a:rPr lang="en-GB" sz="3200" dirty="0">
                <a:solidFill>
                  <a:schemeClr val="accent1"/>
                </a:solidFill>
              </a:rPr>
              <a:t>Assembly Language</a:t>
            </a:r>
          </a:p>
          <a:p>
            <a:endParaRPr lang="en-GB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This consist of symbolic representation of Binary codes (Mnemonics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) i.e. letters of alphabets are used to generate Operational code. 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E.g. LDA {Load a machine register},  </a:t>
            </a: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       MOVE {move data from source to destination}</a:t>
            </a:r>
            <a:endParaRPr lang="en-GB" sz="2400" dirty="0"/>
          </a:p>
          <a:p>
            <a:r>
              <a:rPr lang="en-GB" sz="32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u="sng" dirty="0">
                <a:solidFill>
                  <a:schemeClr val="accent6">
                    <a:lumMod val="75000"/>
                  </a:schemeClr>
                </a:solidFill>
              </a:rPr>
              <a:t>Requires</a:t>
            </a:r>
            <a:r>
              <a:rPr lang="en-GB" sz="3200" b="1" u="sng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 </a:t>
            </a:r>
            <a:r>
              <a:rPr lang="en-GB" sz="2400" b="1" dirty="0">
                <a:solidFill>
                  <a:schemeClr val="accent4"/>
                </a:solidFill>
              </a:rPr>
              <a:t>An assembler 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4"/>
                </a:solidFill>
              </a:rPr>
              <a:t>  Considerable computing Knowledge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4"/>
                </a:solidFill>
              </a:rPr>
              <a:t>  Understanding of the Computer System   Architecture </a:t>
            </a:r>
            <a:endParaRPr lang="en-GB" sz="2400" b="1" u="sng" dirty="0" smtClean="0">
              <a:solidFill>
                <a:schemeClr val="accent6"/>
              </a:solidFill>
            </a:endParaRPr>
          </a:p>
          <a:p>
            <a:r>
              <a:rPr lang="en-GB" sz="3200" b="1" u="sng" dirty="0" smtClean="0">
                <a:solidFill>
                  <a:schemeClr val="accent6"/>
                </a:solidFill>
              </a:rPr>
              <a:t>Gives</a:t>
            </a:r>
            <a:r>
              <a:rPr lang="en-GB" sz="3200" b="1" u="sng" dirty="0">
                <a:solidFill>
                  <a:schemeClr val="accent6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4"/>
                </a:solidFill>
              </a:rPr>
              <a:t>The </a:t>
            </a:r>
            <a:r>
              <a:rPr lang="en-GB" sz="2400" b="1" dirty="0">
                <a:solidFill>
                  <a:schemeClr val="accent4"/>
                </a:solidFill>
              </a:rPr>
              <a:t>programmer complete control Over the system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4"/>
                </a:solidFill>
              </a:rPr>
              <a:t>The Most efficient code can be generated.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9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</a:rPr>
              <a:t>3- High Level Languages</a:t>
            </a:r>
          </a:p>
          <a:p>
            <a:endParaRPr lang="en-GB" dirty="0"/>
          </a:p>
          <a:p>
            <a:r>
              <a:rPr lang="en-GB" sz="2400" dirty="0" smtClean="0"/>
              <a:t>Designed to counter the requirements and difficulties encountered in: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Remembering machine code which is impossible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Remembering or referring to user manual for Mnemonics (Operational codes).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Having Considerable Knowledge of hardware</a:t>
            </a:r>
            <a:r>
              <a:rPr lang="en-GB" dirty="0" smtClean="0"/>
              <a:t>  </a:t>
            </a:r>
          </a:p>
          <a:p>
            <a:endParaRPr lang="en-GB" dirty="0" smtClean="0"/>
          </a:p>
          <a:p>
            <a:r>
              <a:rPr lang="en-GB" sz="3200" b="1" dirty="0" smtClean="0">
                <a:solidFill>
                  <a:schemeClr val="accent6"/>
                </a:solidFill>
              </a:rPr>
              <a:t>Provides</a:t>
            </a:r>
            <a:endParaRPr lang="en-GB" sz="3200" b="1" dirty="0">
              <a:solidFill>
                <a:schemeClr val="accent6"/>
              </a:solidFill>
            </a:endParaRPr>
          </a:p>
          <a:p>
            <a:r>
              <a:rPr lang="en-GB" sz="2400" dirty="0" smtClean="0"/>
              <a:t>Usage of  high level statements which is closer to  natural languages. i.e. using words and statements such as  </a:t>
            </a:r>
            <a:r>
              <a:rPr lang="en-GB" sz="2400" dirty="0" smtClean="0">
                <a:solidFill>
                  <a:srgbClr val="7030A0"/>
                </a:solidFill>
              </a:rPr>
              <a:t>write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Print</a:t>
            </a:r>
            <a:r>
              <a:rPr lang="en-GB" sz="2400" dirty="0" smtClean="0"/>
              <a:t>,</a:t>
            </a:r>
            <a:r>
              <a:rPr lang="en-GB" sz="2400" dirty="0" smtClean="0">
                <a:solidFill>
                  <a:srgbClr val="7030A0"/>
                </a:solidFill>
              </a:rPr>
              <a:t> Read</a:t>
            </a:r>
            <a:r>
              <a:rPr lang="en-GB" sz="2400" dirty="0" smtClean="0"/>
              <a:t>,</a:t>
            </a:r>
            <a:r>
              <a:rPr lang="en-GB" sz="2400" dirty="0" smtClean="0">
                <a:solidFill>
                  <a:srgbClr val="7030A0"/>
                </a:solidFill>
              </a:rPr>
              <a:t> While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Do</a:t>
            </a:r>
            <a:r>
              <a:rPr lang="en-GB" sz="2400" dirty="0" smtClean="0"/>
              <a:t>,… .....etc</a:t>
            </a:r>
          </a:p>
          <a:p>
            <a:endParaRPr lang="en-GB" sz="2400" dirty="0"/>
          </a:p>
          <a:p>
            <a:r>
              <a:rPr lang="en-GB" sz="2400" b="1" dirty="0" smtClean="0">
                <a:solidFill>
                  <a:schemeClr val="accent4"/>
                </a:solidFill>
              </a:rPr>
              <a:t>Popular languages</a:t>
            </a:r>
            <a:r>
              <a:rPr lang="en-GB" sz="2400" dirty="0" smtClean="0"/>
              <a:t>,: VB, JAVA, C++, C#...etc</a:t>
            </a:r>
          </a:p>
          <a:p>
            <a:endParaRPr lang="en-GB" dirty="0"/>
          </a:p>
          <a:p>
            <a:r>
              <a:rPr lang="en-GB" sz="3200" b="1" dirty="0" smtClean="0">
                <a:solidFill>
                  <a:schemeClr val="accent6"/>
                </a:solidFill>
              </a:rPr>
              <a:t>Requirement:</a:t>
            </a:r>
            <a:r>
              <a:rPr lang="en-GB" sz="3200" dirty="0" smtClean="0"/>
              <a:t>   Compiler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1346</Words>
  <Application>Microsoft Office PowerPoint</Application>
  <PresentationFormat>On-screen Show (4:3)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Computer Languages</vt:lpstr>
      <vt:lpstr>Objectives</vt:lpstr>
      <vt:lpstr>Problem Solving</vt:lpstr>
      <vt:lpstr>Logic</vt:lpstr>
      <vt:lpstr>Arithmetic</vt:lpstr>
      <vt:lpstr>Statements</vt:lpstr>
      <vt:lpstr>PowerPoint Presentation</vt:lpstr>
      <vt:lpstr>PowerPoint Presentation</vt:lpstr>
      <vt:lpstr>PowerPoint Presentation</vt:lpstr>
      <vt:lpstr>PowerPoint Presentation</vt:lpstr>
      <vt:lpstr>‘C’ Language</vt:lpstr>
      <vt:lpstr>PowerPoint Presentation</vt:lpstr>
      <vt:lpstr>PowerPoint Presentation</vt:lpstr>
      <vt:lpstr>PowerPoint Presentation</vt:lpstr>
      <vt:lpstr>Style differences </vt:lpstr>
      <vt:lpstr>PowerPoint Presentation</vt:lpstr>
      <vt:lpstr>The Structure of a “C” program</vt:lpstr>
      <vt:lpstr>Example of a Basic structure</vt:lpstr>
      <vt:lpstr>Arduino “C” Structure</vt:lpstr>
      <vt:lpstr>Example BLINK</vt:lpstr>
      <vt:lpstr>Arduino “C” program Structure</vt:lpstr>
      <vt:lpstr>Declaration</vt:lpstr>
      <vt:lpstr>PowerPoint Presentation</vt:lpstr>
      <vt:lpstr>External &amp; Internal variables </vt:lpstr>
      <vt:lpstr>Operators</vt:lpstr>
      <vt:lpstr>Relational Operators</vt:lpstr>
      <vt:lpstr>Logical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C</dc:title>
  <dc:creator>temp</dc:creator>
  <cp:lastModifiedBy>Saeed Malekshahi Gheytassi</cp:lastModifiedBy>
  <cp:revision>113</cp:revision>
  <dcterms:created xsi:type="dcterms:W3CDTF">2014-02-02T16:25:39Z</dcterms:created>
  <dcterms:modified xsi:type="dcterms:W3CDTF">2015-02-19T08:29:51Z</dcterms:modified>
</cp:coreProperties>
</file>