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58" r:id="rId4"/>
    <p:sldId id="263" r:id="rId5"/>
    <p:sldId id="264" r:id="rId6"/>
    <p:sldId id="261" r:id="rId7"/>
    <p:sldId id="262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76DB-1309-45FD-9484-0B8ADB4D3CA1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9771A-ECC3-4E13-8582-628371B8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9771A-ECC3-4E13-8582-628371B893E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0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8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5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3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6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1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048A-42E8-4F6E-BEAC-940B82AF5DBA}" type="datetimeFigureOut">
              <a:rPr lang="en-GB" smtClean="0"/>
              <a:pPr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3D18-D451-4E02-87A3-9C239AB15F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9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accent2"/>
                </a:solidFill>
              </a:rPr>
              <a:t>Structured Program Development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Thorough understanding of the problem is needed.</a:t>
            </a:r>
          </a:p>
          <a:p>
            <a:r>
              <a:rPr lang="en-GB" dirty="0" smtClean="0"/>
              <a:t>Think of a careful approach to solve a problem</a:t>
            </a:r>
          </a:p>
          <a:p>
            <a:r>
              <a:rPr lang="en-GB" dirty="0" smtClean="0"/>
              <a:t>Devise a structured sequence of actions.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38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If ( </a:t>
            </a:r>
            <a:r>
              <a:rPr lang="en-US" dirty="0" err="1" smtClean="0"/>
              <a:t>my_bank_balance</a:t>
            </a:r>
            <a:r>
              <a:rPr lang="en-US" dirty="0" smtClean="0"/>
              <a:t>==0)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>
                <a:solidFill>
                  <a:schemeClr val="accent6"/>
                </a:solidFill>
              </a:rPr>
              <a:t>S</a:t>
            </a:r>
            <a:r>
              <a:rPr lang="en-US" dirty="0" err="1" smtClean="0">
                <a:solidFill>
                  <a:schemeClr val="accent6"/>
                </a:solidFill>
              </a:rPr>
              <a:t>erialprintln</a:t>
            </a:r>
            <a:r>
              <a:rPr lang="en-US" dirty="0" smtClean="0"/>
              <a:t>(“I have no money”);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</a:t>
            </a:r>
            <a:r>
              <a:rPr lang="en-US" dirty="0" err="1" smtClean="0">
                <a:solidFill>
                  <a:schemeClr val="accent6"/>
                </a:solidFill>
              </a:rPr>
              <a:t>erialprintln</a:t>
            </a:r>
            <a:r>
              <a:rPr lang="en-US" dirty="0" smtClean="0"/>
              <a:t>(“ I </a:t>
            </a:r>
            <a:r>
              <a:rPr lang="en-US" dirty="0" smtClean="0"/>
              <a:t>can not </a:t>
            </a:r>
            <a:r>
              <a:rPr lang="en-US" dirty="0" smtClean="0"/>
              <a:t>buy anything);</a:t>
            </a:r>
          </a:p>
          <a:p>
            <a:pPr>
              <a:buNone/>
            </a:pPr>
            <a:r>
              <a:rPr lang="en-US" dirty="0" smtClean="0"/>
              <a:t>           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Flow chart for “if-else”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51520" y="4509120"/>
            <a:ext cx="230425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“Failed”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6516216" y="4437112"/>
            <a:ext cx="230425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“Passed”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3707904" y="5877272"/>
            <a:ext cx="1152128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1907704" y="2060848"/>
            <a:ext cx="5328592" cy="19442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 </a:t>
            </a:r>
            <a:r>
              <a:rPr lang="en-US" dirty="0" smtClean="0"/>
              <a:t>mark &gt;=</a:t>
            </a:r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8384" y="249289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2348880"/>
            <a:ext cx="6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</a:p>
        </p:txBody>
      </p:sp>
      <p:cxnSp>
        <p:nvCxnSpPr>
          <p:cNvPr id="22" name="Straight Connector 21"/>
          <p:cNvCxnSpPr>
            <a:stCxn id="18" idx="3"/>
          </p:cNvCxnSpPr>
          <p:nvPr/>
        </p:nvCxnSpPr>
        <p:spPr>
          <a:xfrm>
            <a:off x="7236296" y="3032956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96336" y="306896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75656" y="3068960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1403648" y="53732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03648" y="623731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</p:cNvCxnSpPr>
          <p:nvPr/>
        </p:nvCxnSpPr>
        <p:spPr>
          <a:xfrm>
            <a:off x="7668344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6"/>
          </p:cNvCxnSpPr>
          <p:nvPr/>
        </p:nvCxnSpPr>
        <p:spPr>
          <a:xfrm flipH="1">
            <a:off x="4860032" y="6093296"/>
            <a:ext cx="2808312" cy="12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1"/>
          </p:cNvCxnSpPr>
          <p:nvPr/>
        </p:nvCxnSpPr>
        <p:spPr>
          <a:xfrm flipH="1">
            <a:off x="1475656" y="3032956"/>
            <a:ext cx="43204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" idx="2"/>
            <a:endCxn id="18" idx="0"/>
          </p:cNvCxnSpPr>
          <p:nvPr/>
        </p:nvCxnSpPr>
        <p:spPr>
          <a:xfrm>
            <a:off x="4572000" y="1417638"/>
            <a:ext cx="0" cy="64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“If-else” 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exam_mark</a:t>
            </a:r>
            <a:r>
              <a:rPr lang="en-US" dirty="0" smtClean="0"/>
              <a:t> &gt;= 60)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6"/>
                </a:solidFill>
              </a:rPr>
              <a:t>serialprintln</a:t>
            </a:r>
            <a:r>
              <a:rPr lang="en-US" dirty="0" smtClean="0"/>
              <a:t>(“pass”);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6"/>
                </a:solidFill>
              </a:rPr>
              <a:t>serialprintln</a:t>
            </a:r>
            <a:r>
              <a:rPr lang="en-US" dirty="0" smtClean="0"/>
              <a:t>(“failed”);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Nested “if/else”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Pseudo representation:</a:t>
            </a:r>
          </a:p>
          <a:p>
            <a:pPr marL="0" indent="0">
              <a:buNone/>
            </a:pPr>
            <a:r>
              <a:rPr lang="en-GB" b="1" dirty="0" smtClean="0"/>
              <a:t>If</a:t>
            </a:r>
            <a:r>
              <a:rPr lang="en-GB" dirty="0" smtClean="0"/>
              <a:t> student’s grade is grater than or equal to 70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 “A”</a:t>
            </a:r>
          </a:p>
          <a:p>
            <a:pPr marL="0" indent="0">
              <a:buNone/>
            </a:pPr>
            <a:r>
              <a:rPr lang="en-GB" b="1" dirty="0"/>
              <a:t>e</a:t>
            </a:r>
            <a:r>
              <a:rPr lang="en-GB" b="1" dirty="0" smtClean="0"/>
              <a:t>lse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     </a:t>
            </a:r>
            <a:r>
              <a:rPr lang="en-GB" b="1" dirty="0" smtClean="0">
                <a:solidFill>
                  <a:schemeClr val="accent2"/>
                </a:solidFill>
              </a:rPr>
              <a:t> if </a:t>
            </a:r>
            <a:r>
              <a:rPr lang="en-GB" dirty="0"/>
              <a:t>student’s grade </a:t>
            </a:r>
            <a:r>
              <a:rPr lang="en-GB" dirty="0" smtClean="0"/>
              <a:t>is grater </a:t>
            </a:r>
            <a:r>
              <a:rPr lang="en-GB" dirty="0"/>
              <a:t>than or equal to </a:t>
            </a:r>
            <a:r>
              <a:rPr lang="en-GB" dirty="0" smtClean="0"/>
              <a:t>60</a:t>
            </a:r>
          </a:p>
          <a:p>
            <a:pPr marL="0" indent="0">
              <a:buNone/>
            </a:pPr>
            <a:r>
              <a:rPr lang="en-GB" dirty="0" smtClean="0"/>
              <a:t>          Print </a:t>
            </a:r>
            <a:r>
              <a:rPr lang="en-GB" b="1" dirty="0" smtClean="0"/>
              <a:t>“B”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      else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chemeClr val="tx2"/>
                </a:solidFill>
              </a:rPr>
              <a:t>if</a:t>
            </a:r>
            <a:r>
              <a:rPr lang="en-GB" dirty="0" smtClean="0"/>
              <a:t> student’s </a:t>
            </a:r>
            <a:r>
              <a:rPr lang="en-GB" dirty="0"/>
              <a:t>grade </a:t>
            </a:r>
            <a:r>
              <a:rPr lang="en-GB" dirty="0" smtClean="0"/>
              <a:t>is grater </a:t>
            </a:r>
            <a:r>
              <a:rPr lang="en-GB" dirty="0"/>
              <a:t>than or equal to 5</a:t>
            </a:r>
            <a:r>
              <a:rPr lang="en-GB" dirty="0" smtClean="0"/>
              <a:t>0</a:t>
            </a:r>
          </a:p>
          <a:p>
            <a:pPr marL="0" indent="0">
              <a:buNone/>
            </a:pPr>
            <a:r>
              <a:rPr lang="en-GB" dirty="0" smtClean="0"/>
              <a:t>	    Print “C”</a:t>
            </a:r>
          </a:p>
          <a:p>
            <a:pPr marL="0" indent="0">
              <a:buNone/>
            </a:pPr>
            <a:r>
              <a:rPr lang="en-GB" dirty="0" smtClean="0"/>
              <a:t>               </a:t>
            </a:r>
            <a:r>
              <a:rPr lang="en-GB" b="1" dirty="0" smtClean="0">
                <a:solidFill>
                  <a:schemeClr val="tx2"/>
                </a:solidFill>
              </a:rPr>
              <a:t> else </a:t>
            </a:r>
          </a:p>
          <a:p>
            <a:pPr marL="0" indent="0">
              <a:buNone/>
            </a:pPr>
            <a:r>
              <a:rPr lang="en-GB" dirty="0" smtClean="0"/>
              <a:t>	          </a:t>
            </a:r>
            <a:r>
              <a:rPr lang="en-GB" b="1" dirty="0" smtClean="0">
                <a:solidFill>
                  <a:schemeClr val="accent6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dirty="0"/>
              <a:t>student’s grade grater than or equal to 4</a:t>
            </a:r>
            <a:r>
              <a:rPr lang="en-GB" dirty="0" smtClean="0"/>
              <a:t>0</a:t>
            </a:r>
          </a:p>
          <a:p>
            <a:pPr marL="0" indent="0">
              <a:buNone/>
            </a:pPr>
            <a:r>
              <a:rPr lang="en-GB" dirty="0" smtClean="0"/>
              <a:t>	              Print “D”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chemeClr val="accent6"/>
                </a:solidFill>
              </a:rPr>
              <a:t>else</a:t>
            </a:r>
          </a:p>
          <a:p>
            <a:pPr marL="0" indent="0">
              <a:buNone/>
            </a:pPr>
            <a:r>
              <a:rPr lang="en-GB" dirty="0" smtClean="0"/>
              <a:t>	       Print “F”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93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“C”, Coded Nested “if/else” statement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If</a:t>
            </a:r>
            <a:r>
              <a:rPr lang="en-GB" dirty="0" smtClean="0"/>
              <a:t> (grade &gt;= 70)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 smtClean="0"/>
              <a:t>(“ A”);</a:t>
            </a:r>
          </a:p>
          <a:p>
            <a:pPr marL="0" indent="0">
              <a:buNone/>
            </a:pPr>
            <a:r>
              <a:rPr lang="en-GB" b="1" dirty="0"/>
              <a:t>e</a:t>
            </a:r>
            <a:r>
              <a:rPr lang="en-GB" b="1" dirty="0" smtClean="0"/>
              <a:t>lse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smtClean="0">
                <a:solidFill>
                  <a:srgbClr val="FF0000"/>
                </a:solidFill>
              </a:rPr>
              <a:t> If </a:t>
            </a:r>
            <a:r>
              <a:rPr lang="en-GB" dirty="0" smtClean="0"/>
              <a:t>(grade &gt;=60)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 smtClean="0"/>
              <a:t>(“ B”);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GB" dirty="0" smtClean="0"/>
              <a:t>         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dirty="0"/>
              <a:t>(grade </a:t>
            </a:r>
            <a:r>
              <a:rPr lang="en-GB" dirty="0" smtClean="0"/>
              <a:t>&gt;=50)</a:t>
            </a:r>
          </a:p>
          <a:p>
            <a:pPr marL="0" indent="0">
              <a:buNone/>
            </a:pPr>
            <a:r>
              <a:rPr lang="en-GB" dirty="0" smtClean="0"/>
              <a:t>	      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</a:t>
            </a:r>
            <a:r>
              <a:rPr lang="en-GB" dirty="0" smtClean="0"/>
              <a:t>C”);</a:t>
            </a:r>
          </a:p>
          <a:p>
            <a:pPr marL="0" indent="0">
              <a:buNone/>
            </a:pPr>
            <a:r>
              <a:rPr lang="en-GB" dirty="0" smtClean="0"/>
              <a:t>         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</a:t>
            </a:r>
            <a:r>
              <a:rPr lang="en-GB" b="1" dirty="0" smtClean="0">
                <a:solidFill>
                  <a:srgbClr val="002060"/>
                </a:solidFill>
              </a:rPr>
              <a:t> If </a:t>
            </a:r>
            <a:r>
              <a:rPr lang="en-GB" dirty="0"/>
              <a:t>(grade </a:t>
            </a:r>
            <a:r>
              <a:rPr lang="en-GB" dirty="0" smtClean="0"/>
              <a:t>&gt;=40)</a:t>
            </a:r>
          </a:p>
          <a:p>
            <a:pPr marL="0" indent="0">
              <a:buNone/>
            </a:pPr>
            <a:r>
              <a:rPr lang="en-GB" dirty="0" smtClean="0"/>
              <a:t>                            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</a:t>
            </a:r>
            <a:r>
              <a:rPr lang="en-GB" dirty="0" smtClean="0"/>
              <a:t>D”);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b="1" dirty="0" smtClean="0">
                <a:solidFill>
                  <a:srgbClr val="002060"/>
                </a:solidFill>
              </a:rPr>
              <a:t>else</a:t>
            </a:r>
          </a:p>
          <a:p>
            <a:pPr marL="0" indent="0">
              <a:buNone/>
            </a:pPr>
            <a:r>
              <a:rPr lang="en-GB" dirty="0" smtClean="0"/>
              <a:t>                     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</a:t>
            </a:r>
            <a:r>
              <a:rPr lang="en-GB" dirty="0" smtClean="0"/>
              <a:t>F”);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0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Different style of writing “C” Code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(grade &gt;= 70</a:t>
            </a:r>
            <a:r>
              <a:rPr lang="en-GB" dirty="0" smtClean="0"/>
              <a:t>)    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A”);</a:t>
            </a:r>
          </a:p>
          <a:p>
            <a:pPr marL="0" indent="0">
              <a:buNone/>
            </a:pPr>
            <a:r>
              <a:rPr lang="en-GB" b="1" dirty="0"/>
              <a:t>else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 If </a:t>
            </a:r>
            <a:r>
              <a:rPr lang="en-GB" dirty="0"/>
              <a:t>(grade &gt;=60</a:t>
            </a:r>
            <a:r>
              <a:rPr lang="en-GB" dirty="0" smtClean="0"/>
              <a:t>)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B”);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b="1" dirty="0">
                <a:solidFill>
                  <a:srgbClr val="0070C0"/>
                </a:solidFill>
              </a:rPr>
              <a:t>If</a:t>
            </a:r>
            <a:r>
              <a:rPr lang="en-GB" dirty="0"/>
              <a:t> (grade &gt;=</a:t>
            </a:r>
            <a:r>
              <a:rPr lang="en-GB" dirty="0" smtClean="0"/>
              <a:t>50)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C”);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b="1" dirty="0">
                <a:solidFill>
                  <a:srgbClr val="0070C0"/>
                </a:solidFill>
              </a:rPr>
              <a:t>else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       </a:t>
            </a:r>
            <a:r>
              <a:rPr lang="en-GB" b="1" dirty="0">
                <a:solidFill>
                  <a:srgbClr val="002060"/>
                </a:solidFill>
              </a:rPr>
              <a:t> If </a:t>
            </a:r>
            <a:r>
              <a:rPr lang="en-GB" dirty="0"/>
              <a:t>(grade &gt;=40</a:t>
            </a:r>
            <a:r>
              <a:rPr lang="en-GB" dirty="0" smtClean="0"/>
              <a:t>) </a:t>
            </a:r>
            <a:r>
              <a:rPr lang="en-GB" b="1" dirty="0" err="1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D”);</a:t>
            </a:r>
          </a:p>
          <a:p>
            <a:pPr marL="0" indent="0">
              <a:buNone/>
            </a:pPr>
            <a:r>
              <a:rPr lang="en-GB" dirty="0" smtClean="0"/>
              <a:t>                          </a:t>
            </a:r>
          </a:p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b="1" dirty="0" smtClean="0">
                <a:solidFill>
                  <a:srgbClr val="002060"/>
                </a:solidFill>
              </a:rPr>
              <a:t>else </a:t>
            </a:r>
            <a:r>
              <a:rPr lang="en-GB" b="1" dirty="0" err="1" smtClean="0">
                <a:solidFill>
                  <a:schemeClr val="accent6"/>
                </a:solidFill>
              </a:rPr>
              <a:t>Serialprintln</a:t>
            </a:r>
            <a:r>
              <a:rPr lang="en-GB" dirty="0"/>
              <a:t>(“ F”);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66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accent2"/>
                </a:solidFill>
              </a:rPr>
              <a:t>Pseudocode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Artificial and informal language</a:t>
            </a:r>
          </a:p>
          <a:p>
            <a:r>
              <a:rPr lang="en-GB" dirty="0" smtClean="0"/>
              <a:t>A great help in design of an Algorithm</a:t>
            </a:r>
          </a:p>
          <a:p>
            <a:r>
              <a:rPr lang="en-GB" dirty="0" smtClean="0"/>
              <a:t>It can be converted into “C” code</a:t>
            </a:r>
          </a:p>
          <a:p>
            <a:r>
              <a:rPr lang="en-GB" dirty="0" smtClean="0"/>
              <a:t>It consists purely of characters </a:t>
            </a:r>
          </a:p>
          <a:p>
            <a:r>
              <a:rPr lang="en-GB" dirty="0" smtClean="0"/>
              <a:t>It consist of action statements only. </a:t>
            </a:r>
          </a:p>
          <a:p>
            <a:r>
              <a:rPr lang="en-GB" dirty="0" smtClean="0"/>
              <a:t>An informal program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13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Algorithms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Series of actions to be executed.</a:t>
            </a:r>
            <a:endParaRPr lang="en-GB" dirty="0"/>
          </a:p>
          <a:p>
            <a:r>
              <a:rPr lang="en-GB" dirty="0" smtClean="0"/>
              <a:t>The order in which these actions  are to be executed must be right.</a:t>
            </a:r>
          </a:p>
          <a:p>
            <a:r>
              <a:rPr lang="en-GB" dirty="0" smtClean="0"/>
              <a:t>Wrong order of execution causes chaos.</a:t>
            </a:r>
          </a:p>
          <a:p>
            <a:r>
              <a:rPr lang="en-GB" dirty="0" smtClean="0"/>
              <a:t>Results in unexpected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Algorithm Representation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 provides a graphical representation of an algorithm.</a:t>
            </a:r>
          </a:p>
          <a:p>
            <a:r>
              <a:rPr lang="en-US" dirty="0" smtClean="0"/>
              <a:t>Flow chart uses special purpose symbols.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Rectangle, Diamond, Ovals, small circles </a:t>
            </a:r>
            <a:r>
              <a:rPr lang="en-US" dirty="0" smtClean="0"/>
              <a:t>are the symbols used in a flow chart.</a:t>
            </a:r>
          </a:p>
          <a:p>
            <a:r>
              <a:rPr lang="en-US" dirty="0" smtClean="0"/>
              <a:t>Symbols are connected by arrows called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flow-lines.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symbols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Rectangle. ( Action Symbol)</a:t>
            </a:r>
          </a:p>
          <a:p>
            <a:endParaRPr lang="en-US" dirty="0" smtClean="0"/>
          </a:p>
          <a:p>
            <a:r>
              <a:rPr lang="en-US" dirty="0" smtClean="0"/>
              <a:t>Diamond.  ( Decision Symbol)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Oval (Begin and end, or input/output)</a:t>
            </a:r>
          </a:p>
          <a:p>
            <a:endParaRPr lang="en-US" dirty="0" smtClean="0"/>
          </a:p>
          <a:p>
            <a:r>
              <a:rPr lang="en-US" dirty="0" smtClean="0"/>
              <a:t>Flow lines   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7668344" y="2852936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308304" y="4005064"/>
            <a:ext cx="1584176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7668344" y="191683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>
            <a:off x="4067944" y="486916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Control Structure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Statements are executed sequentially</a:t>
            </a:r>
          </a:p>
          <a:p>
            <a:r>
              <a:rPr lang="en-GB" dirty="0" smtClean="0"/>
              <a:t>Transfer of Control.</a:t>
            </a:r>
          </a:p>
          <a:p>
            <a:r>
              <a:rPr lang="en-GB" dirty="0" smtClean="0"/>
              <a:t>This means statements that </a:t>
            </a:r>
            <a:r>
              <a:rPr lang="en-GB" dirty="0" smtClean="0"/>
              <a:t>enable </a:t>
            </a:r>
            <a:r>
              <a:rPr lang="en-GB" dirty="0" smtClean="0"/>
              <a:t>the programmer to choose the next line of code to be executed.</a:t>
            </a:r>
          </a:p>
          <a:p>
            <a:r>
              <a:rPr lang="en-GB" dirty="0" smtClean="0"/>
              <a:t>Structured programming means elimination of the “</a:t>
            </a:r>
            <a:r>
              <a:rPr lang="en-GB" dirty="0" err="1" smtClean="0"/>
              <a:t>goto</a:t>
            </a:r>
            <a:r>
              <a:rPr lang="en-GB" dirty="0" smtClean="0"/>
              <a:t>” statement.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25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Control Structures…....cont…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There are three control structures: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Sequence structure. </a:t>
            </a:r>
            <a:r>
              <a:rPr lang="en-US" dirty="0" smtClean="0"/>
              <a:t>( Built into “C”) each statement gets executed one after the other.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Selection Structure</a:t>
            </a:r>
            <a:r>
              <a:rPr lang="en-US" dirty="0" smtClean="0"/>
              <a:t>. There are selection decision, made in order to address the next statement for execution.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Repetition structure.  </a:t>
            </a:r>
            <a:r>
              <a:rPr lang="en-US" dirty="0" smtClean="0"/>
              <a:t>Creation of loops for executing lines of codes again and again.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Selection Structure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“C” provides three types of selection structure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 if </a:t>
            </a:r>
            <a:r>
              <a:rPr lang="en-US" dirty="0" smtClean="0"/>
              <a:t>selection structure.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an action if a condition is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if/else.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Selects to perform an action if a condition is true and performs a different action if the condition is false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switch</a:t>
            </a:r>
            <a:r>
              <a:rPr lang="en-US" dirty="0" smtClean="0"/>
              <a:t> selection structure.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Performs one of many different action depending on the value of an expression.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Flowchart for “if "statement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1187624" y="2564904"/>
            <a:ext cx="288032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my_bank_balance:0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364088" y="2924944"/>
            <a:ext cx="230425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“I have no money”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364088" y="4293096"/>
            <a:ext cx="230425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“I can not buy anything”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3"/>
            <a:endCxn id="17" idx="1"/>
          </p:cNvCxnSpPr>
          <p:nvPr/>
        </p:nvCxnSpPr>
        <p:spPr>
          <a:xfrm>
            <a:off x="4067944" y="3212976"/>
            <a:ext cx="1296144" cy="1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6516216" y="3537592"/>
            <a:ext cx="0" cy="75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2090156" y="5877272"/>
            <a:ext cx="1152128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5" idx="6"/>
          </p:cNvCxnSpPr>
          <p:nvPr/>
        </p:nvCxnSpPr>
        <p:spPr>
          <a:xfrm flipH="1">
            <a:off x="3242284" y="6093296"/>
            <a:ext cx="3312368" cy="12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2"/>
          </p:cNvCxnSpPr>
          <p:nvPr/>
        </p:nvCxnSpPr>
        <p:spPr>
          <a:xfrm>
            <a:off x="6516216" y="515719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0" y="263691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06900" y="394216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057229" y="4828513"/>
            <a:ext cx="11772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Spend </a:t>
            </a:r>
            <a:r>
              <a:rPr lang="en-GB" b="1" dirty="0" smtClean="0"/>
              <a:t>some of it</a:t>
            </a:r>
            <a:endParaRPr lang="en-GB" dirty="0"/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2627784" y="3861048"/>
            <a:ext cx="18085" cy="9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25" idx="0"/>
          </p:cNvCxnSpPr>
          <p:nvPr/>
        </p:nvCxnSpPr>
        <p:spPr>
          <a:xfrm>
            <a:off x="2645869" y="5441161"/>
            <a:ext cx="20351" cy="43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27784" y="1592815"/>
            <a:ext cx="101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516</Words>
  <Application>Microsoft Office PowerPoint</Application>
  <PresentationFormat>On-screen Show (4:3)</PresentationFormat>
  <Paragraphs>118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Structured Program Development</vt:lpstr>
      <vt:lpstr>Pseudocode</vt:lpstr>
      <vt:lpstr>Algorithms</vt:lpstr>
      <vt:lpstr>Algorithm Representation</vt:lpstr>
      <vt:lpstr>Meaning of symbols </vt:lpstr>
      <vt:lpstr>Control Structure</vt:lpstr>
      <vt:lpstr>Control Structures…....cont…</vt:lpstr>
      <vt:lpstr>Selection Structure</vt:lpstr>
      <vt:lpstr>Flowchart for “if "statement</vt:lpstr>
      <vt:lpstr>The “if” statement</vt:lpstr>
      <vt:lpstr>Flow chart for “if-else” statement</vt:lpstr>
      <vt:lpstr>“If-else”  statement</vt:lpstr>
      <vt:lpstr>Nested “if/else”</vt:lpstr>
      <vt:lpstr>“C”, Coded Nested “if/else” statement</vt:lpstr>
      <vt:lpstr>Different style of writing “C” Code</vt:lpstr>
    </vt:vector>
  </TitlesOfParts>
  <Company>University of Brighton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 Development</dc:title>
  <dc:creator>Saeed Malekshahi Gheytassi</dc:creator>
  <cp:lastModifiedBy>Saeed Malekshahi Gheytassi</cp:lastModifiedBy>
  <cp:revision>39</cp:revision>
  <dcterms:created xsi:type="dcterms:W3CDTF">2012-02-22T13:46:45Z</dcterms:created>
  <dcterms:modified xsi:type="dcterms:W3CDTF">2014-02-28T10:00:47Z</dcterms:modified>
</cp:coreProperties>
</file>