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61F5-6872-415B-AF61-798FA8D9107C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873D4-71D5-499B-A49E-4925E401AC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8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 Malekshahi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73D4-71D5-499B-A49E-4925E401ACDA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Saeed Malekshahi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873D4-71D5-499B-A49E-4925E401ACD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9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24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90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76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0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73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43CA7-1A85-4E3D-9A3C-C6977B8E7920}" type="datetimeFigureOut">
              <a:rPr lang="en-GB" smtClean="0"/>
              <a:pPr/>
              <a:t>13/03/2014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6554-E330-4959-A6FA-375B5F040B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9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switch</a:t>
            </a:r>
            <a:r>
              <a:rPr lang="en-US" dirty="0" smtClean="0"/>
              <a:t> multiple -selection structure.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Switch 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92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syntax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6"/>
                </a:solidFill>
              </a:rPr>
              <a:t>Syntax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while</a:t>
            </a:r>
            <a:r>
              <a:rPr lang="en-GB" dirty="0"/>
              <a:t>(expression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{ </a:t>
            </a:r>
          </a:p>
          <a:p>
            <a:pPr marL="0" indent="0">
              <a:buNone/>
            </a:pPr>
            <a:r>
              <a:rPr lang="en-GB" dirty="0" smtClean="0"/>
              <a:t>    </a:t>
            </a:r>
            <a:r>
              <a:rPr lang="en-GB" dirty="0"/>
              <a:t>statement(s)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} </a:t>
            </a:r>
            <a:endParaRPr lang="en-GB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Parameters</a:t>
            </a:r>
            <a:endParaRPr lang="en-GB" b="1" dirty="0"/>
          </a:p>
          <a:p>
            <a:pPr marL="0" indent="0">
              <a:buNone/>
            </a:pPr>
            <a:r>
              <a:rPr lang="en-GB" dirty="0" smtClean="0"/>
              <a:t>expression </a:t>
            </a:r>
            <a:r>
              <a:rPr lang="en-GB" dirty="0"/>
              <a:t>- a </a:t>
            </a:r>
            <a:r>
              <a:rPr lang="en-GB" dirty="0" smtClean="0"/>
              <a:t>(Boolean) “C” </a:t>
            </a:r>
            <a:r>
              <a:rPr lang="en-GB" dirty="0"/>
              <a:t>statement that evaluates to true or false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89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</a:t>
            </a:r>
            <a:r>
              <a:rPr lang="en-US" dirty="0" smtClean="0">
                <a:solidFill>
                  <a:schemeClr val="accent6"/>
                </a:solidFill>
              </a:rPr>
              <a:t>xample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accent6"/>
                </a:solidFill>
              </a:rPr>
              <a:t>i</a:t>
            </a:r>
            <a:r>
              <a:rPr lang="en-GB" dirty="0" err="1" smtClean="0">
                <a:solidFill>
                  <a:schemeClr val="accent6"/>
                </a:solidFill>
              </a:rPr>
              <a:t>nt</a:t>
            </a:r>
            <a:r>
              <a:rPr lang="en-GB" dirty="0" smtClean="0"/>
              <a:t> </a:t>
            </a:r>
            <a:r>
              <a:rPr lang="en-GB" dirty="0" smtClean="0"/>
              <a:t>Count </a:t>
            </a:r>
            <a:r>
              <a:rPr lang="en-GB" dirty="0"/>
              <a:t>= 0;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while</a:t>
            </a:r>
            <a:r>
              <a:rPr lang="en-GB" dirty="0" smtClean="0"/>
              <a:t>(Count </a:t>
            </a:r>
            <a:r>
              <a:rPr lang="en-GB" dirty="0"/>
              <a:t>&lt; 200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  {</a:t>
            </a:r>
          </a:p>
          <a:p>
            <a:pPr marL="0" indent="0">
              <a:buNone/>
            </a:pPr>
            <a:r>
              <a:rPr lang="en-GB" dirty="0" smtClean="0"/>
              <a:t>      // </a:t>
            </a:r>
            <a:r>
              <a:rPr lang="en-GB" dirty="0"/>
              <a:t>do something repetitive 200 times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>
                <a:solidFill>
                  <a:schemeClr val="accent6"/>
                </a:solidFill>
              </a:rPr>
              <a:t>S</a:t>
            </a:r>
            <a:r>
              <a:rPr lang="en-US" dirty="0" err="1" smtClean="0">
                <a:solidFill>
                  <a:schemeClr val="accent6"/>
                </a:solidFill>
              </a:rPr>
              <a:t>erial.println</a:t>
            </a:r>
            <a:r>
              <a:rPr lang="en-US" dirty="0" smtClean="0"/>
              <a:t>( “I am learning C”);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 </a:t>
            </a:r>
            <a:r>
              <a:rPr lang="en-GB" dirty="0" smtClean="0"/>
              <a:t>Count++;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14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Do/ while structure</a:t>
            </a:r>
            <a:br>
              <a:rPr lang="en-US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while</a:t>
            </a:r>
            <a:r>
              <a:rPr lang="en-US" dirty="0" smtClean="0"/>
              <a:t> structure, tests the condition at the beginning of the loop to decided, if repetition is to be done.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do-while </a:t>
            </a:r>
            <a:r>
              <a:rPr lang="en-US" dirty="0" smtClean="0"/>
              <a:t>structure, the operation in the main loop is done at least once, before the condition is tested at the end of the loop.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03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The Flow chart for do-while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03494" y="1632248"/>
            <a:ext cx="914400" cy="55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5" name="Diamond 4"/>
          <p:cNvSpPr/>
          <p:nvPr/>
        </p:nvSpPr>
        <p:spPr>
          <a:xfrm>
            <a:off x="2112171" y="4208113"/>
            <a:ext cx="1873932" cy="9979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&lt;1000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91937" y="26684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*2</a:t>
            </a:r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591937" y="5676947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384517" y="418786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785703" y="5256821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5" idx="3"/>
          </p:cNvCxnSpPr>
          <p:nvPr/>
        </p:nvCxnSpPr>
        <p:spPr>
          <a:xfrm flipV="1">
            <a:off x="3986103" y="4707070"/>
            <a:ext cx="191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940152" y="2420888"/>
            <a:ext cx="0" cy="2257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060694" y="2420888"/>
            <a:ext cx="27950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</p:cNvCxnSpPr>
          <p:nvPr/>
        </p:nvCxnSpPr>
        <p:spPr>
          <a:xfrm>
            <a:off x="3060694" y="2183160"/>
            <a:ext cx="0" cy="485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>
            <a:off x="3049137" y="3582887"/>
            <a:ext cx="10373" cy="655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>
            <a:off x="3049137" y="5206028"/>
            <a:ext cx="0" cy="470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46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>
                <a:solidFill>
                  <a:schemeClr val="accent6"/>
                </a:solidFill>
              </a:rPr>
              <a:t>int</a:t>
            </a:r>
            <a:r>
              <a:rPr lang="en-GB" dirty="0"/>
              <a:t> </a:t>
            </a:r>
            <a:r>
              <a:rPr lang="en-GB" dirty="0" smtClean="0"/>
              <a:t>J </a:t>
            </a:r>
            <a:r>
              <a:rPr lang="en-GB" dirty="0"/>
              <a:t>= 0; 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do</a:t>
            </a:r>
          </a:p>
          <a:p>
            <a:pPr marL="0" indent="0">
              <a:buNone/>
            </a:pPr>
            <a:r>
              <a:rPr lang="en-GB" dirty="0" smtClean="0"/>
              <a:t>  { </a:t>
            </a:r>
            <a:r>
              <a:rPr lang="en-GB" dirty="0"/>
              <a:t>// do something repetitive 200 times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/>
              <a:t>( “I am learning C”);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smtClean="0"/>
              <a:t>J++;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}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accent6"/>
                </a:solidFill>
              </a:rPr>
              <a:t>while</a:t>
            </a:r>
            <a:r>
              <a:rPr lang="en-GB" dirty="0" smtClean="0"/>
              <a:t>(J&lt; </a:t>
            </a:r>
            <a:r>
              <a:rPr lang="en-GB" dirty="0"/>
              <a:t>200</a:t>
            </a:r>
            <a:r>
              <a:rPr lang="en-GB" dirty="0" smtClean="0"/>
              <a:t>);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Counter </a:t>
            </a:r>
            <a:r>
              <a:rPr lang="en-US" dirty="0" smtClean="0">
                <a:solidFill>
                  <a:schemeClr val="accent2"/>
                </a:solidFill>
              </a:rPr>
              <a:t>Control Repetition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Needs a control variable</a:t>
            </a:r>
          </a:p>
          <a:p>
            <a:r>
              <a:rPr lang="en-US" dirty="0" smtClean="0"/>
              <a:t>Initial value of the control variable</a:t>
            </a:r>
          </a:p>
          <a:p>
            <a:r>
              <a:rPr lang="en-US" dirty="0" smtClean="0"/>
              <a:t>The increment</a:t>
            </a:r>
          </a:p>
          <a:p>
            <a:r>
              <a:rPr lang="en-US" dirty="0" smtClean="0"/>
              <a:t>The condition that tests the final value of the control variable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0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Flow chart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5716" y="2192288"/>
            <a:ext cx="144016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Counter=0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427984" y="3425860"/>
            <a:ext cx="1464460" cy="54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Counter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1475656" y="3140968"/>
            <a:ext cx="2520280" cy="11167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Counter&lt;=10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6444208" y="3425859"/>
            <a:ext cx="1706488" cy="53228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Counter++</a:t>
            </a:r>
            <a:endParaRPr lang="en-GB" dirty="0"/>
          </a:p>
        </p:txBody>
      </p:sp>
      <p:sp>
        <p:nvSpPr>
          <p:cNvPr id="9" name="Flowchart: Connector 8"/>
          <p:cNvSpPr/>
          <p:nvPr/>
        </p:nvSpPr>
        <p:spPr>
          <a:xfrm>
            <a:off x="2159732" y="4920526"/>
            <a:ext cx="1152128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sp>
        <p:nvSpPr>
          <p:cNvPr id="10" name="Flowchart: Connector 9"/>
          <p:cNvSpPr/>
          <p:nvPr/>
        </p:nvSpPr>
        <p:spPr>
          <a:xfrm>
            <a:off x="2285746" y="1196752"/>
            <a:ext cx="9001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4"/>
            <a:endCxn id="4" idx="0"/>
          </p:cNvCxnSpPr>
          <p:nvPr/>
        </p:nvCxnSpPr>
        <p:spPr>
          <a:xfrm>
            <a:off x="2735796" y="1653952"/>
            <a:ext cx="0" cy="538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2735796" y="2649488"/>
            <a:ext cx="0" cy="49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2735796" y="4257672"/>
            <a:ext cx="0" cy="662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6" idx="1"/>
          </p:cNvCxnSpPr>
          <p:nvPr/>
        </p:nvCxnSpPr>
        <p:spPr>
          <a:xfrm>
            <a:off x="3995936" y="369932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 flipV="1">
            <a:off x="5892444" y="3692001"/>
            <a:ext cx="551764" cy="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</p:cNvCxnSpPr>
          <p:nvPr/>
        </p:nvCxnSpPr>
        <p:spPr>
          <a:xfrm>
            <a:off x="8150696" y="3692001"/>
            <a:ext cx="597768" cy="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748464" y="2895228"/>
            <a:ext cx="0" cy="84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735796" y="2895228"/>
            <a:ext cx="6012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95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 /for statement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for</a:t>
            </a:r>
            <a:r>
              <a:rPr lang="en-US" dirty="0" smtClean="0"/>
              <a:t> (counter=0; counter&lt;=10; counter++)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err="1" smtClean="0">
                <a:solidFill>
                  <a:schemeClr val="accent6"/>
                </a:solidFill>
              </a:rPr>
              <a:t>Serial.println</a:t>
            </a:r>
            <a:r>
              <a:rPr lang="en-US" dirty="0" smtClean="0"/>
              <a:t>(“Counter=“ counter);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18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Example </a:t>
            </a:r>
            <a:r>
              <a:rPr lang="en-US" dirty="0" smtClean="0">
                <a:solidFill>
                  <a:schemeClr val="accent2"/>
                </a:solidFill>
              </a:rPr>
              <a:t>While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while</a:t>
            </a:r>
            <a:r>
              <a:rPr lang="en-US" dirty="0" smtClean="0"/>
              <a:t>(counter&lt; 100)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 err="1">
                <a:solidFill>
                  <a:schemeClr val="accent6"/>
                </a:solidFill>
              </a:rPr>
              <a:t>Serial.println</a:t>
            </a:r>
            <a:r>
              <a:rPr lang="en-US" dirty="0"/>
              <a:t>(“Counter=“ counter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counter=counter+1;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06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Do /while example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6"/>
                </a:solidFill>
              </a:rPr>
              <a:t>do</a:t>
            </a:r>
            <a:r>
              <a:rPr lang="en-US" sz="4400" dirty="0"/>
              <a:t>	</a:t>
            </a:r>
            <a:endParaRPr lang="en-US" sz="4400" dirty="0" smtClean="0"/>
          </a:p>
          <a:p>
            <a:r>
              <a:rPr lang="en-US" sz="4400" dirty="0" smtClean="0"/>
              <a:t>   {</a:t>
            </a:r>
            <a:endParaRPr lang="en-US" sz="4400" dirty="0"/>
          </a:p>
          <a:p>
            <a:r>
              <a:rPr lang="en-US" sz="4400" dirty="0" smtClean="0"/>
              <a:t>    </a:t>
            </a:r>
            <a:r>
              <a:rPr lang="en-US" sz="4400" dirty="0" err="1">
                <a:solidFill>
                  <a:schemeClr val="accent6"/>
                </a:solidFill>
              </a:rPr>
              <a:t>Serial.println</a:t>
            </a:r>
            <a:r>
              <a:rPr lang="en-US" sz="4400" dirty="0"/>
              <a:t>(“Counter=“ counter);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counter=counter+1;</a:t>
            </a:r>
          </a:p>
          <a:p>
            <a:r>
              <a:rPr lang="en-US" sz="4400" dirty="0" smtClean="0"/>
              <a:t>     }</a:t>
            </a:r>
          </a:p>
          <a:p>
            <a:r>
              <a:rPr lang="en-US" sz="4400" dirty="0" smtClean="0">
                <a:solidFill>
                  <a:schemeClr val="accent6"/>
                </a:solidFill>
              </a:rPr>
              <a:t>while</a:t>
            </a:r>
            <a:r>
              <a:rPr lang="en-US" sz="4400" dirty="0" smtClean="0"/>
              <a:t> (counter =&lt; 100);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871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620688"/>
            <a:ext cx="8928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If</a:t>
            </a:r>
            <a:r>
              <a:rPr lang="en-US" sz="4000" dirty="0" smtClean="0"/>
              <a:t> is a single- selection structure.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If/else</a:t>
            </a:r>
            <a:r>
              <a:rPr lang="en-US" sz="4000" dirty="0" smtClean="0"/>
              <a:t> is a double selection structure.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accent1"/>
                </a:solidFill>
              </a:rPr>
              <a:t>Switch</a:t>
            </a:r>
            <a:r>
              <a:rPr lang="en-US" sz="4000" dirty="0" smtClean="0"/>
              <a:t> is a Multiple- selection structure.</a:t>
            </a:r>
          </a:p>
          <a:p>
            <a:r>
              <a:rPr lang="en-US" sz="4000" dirty="0" smtClean="0"/>
              <a:t>The </a:t>
            </a:r>
            <a:r>
              <a:rPr lang="en-US" sz="4000" dirty="0" smtClean="0">
                <a:solidFill>
                  <a:schemeClr val="accent1"/>
                </a:solidFill>
              </a:rPr>
              <a:t>switch</a:t>
            </a:r>
            <a:r>
              <a:rPr lang="en-US" sz="4000" dirty="0" smtClean="0"/>
              <a:t> structure consists of a series of </a:t>
            </a:r>
            <a:r>
              <a:rPr lang="en-US" sz="4000" dirty="0" smtClean="0">
                <a:solidFill>
                  <a:schemeClr val="accent1"/>
                </a:solidFill>
              </a:rPr>
              <a:t>case labels</a:t>
            </a:r>
            <a:r>
              <a:rPr lang="en-US" sz="4000" dirty="0" smtClean="0"/>
              <a:t>, and an optional </a:t>
            </a:r>
            <a:r>
              <a:rPr lang="en-US" sz="4000" dirty="0" smtClean="0">
                <a:solidFill>
                  <a:schemeClr val="accent1"/>
                </a:solidFill>
              </a:rPr>
              <a:t>default</a:t>
            </a:r>
            <a:r>
              <a:rPr lang="en-US" sz="4000" dirty="0" smtClean="0"/>
              <a:t> case.</a:t>
            </a:r>
          </a:p>
        </p:txBody>
      </p:sp>
    </p:spTree>
    <p:extLst>
      <p:ext uri="{BB962C8B-B14F-4D97-AF65-F5344CB8AC3E}">
        <p14:creationId xmlns:p14="http://schemas.microsoft.com/office/powerpoint/2010/main" val="1432291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Structured programming summary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Sequence  has no branching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Selection</a:t>
            </a:r>
          </a:p>
          <a:p>
            <a:pPr>
              <a:buNone/>
            </a:pPr>
            <a:r>
              <a:rPr lang="en-US" b="1" dirty="0" smtClean="0"/>
              <a:t>               </a:t>
            </a:r>
            <a:r>
              <a:rPr lang="en-US" b="1" dirty="0" smtClean="0">
                <a:solidFill>
                  <a:schemeClr val="accent6"/>
                </a:solidFill>
              </a:rPr>
              <a:t>if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if-else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chemeClr val="accent6"/>
                </a:solidFill>
              </a:rPr>
              <a:t>switch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Repetition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b="1" dirty="0" smtClean="0">
                <a:solidFill>
                  <a:schemeClr val="accent6"/>
                </a:solidFill>
              </a:rPr>
              <a:t>while</a:t>
            </a:r>
            <a:r>
              <a:rPr lang="en-US" b="1" dirty="0" smtClean="0"/>
              <a:t>,  </a:t>
            </a:r>
            <a:r>
              <a:rPr lang="en-US" b="1" dirty="0" smtClean="0">
                <a:solidFill>
                  <a:schemeClr val="accent6"/>
                </a:solidFill>
              </a:rPr>
              <a:t>do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chemeClr val="accent6"/>
                </a:solidFill>
              </a:rPr>
              <a:t>do/ while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break and continue statements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used to change the flow of the program.</a:t>
            </a:r>
          </a:p>
          <a:p>
            <a:r>
              <a:rPr lang="en-US" dirty="0" smtClean="0"/>
              <a:t>Causes immediate exit from the structure.</a:t>
            </a:r>
          </a:p>
          <a:p>
            <a:r>
              <a:rPr lang="en-US" dirty="0" smtClean="0"/>
              <a:t>Execution continues with the first statement after the structure.</a:t>
            </a:r>
          </a:p>
          <a:p>
            <a:r>
              <a:rPr lang="en-US" dirty="0" smtClean="0"/>
              <a:t>Escapes from a loop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Break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3800" dirty="0" smtClean="0"/>
              <a:t> </a:t>
            </a:r>
            <a:r>
              <a:rPr lang="en-US" sz="3800" dirty="0" err="1" smtClean="0"/>
              <a:t>int</a:t>
            </a:r>
            <a:r>
              <a:rPr lang="en-US" sz="3800" dirty="0" smtClean="0"/>
              <a:t> loop ()   </a:t>
            </a:r>
          </a:p>
          <a:p>
            <a:pPr>
              <a:buNone/>
            </a:pPr>
            <a:r>
              <a:rPr lang="en-US" sz="3800" dirty="0" smtClean="0"/>
              <a:t>  {</a:t>
            </a:r>
          </a:p>
          <a:p>
            <a:pPr>
              <a:buNone/>
            </a:pPr>
            <a:r>
              <a:rPr lang="en-US" sz="3800" dirty="0" smtClean="0"/>
              <a:t>    </a:t>
            </a:r>
            <a:r>
              <a:rPr lang="en-US" sz="3800" dirty="0" err="1" smtClean="0"/>
              <a:t>int</a:t>
            </a:r>
            <a:r>
              <a:rPr lang="en-US" sz="3800" dirty="0" smtClean="0"/>
              <a:t> x;</a:t>
            </a:r>
          </a:p>
          <a:p>
            <a:pPr>
              <a:buNone/>
            </a:pPr>
            <a:r>
              <a:rPr lang="en-US" sz="3800" dirty="0" smtClean="0"/>
              <a:t>    for (x=1; x&lt;=10 x++)</a:t>
            </a:r>
          </a:p>
          <a:p>
            <a:pPr>
              <a:buNone/>
            </a:pPr>
            <a:r>
              <a:rPr lang="en-US" sz="3800" dirty="0" smtClean="0"/>
              <a:t>       {</a:t>
            </a:r>
          </a:p>
          <a:p>
            <a:pPr>
              <a:buNone/>
            </a:pPr>
            <a:r>
              <a:rPr lang="en-US" sz="3800" dirty="0" smtClean="0"/>
              <a:t>          if(x==5)</a:t>
            </a:r>
          </a:p>
          <a:p>
            <a:pPr>
              <a:buNone/>
            </a:pPr>
            <a:r>
              <a:rPr lang="en-US" sz="3800" dirty="0" smtClean="0"/>
              <a:t>	     break;  /*break loop only if x==5 */</a:t>
            </a:r>
          </a:p>
          <a:p>
            <a:pPr>
              <a:buNone/>
            </a:pPr>
            <a:r>
              <a:rPr lang="en-US" sz="3800" dirty="0" smtClean="0"/>
              <a:t>          </a:t>
            </a:r>
            <a:r>
              <a:rPr lang="en-US" sz="3800" dirty="0" err="1" smtClean="0"/>
              <a:t>Serial.print</a:t>
            </a:r>
            <a:r>
              <a:rPr lang="en-US" sz="3800" dirty="0" smtClean="0"/>
              <a:t>(“ X=“);</a:t>
            </a:r>
          </a:p>
          <a:p>
            <a:pPr>
              <a:buNone/>
            </a:pPr>
            <a:r>
              <a:rPr lang="en-US" sz="3800" dirty="0"/>
              <a:t>	 </a:t>
            </a:r>
            <a:r>
              <a:rPr lang="en-US" sz="3800" dirty="0" smtClean="0"/>
              <a:t>    </a:t>
            </a:r>
            <a:r>
              <a:rPr lang="en-US" sz="3800" dirty="0" err="1" smtClean="0"/>
              <a:t>Serial.println</a:t>
            </a:r>
            <a:r>
              <a:rPr lang="en-US" sz="3800" dirty="0" smtClean="0"/>
              <a:t>(x);</a:t>
            </a:r>
          </a:p>
          <a:p>
            <a:pPr>
              <a:buNone/>
            </a:pPr>
            <a:r>
              <a:rPr lang="en-US" sz="3800" dirty="0" smtClean="0"/>
              <a:t>        }</a:t>
            </a:r>
          </a:p>
          <a:p>
            <a:pPr>
              <a:buNone/>
            </a:pPr>
            <a:r>
              <a:rPr lang="en-US" sz="3800" dirty="0" smtClean="0"/>
              <a:t>      </a:t>
            </a:r>
            <a:r>
              <a:rPr lang="en-US" sz="3800" dirty="0" err="1" smtClean="0"/>
              <a:t>Serial.print</a:t>
            </a:r>
            <a:r>
              <a:rPr lang="en-US" sz="3800" dirty="0" smtClean="0"/>
              <a:t>(“Broke out of the loop at x=“);</a:t>
            </a:r>
          </a:p>
          <a:p>
            <a:pPr>
              <a:buNone/>
            </a:pPr>
            <a:r>
              <a:rPr lang="en-US" sz="3800" dirty="0"/>
              <a:t> </a:t>
            </a:r>
            <a:r>
              <a:rPr lang="en-US" sz="3800" dirty="0" smtClean="0"/>
              <a:t>     </a:t>
            </a:r>
            <a:r>
              <a:rPr lang="en-US" sz="3800" dirty="0" err="1" smtClean="0"/>
              <a:t>Serial.println</a:t>
            </a:r>
            <a:r>
              <a:rPr lang="en-US" sz="3800" dirty="0" smtClean="0"/>
              <a:t> (x);</a:t>
            </a:r>
          </a:p>
          <a:p>
            <a:pPr>
              <a:buNone/>
            </a:pPr>
            <a:r>
              <a:rPr lang="en-US" sz="3800" dirty="0" smtClean="0"/>
              <a:t>   }</a:t>
            </a:r>
            <a:endParaRPr lang="en-US" sz="3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Continue Example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loop ()   </a:t>
            </a:r>
          </a:p>
          <a:p>
            <a:pPr>
              <a:buNone/>
            </a:pPr>
            <a:r>
              <a:rPr lang="en-US" dirty="0" smtClean="0"/>
              <a:t> 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    for (x=1; x&lt;=10; x++)</a:t>
            </a:r>
          </a:p>
          <a:p>
            <a:pPr>
              <a:buNone/>
            </a:pPr>
            <a:r>
              <a:rPr lang="en-US" dirty="0" smtClean="0"/>
              <a:t>       {</a:t>
            </a:r>
          </a:p>
          <a:p>
            <a:pPr>
              <a:buNone/>
            </a:pPr>
            <a:r>
              <a:rPr lang="en-US" dirty="0" smtClean="0"/>
              <a:t>          if (X==5)</a:t>
            </a:r>
          </a:p>
          <a:p>
            <a:pPr>
              <a:buNone/>
            </a:pPr>
            <a:r>
              <a:rPr lang="en-US" dirty="0" smtClean="0"/>
              <a:t>	         continue;  /*skip the remaining code in loop only if x== 5 */</a:t>
            </a:r>
          </a:p>
          <a:p>
            <a:pPr>
              <a:buNone/>
            </a:pPr>
            <a:r>
              <a:rPr lang="en-US" dirty="0" smtClean="0"/>
              <a:t>     	     	</a:t>
            </a:r>
            <a:r>
              <a:rPr lang="en-US" dirty="0" err="1" smtClean="0"/>
              <a:t>Serial.print</a:t>
            </a:r>
            <a:r>
              <a:rPr lang="en-US" dirty="0" smtClean="0"/>
              <a:t>(“ X=“);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Serial.println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Serial.println</a:t>
            </a:r>
            <a:r>
              <a:rPr lang="en-US" dirty="0" smtClean="0"/>
              <a:t>(“ Used continue to skip printing the value of 5);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Flow chart for multiple –selection structure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1115616" y="2132856"/>
            <a:ext cx="1512168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a</a:t>
            </a:r>
            <a:endParaRPr lang="en-GB" dirty="0"/>
          </a:p>
        </p:txBody>
      </p:sp>
      <p:sp>
        <p:nvSpPr>
          <p:cNvPr id="5" name="Flowchart: Decision 4"/>
          <p:cNvSpPr/>
          <p:nvPr/>
        </p:nvSpPr>
        <p:spPr>
          <a:xfrm>
            <a:off x="1115616" y="3068960"/>
            <a:ext cx="1512168" cy="67438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</a:t>
            </a:r>
            <a:r>
              <a:rPr lang="en-US" dirty="0" smtClean="0"/>
              <a:t>b</a:t>
            </a:r>
            <a:endParaRPr lang="en-GB" dirty="0"/>
          </a:p>
        </p:txBody>
      </p:sp>
      <p:sp>
        <p:nvSpPr>
          <p:cNvPr id="6" name="Flowchart: Decision 5"/>
          <p:cNvSpPr/>
          <p:nvPr/>
        </p:nvSpPr>
        <p:spPr>
          <a:xfrm>
            <a:off x="1115616" y="4005064"/>
            <a:ext cx="1512168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</a:t>
            </a:r>
            <a:r>
              <a:rPr lang="en-US" dirty="0" smtClean="0"/>
              <a:t>c</a:t>
            </a:r>
            <a:endParaRPr lang="en-GB" dirty="0"/>
          </a:p>
        </p:txBody>
      </p:sp>
      <p:sp>
        <p:nvSpPr>
          <p:cNvPr id="7" name="Flowchart: Process 6"/>
          <p:cNvSpPr/>
          <p:nvPr/>
        </p:nvSpPr>
        <p:spPr>
          <a:xfrm>
            <a:off x="3203848" y="2142872"/>
            <a:ext cx="174541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‘a’ action</a:t>
            </a:r>
            <a:endParaRPr lang="en-GB" dirty="0"/>
          </a:p>
        </p:txBody>
      </p:sp>
      <p:sp>
        <p:nvSpPr>
          <p:cNvPr id="8" name="Flowchart: Process 7"/>
          <p:cNvSpPr/>
          <p:nvPr/>
        </p:nvSpPr>
        <p:spPr>
          <a:xfrm>
            <a:off x="3222677" y="3099829"/>
            <a:ext cx="1745416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</a:t>
            </a:r>
            <a:r>
              <a:rPr lang="en-US" dirty="0" smtClean="0"/>
              <a:t>‘b’ </a:t>
            </a:r>
            <a:r>
              <a:rPr lang="en-US" dirty="0"/>
              <a:t>action</a:t>
            </a:r>
            <a:endParaRPr lang="en-GB" dirty="0"/>
          </a:p>
        </p:txBody>
      </p:sp>
      <p:sp>
        <p:nvSpPr>
          <p:cNvPr id="9" name="Flowchart: Process 8"/>
          <p:cNvSpPr/>
          <p:nvPr/>
        </p:nvSpPr>
        <p:spPr>
          <a:xfrm>
            <a:off x="3194967" y="4005064"/>
            <a:ext cx="174541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</a:t>
            </a:r>
            <a:r>
              <a:rPr lang="en-US" dirty="0" smtClean="0"/>
              <a:t>‘c’ </a:t>
            </a:r>
            <a:r>
              <a:rPr lang="en-US" dirty="0"/>
              <a:t>action</a:t>
            </a:r>
            <a:endParaRPr lang="en-GB" dirty="0"/>
          </a:p>
        </p:txBody>
      </p:sp>
      <p:sp>
        <p:nvSpPr>
          <p:cNvPr id="10" name="Flowchart: Process 9"/>
          <p:cNvSpPr/>
          <p:nvPr/>
        </p:nvSpPr>
        <p:spPr>
          <a:xfrm>
            <a:off x="1414500" y="494116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action</a:t>
            </a:r>
            <a:endParaRPr lang="en-GB" dirty="0"/>
          </a:p>
        </p:txBody>
      </p:sp>
      <p:sp>
        <p:nvSpPr>
          <p:cNvPr id="11" name="Flowchart: Process 10"/>
          <p:cNvSpPr/>
          <p:nvPr/>
        </p:nvSpPr>
        <p:spPr>
          <a:xfrm>
            <a:off x="6203032" y="2132856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GB" dirty="0"/>
          </a:p>
        </p:txBody>
      </p:sp>
      <p:sp>
        <p:nvSpPr>
          <p:cNvPr id="12" name="Flowchart: Process 11"/>
          <p:cNvSpPr/>
          <p:nvPr/>
        </p:nvSpPr>
        <p:spPr>
          <a:xfrm>
            <a:off x="6273932" y="3099829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GB" dirty="0"/>
          </a:p>
        </p:txBody>
      </p:sp>
      <p:sp>
        <p:nvSpPr>
          <p:cNvPr id="13" name="Flowchart: Process 12"/>
          <p:cNvSpPr/>
          <p:nvPr/>
        </p:nvSpPr>
        <p:spPr>
          <a:xfrm>
            <a:off x="6320928" y="4005064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</a:t>
            </a:r>
            <a:endParaRPr lang="en-GB" dirty="0"/>
          </a:p>
        </p:txBody>
      </p:sp>
      <p:sp>
        <p:nvSpPr>
          <p:cNvPr id="15" name="Flowchart: Connector 14"/>
          <p:cNvSpPr/>
          <p:nvPr/>
        </p:nvSpPr>
        <p:spPr>
          <a:xfrm>
            <a:off x="1337066" y="1340768"/>
            <a:ext cx="1069268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16" name="Flowchart: Connector 15"/>
          <p:cNvSpPr/>
          <p:nvPr/>
        </p:nvSpPr>
        <p:spPr>
          <a:xfrm>
            <a:off x="1378980" y="6139594"/>
            <a:ext cx="991834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7" idx="3"/>
            <a:endCxn id="11" idx="1"/>
          </p:cNvCxnSpPr>
          <p:nvPr/>
        </p:nvCxnSpPr>
        <p:spPr>
          <a:xfrm flipV="1">
            <a:off x="4949264" y="2439180"/>
            <a:ext cx="1253768" cy="10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3"/>
            <a:endCxn id="12" idx="1"/>
          </p:cNvCxnSpPr>
          <p:nvPr/>
        </p:nvCxnSpPr>
        <p:spPr>
          <a:xfrm>
            <a:off x="4968093" y="3406153"/>
            <a:ext cx="13058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3" idx="1"/>
          </p:cNvCxnSpPr>
          <p:nvPr/>
        </p:nvCxnSpPr>
        <p:spPr>
          <a:xfrm>
            <a:off x="4940384" y="4311388"/>
            <a:ext cx="1380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3"/>
          </p:cNvCxnSpPr>
          <p:nvPr/>
        </p:nvCxnSpPr>
        <p:spPr>
          <a:xfrm>
            <a:off x="7117432" y="2439180"/>
            <a:ext cx="11989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323872" y="2465449"/>
            <a:ext cx="0" cy="3915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6" idx="6"/>
          </p:cNvCxnSpPr>
          <p:nvPr/>
        </p:nvCxnSpPr>
        <p:spPr>
          <a:xfrm flipH="1" flipV="1">
            <a:off x="2370814" y="6368194"/>
            <a:ext cx="5917538" cy="2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4"/>
            <a:endCxn id="4" idx="0"/>
          </p:cNvCxnSpPr>
          <p:nvPr/>
        </p:nvCxnSpPr>
        <p:spPr>
          <a:xfrm>
            <a:off x="1871700" y="1797968"/>
            <a:ext cx="0" cy="334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2"/>
            <a:endCxn id="5" idx="0"/>
          </p:cNvCxnSpPr>
          <p:nvPr/>
        </p:nvCxnSpPr>
        <p:spPr>
          <a:xfrm>
            <a:off x="1871700" y="292494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6" idx="0"/>
          </p:cNvCxnSpPr>
          <p:nvPr/>
        </p:nvCxnSpPr>
        <p:spPr>
          <a:xfrm>
            <a:off x="1867810" y="3743346"/>
            <a:ext cx="3890" cy="261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" idx="2"/>
            <a:endCxn id="10" idx="0"/>
          </p:cNvCxnSpPr>
          <p:nvPr/>
        </p:nvCxnSpPr>
        <p:spPr>
          <a:xfrm>
            <a:off x="1871700" y="4617712"/>
            <a:ext cx="0" cy="323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2"/>
            <a:endCxn id="16" idx="0"/>
          </p:cNvCxnSpPr>
          <p:nvPr/>
        </p:nvCxnSpPr>
        <p:spPr>
          <a:xfrm>
            <a:off x="1871700" y="5553816"/>
            <a:ext cx="3197" cy="585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3"/>
          </p:cNvCxnSpPr>
          <p:nvPr/>
        </p:nvCxnSpPr>
        <p:spPr>
          <a:xfrm>
            <a:off x="2627784" y="252890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8" idx="1"/>
          </p:cNvCxnSpPr>
          <p:nvPr/>
        </p:nvCxnSpPr>
        <p:spPr>
          <a:xfrm>
            <a:off x="2627784" y="3406153"/>
            <a:ext cx="594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</p:cNvCxnSpPr>
          <p:nvPr/>
        </p:nvCxnSpPr>
        <p:spPr>
          <a:xfrm>
            <a:off x="2627784" y="4311388"/>
            <a:ext cx="5760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</p:cNvCxnSpPr>
          <p:nvPr/>
        </p:nvCxnSpPr>
        <p:spPr>
          <a:xfrm>
            <a:off x="7188332" y="3406153"/>
            <a:ext cx="1135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3" idx="3"/>
          </p:cNvCxnSpPr>
          <p:nvPr/>
        </p:nvCxnSpPr>
        <p:spPr>
          <a:xfrm>
            <a:off x="7235328" y="4311388"/>
            <a:ext cx="1088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Syntax</a:t>
            </a:r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GB" dirty="0"/>
              <a:t>switch (</a:t>
            </a:r>
            <a:r>
              <a:rPr lang="en-GB" dirty="0" err="1"/>
              <a:t>var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/>
              <a:t>{ </a:t>
            </a:r>
          </a:p>
          <a:p>
            <a:pPr marL="0" indent="0">
              <a:buNone/>
            </a:pPr>
            <a:r>
              <a:rPr lang="en-GB" dirty="0"/>
              <a:t>case label: </a:t>
            </a:r>
            <a:r>
              <a:rPr lang="en-GB" dirty="0" smtClean="0"/>
              <a:t> statements; </a:t>
            </a:r>
            <a:r>
              <a:rPr lang="en-GB" dirty="0"/>
              <a:t>break; </a:t>
            </a:r>
          </a:p>
          <a:p>
            <a:pPr marL="0" indent="0">
              <a:buNone/>
            </a:pPr>
            <a:r>
              <a:rPr lang="en-GB" dirty="0"/>
              <a:t>case label: </a:t>
            </a:r>
            <a:r>
              <a:rPr lang="en-GB" dirty="0" smtClean="0"/>
              <a:t> statements; </a:t>
            </a:r>
            <a:r>
              <a:rPr lang="en-GB" dirty="0"/>
              <a:t>break; </a:t>
            </a:r>
          </a:p>
          <a:p>
            <a:pPr marL="0" indent="0">
              <a:buNone/>
            </a:pPr>
            <a:r>
              <a:rPr lang="en-GB" dirty="0"/>
              <a:t>default: </a:t>
            </a:r>
            <a:r>
              <a:rPr lang="en-GB" dirty="0" smtClean="0"/>
              <a:t>statements; break;</a:t>
            </a:r>
          </a:p>
          <a:p>
            <a:pPr marL="0" indent="0">
              <a:buNone/>
            </a:pPr>
            <a:r>
              <a:rPr lang="en-GB" dirty="0" smtClean="0"/>
              <a:t>}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26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16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 err="1"/>
              <a:t>int</a:t>
            </a:r>
            <a:r>
              <a:rPr lang="en-GB" sz="2000" dirty="0"/>
              <a:t> value=0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void setup()</a:t>
            </a:r>
          </a:p>
          <a:p>
            <a:pPr marL="0" indent="0">
              <a:buNone/>
            </a:pPr>
            <a:r>
              <a:rPr lang="en-GB" sz="2000" dirty="0"/>
              <a:t>{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err="1"/>
              <a:t>Serial.begin</a:t>
            </a:r>
            <a:r>
              <a:rPr lang="en-GB" sz="2000" dirty="0"/>
              <a:t>(9600);</a:t>
            </a:r>
          </a:p>
          <a:p>
            <a:pPr marL="0" indent="0">
              <a:buNone/>
            </a:pPr>
            <a:r>
              <a:rPr lang="en-GB" sz="2000" dirty="0"/>
              <a:t>}</a:t>
            </a:r>
          </a:p>
          <a:p>
            <a:pPr marL="0" indent="0">
              <a:buNone/>
            </a:pPr>
            <a:r>
              <a:rPr lang="en-GB" sz="2000" dirty="0" smtClean="0"/>
              <a:t>void </a:t>
            </a:r>
            <a:r>
              <a:rPr lang="en-GB" sz="2000" dirty="0"/>
              <a:t>loop()</a:t>
            </a:r>
          </a:p>
          <a:p>
            <a:pPr marL="0" indent="0">
              <a:buNone/>
            </a:pPr>
            <a:r>
              <a:rPr lang="en-GB" sz="2000" dirty="0"/>
              <a:t>{</a:t>
            </a:r>
          </a:p>
          <a:p>
            <a:pPr marL="0" indent="0">
              <a:buNone/>
            </a:pPr>
            <a:r>
              <a:rPr lang="en-GB" sz="2000" dirty="0"/>
              <a:t>  value=value+1</a:t>
            </a:r>
            <a:r>
              <a:rPr lang="en-GB" sz="2000" dirty="0" smtClean="0"/>
              <a:t>;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switch (value)</a:t>
            </a:r>
          </a:p>
          <a:p>
            <a:pPr marL="0" indent="0">
              <a:buNone/>
            </a:pPr>
            <a:r>
              <a:rPr lang="en-GB" sz="2000" dirty="0"/>
              <a:t>  {</a:t>
            </a:r>
          </a:p>
          <a:p>
            <a:pPr marL="0" indent="0">
              <a:buNone/>
            </a:pPr>
            <a:r>
              <a:rPr lang="en-GB" sz="2000" dirty="0"/>
              <a:t>    case 1: </a:t>
            </a:r>
            <a:r>
              <a:rPr lang="en-GB" sz="2000" dirty="0" err="1"/>
              <a:t>Serial.println</a:t>
            </a:r>
            <a:r>
              <a:rPr lang="en-GB" sz="2000" dirty="0"/>
              <a:t>( "Monday");delay (1000); break;</a:t>
            </a:r>
          </a:p>
          <a:p>
            <a:pPr marL="0" indent="0">
              <a:buNone/>
            </a:pPr>
            <a:r>
              <a:rPr lang="en-GB" sz="2000" dirty="0"/>
              <a:t>    case 2: </a:t>
            </a:r>
            <a:r>
              <a:rPr lang="en-GB" sz="2000" dirty="0" err="1"/>
              <a:t>Serial.println</a:t>
            </a:r>
            <a:r>
              <a:rPr lang="en-GB" sz="2000" dirty="0"/>
              <a:t> ("Tuesday");delay(1000);  break;</a:t>
            </a:r>
          </a:p>
          <a:p>
            <a:pPr marL="0" indent="0">
              <a:buNone/>
            </a:pPr>
            <a:r>
              <a:rPr lang="en-GB" sz="2000" dirty="0"/>
              <a:t>    case 3: </a:t>
            </a:r>
            <a:r>
              <a:rPr lang="en-GB" sz="2000" dirty="0" err="1"/>
              <a:t>Serial.println</a:t>
            </a:r>
            <a:r>
              <a:rPr lang="en-GB" sz="2000" dirty="0"/>
              <a:t> ("Wednesday"); delay(1000); break;</a:t>
            </a:r>
          </a:p>
          <a:p>
            <a:pPr marL="0" indent="0">
              <a:buNone/>
            </a:pPr>
            <a:r>
              <a:rPr lang="en-GB" sz="2000" dirty="0"/>
              <a:t>    case 4: </a:t>
            </a:r>
            <a:r>
              <a:rPr lang="en-GB" sz="2000" dirty="0" err="1"/>
              <a:t>Serial.println</a:t>
            </a:r>
            <a:r>
              <a:rPr lang="en-GB" sz="2000" dirty="0"/>
              <a:t> ("Thursday"); delay (1000);break;</a:t>
            </a:r>
          </a:p>
          <a:p>
            <a:pPr marL="0" indent="0">
              <a:buNone/>
            </a:pPr>
            <a:r>
              <a:rPr lang="en-GB" sz="2000" dirty="0" smtClean="0"/>
              <a:t>   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54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5273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</a:t>
            </a:r>
            <a:r>
              <a:rPr lang="en-GB" sz="2800" dirty="0" smtClean="0"/>
              <a:t>case 5: </a:t>
            </a:r>
            <a:r>
              <a:rPr lang="en-GB" sz="2800" dirty="0" err="1" smtClean="0"/>
              <a:t>Serial.println</a:t>
            </a:r>
            <a:r>
              <a:rPr lang="en-GB" sz="2800" dirty="0" smtClean="0"/>
              <a:t> ("Friday"); delay (1000); break;</a:t>
            </a:r>
          </a:p>
          <a:p>
            <a:r>
              <a:rPr lang="en-GB" sz="2800" dirty="0" smtClean="0"/>
              <a:t>  case 6: </a:t>
            </a:r>
            <a:r>
              <a:rPr lang="en-GB" sz="2800" dirty="0" err="1" smtClean="0"/>
              <a:t>Serial.println</a:t>
            </a:r>
            <a:r>
              <a:rPr lang="en-GB" sz="2800" dirty="0" smtClean="0"/>
              <a:t> ("</a:t>
            </a:r>
            <a:r>
              <a:rPr lang="en-GB" sz="2800" dirty="0" err="1" smtClean="0"/>
              <a:t>Saterday</a:t>
            </a:r>
            <a:r>
              <a:rPr lang="en-GB" sz="2800" dirty="0" smtClean="0"/>
              <a:t>");delay (1000);break;</a:t>
            </a:r>
          </a:p>
          <a:p>
            <a:r>
              <a:rPr lang="en-GB" sz="2800" dirty="0" smtClean="0"/>
              <a:t>  case 7: </a:t>
            </a:r>
            <a:r>
              <a:rPr lang="en-GB" sz="2800" dirty="0" err="1" smtClean="0"/>
              <a:t>Serial.println</a:t>
            </a:r>
            <a:r>
              <a:rPr lang="en-GB" sz="2800" dirty="0" smtClean="0"/>
              <a:t> ("Sunday"); delay(1000); break; </a:t>
            </a:r>
          </a:p>
          <a:p>
            <a:r>
              <a:rPr lang="en-GB" sz="2800" dirty="0" smtClean="0"/>
              <a:t>  </a:t>
            </a:r>
          </a:p>
          <a:p>
            <a:r>
              <a:rPr lang="en-GB" sz="2800" dirty="0" smtClean="0"/>
              <a:t>default: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Serial.println</a:t>
            </a:r>
            <a:r>
              <a:rPr lang="en-GB" sz="2800" dirty="0" smtClean="0"/>
              <a:t>(" There are no other day in the week"); </a:t>
            </a:r>
          </a:p>
          <a:p>
            <a:r>
              <a:rPr lang="en-GB" sz="2800" dirty="0" smtClean="0"/>
              <a:t>    delay (1000);</a:t>
            </a:r>
          </a:p>
          <a:p>
            <a:r>
              <a:rPr lang="en-GB" sz="2800" dirty="0" smtClean="0"/>
              <a:t>    break;</a:t>
            </a:r>
          </a:p>
          <a:p>
            <a:r>
              <a:rPr lang="en-GB" sz="2800" dirty="0" smtClean="0"/>
              <a:t>  </a:t>
            </a:r>
          </a:p>
          <a:p>
            <a:r>
              <a:rPr lang="en-GB" sz="2800" dirty="0" smtClean="0"/>
              <a:t> }</a:t>
            </a:r>
          </a:p>
          <a:p>
            <a:r>
              <a:rPr lang="en-GB" sz="2800" dirty="0" smtClean="0"/>
              <a:t>}</a:t>
            </a:r>
            <a:endParaRPr lang="en-GB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Repetition statements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followings builds structure within which the repetition is based on some logical and/or arithmetic operations. </a:t>
            </a:r>
          </a:p>
          <a:p>
            <a:endParaRPr lang="en-US" dirty="0"/>
          </a:p>
          <a:p>
            <a:r>
              <a:rPr lang="en-US" dirty="0" smtClean="0"/>
              <a:t>While structure</a:t>
            </a:r>
          </a:p>
          <a:p>
            <a:r>
              <a:rPr lang="en-US" dirty="0" smtClean="0"/>
              <a:t>Do/ while structure</a:t>
            </a:r>
          </a:p>
          <a:p>
            <a:r>
              <a:rPr lang="en-US" dirty="0" smtClean="0"/>
              <a:t>For structure</a:t>
            </a:r>
          </a:p>
          <a:p>
            <a:r>
              <a:rPr lang="en-US" dirty="0" smtClean="0"/>
              <a:t>Counter control repetition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5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While Structure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pseudo-code</a:t>
            </a:r>
            <a:r>
              <a:rPr lang="en-US" dirty="0" smtClean="0"/>
              <a:t> statement: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While</a:t>
            </a:r>
            <a:r>
              <a:rPr lang="en-US" dirty="0" smtClean="0"/>
              <a:t> there are more items on my shopping list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Purchase</a:t>
            </a:r>
            <a:r>
              <a:rPr lang="en-US" dirty="0" smtClean="0"/>
              <a:t> next item and cross it off my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While - loop flow chart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03494" y="1632248"/>
            <a:ext cx="914400" cy="550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GB" dirty="0"/>
          </a:p>
        </p:txBody>
      </p:sp>
      <p:sp>
        <p:nvSpPr>
          <p:cNvPr id="7" name="Diamond 6"/>
          <p:cNvSpPr/>
          <p:nvPr/>
        </p:nvSpPr>
        <p:spPr>
          <a:xfrm>
            <a:off x="2123728" y="3264929"/>
            <a:ext cx="1873932" cy="99791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&lt;1000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540749" y="326492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*2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603494" y="5445224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>
            <a:off x="3060694" y="2183160"/>
            <a:ext cx="0" cy="1081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9" idx="0"/>
          </p:cNvCxnSpPr>
          <p:nvPr/>
        </p:nvCxnSpPr>
        <p:spPr>
          <a:xfrm>
            <a:off x="3060694" y="4262844"/>
            <a:ext cx="0" cy="1182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 flipV="1">
            <a:off x="3997660" y="3722129"/>
            <a:ext cx="1543089" cy="41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5997949" y="2458616"/>
            <a:ext cx="0" cy="806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060694" y="2458616"/>
            <a:ext cx="2937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69232" y="3223172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275856" y="4355812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22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643</Words>
  <Application>Microsoft Office PowerPoint</Application>
  <PresentationFormat>On-screen Show (4:3)</PresentationFormat>
  <Paragraphs>186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switch multiple -selection structure. </vt:lpstr>
      <vt:lpstr>PowerPoint Presentation</vt:lpstr>
      <vt:lpstr>Flow chart for multiple –selection structure</vt:lpstr>
      <vt:lpstr>Syntax</vt:lpstr>
      <vt:lpstr>Example</vt:lpstr>
      <vt:lpstr>PowerPoint Presentation</vt:lpstr>
      <vt:lpstr>Repetition statements</vt:lpstr>
      <vt:lpstr>While Structure</vt:lpstr>
      <vt:lpstr>While - loop flow chart</vt:lpstr>
      <vt:lpstr>syntax</vt:lpstr>
      <vt:lpstr>Example</vt:lpstr>
      <vt:lpstr>Do/ while structure </vt:lpstr>
      <vt:lpstr>The Flow chart for do-while</vt:lpstr>
      <vt:lpstr>Example</vt:lpstr>
      <vt:lpstr>Counter Control Repetition</vt:lpstr>
      <vt:lpstr>Flow chart</vt:lpstr>
      <vt:lpstr>Example /for statement</vt:lpstr>
      <vt:lpstr>Example While statement</vt:lpstr>
      <vt:lpstr>Do /while example</vt:lpstr>
      <vt:lpstr>Structured programming summary</vt:lpstr>
      <vt:lpstr>The break and continue statements</vt:lpstr>
      <vt:lpstr>Break Example</vt:lpstr>
      <vt:lpstr>Continue Example </vt:lpstr>
    </vt:vector>
  </TitlesOfParts>
  <Company>University of Brighton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switch multiple -selection structure. </dc:title>
  <dc:creator>Saeed Malekshahi Gheytassi</dc:creator>
  <cp:lastModifiedBy>Saeed Malekshahi Gheytassi</cp:lastModifiedBy>
  <cp:revision>58</cp:revision>
  <dcterms:created xsi:type="dcterms:W3CDTF">2012-02-27T09:18:20Z</dcterms:created>
  <dcterms:modified xsi:type="dcterms:W3CDTF">2014-03-13T08:53:53Z</dcterms:modified>
</cp:coreProperties>
</file>