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7" r:id="rId12"/>
    <p:sldId id="268" r:id="rId13"/>
    <p:sldId id="265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5BDF-BFE3-4A57-A1CC-C469BC5DE078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A80A-2CB3-45A8-BD7B-AE9CAB79C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4"/>
                </a:solidFill>
              </a:rPr>
              <a:t>Variables defined within a function appear when function is called.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4"/>
                </a:solidFill>
              </a:rPr>
              <a:t>The variables disappear when it ends.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4"/>
                </a:solidFill>
              </a:rPr>
              <a:t>They are completely independent of any other variables  elsewhere in the    program.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err="1" smtClean="0"/>
              <a:t>eg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b="1" dirty="0" err="1" smtClean="0">
                <a:solidFill>
                  <a:schemeClr val="accent2"/>
                </a:solidFill>
              </a:rPr>
              <a:t>funct</a:t>
            </a:r>
            <a:r>
              <a:rPr lang="en-GB" sz="2400" b="1" dirty="0" smtClean="0">
                <a:solidFill>
                  <a:schemeClr val="accent2"/>
                </a:solidFill>
              </a:rPr>
              <a:t> ()</a:t>
            </a:r>
          </a:p>
          <a:p>
            <a:r>
              <a:rPr lang="en-GB" sz="2400" b="1" dirty="0" smtClean="0">
                <a:solidFill>
                  <a:schemeClr val="accent2"/>
                </a:solidFill>
              </a:rPr>
              <a:t>{ </a:t>
            </a:r>
          </a:p>
          <a:p>
            <a:r>
              <a:rPr lang="en-GB" sz="2400" b="1" dirty="0" err="1" smtClean="0">
                <a:solidFill>
                  <a:schemeClr val="accent2"/>
                </a:solidFill>
              </a:rPr>
              <a:t>Int</a:t>
            </a:r>
            <a:r>
              <a:rPr lang="en-GB" sz="2400" b="1" dirty="0" smtClean="0">
                <a:solidFill>
                  <a:schemeClr val="accent2"/>
                </a:solidFill>
              </a:rPr>
              <a:t> </a:t>
            </a:r>
            <a:r>
              <a:rPr lang="en-GB" sz="2400" b="1" dirty="0" err="1" smtClean="0">
                <a:solidFill>
                  <a:schemeClr val="accent6"/>
                </a:solidFill>
              </a:rPr>
              <a:t>fred</a:t>
            </a:r>
            <a:r>
              <a:rPr lang="en-GB" sz="2400" b="1" dirty="0" smtClean="0">
                <a:solidFill>
                  <a:schemeClr val="accent2"/>
                </a:solidFill>
              </a:rPr>
              <a:t>; </a:t>
            </a:r>
          </a:p>
          <a:p>
            <a:r>
              <a:rPr lang="en-GB" sz="2400" b="1" dirty="0" smtClean="0">
                <a:solidFill>
                  <a:schemeClr val="accent2"/>
                </a:solidFill>
              </a:rPr>
              <a:t>Char </a:t>
            </a:r>
            <a:r>
              <a:rPr lang="en-GB" sz="2400" b="1" dirty="0" smtClean="0">
                <a:solidFill>
                  <a:schemeClr val="accent6"/>
                </a:solidFill>
              </a:rPr>
              <a:t>K</a:t>
            </a:r>
            <a:r>
              <a:rPr lang="en-GB" sz="2400" b="1" dirty="0" smtClean="0">
                <a:solidFill>
                  <a:schemeClr val="accent2"/>
                </a:solidFill>
              </a:rPr>
              <a:t>;</a:t>
            </a:r>
          </a:p>
          <a:p>
            <a:endParaRPr lang="en-GB" sz="2400" b="1" dirty="0" smtClean="0">
              <a:solidFill>
                <a:schemeClr val="accent2"/>
              </a:solidFill>
            </a:endParaRPr>
          </a:p>
          <a:p>
            <a:r>
              <a:rPr lang="en-GB" sz="2400" b="1" dirty="0" smtClean="0">
                <a:solidFill>
                  <a:schemeClr val="accent2"/>
                </a:solidFill>
              </a:rPr>
              <a:t>Statements</a:t>
            </a:r>
          </a:p>
          <a:p>
            <a:r>
              <a:rPr lang="en-GB" sz="2400" b="1" dirty="0" smtClean="0">
                <a:solidFill>
                  <a:schemeClr val="accent2"/>
                </a:solidFill>
              </a:rPr>
              <a:t>}</a:t>
            </a:r>
          </a:p>
          <a:p>
            <a:endParaRPr lang="en-GB" sz="2400" dirty="0" smtClean="0"/>
          </a:p>
          <a:p>
            <a:r>
              <a:rPr lang="en-GB" sz="2400" dirty="0" err="1" smtClean="0">
                <a:solidFill>
                  <a:schemeClr val="accent6"/>
                </a:solidFill>
              </a:rPr>
              <a:t>fred</a:t>
            </a:r>
            <a:r>
              <a:rPr lang="en-GB" sz="2400" dirty="0" smtClean="0"/>
              <a:t>  &amp;</a:t>
            </a:r>
            <a:r>
              <a:rPr lang="en-GB" sz="2400" dirty="0" smtClean="0">
                <a:solidFill>
                  <a:schemeClr val="accent6"/>
                </a:solidFill>
              </a:rPr>
              <a:t> k </a:t>
            </a:r>
            <a:r>
              <a:rPr lang="en-GB" sz="2400" dirty="0" smtClean="0"/>
              <a:t>appear when </a:t>
            </a:r>
            <a:r>
              <a:rPr lang="en-GB" sz="2400" dirty="0" err="1" smtClean="0">
                <a:solidFill>
                  <a:schemeClr val="accent2"/>
                </a:solidFill>
              </a:rPr>
              <a:t>funct</a:t>
            </a:r>
            <a:r>
              <a:rPr lang="en-GB" sz="2400" dirty="0" smtClean="0">
                <a:solidFill>
                  <a:schemeClr val="accent2"/>
                </a:solidFill>
              </a:rPr>
              <a:t>() </a:t>
            </a:r>
            <a:r>
              <a:rPr lang="en-GB" sz="2400" dirty="0" smtClean="0"/>
              <a:t>is called and disappear when it ends. They are completely independent of any other variables called </a:t>
            </a:r>
            <a:r>
              <a:rPr lang="en-GB" sz="2400" dirty="0" smtClean="0">
                <a:solidFill>
                  <a:schemeClr val="accent6"/>
                </a:solidFill>
              </a:rPr>
              <a:t>‘</a:t>
            </a:r>
            <a:r>
              <a:rPr lang="en-GB" sz="2400" dirty="0" err="1" smtClean="0">
                <a:solidFill>
                  <a:schemeClr val="accent6"/>
                </a:solidFill>
              </a:rPr>
              <a:t>fred</a:t>
            </a:r>
            <a:r>
              <a:rPr lang="en-GB" sz="2400" dirty="0" smtClean="0">
                <a:solidFill>
                  <a:schemeClr val="accent6"/>
                </a:solidFill>
              </a:rPr>
              <a:t>’ </a:t>
            </a:r>
            <a:r>
              <a:rPr lang="en-GB" sz="2400" dirty="0" smtClean="0"/>
              <a:t>and </a:t>
            </a:r>
            <a:r>
              <a:rPr lang="en-GB" sz="2400" dirty="0" smtClean="0">
                <a:solidFill>
                  <a:schemeClr val="accent6"/>
                </a:solidFill>
              </a:rPr>
              <a:t>‘k</a:t>
            </a:r>
            <a:r>
              <a:rPr lang="en-GB" sz="2400" dirty="0" smtClean="0"/>
              <a:t>’ elsewhere in the program.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2359"/>
            <a:ext cx="87849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If internal variables are to retain their values, then they must be declared as </a:t>
            </a:r>
            <a:r>
              <a:rPr lang="en-GB" sz="2800" dirty="0" smtClean="0">
                <a:solidFill>
                  <a:schemeClr val="accent6"/>
                </a:solidFill>
              </a:rPr>
              <a:t>Static</a:t>
            </a:r>
          </a:p>
          <a:p>
            <a:r>
              <a:rPr lang="en-GB" sz="2800" dirty="0" smtClean="0"/>
              <a:t>i.e. ‘</a:t>
            </a:r>
            <a:r>
              <a:rPr lang="en-GB" sz="2800" dirty="0" err="1" smtClean="0"/>
              <a:t>fred</a:t>
            </a:r>
            <a:r>
              <a:rPr lang="en-GB" sz="2800" dirty="0" smtClean="0"/>
              <a:t>’ and  ‘k’ must be declared static</a:t>
            </a:r>
          </a:p>
          <a:p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Static variables persist beyond the function call, preserving their data between function calls.</a:t>
            </a:r>
          </a:p>
          <a:p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Variables declared as static will only be created and initialized the first time a function is called.</a:t>
            </a:r>
          </a:p>
          <a:p>
            <a:endParaRPr lang="en-GB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76672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 smtClean="0">
                <a:solidFill>
                  <a:schemeClr val="accent4"/>
                </a:solidFill>
              </a:rPr>
              <a:t>How does ‘C’ passes parameters to functions?</a:t>
            </a:r>
          </a:p>
          <a:p>
            <a:r>
              <a:rPr lang="en-GB" sz="3200" dirty="0" smtClean="0"/>
              <a:t>One way is through </a:t>
            </a:r>
            <a:r>
              <a:rPr lang="en-GB" sz="3200" b="1" dirty="0" smtClean="0">
                <a:solidFill>
                  <a:schemeClr val="accent4"/>
                </a:solidFill>
              </a:rPr>
              <a:t>External variables </a:t>
            </a:r>
            <a:r>
              <a:rPr lang="en-GB" sz="3200" dirty="0" smtClean="0"/>
              <a:t>declared outside the main program, and any functions.</a:t>
            </a:r>
          </a:p>
          <a:p>
            <a:r>
              <a:rPr lang="en-GB" sz="3200" dirty="0" smtClean="0"/>
              <a:t>Re-declared within each function which uses them.</a:t>
            </a:r>
          </a:p>
          <a:p>
            <a:r>
              <a:rPr lang="en-GB" sz="3200" dirty="0" smtClean="0"/>
              <a:t>e.g.</a:t>
            </a:r>
          </a:p>
          <a:p>
            <a:r>
              <a:rPr lang="en-GB" sz="3200" dirty="0" err="1" smtClean="0"/>
              <a:t>funct</a:t>
            </a:r>
            <a:r>
              <a:rPr lang="en-GB" sz="3200" dirty="0" smtClean="0"/>
              <a:t>(value</a:t>
            </a:r>
            <a:r>
              <a:rPr lang="en-GB" sz="3200" dirty="0" smtClean="0"/>
              <a:t>)</a:t>
            </a:r>
            <a:endParaRPr lang="en-GB" sz="3200" dirty="0" smtClean="0"/>
          </a:p>
          <a:p>
            <a:r>
              <a:rPr lang="en-GB" sz="3200" dirty="0" err="1" smtClean="0"/>
              <a:t>Int</a:t>
            </a:r>
            <a:r>
              <a:rPr lang="en-GB" sz="3200" dirty="0" smtClean="0"/>
              <a:t> value;</a:t>
            </a:r>
          </a:p>
          <a:p>
            <a:r>
              <a:rPr lang="en-GB" sz="3200" dirty="0" smtClean="0"/>
              <a:t>{</a:t>
            </a:r>
          </a:p>
          <a:p>
            <a:r>
              <a:rPr lang="en-GB" sz="3200" dirty="0" smtClean="0"/>
              <a:t>Statements</a:t>
            </a:r>
          </a:p>
          <a:p>
            <a:r>
              <a:rPr lang="en-GB" sz="3200" dirty="0" smtClean="0"/>
              <a:t>}</a:t>
            </a:r>
          </a:p>
          <a:p>
            <a:r>
              <a:rPr lang="en-GB" sz="3200" dirty="0" smtClean="0"/>
              <a:t>Return (value)</a:t>
            </a:r>
          </a:p>
          <a:p>
            <a:endParaRPr lang="en-GB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Function Prototype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GB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A function prototype tells the compiler the type of data returned by the function.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The number of parameters the function expects to receive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The types of the parameters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order in which these parameters are expected</a:t>
            </a:r>
          </a:p>
          <a:p>
            <a:r>
              <a:rPr lang="en-GB" dirty="0">
                <a:solidFill>
                  <a:srgbClr val="00B0F0"/>
                </a:solidFill>
              </a:rPr>
              <a:t>Used to validate function </a:t>
            </a:r>
            <a:r>
              <a:rPr lang="en-GB" dirty="0" smtClean="0">
                <a:solidFill>
                  <a:srgbClr val="00B0F0"/>
                </a:solidFill>
              </a:rPr>
              <a:t>calls</a:t>
            </a:r>
          </a:p>
          <a:p>
            <a:r>
              <a:rPr lang="en-GB" dirty="0" smtClean="0"/>
              <a:t>Important feature of ANCI  C</a:t>
            </a:r>
          </a:p>
          <a:p>
            <a:r>
              <a:rPr lang="en-GB" dirty="0" smtClean="0"/>
              <a:t>Borrowed from C++ developers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45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Function Prototypes Examples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166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6400" dirty="0" smtClean="0"/>
              <a:t>/*finding the maximum of three integers*\</a:t>
            </a:r>
          </a:p>
          <a:p>
            <a:pPr marL="0" indent="0">
              <a:buNone/>
            </a:pPr>
            <a:r>
              <a:rPr lang="en-GB" sz="6400" dirty="0"/>
              <a:t>#</a:t>
            </a:r>
            <a:r>
              <a:rPr lang="en-GB" sz="6400" dirty="0">
                <a:solidFill>
                  <a:schemeClr val="accent6"/>
                </a:solidFill>
              </a:rPr>
              <a:t>include</a:t>
            </a:r>
            <a:r>
              <a:rPr lang="en-GB" sz="6400" dirty="0"/>
              <a:t> &lt;</a:t>
            </a:r>
            <a:r>
              <a:rPr lang="en-GB" sz="6400" dirty="0" err="1"/>
              <a:t>stdio</a:t>
            </a:r>
            <a:r>
              <a:rPr lang="en-GB" sz="6400" dirty="0"/>
              <a:t>&gt;</a:t>
            </a:r>
          </a:p>
          <a:p>
            <a:pPr marL="0" indent="0">
              <a:buNone/>
            </a:pPr>
            <a:r>
              <a:rPr lang="en-GB" sz="6400" dirty="0" err="1" smtClean="0"/>
              <a:t>int</a:t>
            </a:r>
            <a:r>
              <a:rPr lang="en-GB" sz="6400" dirty="0" smtClean="0"/>
              <a:t> maximum (</a:t>
            </a:r>
            <a:r>
              <a:rPr lang="en-GB" sz="6400" dirty="0" err="1" smtClean="0"/>
              <a:t>int,int,int</a:t>
            </a:r>
            <a:r>
              <a:rPr lang="en-GB" sz="6400" dirty="0" smtClean="0"/>
              <a:t>);  /* function prototype*\</a:t>
            </a:r>
          </a:p>
          <a:p>
            <a:pPr marL="0" indent="0">
              <a:buNone/>
            </a:pPr>
            <a:r>
              <a:rPr lang="en-GB" sz="6400" dirty="0" smtClean="0"/>
              <a:t>main ()</a:t>
            </a:r>
          </a:p>
          <a:p>
            <a:pPr marL="0" indent="0">
              <a:buNone/>
            </a:pPr>
            <a:r>
              <a:rPr lang="en-GB" sz="6400" dirty="0" smtClean="0"/>
              <a:t>{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/>
              <a:t>int</a:t>
            </a:r>
            <a:r>
              <a:rPr lang="en-GB" sz="6400" dirty="0" smtClean="0"/>
              <a:t> </a:t>
            </a:r>
            <a:r>
              <a:rPr lang="en-GB" sz="6400" dirty="0" err="1" smtClean="0"/>
              <a:t>a,b,c</a:t>
            </a:r>
            <a:r>
              <a:rPr lang="en-GB" sz="6400" dirty="0" smtClean="0"/>
              <a:t>;</a:t>
            </a:r>
          </a:p>
          <a:p>
            <a:pPr marL="0" indent="0">
              <a:buNone/>
            </a:pPr>
            <a:r>
              <a:rPr lang="en-GB" sz="6400" dirty="0" smtClean="0">
                <a:solidFill>
                  <a:schemeClr val="accent6"/>
                </a:solidFill>
              </a:rPr>
              <a:t>	</a:t>
            </a:r>
            <a:r>
              <a:rPr lang="en-GB" sz="6400" dirty="0" err="1" smtClean="0">
                <a:solidFill>
                  <a:schemeClr val="accent6"/>
                </a:solidFill>
              </a:rPr>
              <a:t>Serial.println</a:t>
            </a:r>
            <a:r>
              <a:rPr lang="en-GB" sz="6400" dirty="0" smtClean="0"/>
              <a:t> ( “Enter three integers”);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>
                <a:solidFill>
                  <a:schemeClr val="accent6"/>
                </a:solidFill>
              </a:rPr>
              <a:t>Serial.Read</a:t>
            </a:r>
            <a:r>
              <a:rPr lang="en-GB" sz="6400" dirty="0" smtClean="0">
                <a:solidFill>
                  <a:schemeClr val="accent6"/>
                </a:solidFill>
              </a:rPr>
              <a:t>    </a:t>
            </a:r>
            <a:r>
              <a:rPr lang="en-GB" sz="6400" dirty="0" smtClean="0"/>
              <a:t>( “%</a:t>
            </a:r>
            <a:r>
              <a:rPr lang="en-GB" sz="6400" dirty="0" err="1" smtClean="0"/>
              <a:t>d%d%d</a:t>
            </a:r>
            <a:r>
              <a:rPr lang="en-GB" sz="6400" dirty="0" smtClean="0"/>
              <a:t>”, &amp;a, &amp;b, &amp;c);</a:t>
            </a:r>
          </a:p>
          <a:p>
            <a:pPr marL="0" indent="0">
              <a:buNone/>
            </a:pPr>
            <a:r>
              <a:rPr lang="en-GB" sz="6400" dirty="0"/>
              <a:t>	</a:t>
            </a:r>
            <a:r>
              <a:rPr lang="en-GB" sz="6400" dirty="0" err="1" smtClean="0">
                <a:solidFill>
                  <a:schemeClr val="accent6"/>
                </a:solidFill>
              </a:rPr>
              <a:t>Serial.println</a:t>
            </a:r>
            <a:r>
              <a:rPr lang="en-GB" sz="6400" dirty="0" smtClean="0"/>
              <a:t>(“ maximum is : %d\n</a:t>
            </a:r>
            <a:r>
              <a:rPr lang="en-GB" sz="6400" dirty="0" smtClean="0">
                <a:solidFill>
                  <a:schemeClr val="accent1"/>
                </a:solidFill>
              </a:rPr>
              <a:t>”, maximum(</a:t>
            </a:r>
            <a:r>
              <a:rPr lang="en-GB" sz="6400" dirty="0" err="1" smtClean="0">
                <a:solidFill>
                  <a:schemeClr val="accent1"/>
                </a:solidFill>
              </a:rPr>
              <a:t>a,b,c</a:t>
            </a:r>
            <a:r>
              <a:rPr lang="en-GB" sz="6400" dirty="0" smtClean="0">
                <a:solidFill>
                  <a:schemeClr val="accent1"/>
                </a:solidFill>
              </a:rPr>
              <a:t>));</a:t>
            </a:r>
          </a:p>
          <a:p>
            <a:pPr marL="0" indent="0">
              <a:buNone/>
            </a:pPr>
            <a:r>
              <a:rPr lang="en-GB" sz="6400" dirty="0">
                <a:solidFill>
                  <a:schemeClr val="accent1"/>
                </a:solidFill>
              </a:rPr>
              <a:t>	</a:t>
            </a:r>
            <a:r>
              <a:rPr lang="en-GB" sz="6400" dirty="0" smtClean="0">
                <a:solidFill>
                  <a:schemeClr val="accent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GB" sz="6400" dirty="0"/>
              <a:t>}</a:t>
            </a:r>
            <a:endParaRPr lang="en-GB" sz="6400" dirty="0" smtClean="0"/>
          </a:p>
          <a:p>
            <a:pPr marL="0" indent="0">
              <a:buNone/>
            </a:pPr>
            <a:r>
              <a:rPr lang="en-GB" sz="6400" dirty="0" smtClean="0"/>
              <a:t>/* function maximum definition*\</a:t>
            </a:r>
          </a:p>
          <a:p>
            <a:pPr marL="0" indent="0">
              <a:buNone/>
            </a:pPr>
            <a:r>
              <a:rPr lang="en-GB" sz="6400" dirty="0" smtClean="0"/>
              <a:t>	</a:t>
            </a:r>
            <a:r>
              <a:rPr lang="en-GB" sz="6400" dirty="0" err="1" smtClean="0">
                <a:solidFill>
                  <a:schemeClr val="accent1"/>
                </a:solidFill>
              </a:rPr>
              <a:t>int</a:t>
            </a:r>
            <a:r>
              <a:rPr lang="en-GB" sz="6400" dirty="0" smtClean="0">
                <a:solidFill>
                  <a:schemeClr val="accent1"/>
                </a:solidFill>
              </a:rPr>
              <a:t> maximum (</a:t>
            </a:r>
            <a:r>
              <a:rPr lang="en-GB" sz="6400" dirty="0" err="1" smtClean="0">
                <a:solidFill>
                  <a:schemeClr val="accent1"/>
                </a:solidFill>
              </a:rPr>
              <a:t>int</a:t>
            </a:r>
            <a:r>
              <a:rPr lang="en-GB" sz="6400" dirty="0" smtClean="0">
                <a:solidFill>
                  <a:schemeClr val="accent1"/>
                </a:solidFill>
              </a:rPr>
              <a:t> x, </a:t>
            </a:r>
            <a:r>
              <a:rPr lang="en-GB" sz="6400" dirty="0" err="1" smtClean="0">
                <a:solidFill>
                  <a:schemeClr val="accent1"/>
                </a:solidFill>
              </a:rPr>
              <a:t>int</a:t>
            </a:r>
            <a:r>
              <a:rPr lang="en-GB" sz="6400" dirty="0" smtClean="0">
                <a:solidFill>
                  <a:schemeClr val="accent1"/>
                </a:solidFill>
              </a:rPr>
              <a:t> </a:t>
            </a:r>
            <a:r>
              <a:rPr lang="en-GB" sz="6400" dirty="0" err="1" smtClean="0">
                <a:solidFill>
                  <a:schemeClr val="accent1"/>
                </a:solidFill>
              </a:rPr>
              <a:t>y,int</a:t>
            </a:r>
            <a:r>
              <a:rPr lang="en-GB" sz="6400" dirty="0" smtClean="0">
                <a:solidFill>
                  <a:schemeClr val="accent1"/>
                </a:solidFill>
              </a:rPr>
              <a:t> z)</a:t>
            </a:r>
          </a:p>
          <a:p>
            <a:pPr marL="0" indent="0">
              <a:buNone/>
            </a:pPr>
            <a:r>
              <a:rPr lang="en-GB" sz="6400" dirty="0" smtClean="0"/>
              <a:t>	{</a:t>
            </a:r>
          </a:p>
          <a:p>
            <a:pPr marL="0" indent="0">
              <a:buNone/>
            </a:pPr>
            <a:r>
              <a:rPr lang="en-GB" sz="6400" dirty="0" smtClean="0"/>
              <a:t>	   </a:t>
            </a:r>
            <a:r>
              <a:rPr lang="en-GB" sz="6400" dirty="0" err="1" smtClean="0"/>
              <a:t>int</a:t>
            </a:r>
            <a:r>
              <a:rPr lang="en-GB" sz="6400" dirty="0" smtClean="0"/>
              <a:t> max ;</a:t>
            </a:r>
          </a:p>
          <a:p>
            <a:pPr marL="0" indent="0">
              <a:buNone/>
            </a:pPr>
            <a:r>
              <a:rPr lang="en-GB" sz="6400" dirty="0" smtClean="0"/>
              <a:t>	         max=x;</a:t>
            </a:r>
          </a:p>
          <a:p>
            <a:pPr marL="0" indent="0">
              <a:buNone/>
            </a:pPr>
            <a:r>
              <a:rPr lang="en-GB" sz="6400" dirty="0" smtClean="0"/>
              <a:t>	         If (y &gt; max)</a:t>
            </a:r>
          </a:p>
          <a:p>
            <a:pPr marL="0" indent="0">
              <a:buNone/>
            </a:pPr>
            <a:r>
              <a:rPr lang="en-GB" sz="6400" dirty="0" smtClean="0"/>
              <a:t>	             max=y;</a:t>
            </a:r>
          </a:p>
          <a:p>
            <a:pPr marL="0" indent="0">
              <a:buNone/>
            </a:pPr>
            <a:r>
              <a:rPr lang="en-GB" sz="6400" dirty="0" smtClean="0"/>
              <a:t>	         if (z &gt;max)</a:t>
            </a:r>
          </a:p>
          <a:p>
            <a:pPr marL="0" indent="0">
              <a:buNone/>
            </a:pPr>
            <a:r>
              <a:rPr lang="en-GB" sz="6400" dirty="0" smtClean="0"/>
              <a:t>	             max=z;</a:t>
            </a:r>
          </a:p>
          <a:p>
            <a:pPr marL="0" indent="0">
              <a:buNone/>
            </a:pPr>
            <a:r>
              <a:rPr lang="en-GB" sz="6400" dirty="0" smtClean="0"/>
              <a:t>	     return max;</a:t>
            </a:r>
          </a:p>
          <a:p>
            <a:pPr marL="0" indent="0">
              <a:buNone/>
            </a:pPr>
            <a:r>
              <a:rPr lang="en-GB" sz="6400" smtClean="0"/>
              <a:t>	}</a:t>
            </a:r>
            <a:endParaRPr lang="en-GB" sz="6400" dirty="0" smtClean="0"/>
          </a:p>
          <a:p>
            <a:pPr marL="0" indent="0">
              <a:buNone/>
            </a:pPr>
            <a:r>
              <a:rPr lang="en-GB" sz="6400" dirty="0" smtClean="0"/>
              <a:t>	   </a:t>
            </a:r>
            <a:endParaRPr lang="en-GB" sz="6400" dirty="0"/>
          </a:p>
        </p:txBody>
      </p:sp>
    </p:spTree>
    <p:extLst>
      <p:ext uri="{BB962C8B-B14F-4D97-AF65-F5344CB8AC3E}">
        <p14:creationId xmlns:p14="http://schemas.microsoft.com/office/powerpoint/2010/main" val="226895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Function Prototypes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51723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#include &lt;</a:t>
            </a:r>
            <a:r>
              <a:rPr lang="en-GB" sz="5600" dirty="0" err="1" smtClean="0">
                <a:solidFill>
                  <a:srgbClr val="C00000"/>
                </a:solidFill>
              </a:rPr>
              <a:t>stdio.h</a:t>
            </a:r>
            <a:r>
              <a:rPr lang="en-GB" sz="5600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GB" sz="5600" b="1" dirty="0" smtClean="0">
                <a:solidFill>
                  <a:schemeClr val="accent5"/>
                </a:solidFill>
              </a:rPr>
              <a:t>/* Function Deceleration*/</a:t>
            </a:r>
          </a:p>
          <a:p>
            <a:pPr>
              <a:buNone/>
            </a:pPr>
            <a:r>
              <a:rPr lang="en-GB" sz="5600" dirty="0" err="1">
                <a:solidFill>
                  <a:srgbClr val="C00000"/>
                </a:solidFill>
              </a:rPr>
              <a:t>i</a:t>
            </a:r>
            <a:r>
              <a:rPr lang="en-GB" sz="5600" dirty="0" err="1" smtClean="0">
                <a:solidFill>
                  <a:srgbClr val="C00000"/>
                </a:solidFill>
              </a:rPr>
              <a:t>nt</a:t>
            </a:r>
            <a:r>
              <a:rPr lang="en-GB" sz="5600" dirty="0" smtClean="0">
                <a:solidFill>
                  <a:srgbClr val="C00000"/>
                </a:solidFill>
              </a:rPr>
              <a:t> </a:t>
            </a:r>
            <a:r>
              <a:rPr lang="en-GB" sz="5600" dirty="0" smtClean="0">
                <a:solidFill>
                  <a:srgbClr val="C00000"/>
                </a:solidFill>
              </a:rPr>
              <a:t>max (</a:t>
            </a:r>
            <a:r>
              <a:rPr lang="en-GB" sz="5600" dirty="0" err="1" smtClean="0">
                <a:solidFill>
                  <a:srgbClr val="C00000"/>
                </a:solidFill>
              </a:rPr>
              <a:t>int</a:t>
            </a:r>
            <a:r>
              <a:rPr lang="en-GB" sz="5600" dirty="0" smtClean="0">
                <a:solidFill>
                  <a:srgbClr val="C00000"/>
                </a:solidFill>
              </a:rPr>
              <a:t> X, </a:t>
            </a:r>
            <a:r>
              <a:rPr lang="en-GB" sz="5600" dirty="0" err="1" smtClean="0">
                <a:solidFill>
                  <a:srgbClr val="C00000"/>
                </a:solidFill>
              </a:rPr>
              <a:t>int</a:t>
            </a:r>
            <a:r>
              <a:rPr lang="en-GB" sz="5600" dirty="0" smtClean="0">
                <a:solidFill>
                  <a:srgbClr val="C00000"/>
                </a:solidFill>
              </a:rPr>
              <a:t> Y);</a:t>
            </a:r>
          </a:p>
          <a:p>
            <a:pPr>
              <a:buNone/>
            </a:pPr>
            <a:endParaRPr lang="en-GB" sz="5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Void loop()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GB" sz="5600" b="1" dirty="0" smtClean="0">
                <a:solidFill>
                  <a:schemeClr val="accent5"/>
                </a:solidFill>
              </a:rPr>
              <a:t>/* Local variable declaration*/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	in t a=100;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	</a:t>
            </a:r>
            <a:r>
              <a:rPr lang="en-GB" sz="5600" dirty="0" err="1" smtClean="0">
                <a:solidFill>
                  <a:srgbClr val="C00000"/>
                </a:solidFill>
              </a:rPr>
              <a:t>int</a:t>
            </a:r>
            <a:r>
              <a:rPr lang="en-GB" sz="5600" dirty="0" smtClean="0">
                <a:solidFill>
                  <a:srgbClr val="C00000"/>
                </a:solidFill>
              </a:rPr>
              <a:t>  b=200;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         </a:t>
            </a:r>
            <a:r>
              <a:rPr lang="en-GB" sz="5600" dirty="0" err="1" smtClean="0">
                <a:solidFill>
                  <a:srgbClr val="C00000"/>
                </a:solidFill>
              </a:rPr>
              <a:t>int</a:t>
            </a:r>
            <a:r>
              <a:rPr lang="en-GB" sz="5600" dirty="0" smtClean="0">
                <a:solidFill>
                  <a:srgbClr val="C00000"/>
                </a:solidFill>
              </a:rPr>
              <a:t> ret;</a:t>
            </a:r>
          </a:p>
          <a:p>
            <a:pPr>
              <a:buNone/>
            </a:pPr>
            <a:endParaRPr lang="en-GB" sz="5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5600" b="1" dirty="0" smtClean="0">
                <a:solidFill>
                  <a:schemeClr val="accent5"/>
                </a:solidFill>
              </a:rPr>
              <a:t>/* calling a function getting the maximum of the two number*/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	ret=max,(</a:t>
            </a:r>
            <a:r>
              <a:rPr lang="en-GB" sz="5600" dirty="0" err="1" smtClean="0">
                <a:solidFill>
                  <a:srgbClr val="C00000"/>
                </a:solidFill>
              </a:rPr>
              <a:t>a,b</a:t>
            </a:r>
            <a:r>
              <a:rPr lang="en-GB" sz="5600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	</a:t>
            </a:r>
            <a:r>
              <a:rPr lang="en-GB" sz="5600" dirty="0" err="1" smtClean="0">
                <a:solidFill>
                  <a:srgbClr val="C00000"/>
                </a:solidFill>
              </a:rPr>
              <a:t>println</a:t>
            </a:r>
            <a:r>
              <a:rPr lang="en-GB" sz="5600" dirty="0" smtClean="0">
                <a:solidFill>
                  <a:srgbClr val="C00000"/>
                </a:solidFill>
              </a:rPr>
              <a:t> (“ the maximum number is  : %d\n” , ret);</a:t>
            </a:r>
          </a:p>
          <a:p>
            <a:pPr>
              <a:buNone/>
            </a:pPr>
            <a:r>
              <a:rPr lang="en-GB" sz="5600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GB" sz="5600" b="1" dirty="0" smtClean="0">
                <a:solidFill>
                  <a:schemeClr val="accent5"/>
                </a:solidFill>
              </a:rPr>
              <a:t>/* function returning the max between two numbers */</a:t>
            </a:r>
          </a:p>
          <a:p>
            <a:pPr>
              <a:buNone/>
            </a:pPr>
            <a:r>
              <a:rPr lang="en-GB" sz="5600" dirty="0" smtClean="0">
                <a:solidFill>
                  <a:schemeClr val="accent6"/>
                </a:solidFill>
              </a:rPr>
              <a:t> </a:t>
            </a:r>
            <a:r>
              <a:rPr lang="en-GB" sz="5600" dirty="0" err="1" smtClean="0">
                <a:solidFill>
                  <a:schemeClr val="accent6"/>
                </a:solidFill>
              </a:rPr>
              <a:t>int</a:t>
            </a:r>
            <a:r>
              <a:rPr lang="en-GB" sz="5600" dirty="0" smtClean="0">
                <a:solidFill>
                  <a:schemeClr val="accent6"/>
                </a:solidFill>
              </a:rPr>
              <a:t> </a:t>
            </a:r>
            <a:r>
              <a:rPr lang="en-GB" sz="5600" dirty="0" smtClean="0"/>
              <a:t>max(</a:t>
            </a:r>
            <a:r>
              <a:rPr lang="en-GB" sz="5600" dirty="0" err="1" smtClean="0"/>
              <a:t>int</a:t>
            </a:r>
            <a:r>
              <a:rPr lang="en-GB" sz="5600" dirty="0" smtClean="0"/>
              <a:t> X, </a:t>
            </a:r>
            <a:r>
              <a:rPr lang="en-GB" sz="5600" dirty="0" err="1" smtClean="0"/>
              <a:t>int</a:t>
            </a:r>
            <a:r>
              <a:rPr lang="en-GB" sz="5600" dirty="0" smtClean="0"/>
              <a:t> Y)</a:t>
            </a:r>
          </a:p>
          <a:p>
            <a:pPr>
              <a:buNone/>
            </a:pPr>
            <a:r>
              <a:rPr lang="en-GB" sz="5600" dirty="0" smtClean="0"/>
              <a:t> { </a:t>
            </a:r>
          </a:p>
          <a:p>
            <a:pPr>
              <a:buNone/>
            </a:pPr>
            <a:r>
              <a:rPr lang="en-GB" sz="5600" b="1" dirty="0" smtClean="0">
                <a:solidFill>
                  <a:schemeClr val="accent5"/>
                </a:solidFill>
              </a:rPr>
              <a:t>/* local variable declaration */</a:t>
            </a:r>
          </a:p>
          <a:p>
            <a:pPr>
              <a:buNone/>
            </a:pPr>
            <a:r>
              <a:rPr lang="en-GB" sz="5600" dirty="0" smtClean="0">
                <a:solidFill>
                  <a:schemeClr val="accent6"/>
                </a:solidFill>
              </a:rPr>
              <a:t> </a:t>
            </a:r>
            <a:r>
              <a:rPr lang="en-GB" sz="5600" dirty="0" err="1" smtClean="0">
                <a:solidFill>
                  <a:schemeClr val="accent6"/>
                </a:solidFill>
              </a:rPr>
              <a:t>int</a:t>
            </a:r>
            <a:r>
              <a:rPr lang="en-GB" sz="5600" dirty="0" smtClean="0">
                <a:solidFill>
                  <a:schemeClr val="accent6"/>
                </a:solidFill>
              </a:rPr>
              <a:t> </a:t>
            </a:r>
            <a:r>
              <a:rPr lang="en-GB" sz="5600" dirty="0" smtClean="0"/>
              <a:t>result;</a:t>
            </a:r>
          </a:p>
          <a:p>
            <a:pPr>
              <a:buNone/>
            </a:pPr>
            <a:r>
              <a:rPr lang="en-GB" sz="5600" dirty="0" smtClean="0">
                <a:solidFill>
                  <a:schemeClr val="accent6"/>
                </a:solidFill>
              </a:rPr>
              <a:t> 		if </a:t>
            </a:r>
            <a:r>
              <a:rPr lang="en-GB" sz="5600" dirty="0" smtClean="0"/>
              <a:t>(X &gt; Y)</a:t>
            </a:r>
          </a:p>
          <a:p>
            <a:pPr>
              <a:buNone/>
            </a:pPr>
            <a:r>
              <a:rPr lang="en-GB" sz="5600" dirty="0" smtClean="0"/>
              <a:t>		    result = X;</a:t>
            </a:r>
          </a:p>
          <a:p>
            <a:pPr>
              <a:buNone/>
            </a:pPr>
            <a:r>
              <a:rPr lang="en-GB" sz="5600" dirty="0" smtClean="0">
                <a:solidFill>
                  <a:schemeClr val="accent6"/>
                </a:solidFill>
              </a:rPr>
              <a:t>               else </a:t>
            </a:r>
          </a:p>
          <a:p>
            <a:pPr>
              <a:buNone/>
            </a:pPr>
            <a:r>
              <a:rPr lang="en-GB" sz="5600" dirty="0" smtClean="0"/>
              <a:t>		    result = Y;</a:t>
            </a:r>
          </a:p>
          <a:p>
            <a:pPr>
              <a:buNone/>
            </a:pPr>
            <a:r>
              <a:rPr lang="en-GB" sz="5600" dirty="0" smtClean="0"/>
              <a:t> return result;</a:t>
            </a:r>
          </a:p>
          <a:p>
            <a:pPr>
              <a:buNone/>
            </a:pPr>
            <a:r>
              <a:rPr lang="en-GB" sz="5600" dirty="0" smtClean="0"/>
              <a:t>}</a:t>
            </a:r>
          </a:p>
          <a:p>
            <a:pPr>
              <a:buNone/>
            </a:pPr>
            <a:r>
              <a:rPr lang="en-GB" sz="5600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Structured Program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small program module</a:t>
            </a:r>
          </a:p>
          <a:p>
            <a:r>
              <a:rPr lang="en-GB" dirty="0" smtClean="0"/>
              <a:t>Test the module for its functionality &amp; correctness </a:t>
            </a:r>
          </a:p>
          <a:p>
            <a:r>
              <a:rPr lang="en-GB" dirty="0" smtClean="0"/>
              <a:t>Build bigger programs from tested &amp; proven modules.</a:t>
            </a:r>
          </a:p>
          <a:p>
            <a:r>
              <a:rPr lang="en-GB" dirty="0" smtClean="0"/>
              <a:t>Maintain the program.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08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Program modules in 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are called functions</a:t>
            </a:r>
          </a:p>
          <a:p>
            <a:r>
              <a:rPr lang="en-GB" dirty="0" smtClean="0"/>
              <a:t>Programs are written by combining functions.</a:t>
            </a:r>
          </a:p>
          <a:p>
            <a:r>
              <a:rPr lang="en-GB" dirty="0" smtClean="0"/>
              <a:t>Some functions are pre-packed (standard library )</a:t>
            </a:r>
          </a:p>
          <a:p>
            <a:r>
              <a:rPr lang="en-GB" dirty="0" smtClean="0"/>
              <a:t>Some functions are written by user as modules.</a:t>
            </a:r>
          </a:p>
          <a:p>
            <a:r>
              <a:rPr lang="en-GB" dirty="0" smtClean="0"/>
              <a:t>Functions modularise a program.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Library in 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Standard library </a:t>
            </a:r>
          </a:p>
          <a:p>
            <a:pPr marL="0" indent="0">
              <a:buNone/>
            </a:pPr>
            <a:r>
              <a:rPr lang="en-GB" dirty="0" smtClean="0"/>
              <a:t>provides a rich collection of functions for performing common mathematical calculations. It also provide interaction with the program with read and write to standard Input /Out put ( Keyboard and display) 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Maths library</a:t>
            </a:r>
          </a:p>
          <a:p>
            <a:pPr marL="0" indent="0">
              <a:buNone/>
            </a:pPr>
            <a:r>
              <a:rPr lang="en-GB" dirty="0" smtClean="0"/>
              <a:t>Provides certain mathematical functions, </a:t>
            </a:r>
          </a:p>
          <a:p>
            <a:pPr marL="0" indent="0">
              <a:buNone/>
            </a:pPr>
            <a:r>
              <a:rPr lang="en-GB" dirty="0" err="1" smtClean="0"/>
              <a:t>eg</a:t>
            </a:r>
            <a:r>
              <a:rPr lang="en-GB" dirty="0" smtClean="0"/>
              <a:t>, tan (x), </a:t>
            </a:r>
            <a:r>
              <a:rPr lang="en-GB" dirty="0" err="1" smtClean="0"/>
              <a:t>sqrt</a:t>
            </a:r>
            <a:r>
              <a:rPr lang="en-GB" dirty="0" smtClean="0"/>
              <a:t>(x), log(x), …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User defined library</a:t>
            </a:r>
          </a:p>
          <a:p>
            <a:pPr marL="0" indent="0">
              <a:buNone/>
            </a:pPr>
            <a:r>
              <a:rPr lang="en-GB" dirty="0" smtClean="0"/>
              <a:t>Functions that over times one develops and are useful to have.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4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Function definition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program consists of </a:t>
            </a:r>
          </a:p>
          <a:p>
            <a:pPr marL="0" indent="0">
              <a:buNone/>
            </a:pPr>
            <a:r>
              <a:rPr lang="en-GB" dirty="0" smtClean="0"/>
              <a:t>main  or loop function. These are part of the    standard library functions.</a:t>
            </a:r>
          </a:p>
          <a:p>
            <a:r>
              <a:rPr lang="en-GB" dirty="0" smtClean="0"/>
              <a:t>Each library must be included in the program 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#include &lt;</a:t>
            </a:r>
            <a:r>
              <a:rPr lang="en-GB" dirty="0" err="1" smtClean="0"/>
              <a:t>stdio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03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Function definition example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/* Programmer defined square function*/</a:t>
            </a:r>
          </a:p>
          <a:p>
            <a:r>
              <a:rPr lang="en-GB" dirty="0" smtClean="0"/>
              <a:t>#</a:t>
            </a:r>
            <a:r>
              <a:rPr lang="en-GB" dirty="0" smtClean="0">
                <a:solidFill>
                  <a:schemeClr val="accent6"/>
                </a:solidFill>
              </a:rPr>
              <a:t>include</a:t>
            </a:r>
            <a:r>
              <a:rPr lang="en-GB" dirty="0" smtClean="0"/>
              <a:t> &lt;</a:t>
            </a:r>
            <a:r>
              <a:rPr lang="en-GB" dirty="0" err="1" smtClean="0"/>
              <a:t>stdio</a:t>
            </a:r>
            <a:r>
              <a:rPr lang="en-GB" dirty="0" smtClean="0"/>
              <a:t>&gt;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square (</a:t>
            </a:r>
            <a:r>
              <a:rPr lang="en-GB" dirty="0" err="1" smtClean="0"/>
              <a:t>int</a:t>
            </a:r>
            <a:r>
              <a:rPr lang="en-GB" dirty="0" smtClean="0"/>
              <a:t>); // function prototype</a:t>
            </a:r>
          </a:p>
          <a:p>
            <a:r>
              <a:rPr lang="en-GB" dirty="0">
                <a:solidFill>
                  <a:schemeClr val="accent6"/>
                </a:solidFill>
              </a:rPr>
              <a:t>m</a:t>
            </a:r>
            <a:r>
              <a:rPr lang="en-GB" dirty="0" smtClean="0">
                <a:solidFill>
                  <a:schemeClr val="accent6"/>
                </a:solidFill>
              </a:rPr>
              <a:t>ain()</a:t>
            </a:r>
          </a:p>
          <a:p>
            <a:r>
              <a:rPr lang="en-GB" dirty="0" smtClean="0"/>
              <a:t>{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x</a:t>
            </a:r>
          </a:p>
          <a:p>
            <a:r>
              <a:rPr lang="en-GB" dirty="0" smtClean="0"/>
              <a:t>For (x=1; x&lt;=10; x++)</a:t>
            </a:r>
          </a:p>
          <a:p>
            <a:r>
              <a:rPr lang="en-GB" dirty="0" err="1" smtClean="0">
                <a:solidFill>
                  <a:schemeClr val="accent6"/>
                </a:solidFill>
              </a:rPr>
              <a:t>Serial.println</a:t>
            </a:r>
            <a:r>
              <a:rPr lang="en-GB" dirty="0" smtClean="0"/>
              <a:t> ( square(x));</a:t>
            </a:r>
          </a:p>
          <a:p>
            <a:r>
              <a:rPr lang="en-GB" dirty="0">
                <a:solidFill>
                  <a:schemeClr val="accent6"/>
                </a:solidFill>
              </a:rPr>
              <a:t>r</a:t>
            </a:r>
            <a:r>
              <a:rPr lang="en-GB" dirty="0" smtClean="0">
                <a:solidFill>
                  <a:schemeClr val="accent6"/>
                </a:solidFill>
              </a:rPr>
              <a:t>eturn</a:t>
            </a:r>
            <a:r>
              <a:rPr lang="en-GB" dirty="0" smtClean="0"/>
              <a:t> 0;</a:t>
            </a:r>
          </a:p>
          <a:p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/* Function definition*/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smtClean="0"/>
              <a:t>square (</a:t>
            </a:r>
            <a:r>
              <a:rPr lang="en-GB" dirty="0" err="1" smtClean="0"/>
              <a:t>int</a:t>
            </a:r>
            <a:r>
              <a:rPr lang="en-GB" dirty="0" smtClean="0"/>
              <a:t> y)</a:t>
            </a:r>
          </a:p>
          <a:p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dirty="0" smtClean="0"/>
              <a:t>return </a:t>
            </a:r>
            <a:r>
              <a:rPr lang="en-GB" dirty="0" smtClean="0"/>
              <a:t>Y*Y 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2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Functions……..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square is </a:t>
            </a:r>
            <a:r>
              <a:rPr lang="en-GB" dirty="0" smtClean="0">
                <a:solidFill>
                  <a:schemeClr val="tx2"/>
                </a:solidFill>
              </a:rPr>
              <a:t>invoked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chemeClr val="tx2"/>
                </a:solidFill>
              </a:rPr>
              <a:t>called </a:t>
            </a:r>
            <a:r>
              <a:rPr lang="en-GB" dirty="0" smtClean="0"/>
              <a:t>in main() within </a:t>
            </a:r>
            <a:r>
              <a:rPr lang="en-GB" dirty="0" err="1" smtClean="0">
                <a:solidFill>
                  <a:schemeClr val="accent6"/>
                </a:solidFill>
              </a:rPr>
              <a:t>Serial.println</a:t>
            </a:r>
            <a:endParaRPr lang="en-GB" dirty="0" smtClean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s</a:t>
            </a:r>
            <a:r>
              <a:rPr lang="en-GB" dirty="0" smtClean="0">
                <a:solidFill>
                  <a:schemeClr val="accent6"/>
                </a:solidFill>
              </a:rPr>
              <a:t>quare </a:t>
            </a:r>
            <a:r>
              <a:rPr lang="en-GB" dirty="0" smtClean="0"/>
              <a:t>receives a copy of value of x in the parameter y</a:t>
            </a:r>
          </a:p>
          <a:p>
            <a:r>
              <a:rPr lang="en-GB" dirty="0">
                <a:solidFill>
                  <a:schemeClr val="accent6"/>
                </a:solidFill>
              </a:rPr>
              <a:t>s</a:t>
            </a:r>
            <a:r>
              <a:rPr lang="en-GB" dirty="0" smtClean="0">
                <a:solidFill>
                  <a:schemeClr val="accent6"/>
                </a:solidFill>
              </a:rPr>
              <a:t>quare </a:t>
            </a:r>
            <a:r>
              <a:rPr lang="en-GB" dirty="0" smtClean="0"/>
              <a:t> then calculates Y*Y</a:t>
            </a:r>
          </a:p>
          <a:p>
            <a:r>
              <a:rPr lang="en-GB" dirty="0" smtClean="0"/>
              <a:t>Result is passed back by return to the </a:t>
            </a:r>
            <a:r>
              <a:rPr lang="en-GB" dirty="0" err="1" smtClean="0">
                <a:solidFill>
                  <a:schemeClr val="accent6"/>
                </a:solidFill>
              </a:rPr>
              <a:t>serial.println</a:t>
            </a:r>
            <a:endParaRPr lang="en-GB" dirty="0" smtClean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s</a:t>
            </a:r>
            <a:r>
              <a:rPr lang="en-GB" dirty="0" smtClean="0">
                <a:solidFill>
                  <a:schemeClr val="accent6"/>
                </a:solidFill>
              </a:rPr>
              <a:t>quare</a:t>
            </a:r>
            <a:r>
              <a:rPr lang="en-GB" dirty="0" smtClean="0"/>
              <a:t> is defined as an integer function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6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Functions ……..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It expects an integer value</a:t>
            </a:r>
          </a:p>
          <a:p>
            <a:r>
              <a:rPr lang="en-GB" dirty="0" smtClean="0"/>
              <a:t>Returns an integer value</a:t>
            </a:r>
          </a:p>
          <a:p>
            <a:r>
              <a:rPr lang="en-GB" dirty="0" smtClean="0"/>
              <a:t>The format of a function definition is: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Return- value type 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accent4"/>
                </a:solidFill>
              </a:rPr>
              <a:t>Function name</a:t>
            </a:r>
            <a:r>
              <a:rPr lang="en-GB" dirty="0" smtClean="0"/>
              <a:t>( </a:t>
            </a:r>
            <a:r>
              <a:rPr lang="en-GB" dirty="0" smtClean="0">
                <a:solidFill>
                  <a:schemeClr val="accent3"/>
                </a:solidFill>
              </a:rPr>
              <a:t>parameter lists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Declaration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Statements</a:t>
            </a:r>
          </a:p>
          <a:p>
            <a:pPr marL="0" indent="0">
              <a:buNone/>
            </a:pPr>
            <a:r>
              <a:rPr lang="en-GB" dirty="0"/>
              <a:t>}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Return Value(s)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5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Finding the maximum of two numbers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/* function returning the max between two numbers */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err="1" smtClean="0">
                <a:solidFill>
                  <a:schemeClr val="accent6"/>
                </a:solidFill>
              </a:rPr>
              <a:t>int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max(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Y)</a:t>
            </a:r>
          </a:p>
          <a:p>
            <a:pPr>
              <a:buNone/>
            </a:pPr>
            <a:r>
              <a:rPr lang="en-GB" dirty="0" smtClean="0"/>
              <a:t> { 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/* local variable declaration */</a:t>
            </a:r>
          </a:p>
          <a:p>
            <a:pPr>
              <a:buNone/>
            </a:pP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err="1" smtClean="0">
                <a:solidFill>
                  <a:schemeClr val="accent6"/>
                </a:solidFill>
              </a:rPr>
              <a:t>int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result;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chemeClr val="accent6"/>
                </a:solidFill>
              </a:rPr>
              <a:t> 		if </a:t>
            </a:r>
            <a:r>
              <a:rPr lang="en-GB" dirty="0" smtClean="0"/>
              <a:t>(X &gt; Y)</a:t>
            </a:r>
          </a:p>
          <a:p>
            <a:pPr>
              <a:buNone/>
            </a:pPr>
            <a:r>
              <a:rPr lang="en-GB" dirty="0" smtClean="0"/>
              <a:t>		    result = X;</a:t>
            </a:r>
          </a:p>
          <a:p>
            <a:pPr>
              <a:buNone/>
            </a:pPr>
            <a:r>
              <a:rPr lang="en-GB" dirty="0" smtClean="0">
                <a:solidFill>
                  <a:schemeClr val="accent6"/>
                </a:solidFill>
              </a:rPr>
              <a:t>               else </a:t>
            </a:r>
          </a:p>
          <a:p>
            <a:pPr>
              <a:buNone/>
            </a:pPr>
            <a:r>
              <a:rPr lang="en-GB" dirty="0" smtClean="0"/>
              <a:t>		    result = Y;</a:t>
            </a:r>
          </a:p>
          <a:p>
            <a:pPr>
              <a:buNone/>
            </a:pPr>
            <a:r>
              <a:rPr lang="en-GB" dirty="0" smtClean="0"/>
              <a:t> return result;</a:t>
            </a:r>
          </a:p>
          <a:p>
            <a:pPr>
              <a:buNone/>
            </a:pPr>
            <a:r>
              <a:rPr lang="en-GB" dirty="0" smtClean="0"/>
              <a:t> }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652</Words>
  <Application>Microsoft Office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Functions</vt:lpstr>
      <vt:lpstr>Structured Program</vt:lpstr>
      <vt:lpstr>Program modules in C</vt:lpstr>
      <vt:lpstr>Library in C</vt:lpstr>
      <vt:lpstr>Function definition </vt:lpstr>
      <vt:lpstr>Function definition example</vt:lpstr>
      <vt:lpstr>Functions……..</vt:lpstr>
      <vt:lpstr>Functions ……..</vt:lpstr>
      <vt:lpstr>Finding the maximum of two numbers</vt:lpstr>
      <vt:lpstr>PowerPoint Presentation</vt:lpstr>
      <vt:lpstr>PowerPoint Presentation</vt:lpstr>
      <vt:lpstr>PowerPoint Presentation</vt:lpstr>
      <vt:lpstr>Function Prototype</vt:lpstr>
      <vt:lpstr>Function Prototypes Examples</vt:lpstr>
      <vt:lpstr>Function Prototypes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Saeed</dc:creator>
  <cp:lastModifiedBy>Saeed Malekshahi Gheytassi</cp:lastModifiedBy>
  <cp:revision>45</cp:revision>
  <dcterms:created xsi:type="dcterms:W3CDTF">2012-03-07T23:10:00Z</dcterms:created>
  <dcterms:modified xsi:type="dcterms:W3CDTF">2015-03-12T10:43:17Z</dcterms:modified>
</cp:coreProperties>
</file>