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70" r:id="rId8"/>
    <p:sldId id="260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F4A4-2E13-45D3-93AD-B1B9F3EF45D9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F4A4-2E13-45D3-93AD-B1B9F3EF45D9}" type="datetimeFigureOut">
              <a:rPr lang="en-GB" smtClean="0"/>
              <a:pPr/>
              <a:t>27/03/2014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72AE-AFAF-46F6-9FBE-EE739468E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Pointers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‘C’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79512" y="476672"/>
            <a:ext cx="8712968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Otherwise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rPr>
              <a:t> *</a:t>
            </a:r>
            <a:r>
              <a:rPr kumimoji="0" lang="en-US" sz="3200" b="1" i="0" u="none" strike="noStrike" cap="none" normalizeH="0" dirty="0" err="1" smtClean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rPr>
              <a:t>px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is incremented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aseline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Since pointers are</a:t>
            </a:r>
            <a:r>
              <a:rPr lang="en-US" sz="3200" b="1" baseline="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variables </a:t>
            </a:r>
            <a:r>
              <a:rPr lang="en-US" sz="320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then</a:t>
            </a:r>
            <a:r>
              <a:rPr lang="en-US" sz="3200" b="1" baseline="0" dirty="0" smtClean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they can be manipulated as other variables.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3200" baseline="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aseline="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py</a:t>
            </a:r>
            <a:r>
              <a:rPr lang="en-US" sz="3200" baseline="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another pointer then </a:t>
            </a:r>
            <a:r>
              <a:rPr lang="en-US" sz="3200" b="1" baseline="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py</a:t>
            </a:r>
            <a:r>
              <a:rPr lang="en-US" sz="3200" b="1" baseline="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3200" b="1" baseline="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px</a:t>
            </a:r>
            <a:r>
              <a:rPr lang="en-US" sz="3200" baseline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copies the contents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</a:t>
            </a:r>
            <a:r>
              <a:rPr lang="en-US" sz="3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px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into </a:t>
            </a:r>
            <a:r>
              <a:rPr lang="en-US" sz="3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py</a:t>
            </a:r>
            <a:endParaRPr lang="en-US" sz="32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i.e. </a:t>
            </a:r>
            <a:r>
              <a:rPr lang="en-US" sz="3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py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points to whatever </a:t>
            </a:r>
            <a:r>
              <a:rPr lang="en-US" sz="3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px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was pointing to.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The Concept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5256584"/>
          </a:xfrm>
        </p:spPr>
        <p:txBody>
          <a:bodyPr>
            <a:normAutofit fontScale="62500" lnSpcReduction="20000"/>
          </a:bodyPr>
          <a:lstStyle/>
          <a:p>
            <a:r>
              <a:rPr lang="en-GB" sz="5100" dirty="0" smtClean="0">
                <a:solidFill>
                  <a:schemeClr val="accent4"/>
                </a:solidFill>
              </a:rPr>
              <a:t>Variable’s value can be addressed by their name, or by their address</a:t>
            </a:r>
            <a:r>
              <a:rPr lang="en-GB" sz="5100" dirty="0">
                <a:solidFill>
                  <a:schemeClr val="accent4"/>
                </a:solidFill>
              </a:rPr>
              <a:t> </a:t>
            </a:r>
            <a:r>
              <a:rPr lang="en-GB" sz="5100" dirty="0" smtClean="0">
                <a:solidFill>
                  <a:schemeClr val="accent4"/>
                </a:solidFill>
              </a:rPr>
              <a:t>(their locations)</a:t>
            </a:r>
          </a:p>
          <a:p>
            <a:pPr>
              <a:buNone/>
            </a:pPr>
            <a:endParaRPr lang="en-GB" sz="5100" dirty="0" smtClean="0"/>
          </a:p>
          <a:p>
            <a:r>
              <a:rPr lang="en-GB" sz="5100" dirty="0" smtClean="0"/>
              <a:t> </a:t>
            </a:r>
            <a:r>
              <a:rPr lang="en-GB" sz="5100" dirty="0">
                <a:solidFill>
                  <a:schemeClr val="accent2"/>
                </a:solidFill>
              </a:rPr>
              <a:t>In </a:t>
            </a:r>
            <a:r>
              <a:rPr lang="en-GB" sz="5100" dirty="0" smtClean="0">
                <a:solidFill>
                  <a:schemeClr val="accent2"/>
                </a:solidFill>
              </a:rPr>
              <a:t>‘C’, </a:t>
            </a:r>
            <a:r>
              <a:rPr lang="en-GB" sz="5100" dirty="0">
                <a:solidFill>
                  <a:schemeClr val="accent2"/>
                </a:solidFill>
              </a:rPr>
              <a:t>this </a:t>
            </a:r>
            <a:r>
              <a:rPr lang="en-GB" sz="5100" dirty="0" smtClean="0">
                <a:solidFill>
                  <a:schemeClr val="accent2"/>
                </a:solidFill>
              </a:rPr>
              <a:t>is done by using pointers</a:t>
            </a:r>
          </a:p>
          <a:p>
            <a:endParaRPr lang="en-GB" sz="5100" dirty="0" smtClean="0">
              <a:solidFill>
                <a:schemeClr val="accent2"/>
              </a:solidFill>
            </a:endParaRPr>
          </a:p>
          <a:p>
            <a:r>
              <a:rPr lang="en-GB" sz="5100" dirty="0" smtClean="0">
                <a:solidFill>
                  <a:schemeClr val="accent2"/>
                </a:solidFill>
              </a:rPr>
              <a:t>A Pointer is Address of a Variable and not it’s value.</a:t>
            </a:r>
          </a:p>
          <a:p>
            <a:endParaRPr lang="en-GB" sz="51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GB" sz="5100" dirty="0" smtClean="0">
                <a:solidFill>
                  <a:schemeClr val="accent3">
                    <a:lumMod val="50000"/>
                  </a:schemeClr>
                </a:solidFill>
              </a:rPr>
              <a:t>The concept is well understood at </a:t>
            </a:r>
            <a:r>
              <a:rPr lang="en-GB" sz="5100" dirty="0" smtClean="0">
                <a:solidFill>
                  <a:schemeClr val="accent3">
                    <a:lumMod val="50000"/>
                  </a:schemeClr>
                </a:solidFill>
              </a:rPr>
              <a:t>assembly </a:t>
            </a:r>
            <a:r>
              <a:rPr lang="en-GB" sz="5100" dirty="0" smtClean="0">
                <a:solidFill>
                  <a:schemeClr val="accent3">
                    <a:lumMod val="50000"/>
                  </a:schemeClr>
                </a:solidFill>
              </a:rPr>
              <a:t>language level.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Pointers Cont.........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In low level assembly language special registers are used as pointers.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Variables are addressed (pointed to) by these special registers called ‘Index Registers’ or ‘ Address Registers’.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In Intel (8085, 8086) registers ‘H’ &amp; ‘L’ and registers ‘D’ &amp; ‘E’ are paired to form a 16 bit pointers.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Pointers Cont.........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 Motorola Processors namely 68000 registers A0 to A7 are or can be used as address registers in an index mode.</a:t>
            </a:r>
          </a:p>
          <a:p>
            <a:r>
              <a:rPr lang="en-GB" dirty="0" smtClean="0"/>
              <a:t>E.g.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>
                <a:solidFill>
                  <a:srgbClr val="0070C0"/>
                </a:solidFill>
              </a:rPr>
              <a:t>move.b</a:t>
            </a:r>
            <a:r>
              <a:rPr lang="en-GB" dirty="0" smtClean="0">
                <a:solidFill>
                  <a:srgbClr val="0070C0"/>
                </a:solidFill>
              </a:rPr>
              <a:t>	(A0), D0 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This means move the data pointed by register A0 to a Data register D0</a:t>
            </a:r>
          </a:p>
          <a:p>
            <a:pPr marL="0" indent="0">
              <a:buNone/>
            </a:pPr>
            <a:r>
              <a:rPr lang="en-GB" dirty="0" smtClean="0"/>
              <a:t>The address mode for this operation is known as ‘Indexed’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2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Pointers </a:t>
            </a:r>
            <a:r>
              <a:rPr lang="en-GB" dirty="0" smtClean="0">
                <a:solidFill>
                  <a:schemeClr val="accent2"/>
                </a:solidFill>
              </a:rPr>
              <a:t>Representation in ‘C’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 ‘x’ is a variable  and ‘</a:t>
            </a:r>
            <a:r>
              <a:rPr lang="en-GB" dirty="0" err="1" smtClean="0"/>
              <a:t>px</a:t>
            </a:r>
            <a:r>
              <a:rPr lang="en-GB" dirty="0" smtClean="0"/>
              <a:t>’ is a pointer</a:t>
            </a:r>
          </a:p>
          <a:p>
            <a:r>
              <a:rPr lang="en-GB" dirty="0" smtClean="0"/>
              <a:t>Using an ‘&amp;’ Operator gives address of ‘x’ to ‘</a:t>
            </a:r>
            <a:r>
              <a:rPr lang="en-GB" dirty="0" err="1" smtClean="0"/>
              <a:t>px</a:t>
            </a:r>
            <a:r>
              <a:rPr lang="en-GB" dirty="0" smtClean="0"/>
              <a:t>’</a:t>
            </a:r>
          </a:p>
          <a:p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i.e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px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=&amp;x       meaning ‘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px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’ is an address and a ‘pointer to’ the value of variable ‘x’</a:t>
            </a:r>
          </a:p>
          <a:p>
            <a:r>
              <a:rPr lang="en-GB" dirty="0" smtClean="0">
                <a:solidFill>
                  <a:schemeClr val="tx2"/>
                </a:solidFill>
              </a:rPr>
              <a:t>The operator  ‘&amp;’ can only be applied to a variable or array elements</a:t>
            </a:r>
            <a:endParaRPr lang="en-GB" dirty="0" smtClean="0"/>
          </a:p>
          <a:p>
            <a:r>
              <a:rPr lang="en-GB" dirty="0" smtClean="0">
                <a:solidFill>
                  <a:schemeClr val="tx2"/>
                </a:solidFill>
              </a:rPr>
              <a:t>&amp; (x+1) and &amp;5 are illegal syntax</a:t>
            </a:r>
          </a:p>
        </p:txBody>
      </p:sp>
    </p:spTree>
    <p:extLst>
      <p:ext uri="{BB962C8B-B14F-4D97-AF65-F5344CB8AC3E}">
        <p14:creationId xmlns:p14="http://schemas.microsoft.com/office/powerpoint/2010/main" val="12970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Pointers Representation in ‘C’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un array operator is </a:t>
            </a:r>
            <a:r>
              <a:rPr lang="en-GB" b="1" dirty="0" smtClean="0">
                <a:solidFill>
                  <a:schemeClr val="accent4"/>
                </a:solidFill>
              </a:rPr>
              <a:t>‘*’</a:t>
            </a:r>
          </a:p>
          <a:p>
            <a:r>
              <a:rPr lang="en-GB" b="1" dirty="0" smtClean="0">
                <a:solidFill>
                  <a:schemeClr val="accent4"/>
                </a:solidFill>
              </a:rPr>
              <a:t>‘*’</a:t>
            </a:r>
            <a:r>
              <a:rPr lang="en-GB" dirty="0" smtClean="0"/>
              <a:t> Treats the operand as the address of the ultimate target.</a:t>
            </a:r>
          </a:p>
          <a:p>
            <a:r>
              <a:rPr lang="en-GB" dirty="0" smtClean="0"/>
              <a:t>E.g. </a:t>
            </a:r>
            <a:r>
              <a:rPr lang="en-GB" dirty="0"/>
              <a:t> </a:t>
            </a:r>
            <a:r>
              <a:rPr lang="en-GB" dirty="0" smtClean="0"/>
              <a:t>            </a:t>
            </a:r>
            <a:r>
              <a:rPr lang="en-GB" b="1" dirty="0" smtClean="0">
                <a:solidFill>
                  <a:schemeClr val="accent4"/>
                </a:solidFill>
              </a:rPr>
              <a:t>z= *</a:t>
            </a:r>
            <a:r>
              <a:rPr lang="en-GB" b="1" dirty="0" err="1" smtClean="0">
                <a:solidFill>
                  <a:schemeClr val="accent4"/>
                </a:solidFill>
              </a:rPr>
              <a:t>px</a:t>
            </a:r>
            <a:r>
              <a:rPr lang="en-GB" b="1" dirty="0" smtClean="0">
                <a:solidFill>
                  <a:schemeClr val="accent4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 smtClean="0"/>
              <a:t>means whatever </a:t>
            </a:r>
            <a:r>
              <a:rPr lang="en-GB" b="1" dirty="0" err="1" smtClean="0">
                <a:solidFill>
                  <a:schemeClr val="accent4"/>
                </a:solidFill>
              </a:rPr>
              <a:t>px</a:t>
            </a:r>
            <a:r>
              <a:rPr lang="en-GB" dirty="0" smtClean="0"/>
              <a:t> is pointing to is assigned       to </a:t>
            </a:r>
            <a:r>
              <a:rPr lang="en-GB" b="1" dirty="0" smtClean="0">
                <a:solidFill>
                  <a:schemeClr val="accent4"/>
                </a:solidFill>
              </a:rPr>
              <a:t>‘z’ 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chemeClr val="accent4"/>
                </a:solidFill>
              </a:rPr>
              <a:t>px</a:t>
            </a:r>
            <a:r>
              <a:rPr lang="en-GB" b="1" dirty="0" smtClean="0">
                <a:solidFill>
                  <a:schemeClr val="accent4"/>
                </a:solidFill>
              </a:rPr>
              <a:t>=&amp;x </a:t>
            </a:r>
            <a:r>
              <a:rPr lang="en-GB" dirty="0" smtClean="0"/>
              <a:t>;   </a:t>
            </a:r>
            <a:r>
              <a:rPr lang="en-GB" b="1" dirty="0" smtClean="0">
                <a:solidFill>
                  <a:schemeClr val="accent4"/>
                </a:solidFill>
              </a:rPr>
              <a:t>z=*</a:t>
            </a:r>
            <a:r>
              <a:rPr lang="en-GB" b="1" dirty="0" err="1" smtClean="0">
                <a:solidFill>
                  <a:schemeClr val="accent4"/>
                </a:solidFill>
              </a:rPr>
              <a:t>px</a:t>
            </a:r>
            <a:r>
              <a:rPr lang="en-GB" b="1" dirty="0" smtClean="0">
                <a:solidFill>
                  <a:schemeClr val="accent4"/>
                </a:solidFill>
              </a:rPr>
              <a:t>;   </a:t>
            </a:r>
            <a:r>
              <a:rPr lang="en-GB" dirty="0" smtClean="0"/>
              <a:t>both are the same as : </a:t>
            </a:r>
            <a:r>
              <a:rPr lang="en-GB" b="1" dirty="0" smtClean="0">
                <a:solidFill>
                  <a:schemeClr val="accent4"/>
                </a:solidFill>
              </a:rPr>
              <a:t>z=x;   </a:t>
            </a:r>
            <a:endParaRPr lang="en-GB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Declaration of pointers in ‘C’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chemeClr val="accent4"/>
                </a:solidFill>
              </a:rPr>
              <a:t>	</a:t>
            </a:r>
            <a:r>
              <a:rPr lang="en-GB" b="1" dirty="0" err="1" smtClean="0">
                <a:solidFill>
                  <a:schemeClr val="accent4"/>
                </a:solidFill>
              </a:rPr>
              <a:t>Int</a:t>
            </a:r>
            <a:r>
              <a:rPr lang="en-GB" b="1" dirty="0" smtClean="0">
                <a:solidFill>
                  <a:schemeClr val="accent4"/>
                </a:solidFill>
              </a:rPr>
              <a:t> </a:t>
            </a:r>
            <a:r>
              <a:rPr lang="en-GB" b="1" dirty="0" err="1" smtClean="0">
                <a:solidFill>
                  <a:schemeClr val="accent4"/>
                </a:solidFill>
              </a:rPr>
              <a:t>x,z</a:t>
            </a:r>
            <a:r>
              <a:rPr lang="en-GB" b="1" dirty="0" smtClean="0">
                <a:solidFill>
                  <a:schemeClr val="accent4"/>
                </a:solidFill>
              </a:rPr>
              <a:t>;</a:t>
            </a:r>
          </a:p>
          <a:p>
            <a:pPr>
              <a:buNone/>
            </a:pPr>
            <a:r>
              <a:rPr lang="en-GB" b="1" dirty="0" smtClean="0">
                <a:solidFill>
                  <a:schemeClr val="accent4"/>
                </a:solidFill>
              </a:rPr>
              <a:t>	</a:t>
            </a:r>
            <a:r>
              <a:rPr lang="en-GB" b="1" dirty="0" err="1" smtClean="0">
                <a:solidFill>
                  <a:schemeClr val="accent4"/>
                </a:solidFill>
              </a:rPr>
              <a:t>Int</a:t>
            </a:r>
            <a:r>
              <a:rPr lang="en-GB" b="1" dirty="0" smtClean="0">
                <a:solidFill>
                  <a:schemeClr val="accent4"/>
                </a:solidFill>
              </a:rPr>
              <a:t> *</a:t>
            </a:r>
            <a:r>
              <a:rPr lang="en-GB" b="1" dirty="0" err="1" smtClean="0">
                <a:solidFill>
                  <a:schemeClr val="accent4"/>
                </a:solidFill>
              </a:rPr>
              <a:t>px</a:t>
            </a:r>
            <a:r>
              <a:rPr lang="en-GB" b="1" dirty="0" smtClean="0">
                <a:solidFill>
                  <a:schemeClr val="accent4"/>
                </a:solidFill>
              </a:rPr>
              <a:t>;</a:t>
            </a:r>
          </a:p>
          <a:p>
            <a:pPr>
              <a:buNone/>
            </a:pPr>
            <a:r>
              <a:rPr lang="en-GB" b="1" dirty="0" smtClean="0">
                <a:solidFill>
                  <a:schemeClr val="accent4"/>
                </a:solidFill>
              </a:rPr>
              <a:t>*</a:t>
            </a:r>
            <a:r>
              <a:rPr lang="en-GB" b="1" dirty="0" err="1" smtClean="0">
                <a:solidFill>
                  <a:schemeClr val="accent4"/>
                </a:solidFill>
              </a:rPr>
              <a:t>px</a:t>
            </a:r>
            <a:r>
              <a:rPr lang="en-GB" b="1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is intended as mnemonics</a:t>
            </a:r>
          </a:p>
          <a:p>
            <a:pPr>
              <a:buNone/>
            </a:pPr>
            <a:r>
              <a:rPr lang="en-GB" dirty="0" smtClean="0"/>
              <a:t>Which means </a:t>
            </a:r>
            <a:r>
              <a:rPr lang="en-GB" b="1" dirty="0" smtClean="0">
                <a:solidFill>
                  <a:schemeClr val="accent4"/>
                </a:solidFill>
              </a:rPr>
              <a:t>‘</a:t>
            </a:r>
            <a:r>
              <a:rPr lang="en-GB" b="1" dirty="0" err="1" smtClean="0">
                <a:solidFill>
                  <a:schemeClr val="accent4"/>
                </a:solidFill>
              </a:rPr>
              <a:t>px</a:t>
            </a:r>
            <a:r>
              <a:rPr lang="en-GB" b="1" dirty="0" smtClean="0">
                <a:solidFill>
                  <a:schemeClr val="accent4"/>
                </a:solidFill>
              </a:rPr>
              <a:t>’ </a:t>
            </a:r>
            <a:r>
              <a:rPr lang="en-GB" dirty="0" smtClean="0"/>
              <a:t>is an integer, if it appears in the context of </a:t>
            </a:r>
            <a:r>
              <a:rPr lang="en-GB" b="1" dirty="0" smtClean="0">
                <a:solidFill>
                  <a:schemeClr val="accent4"/>
                </a:solidFill>
              </a:rPr>
              <a:t>*</a:t>
            </a:r>
            <a:r>
              <a:rPr lang="en-GB" b="1" dirty="0" err="1" smtClean="0">
                <a:solidFill>
                  <a:schemeClr val="accent4"/>
                </a:solidFill>
              </a:rPr>
              <a:t>px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Syntax of the declaration for a variable mimics the syntax of  expressions in which the variable might appear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6"/>
                </a:solidFill>
              </a:rPr>
              <a:t>Examples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  </a:t>
            </a:r>
            <a:r>
              <a:rPr lang="en-GB" b="1" dirty="0" smtClean="0">
                <a:solidFill>
                  <a:schemeClr val="accent4"/>
                </a:solidFill>
              </a:rPr>
              <a:t>double sort(), *</a:t>
            </a:r>
            <a:r>
              <a:rPr lang="en-GB" b="1" dirty="0" err="1" smtClean="0">
                <a:solidFill>
                  <a:schemeClr val="accent4"/>
                </a:solidFill>
              </a:rPr>
              <a:t>ep</a:t>
            </a:r>
            <a:endParaRPr lang="en-GB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GB" dirty="0" smtClean="0"/>
              <a:t>Meaning </a:t>
            </a:r>
            <a:r>
              <a:rPr lang="en-GB" b="1" dirty="0" smtClean="0">
                <a:solidFill>
                  <a:schemeClr val="accent4"/>
                </a:solidFill>
              </a:rPr>
              <a:t>sort() , *</a:t>
            </a:r>
            <a:r>
              <a:rPr lang="en-GB" b="1" dirty="0" err="1" smtClean="0">
                <a:solidFill>
                  <a:schemeClr val="accent4"/>
                </a:solidFill>
              </a:rPr>
              <a:t>ep</a:t>
            </a:r>
            <a:r>
              <a:rPr lang="en-GB" b="1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have type double.</a:t>
            </a:r>
          </a:p>
          <a:p>
            <a:pPr>
              <a:buNone/>
            </a:pPr>
            <a:r>
              <a:rPr lang="en-GB" dirty="0" smtClean="0"/>
              <a:t>Pointers can occur in expressions</a:t>
            </a:r>
          </a:p>
          <a:p>
            <a:pPr>
              <a:buNone/>
            </a:pPr>
            <a:r>
              <a:rPr lang="en-GB" dirty="0" smtClean="0"/>
              <a:t>e.g. If </a:t>
            </a:r>
            <a:r>
              <a:rPr lang="en-GB" b="1" dirty="0" smtClean="0">
                <a:solidFill>
                  <a:schemeClr val="accent4"/>
                </a:solidFill>
              </a:rPr>
              <a:t>*</a:t>
            </a:r>
            <a:r>
              <a:rPr lang="en-GB" b="1" dirty="0" err="1" smtClean="0">
                <a:solidFill>
                  <a:schemeClr val="accent4"/>
                </a:solidFill>
              </a:rPr>
              <a:t>ep</a:t>
            </a:r>
            <a:r>
              <a:rPr lang="en-GB" b="1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is a pointer for </a:t>
            </a:r>
            <a:r>
              <a:rPr lang="en-GB" b="1" dirty="0" smtClean="0">
                <a:solidFill>
                  <a:schemeClr val="accent4"/>
                </a:solidFill>
              </a:rPr>
              <a:t>x</a:t>
            </a:r>
            <a:r>
              <a:rPr lang="en-GB" dirty="0" smtClean="0"/>
              <a:t> then </a:t>
            </a:r>
            <a:r>
              <a:rPr lang="en-GB" b="1" dirty="0" smtClean="0">
                <a:solidFill>
                  <a:schemeClr val="accent4"/>
                </a:solidFill>
              </a:rPr>
              <a:t>*</a:t>
            </a:r>
            <a:r>
              <a:rPr lang="en-GB" b="1" dirty="0" err="1" smtClean="0">
                <a:solidFill>
                  <a:schemeClr val="accent4"/>
                </a:solidFill>
              </a:rPr>
              <a:t>ep</a:t>
            </a:r>
            <a:r>
              <a:rPr lang="en-GB" b="1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can occur in any context that</a:t>
            </a:r>
            <a:r>
              <a:rPr lang="en-GB" b="1" dirty="0" smtClean="0">
                <a:solidFill>
                  <a:schemeClr val="accent4"/>
                </a:solidFill>
              </a:rPr>
              <a:t> x </a:t>
            </a:r>
            <a:r>
              <a:rPr lang="en-GB" dirty="0" smtClean="0"/>
              <a:t>can.</a:t>
            </a:r>
          </a:p>
          <a:p>
            <a:pPr>
              <a:buNone/>
            </a:pPr>
            <a:r>
              <a:rPr lang="en-GB" b="1" dirty="0" smtClean="0">
                <a:solidFill>
                  <a:schemeClr val="accent4"/>
                </a:solidFill>
              </a:rPr>
              <a:t>Y=*ep+1   </a:t>
            </a:r>
            <a:r>
              <a:rPr lang="en-GB" dirty="0" smtClean="0"/>
              <a:t>is equivalent  to </a:t>
            </a:r>
            <a:r>
              <a:rPr lang="en-GB" b="1" dirty="0" smtClean="0">
                <a:solidFill>
                  <a:schemeClr val="accent4"/>
                </a:solidFill>
              </a:rPr>
              <a:t>y=x+1  or</a:t>
            </a:r>
          </a:p>
          <a:p>
            <a:pPr>
              <a:buNone/>
            </a:pPr>
            <a:r>
              <a:rPr lang="en-GB" b="1" dirty="0" smtClean="0">
                <a:solidFill>
                  <a:schemeClr val="accent4"/>
                </a:solidFill>
              </a:rPr>
              <a:t>		</a:t>
            </a:r>
            <a:r>
              <a:rPr lang="en-GB" b="1" dirty="0" err="1" smtClean="0">
                <a:solidFill>
                  <a:schemeClr val="accent4"/>
                </a:solidFill>
              </a:rPr>
              <a:t>println</a:t>
            </a:r>
            <a:r>
              <a:rPr lang="en-GB" b="1" dirty="0" smtClean="0">
                <a:solidFill>
                  <a:schemeClr val="accent4"/>
                </a:solidFill>
              </a:rPr>
              <a:t> (“%d\n”,*</a:t>
            </a:r>
            <a:r>
              <a:rPr lang="en-GB" b="1" dirty="0" err="1" smtClean="0">
                <a:solidFill>
                  <a:schemeClr val="accent4"/>
                </a:solidFill>
              </a:rPr>
              <a:t>px</a:t>
            </a:r>
            <a:r>
              <a:rPr lang="en-GB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GB" dirty="0" smtClean="0"/>
              <a:t>The expression prints the current value of </a:t>
            </a:r>
            <a:r>
              <a:rPr lang="en-GB" b="1" dirty="0" smtClean="0">
                <a:solidFill>
                  <a:schemeClr val="accent4"/>
                </a:solidFill>
              </a:rPr>
              <a:t>x</a:t>
            </a:r>
          </a:p>
          <a:p>
            <a:pPr>
              <a:buNone/>
            </a:pPr>
            <a:r>
              <a:rPr lang="en-GB" b="1" dirty="0" smtClean="0">
                <a:solidFill>
                  <a:schemeClr val="accent4"/>
                </a:solidFill>
              </a:rPr>
              <a:t>		d=</a:t>
            </a:r>
            <a:r>
              <a:rPr lang="en-GB" b="1" dirty="0" err="1" smtClean="0">
                <a:solidFill>
                  <a:schemeClr val="accent4"/>
                </a:solidFill>
              </a:rPr>
              <a:t>sqrt</a:t>
            </a:r>
            <a:r>
              <a:rPr lang="en-GB" b="1" dirty="0" smtClean="0">
                <a:solidFill>
                  <a:schemeClr val="accent4"/>
                </a:solidFill>
              </a:rPr>
              <a:t>((double)*</a:t>
            </a:r>
            <a:r>
              <a:rPr lang="en-GB" b="1" dirty="0" err="1" smtClean="0">
                <a:solidFill>
                  <a:schemeClr val="accent4"/>
                </a:solidFill>
              </a:rPr>
              <a:t>px</a:t>
            </a:r>
            <a:r>
              <a:rPr lang="en-GB" b="1" dirty="0" smtClean="0">
                <a:solidFill>
                  <a:schemeClr val="accent4"/>
                </a:solidFill>
              </a:rPr>
              <a:t>)</a:t>
            </a:r>
          </a:p>
          <a:p>
            <a:pPr>
              <a:buNone/>
            </a:pPr>
            <a:r>
              <a:rPr lang="en-GB" dirty="0" smtClean="0"/>
              <a:t>Produces in </a:t>
            </a:r>
            <a:r>
              <a:rPr lang="en-GB" b="1" dirty="0" smtClean="0">
                <a:solidFill>
                  <a:schemeClr val="accent4"/>
                </a:solidFill>
              </a:rPr>
              <a:t>‘d’ </a:t>
            </a:r>
            <a:r>
              <a:rPr lang="en-GB" dirty="0" smtClean="0"/>
              <a:t>the square root of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chemeClr val="accent4"/>
                </a:solidFill>
              </a:rPr>
              <a:t>x</a:t>
            </a:r>
            <a:r>
              <a:rPr lang="en-GB" b="1" dirty="0" smtClean="0"/>
              <a:t> </a:t>
            </a:r>
            <a:r>
              <a:rPr lang="en-GB" dirty="0" smtClean="0"/>
              <a:t>corrected into </a:t>
            </a:r>
            <a:r>
              <a:rPr lang="en-GB" b="1" dirty="0" smtClean="0">
                <a:solidFill>
                  <a:schemeClr val="accent4"/>
                </a:solidFill>
              </a:rPr>
              <a:t>double </a:t>
            </a:r>
            <a:r>
              <a:rPr lang="en-GB" dirty="0" smtClean="0"/>
              <a:t>before it is passed to </a:t>
            </a:r>
            <a:r>
              <a:rPr lang="en-GB" b="1" dirty="0" err="1" smtClean="0">
                <a:solidFill>
                  <a:schemeClr val="accent4"/>
                </a:solidFill>
              </a:rPr>
              <a:t>sqrt</a:t>
            </a:r>
            <a:endParaRPr lang="en-GB" b="1" dirty="0" smtClean="0">
              <a:solidFill>
                <a:schemeClr val="accent4"/>
              </a:solidFill>
            </a:endParaRPr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88640"/>
            <a:ext cx="784887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3200" b="1" dirty="0" smtClean="0">
                <a:solidFill>
                  <a:schemeClr val="accent4"/>
                </a:solidFill>
              </a:rPr>
              <a:t>‘%’</a:t>
            </a:r>
            <a:r>
              <a:rPr lang="en-GB" sz="3200" dirty="0" smtClean="0"/>
              <a:t> in </a:t>
            </a:r>
            <a:r>
              <a:rPr lang="en-GB" sz="3200" b="1" dirty="0" smtClean="0">
                <a:solidFill>
                  <a:schemeClr val="accent4"/>
                </a:solidFill>
              </a:rPr>
              <a:t>‘C’ </a:t>
            </a:r>
            <a:r>
              <a:rPr lang="en-GB" sz="3200" dirty="0" smtClean="0"/>
              <a:t>means </a:t>
            </a:r>
            <a:r>
              <a:rPr lang="en-GB" sz="3200" b="1" u="sng" dirty="0" smtClean="0">
                <a:solidFill>
                  <a:schemeClr val="accent4"/>
                </a:solidFill>
              </a:rPr>
              <a:t>modulus</a:t>
            </a:r>
            <a:r>
              <a:rPr lang="en-GB" sz="3200" dirty="0" smtClean="0"/>
              <a:t> operator</a:t>
            </a:r>
          </a:p>
          <a:p>
            <a:r>
              <a:rPr lang="en-GB" sz="3200" dirty="0" smtClean="0"/>
              <a:t>e.g. </a:t>
            </a:r>
            <a:r>
              <a:rPr lang="en-GB" sz="3200" b="1" dirty="0" smtClean="0">
                <a:solidFill>
                  <a:schemeClr val="accent4"/>
                </a:solidFill>
              </a:rPr>
              <a:t>X % Y </a:t>
            </a:r>
            <a:r>
              <a:rPr lang="en-GB" sz="3200" dirty="0" smtClean="0"/>
              <a:t>Produces the remainder when</a:t>
            </a:r>
            <a:r>
              <a:rPr lang="en-GB" sz="3200" b="1" dirty="0" smtClean="0">
                <a:solidFill>
                  <a:schemeClr val="accent4"/>
                </a:solidFill>
              </a:rPr>
              <a:t> x </a:t>
            </a:r>
            <a:r>
              <a:rPr lang="en-GB" sz="3200" dirty="0" smtClean="0"/>
              <a:t>is divided by </a:t>
            </a:r>
            <a:r>
              <a:rPr lang="en-GB" sz="3200" b="1" dirty="0" smtClean="0">
                <a:solidFill>
                  <a:schemeClr val="accent4"/>
                </a:solidFill>
              </a:rPr>
              <a:t>y</a:t>
            </a:r>
            <a:r>
              <a:rPr lang="en-GB" sz="3200" dirty="0" smtClean="0">
                <a:solidFill>
                  <a:schemeClr val="accent4"/>
                </a:solidFill>
              </a:rPr>
              <a:t>.</a:t>
            </a:r>
          </a:p>
          <a:p>
            <a:endParaRPr lang="en-GB" sz="3200" dirty="0" smtClean="0">
              <a:solidFill>
                <a:schemeClr val="accent4"/>
              </a:solidFill>
            </a:endParaRPr>
          </a:p>
          <a:p>
            <a:r>
              <a:rPr lang="en-GB" sz="3200" b="1" dirty="0" smtClean="0">
                <a:solidFill>
                  <a:schemeClr val="accent4"/>
                </a:solidFill>
              </a:rPr>
              <a:t>‘%’ </a:t>
            </a:r>
            <a:r>
              <a:rPr lang="en-GB" sz="3200" dirty="0" smtClean="0"/>
              <a:t>can not be applied to </a:t>
            </a:r>
            <a:r>
              <a:rPr lang="en-GB" sz="3200" b="1" dirty="0" smtClean="0">
                <a:solidFill>
                  <a:schemeClr val="accent4"/>
                </a:solidFill>
              </a:rPr>
              <a:t>float</a:t>
            </a:r>
            <a:r>
              <a:rPr lang="en-GB" sz="3200" dirty="0" smtClean="0"/>
              <a:t> or </a:t>
            </a:r>
            <a:r>
              <a:rPr lang="en-GB" sz="3200" b="1" dirty="0" smtClean="0">
                <a:solidFill>
                  <a:schemeClr val="accent4"/>
                </a:solidFill>
              </a:rPr>
              <a:t>double</a:t>
            </a:r>
          </a:p>
          <a:p>
            <a:endParaRPr lang="en-GB" sz="3200" dirty="0" smtClean="0"/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Pointer reference can also occur  on the left side of the assignment.</a:t>
            </a:r>
          </a:p>
          <a:p>
            <a:r>
              <a:rPr lang="en-GB" sz="3200" dirty="0" smtClean="0"/>
              <a:t>e.g. If </a:t>
            </a:r>
            <a:r>
              <a:rPr lang="en-GB" sz="3200" dirty="0" err="1" smtClean="0"/>
              <a:t>px</a:t>
            </a:r>
            <a:r>
              <a:rPr lang="en-GB" sz="3200" dirty="0" smtClean="0"/>
              <a:t> points to x</a:t>
            </a:r>
          </a:p>
          <a:p>
            <a:r>
              <a:rPr lang="en-GB" sz="3200" dirty="0" smtClean="0"/>
              <a:t>Then </a:t>
            </a:r>
            <a:r>
              <a:rPr lang="en-GB" sz="3200" b="1" dirty="0" smtClean="0">
                <a:solidFill>
                  <a:schemeClr val="accent4"/>
                </a:solidFill>
              </a:rPr>
              <a:t>*</a:t>
            </a:r>
            <a:r>
              <a:rPr lang="en-GB" sz="3200" b="1" dirty="0" err="1" smtClean="0">
                <a:solidFill>
                  <a:schemeClr val="accent4"/>
                </a:solidFill>
              </a:rPr>
              <a:t>px</a:t>
            </a:r>
            <a:r>
              <a:rPr lang="en-GB" sz="3200" b="1" dirty="0" smtClean="0">
                <a:solidFill>
                  <a:schemeClr val="accent4"/>
                </a:solidFill>
              </a:rPr>
              <a:t>=0    </a:t>
            </a:r>
            <a:r>
              <a:rPr lang="en-GB" sz="3200" dirty="0" smtClean="0"/>
              <a:t>	sets x to zero </a:t>
            </a:r>
          </a:p>
          <a:p>
            <a:r>
              <a:rPr lang="en-GB" sz="3200" b="1" dirty="0" smtClean="0">
                <a:solidFill>
                  <a:schemeClr val="accent4"/>
                </a:solidFill>
              </a:rPr>
              <a:t>          *</a:t>
            </a:r>
            <a:r>
              <a:rPr lang="en-GB" sz="3200" b="1" dirty="0" err="1" smtClean="0">
                <a:solidFill>
                  <a:schemeClr val="accent4"/>
                </a:solidFill>
              </a:rPr>
              <a:t>px</a:t>
            </a:r>
            <a:r>
              <a:rPr lang="en-GB" sz="3200" b="1" dirty="0" smtClean="0">
                <a:solidFill>
                  <a:schemeClr val="accent4"/>
                </a:solidFill>
              </a:rPr>
              <a:t>+=1  </a:t>
            </a:r>
            <a:r>
              <a:rPr lang="en-GB" sz="3200" dirty="0" smtClean="0"/>
              <a:t>	sets x to one </a:t>
            </a:r>
          </a:p>
          <a:p>
            <a:r>
              <a:rPr lang="en-GB" sz="3200" dirty="0" smtClean="0"/>
              <a:t>           </a:t>
            </a:r>
            <a:r>
              <a:rPr lang="en-GB" sz="3200" b="1" dirty="0" smtClean="0">
                <a:solidFill>
                  <a:schemeClr val="accent4"/>
                </a:solidFill>
              </a:rPr>
              <a:t>(*</a:t>
            </a:r>
            <a:r>
              <a:rPr lang="en-GB" sz="3200" b="1" dirty="0" err="1" smtClean="0">
                <a:solidFill>
                  <a:schemeClr val="accent4"/>
                </a:solidFill>
              </a:rPr>
              <a:t>px</a:t>
            </a:r>
            <a:r>
              <a:rPr lang="en-GB" sz="3200" b="1" dirty="0" smtClean="0">
                <a:solidFill>
                  <a:schemeClr val="accent4"/>
                </a:solidFill>
              </a:rPr>
              <a:t>)++  </a:t>
            </a:r>
            <a:r>
              <a:rPr lang="en-GB" sz="3200" dirty="0" smtClean="0"/>
              <a:t>	increments x </a:t>
            </a:r>
          </a:p>
          <a:p>
            <a:r>
              <a:rPr lang="en-GB" sz="3200" dirty="0" smtClean="0"/>
              <a:t>Brackets are needed to increment </a:t>
            </a:r>
            <a:r>
              <a:rPr lang="en-GB" sz="3200" b="1" dirty="0" smtClean="0">
                <a:solidFill>
                  <a:schemeClr val="accent4"/>
                </a:solidFill>
              </a:rPr>
              <a:t>x </a:t>
            </a:r>
            <a:endParaRPr lang="en-GB" sz="32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452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Pointers</vt:lpstr>
      <vt:lpstr>The Concept</vt:lpstr>
      <vt:lpstr>Pointers Cont.........</vt:lpstr>
      <vt:lpstr>Pointers Cont.........</vt:lpstr>
      <vt:lpstr>Pointers Representation in ‘C’</vt:lpstr>
      <vt:lpstr>Pointers Representation in ‘C’</vt:lpstr>
      <vt:lpstr>Declaration of pointers in ‘C’</vt:lpstr>
      <vt:lpstr>Examples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Functions</dc:title>
  <dc:creator>temp</dc:creator>
  <cp:lastModifiedBy>Saeed Malekshahi Gheytassi</cp:lastModifiedBy>
  <cp:revision>42</cp:revision>
  <dcterms:created xsi:type="dcterms:W3CDTF">2013-03-13T21:37:51Z</dcterms:created>
  <dcterms:modified xsi:type="dcterms:W3CDTF">2014-03-27T08:41:06Z</dcterms:modified>
</cp:coreProperties>
</file>