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7" r:id="rId2"/>
    <p:sldId id="273" r:id="rId3"/>
    <p:sldId id="260" r:id="rId4"/>
    <p:sldId id="269" r:id="rId5"/>
    <p:sldId id="270" r:id="rId6"/>
    <p:sldId id="271" r:id="rId7"/>
    <p:sldId id="272" r:id="rId8"/>
    <p:sldId id="266" r:id="rId9"/>
    <p:sldId id="268" r:id="rId10"/>
    <p:sldId id="263" r:id="rId11"/>
    <p:sldId id="276" r:id="rId12"/>
    <p:sldId id="274" r:id="rId13"/>
    <p:sldId id="275"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0834" autoAdjust="0"/>
  </p:normalViewPr>
  <p:slideViewPr>
    <p:cSldViewPr snapToGrid="0">
      <p:cViewPr varScale="1">
        <p:scale>
          <a:sx n="106" d="100"/>
          <a:sy n="106"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solidFill>
                  <a:schemeClr val="tx1"/>
                </a:solidFill>
              </a:rPr>
              <a:t>Americans Views on Snowden:</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Americans Views on Snowden:</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49F3-4E8E-A6DD-9D6C2F28F1E6}"/>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49F3-4E8E-A6DD-9D6C2F28F1E6}"/>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49F3-4E8E-A6DD-9D6C2F28F1E6}"/>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49F3-4E8E-A6DD-9D6C2F28F1E6}"/>
              </c:ext>
            </c:extLst>
          </c:dPt>
          <c:cat>
            <c:strRef>
              <c:f>Sheet1!$A$2:$A$5</c:f>
              <c:strCache>
                <c:ptCount val="3"/>
                <c:pt idx="0">
                  <c:v>Did the right thing</c:v>
                </c:pt>
                <c:pt idx="1">
                  <c:v>Didn't do the right thing</c:v>
                </c:pt>
                <c:pt idx="2">
                  <c:v>Endorse neither statement</c:v>
                </c:pt>
              </c:strCache>
            </c:strRef>
          </c:cat>
          <c:val>
            <c:numRef>
              <c:f>Sheet1!$B$2:$B$5</c:f>
              <c:numCache>
                <c:formatCode>0%</c:formatCode>
                <c:ptCount val="4"/>
                <c:pt idx="0">
                  <c:v>0.55000000000000004</c:v>
                </c:pt>
                <c:pt idx="1">
                  <c:v>0.28999999999999998</c:v>
                </c:pt>
                <c:pt idx="2">
                  <c:v>0.16</c:v>
                </c:pt>
              </c:numCache>
            </c:numRef>
          </c:val>
          <c:extLst xmlns:c16r2="http://schemas.microsoft.com/office/drawing/2015/06/chart">
            <c:ext xmlns:c16="http://schemas.microsoft.com/office/drawing/2014/chart" uri="{C3380CC4-5D6E-409C-BE32-E72D297353CC}">
              <c16:uniqueId val="{00000000-15A1-4753-8A47-54D8878CA3E6}"/>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legendEntry>
        <c:idx val="3"/>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F8F9C7-58EE-421A-8A35-E7943F4B41F6}" type="datetimeFigureOut">
              <a:rPr lang="en-GB" smtClean="0"/>
              <a:t>18/01/2018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14E33C-6515-46AB-8136-3B0684B86E30}" type="slidenum">
              <a:rPr lang="en-GB" smtClean="0"/>
              <a:t>‹#›</a:t>
            </a:fld>
            <a:endParaRPr lang="en-GB"/>
          </a:p>
        </p:txBody>
      </p:sp>
    </p:spTree>
    <p:extLst>
      <p:ext uri="{BB962C8B-B14F-4D97-AF65-F5344CB8AC3E}">
        <p14:creationId xmlns:p14="http://schemas.microsoft.com/office/powerpoint/2010/main" val="3751229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5</a:t>
            </a:r>
            <a:r>
              <a:rPr lang="en-US" baseline="30000" dirty="0"/>
              <a:t>th</a:t>
            </a:r>
            <a:r>
              <a:rPr lang="en-US" dirty="0"/>
              <a:t> of June, 2013, Snowden released the first NSA documents of his secret-exposing campaign. These documents were solid proof that the NSA had been breaking surveillance laws for years, invading the lives of people all around the world. Despite this, by the 14</a:t>
            </a:r>
            <a:r>
              <a:rPr lang="en-US" baseline="30000" dirty="0"/>
              <a:t>th</a:t>
            </a:r>
            <a:r>
              <a:rPr lang="en-US" dirty="0"/>
              <a:t> June 2014 the US federal prosecutors filed a criminal complaint against Snowden, charging him with theft of government property and two counts of </a:t>
            </a:r>
            <a:r>
              <a:rPr lang="en-US" dirty="0" err="1"/>
              <a:t>voilation</a:t>
            </a:r>
            <a:r>
              <a:rPr lang="en-US" dirty="0"/>
              <a:t> of the Espionage act, an “arcane World War 1 law” which “effectively hinders a person from defending himself before a jury in an open court” [</a:t>
            </a:r>
            <a:r>
              <a:rPr lang="en-US" dirty="0" err="1"/>
              <a:t>Jesselyn</a:t>
            </a:r>
            <a:r>
              <a:rPr lang="en-US" dirty="0"/>
              <a:t> </a:t>
            </a:r>
            <a:r>
              <a:rPr lang="en-US" dirty="0" err="1"/>
              <a:t>Radack</a:t>
            </a:r>
            <a:r>
              <a:rPr lang="en-US" dirty="0"/>
              <a:t>] , made not for whistleblowers but spies who sold secrets to the enemy. Snowden remains in Russia under “right of asylum” until at least 2020 and continues to seek further asylum.</a:t>
            </a:r>
          </a:p>
          <a:p>
            <a:endParaRPr lang="en-GB" dirty="0"/>
          </a:p>
        </p:txBody>
      </p:sp>
      <p:sp>
        <p:nvSpPr>
          <p:cNvPr id="4" name="Slide Number Placeholder 3"/>
          <p:cNvSpPr>
            <a:spLocks noGrp="1"/>
          </p:cNvSpPr>
          <p:nvPr>
            <p:ph type="sldNum" sz="quarter" idx="10"/>
          </p:nvPr>
        </p:nvSpPr>
        <p:spPr/>
        <p:txBody>
          <a:bodyPr/>
          <a:lstStyle/>
          <a:p>
            <a:fld id="{C314E33C-6515-46AB-8136-3B0684B86E30}" type="slidenum">
              <a:rPr lang="en-GB" smtClean="0"/>
              <a:t>2</a:t>
            </a:fld>
            <a:endParaRPr lang="en-GB"/>
          </a:p>
        </p:txBody>
      </p:sp>
    </p:spTree>
    <p:extLst>
      <p:ext uri="{BB962C8B-B14F-4D97-AF65-F5344CB8AC3E}">
        <p14:creationId xmlns:p14="http://schemas.microsoft.com/office/powerpoint/2010/main" val="1599982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14E33C-6515-46AB-8136-3B0684B86E30}" type="slidenum">
              <a:rPr lang="en-GB" smtClean="0"/>
              <a:t>7</a:t>
            </a:fld>
            <a:endParaRPr lang="en-GB"/>
          </a:p>
        </p:txBody>
      </p:sp>
    </p:spTree>
    <p:extLst>
      <p:ext uri="{BB962C8B-B14F-4D97-AF65-F5344CB8AC3E}">
        <p14:creationId xmlns:p14="http://schemas.microsoft.com/office/powerpoint/2010/main" val="3735936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Intro: The leak / hack, depending on how you see it has had a massive impact on business and the way people treat information (even more so now with the net neutrality bill in America). The trust in US based security professionals was also degraded after it was revealed that the NSA has pushed for flawed security standards. This will impact the status and US based security professionals in the future. A none partisan group has stated that the originally $35 billion loss in foreign customers is far too low. The leaks directly influenced US international relations in a negative manner. Such as, Ecuador renouncing US trade benefits and Brazil cancelling a state visit. Furthermore,</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Boeing:</a:t>
            </a:r>
          </a:p>
          <a:p>
            <a:r>
              <a:rPr lang="en-GB" sz="1200" kern="1200" dirty="0">
                <a:solidFill>
                  <a:schemeClr val="tx1"/>
                </a:solidFill>
                <a:effectLst/>
                <a:latin typeface="+mn-lt"/>
                <a:ea typeface="+mn-ea"/>
                <a:cs typeface="+mn-cs"/>
              </a:rPr>
              <a:t>A $4.5 billion deal between Brazil and the U.S. terminated due to the hack.</a:t>
            </a:r>
          </a:p>
          <a:p>
            <a:r>
              <a:rPr lang="en-GB" sz="1200" kern="1200" dirty="0">
                <a:solidFill>
                  <a:schemeClr val="tx1"/>
                </a:solidFill>
                <a:effectLst/>
                <a:latin typeface="+mn-lt"/>
                <a:ea typeface="+mn-ea"/>
                <a:cs typeface="+mn-cs"/>
              </a:rPr>
              <a:t>Had been in negotiation for over 10 years for supplying the Brazilian air for with 36 jets by 2020.</a:t>
            </a:r>
          </a:p>
          <a:p>
            <a:r>
              <a:rPr lang="en-GB" sz="1200" kern="1200" dirty="0">
                <a:solidFill>
                  <a:schemeClr val="tx1"/>
                </a:solidFill>
                <a:effectLst/>
                <a:latin typeface="+mn-lt"/>
                <a:ea typeface="+mn-ea"/>
                <a:cs typeface="+mn-cs"/>
              </a:rPr>
              <a:t>The contract went to Saab, a Swedish company. Saab has since gone bankrupt and bought over by the National Electric Vehicle Sweden (NEVS) on the 13</a:t>
            </a:r>
            <a:r>
              <a:rPr lang="en-GB" sz="1200" kern="1200" baseline="30000" dirty="0">
                <a:solidFill>
                  <a:schemeClr val="tx1"/>
                </a:solidFill>
                <a:effectLst/>
                <a:latin typeface="+mn-lt"/>
                <a:ea typeface="+mn-ea"/>
                <a:cs typeface="+mn-cs"/>
              </a:rPr>
              <a:t>th</a:t>
            </a:r>
            <a:r>
              <a:rPr lang="en-GB" sz="1200" kern="1200" dirty="0">
                <a:solidFill>
                  <a:schemeClr val="tx1"/>
                </a:solidFill>
                <a:effectLst/>
                <a:latin typeface="+mn-lt"/>
                <a:ea typeface="+mn-ea"/>
                <a:cs typeface="+mn-cs"/>
              </a:rPr>
              <a:t> June 2012.</a:t>
            </a:r>
          </a:p>
          <a:p>
            <a:r>
              <a:rPr lang="en-GB" sz="1200" u="none" strike="noStrike"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u="sng" kern="1200" dirty="0">
                <a:solidFill>
                  <a:schemeClr val="tx1"/>
                </a:solidFill>
                <a:effectLst/>
                <a:latin typeface="+mn-lt"/>
                <a:ea typeface="+mn-ea"/>
                <a:cs typeface="+mn-cs"/>
              </a:rPr>
              <a:t>The cloud:</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Due to the leak we saw a massive concern for security from senior IT leaders, such as a 4% jump between 2013 and 2014. We also saw that a lot of non-U. S businesses have pulled back from U.S. based cloud provider contracts. </a:t>
            </a:r>
          </a:p>
          <a:p>
            <a:r>
              <a:rPr lang="en-GB" sz="1200" kern="1200" dirty="0">
                <a:solidFill>
                  <a:schemeClr val="tx1"/>
                </a:solidFill>
                <a:effectLst/>
                <a:latin typeface="+mn-lt"/>
                <a:ea typeface="+mn-ea"/>
                <a:cs typeface="+mn-cs"/>
              </a:rPr>
              <a:t>Furthermore, a survey conducted by the cloud industry forum of 205 IT staff and business execs about cloud usage found that almost 10% of them had changed cloud provider and that 59% had mild to extreme concerns for corporate data being stored in the cloud.</a:t>
            </a:r>
          </a:p>
          <a:p>
            <a:endParaRPr lang="en-GB" dirty="0"/>
          </a:p>
        </p:txBody>
      </p:sp>
      <p:sp>
        <p:nvSpPr>
          <p:cNvPr id="4" name="Slide Number Placeholder 3"/>
          <p:cNvSpPr>
            <a:spLocks noGrp="1"/>
          </p:cNvSpPr>
          <p:nvPr>
            <p:ph type="sldNum" sz="quarter" idx="10"/>
          </p:nvPr>
        </p:nvSpPr>
        <p:spPr/>
        <p:txBody>
          <a:bodyPr/>
          <a:lstStyle/>
          <a:p>
            <a:fld id="{C314E33C-6515-46AB-8136-3B0684B86E30}" type="slidenum">
              <a:rPr lang="en-GB" smtClean="0"/>
              <a:t>8</a:t>
            </a:fld>
            <a:endParaRPr lang="en-GB"/>
          </a:p>
        </p:txBody>
      </p:sp>
    </p:spTree>
    <p:extLst>
      <p:ext uri="{BB962C8B-B14F-4D97-AF65-F5344CB8AC3E}">
        <p14:creationId xmlns:p14="http://schemas.microsoft.com/office/powerpoint/2010/main" val="1170571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 </a:t>
            </a:r>
          </a:p>
          <a:p>
            <a:r>
              <a:rPr lang="en-GB" sz="1200" u="sng" kern="1200" dirty="0">
                <a:solidFill>
                  <a:schemeClr val="tx1"/>
                </a:solidFill>
                <a:effectLst/>
                <a:latin typeface="+mn-lt"/>
                <a:ea typeface="+mn-ea"/>
                <a:cs typeface="+mn-cs"/>
              </a:rPr>
              <a:t>Boeing and Brazil:</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As a direct result of the leak there has been a massive strain on the relationship between the U.S.A and Brazil. This relationship has strong and attractive opportunities for the U.S; especially with growing troubles around the world. Brazil is the second largest economy in the Western Hemisphere and is a powerful ally. With the middle class of Brazil growing, a big deal with the U.S. would have been a massive boost for their economy.</a:t>
            </a:r>
          </a:p>
          <a:p>
            <a:r>
              <a:rPr lang="en-GB" sz="1200" u="none" strike="noStrike"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u="sng" kern="1200" dirty="0">
                <a:solidFill>
                  <a:schemeClr val="tx1"/>
                </a:solidFill>
                <a:effectLst/>
                <a:latin typeface="+mn-lt"/>
                <a:ea typeface="+mn-ea"/>
                <a:cs typeface="+mn-cs"/>
              </a:rPr>
              <a:t>The cloud:</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the same study they found that 1/3 had changed their data security measures due to the revelations.</a:t>
            </a:r>
          </a:p>
          <a:p>
            <a:endParaRPr lang="en-GB" dirty="0"/>
          </a:p>
        </p:txBody>
      </p:sp>
      <p:sp>
        <p:nvSpPr>
          <p:cNvPr id="4" name="Slide Number Placeholder 3"/>
          <p:cNvSpPr>
            <a:spLocks noGrp="1"/>
          </p:cNvSpPr>
          <p:nvPr>
            <p:ph type="sldNum" sz="quarter" idx="10"/>
          </p:nvPr>
        </p:nvSpPr>
        <p:spPr/>
        <p:txBody>
          <a:bodyPr/>
          <a:lstStyle/>
          <a:p>
            <a:fld id="{C314E33C-6515-46AB-8136-3B0684B86E30}" type="slidenum">
              <a:rPr lang="en-GB" smtClean="0"/>
              <a:t>9</a:t>
            </a:fld>
            <a:endParaRPr lang="en-GB"/>
          </a:p>
        </p:txBody>
      </p:sp>
    </p:spTree>
    <p:extLst>
      <p:ext uri="{BB962C8B-B14F-4D97-AF65-F5344CB8AC3E}">
        <p14:creationId xmlns:p14="http://schemas.microsoft.com/office/powerpoint/2010/main" val="1876314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leak left a lot of America, but also the world, rather divided on Snowdens actions. Of the 87% of Americans that were aware of the leak 1/3 said that they had changed their internet or phone habits as a result. 13% avoided using certain terms online and 14% said they were having more conversations face to face instead of over the phone. This shows that not too many were really all that concerned, but however just under a quarter of Americans felt a massive invasion of their privacy and are worried of their security of information / privacy. That’s just under 48 and a half million people.</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So how do the Americans feel about Snowden, 55% believe he did the right thing, 29% believe he didn’t do the right thing and 16% endorse neither statement. Furthermore, 80% of his supporters said he exposed constitutional violations. So just above half the population thinks Snowden did the right thing but only 80% believe the leak was exposing violations.</a:t>
            </a:r>
          </a:p>
          <a:p>
            <a:endParaRPr lang="en-GB" dirty="0"/>
          </a:p>
        </p:txBody>
      </p:sp>
      <p:sp>
        <p:nvSpPr>
          <p:cNvPr id="4" name="Slide Number Placeholder 3"/>
          <p:cNvSpPr>
            <a:spLocks noGrp="1"/>
          </p:cNvSpPr>
          <p:nvPr>
            <p:ph type="sldNum" sz="quarter" idx="10"/>
          </p:nvPr>
        </p:nvSpPr>
        <p:spPr/>
        <p:txBody>
          <a:bodyPr/>
          <a:lstStyle/>
          <a:p>
            <a:fld id="{C314E33C-6515-46AB-8136-3B0684B86E30}" type="slidenum">
              <a:rPr lang="en-GB" smtClean="0"/>
              <a:t>10</a:t>
            </a:fld>
            <a:endParaRPr lang="en-GB"/>
          </a:p>
        </p:txBody>
      </p:sp>
    </p:spTree>
    <p:extLst>
      <p:ext uri="{BB962C8B-B14F-4D97-AF65-F5344CB8AC3E}">
        <p14:creationId xmlns:p14="http://schemas.microsoft.com/office/powerpoint/2010/main" val="3052732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14E33C-6515-46AB-8136-3B0684B86E30}" type="slidenum">
              <a:rPr lang="en-GB" smtClean="0"/>
              <a:t>11</a:t>
            </a:fld>
            <a:endParaRPr lang="en-GB"/>
          </a:p>
        </p:txBody>
      </p:sp>
    </p:spTree>
    <p:extLst>
      <p:ext uri="{BB962C8B-B14F-4D97-AF65-F5344CB8AC3E}">
        <p14:creationId xmlns:p14="http://schemas.microsoft.com/office/powerpoint/2010/main" val="789932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1/18/2018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1/18/2018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1/18/2018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1/18/2018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researchgate.net/publication/275019554_The_Consequences_of_Edward_Snowden_NSA_Related_Information_Disclosures" TargetMode="External"/><Relationship Id="rId13" Type="http://schemas.openxmlformats.org/officeDocument/2006/relationships/hyperlink" Target="https://www.newyorker.com/news/amy-davidson/the-n-s-a-verizon-scandal" TargetMode="External"/><Relationship Id="rId3" Type="http://schemas.openxmlformats.org/officeDocument/2006/relationships/hyperlink" Target="https://www.reuters.com/article/us-internet-brazil/brazilian-congress-passes-internet-bill-of-rights-idUSBREA3M00Y20140423" TargetMode="External"/><Relationship Id="rId7" Type="http://schemas.openxmlformats.org/officeDocument/2006/relationships/hyperlink" Target="https://www.washingtonpost.com/news/wonk/wp/2016/04/27/new-study-snowdens-disclosures-about-nsa-spying-had-a-scary-effect-on-free-speech/?utm_term=.7bcf59a24201" TargetMode="External"/><Relationship Id="rId12" Type="http://schemas.openxmlformats.org/officeDocument/2006/relationships/hyperlink" Target="https://www.nytimes.com/2014/06/27/business/angered-by-nsa-activities-germany-cancels-verizon-contract.html?_r=1" TargetMode="External"/><Relationship Id="rId2" Type="http://schemas.openxmlformats.org/officeDocument/2006/relationships/hyperlink" Target="https://www.risual.com/2017/04/01/the-war-on-cyber-crime-every-organisation-can-have-a-snowden/" TargetMode="External"/><Relationship Id="rId1" Type="http://schemas.openxmlformats.org/officeDocument/2006/relationships/slideLayout" Target="../slideLayouts/slideLayout2.xml"/><Relationship Id="rId6" Type="http://schemas.openxmlformats.org/officeDocument/2006/relationships/hyperlink" Target="https://www.whoishostingthis.com/blog/2015/05/20/snowdens-global-impact/" TargetMode="External"/><Relationship Id="rId11" Type="http://schemas.openxmlformats.org/officeDocument/2006/relationships/hyperlink" Target="http://www.newsweek.com/most-americans-think-snowden-did-right-thing-poll-says-253163" TargetMode="External"/><Relationship Id="rId5" Type="http://schemas.openxmlformats.org/officeDocument/2006/relationships/hyperlink" Target="https://www.wired.com/2015/10/tech-companies-can-blame-snowden-data-privacy-decision/" TargetMode="External"/><Relationship Id="rId10" Type="http://schemas.openxmlformats.org/officeDocument/2006/relationships/hyperlink" Target="https://www.eff.org/deeplinks/2015/05/usa-freedom-act-passes-what-we-celebrate-what-we-mourn-and-where-we-go-here" TargetMode="External"/><Relationship Id="rId4" Type="http://schemas.openxmlformats.org/officeDocument/2006/relationships/hyperlink" Target="https://www.newyorker.com/news/john-cassidy/why-edward-snowden-is-a-hero" TargetMode="External"/><Relationship Id="rId9" Type="http://schemas.openxmlformats.org/officeDocument/2006/relationships/hyperlink" Target="http://embedded-computing.com/articles/edward-snowden-and-data-security-for-the-internet-of-thing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3" name="Picture 2" descr="C:\Users\Epic Games\Desktop\Snowden.jpg">
            <a:extLst>
              <a:ext uri="{FF2B5EF4-FFF2-40B4-BE49-F238E27FC236}">
                <a16:creationId xmlns="" xmlns:a16="http://schemas.microsoft.com/office/drawing/2014/main" id="{BCE0AC04-E998-4DC9-B6D9-36C45B302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1"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 xmlns:a16="http://schemas.microsoft.com/office/drawing/2014/main" id="{5B89E5C5-A037-45B3-9D37-3658914D4799}"/>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5" name="Picture 74">
            <a:extLst>
              <a:ext uri="{FF2B5EF4-FFF2-40B4-BE49-F238E27FC236}">
                <a16:creationId xmlns="" xmlns:a16="http://schemas.microsoft.com/office/drawing/2014/main" id="{5ACB93B0-521E-443D-9750-AFCFDDB3E80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7" name="Oval 76">
            <a:extLst>
              <a:ext uri="{FF2B5EF4-FFF2-40B4-BE49-F238E27FC236}">
                <a16:creationId xmlns="" xmlns:a16="http://schemas.microsoft.com/office/drawing/2014/main" id="{DA1DAC79-DDBA-4382-9D43-6E5F685BE5FB}"/>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9" name="Picture 78">
            <a:extLst>
              <a:ext uri="{FF2B5EF4-FFF2-40B4-BE49-F238E27FC236}">
                <a16:creationId xmlns="" xmlns:a16="http://schemas.microsoft.com/office/drawing/2014/main" id="{E0880F10-995F-4F01-A83B-7ECDB7BE7905}"/>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1" name="Picture 80">
            <a:extLst>
              <a:ext uri="{FF2B5EF4-FFF2-40B4-BE49-F238E27FC236}">
                <a16:creationId xmlns="" xmlns:a16="http://schemas.microsoft.com/office/drawing/2014/main" id="{A2D49266-1F08-40F2-B0E1-1D919DCB5780}"/>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3" name="Rectangle 82">
            <a:extLst>
              <a:ext uri="{FF2B5EF4-FFF2-40B4-BE49-F238E27FC236}">
                <a16:creationId xmlns="" xmlns:a16="http://schemas.microsoft.com/office/drawing/2014/main" id="{6AACA73D-178F-4CFC-99E3-9F4FCBBDBA83}"/>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 xmlns:a16="http://schemas.microsoft.com/office/drawing/2014/main" id="{52B1435E-BAB8-43AB-AF6A-C15D437DCB1B}"/>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Title 1">
            <a:extLst>
              <a:ext uri="{FF2B5EF4-FFF2-40B4-BE49-F238E27FC236}">
                <a16:creationId xmlns="" xmlns:a16="http://schemas.microsoft.com/office/drawing/2014/main" id="{C5CE3942-2AE7-451E-9587-59C79C586AF7}"/>
              </a:ext>
            </a:extLst>
          </p:cNvPr>
          <p:cNvSpPr>
            <a:spLocks noGrp="1"/>
          </p:cNvSpPr>
          <p:nvPr>
            <p:ph type="title"/>
          </p:nvPr>
        </p:nvSpPr>
        <p:spPr>
          <a:xfrm>
            <a:off x="159549" y="198396"/>
            <a:ext cx="11157199" cy="822409"/>
          </a:xfrm>
          <a:solidFill>
            <a:srgbClr val="000000">
              <a:alpha val="50196"/>
            </a:srgbClr>
          </a:solidFill>
        </p:spPr>
        <p:txBody>
          <a:bodyPr/>
          <a:lstStyle/>
          <a:p>
            <a:r>
              <a:rPr lang="en-GB" sz="4000" dirty="0"/>
              <a:t>Edward Snowden &amp; Global Surveillance:</a:t>
            </a:r>
          </a:p>
        </p:txBody>
      </p:sp>
      <p:sp>
        <p:nvSpPr>
          <p:cNvPr id="20" name="Content Placeholder 2">
            <a:extLst>
              <a:ext uri="{FF2B5EF4-FFF2-40B4-BE49-F238E27FC236}">
                <a16:creationId xmlns="" xmlns:a16="http://schemas.microsoft.com/office/drawing/2014/main" id="{784ED4C5-6C83-4568-8021-5518041024A8}"/>
              </a:ext>
            </a:extLst>
          </p:cNvPr>
          <p:cNvSpPr>
            <a:spLocks noGrp="1"/>
          </p:cNvSpPr>
          <p:nvPr>
            <p:ph idx="1"/>
          </p:nvPr>
        </p:nvSpPr>
        <p:spPr>
          <a:xfrm>
            <a:off x="90188" y="1284870"/>
            <a:ext cx="3609746" cy="3491929"/>
          </a:xfrm>
        </p:spPr>
        <p:txBody>
          <a:bodyPr>
            <a:normAutofit fontScale="92500"/>
          </a:bodyPr>
          <a:lstStyle/>
          <a:p>
            <a:r>
              <a:rPr lang="en-GB" sz="2800" dirty="0">
                <a:solidFill>
                  <a:schemeClr val="bg1"/>
                </a:solidFill>
                <a:effectLst>
                  <a:outerShdw blurRad="38100" dist="38100" dir="2700000" algn="tl">
                    <a:srgbClr val="000000">
                      <a:alpha val="43137"/>
                    </a:srgbClr>
                  </a:outerShdw>
                </a:effectLst>
              </a:rPr>
              <a:t>On June 5</a:t>
            </a:r>
            <a:r>
              <a:rPr lang="en-GB" sz="2800" baseline="30000" dirty="0">
                <a:solidFill>
                  <a:schemeClr val="bg1"/>
                </a:solidFill>
                <a:effectLst>
                  <a:outerShdw blurRad="38100" dist="38100" dir="2700000" algn="tl">
                    <a:srgbClr val="000000">
                      <a:alpha val="43137"/>
                    </a:srgbClr>
                  </a:outerShdw>
                </a:effectLst>
              </a:rPr>
              <a:t>th</a:t>
            </a:r>
            <a:r>
              <a:rPr lang="en-GB" sz="2800" dirty="0">
                <a:solidFill>
                  <a:schemeClr val="bg1"/>
                </a:solidFill>
                <a:effectLst>
                  <a:outerShdw blurRad="38100" dist="38100" dir="2700000" algn="tl">
                    <a:srgbClr val="000000">
                      <a:alpha val="43137"/>
                    </a:srgbClr>
                  </a:outerShdw>
                </a:effectLst>
              </a:rPr>
              <a:t>, 2013</a:t>
            </a:r>
            <a:br>
              <a:rPr lang="en-GB" sz="2800" dirty="0">
                <a:solidFill>
                  <a:schemeClr val="bg1"/>
                </a:solidFill>
                <a:effectLst>
                  <a:outerShdw blurRad="38100" dist="38100" dir="2700000" algn="tl">
                    <a:srgbClr val="000000">
                      <a:alpha val="43137"/>
                    </a:srgbClr>
                  </a:outerShdw>
                </a:effectLst>
              </a:rPr>
            </a:br>
            <a:r>
              <a:rPr lang="en-GB" sz="2800" dirty="0">
                <a:solidFill>
                  <a:schemeClr val="bg1"/>
                </a:solidFill>
                <a:effectLst>
                  <a:outerShdw blurRad="38100" dist="38100" dir="2700000" algn="tl">
                    <a:srgbClr val="000000">
                      <a:alpha val="43137"/>
                    </a:srgbClr>
                  </a:outerShdw>
                </a:effectLst>
              </a:rPr>
              <a:t>it was revealed to the world that the National Security Agency (NSA) had been secretly observing the world’s digital lives. </a:t>
            </a:r>
          </a:p>
        </p:txBody>
      </p:sp>
      <p:sp>
        <p:nvSpPr>
          <p:cNvPr id="21" name="Rectangle 20">
            <a:extLst>
              <a:ext uri="{FF2B5EF4-FFF2-40B4-BE49-F238E27FC236}">
                <a16:creationId xmlns="" xmlns:a16="http://schemas.microsoft.com/office/drawing/2014/main" id="{00E21411-D062-4997-AD39-B7965033FD9E}"/>
              </a:ext>
            </a:extLst>
          </p:cNvPr>
          <p:cNvSpPr/>
          <p:nvPr/>
        </p:nvSpPr>
        <p:spPr>
          <a:xfrm>
            <a:off x="8492067" y="1284870"/>
            <a:ext cx="3429000" cy="3170099"/>
          </a:xfrm>
          <a:prstGeom prst="rect">
            <a:avLst/>
          </a:prstGeom>
        </p:spPr>
        <p:txBody>
          <a:bodyPr wrap="square">
            <a:spAutoFit/>
          </a:bodyPr>
          <a:lstStyle/>
          <a:p>
            <a:r>
              <a:rPr lang="en-GB" sz="2000" dirty="0">
                <a:solidFill>
                  <a:schemeClr val="bg1"/>
                </a:solidFill>
                <a:effectLst>
                  <a:outerShdw blurRad="38100" dist="38100" dir="2700000" algn="tl">
                    <a:srgbClr val="000000">
                      <a:alpha val="43137"/>
                    </a:srgbClr>
                  </a:outerShdw>
                </a:effectLst>
              </a:rPr>
              <a:t>Surveying phone records, accessing Google and Yahoo account holders’ emails and even the creation of the PRISM program have been attributed to the secretive agency. All exposed by one whistle-blower, Edward Snowden.</a:t>
            </a:r>
          </a:p>
        </p:txBody>
      </p:sp>
      <p:sp>
        <p:nvSpPr>
          <p:cNvPr id="22" name="Rectangle 21">
            <a:extLst>
              <a:ext uri="{FF2B5EF4-FFF2-40B4-BE49-F238E27FC236}">
                <a16:creationId xmlns="" xmlns:a16="http://schemas.microsoft.com/office/drawing/2014/main" id="{0F603103-4384-4805-8F5B-6B153F0F355D}"/>
              </a:ext>
            </a:extLst>
          </p:cNvPr>
          <p:cNvSpPr/>
          <p:nvPr/>
        </p:nvSpPr>
        <p:spPr>
          <a:xfrm>
            <a:off x="9017000" y="5363402"/>
            <a:ext cx="2971800" cy="1015663"/>
          </a:xfrm>
          <a:prstGeom prst="rect">
            <a:avLst/>
          </a:prstGeom>
        </p:spPr>
        <p:txBody>
          <a:bodyPr wrap="square">
            <a:spAutoFit/>
          </a:bodyPr>
          <a:lstStyle/>
          <a:p>
            <a:r>
              <a:rPr lang="en-US" sz="1200" dirty="0">
                <a:solidFill>
                  <a:schemeClr val="bg1"/>
                </a:solidFill>
              </a:rPr>
              <a:t> "My sole motive is to inform the public as to that which is done in their name and that which is done against them.“ </a:t>
            </a:r>
            <a:br>
              <a:rPr lang="en-US" sz="1200" dirty="0">
                <a:solidFill>
                  <a:schemeClr val="bg1"/>
                </a:solidFill>
              </a:rPr>
            </a:br>
            <a:r>
              <a:rPr lang="en-US" sz="1200" dirty="0">
                <a:solidFill>
                  <a:schemeClr val="bg1"/>
                </a:solidFill>
              </a:rPr>
              <a:t>– Snowden, 9</a:t>
            </a:r>
            <a:r>
              <a:rPr lang="en-US" sz="1200" baseline="30000" dirty="0">
                <a:solidFill>
                  <a:schemeClr val="bg1"/>
                </a:solidFill>
              </a:rPr>
              <a:t>th</a:t>
            </a:r>
            <a:r>
              <a:rPr lang="en-US" sz="1200" dirty="0">
                <a:solidFill>
                  <a:schemeClr val="bg1"/>
                </a:solidFill>
              </a:rPr>
              <a:t> June 2013</a:t>
            </a:r>
          </a:p>
        </p:txBody>
      </p:sp>
    </p:spTree>
    <p:extLst>
      <p:ext uri="{BB962C8B-B14F-4D97-AF65-F5344CB8AC3E}">
        <p14:creationId xmlns:p14="http://schemas.microsoft.com/office/powerpoint/2010/main" val="313786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0">
            <a:extLst>
              <a:ext uri="{FF2B5EF4-FFF2-40B4-BE49-F238E27FC236}">
                <a16:creationId xmlns="" xmlns:a16="http://schemas.microsoft.com/office/drawing/2014/main" id="{C8A3C342-1D03-412F-8DD3-BF519E8E0AE9}"/>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Freeform 31">
            <a:extLst>
              <a:ext uri="{FF2B5EF4-FFF2-40B4-BE49-F238E27FC236}">
                <a16:creationId xmlns="" xmlns:a16="http://schemas.microsoft.com/office/drawing/2014/main" id="{81CC9B02-E087-4350-AEBD-2C3CF001AF0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8" name="Freeform: Shape 14">
            <a:extLst>
              <a:ext uri="{FF2B5EF4-FFF2-40B4-BE49-F238E27FC236}">
                <a16:creationId xmlns="" xmlns:a16="http://schemas.microsoft.com/office/drawing/2014/main" id="{AC3BF0FA-36FA-4CE9-840E-F7C3A8F168B5}"/>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9" name="Rectangle 16">
            <a:extLst>
              <a:ext uri="{FF2B5EF4-FFF2-40B4-BE49-F238E27FC236}">
                <a16:creationId xmlns="" xmlns:a16="http://schemas.microsoft.com/office/drawing/2014/main" id="{D6F18ACE-6E82-4ADC-8A2F-A1771B309B16}"/>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 xmlns:a16="http://schemas.microsoft.com/office/drawing/2014/main" id="{D130C17F-13A3-48D9-980D-4962D1A0B5A7}"/>
              </a:ext>
            </a:extLst>
          </p:cNvPr>
          <p:cNvSpPr>
            <a:spLocks noGrp="1"/>
          </p:cNvSpPr>
          <p:nvPr>
            <p:ph idx="1"/>
          </p:nvPr>
        </p:nvSpPr>
        <p:spPr>
          <a:xfrm>
            <a:off x="648930" y="1143000"/>
            <a:ext cx="6366625" cy="5080819"/>
          </a:xfrm>
        </p:spPr>
        <p:txBody>
          <a:bodyPr>
            <a:normAutofit/>
          </a:bodyPr>
          <a:lstStyle/>
          <a:p>
            <a:pPr marL="0" lvl="0" indent="0" algn="just">
              <a:lnSpc>
                <a:spcPct val="90000"/>
              </a:lnSpc>
              <a:buNone/>
            </a:pPr>
            <a:r>
              <a:rPr lang="en-GB" sz="1200" dirty="0">
                <a:solidFill>
                  <a:srgbClr val="FFFFFF"/>
                </a:solidFill>
              </a:rPr>
              <a:t>Examples of the social implications continued:</a:t>
            </a:r>
          </a:p>
          <a:p>
            <a:pPr marL="0" lvl="0" indent="0" algn="just">
              <a:lnSpc>
                <a:spcPct val="90000"/>
              </a:lnSpc>
              <a:buNone/>
            </a:pPr>
            <a:endParaRPr lang="en-GB" sz="1200" dirty="0">
              <a:solidFill>
                <a:srgbClr val="FFFFFF"/>
              </a:solidFill>
            </a:endParaRPr>
          </a:p>
          <a:p>
            <a:pPr marL="0" lvl="0" indent="0" algn="just">
              <a:lnSpc>
                <a:spcPct val="90000"/>
              </a:lnSpc>
              <a:buNone/>
            </a:pPr>
            <a:r>
              <a:rPr lang="en-GB" sz="1200" dirty="0">
                <a:solidFill>
                  <a:srgbClr val="FFFFFF"/>
                </a:solidFill>
              </a:rPr>
              <a:t>Americans view on Snowden:</a:t>
            </a:r>
          </a:p>
          <a:p>
            <a:pPr lvl="1" algn="just">
              <a:lnSpc>
                <a:spcPct val="90000"/>
              </a:lnSpc>
            </a:pPr>
            <a:r>
              <a:rPr lang="en-GB" sz="1200" dirty="0">
                <a:solidFill>
                  <a:srgbClr val="FFFFFF"/>
                </a:solidFill>
              </a:rPr>
              <a:t>55% believe he did the right thing.</a:t>
            </a:r>
          </a:p>
          <a:p>
            <a:pPr lvl="1" algn="just">
              <a:lnSpc>
                <a:spcPct val="90000"/>
              </a:lnSpc>
            </a:pPr>
            <a:r>
              <a:rPr lang="en-GB" sz="1200" dirty="0">
                <a:solidFill>
                  <a:srgbClr val="FFFFFF"/>
                </a:solidFill>
              </a:rPr>
              <a:t>29% believe he didn’t do the right thing.</a:t>
            </a:r>
          </a:p>
          <a:p>
            <a:pPr lvl="1" algn="just">
              <a:lnSpc>
                <a:spcPct val="90000"/>
              </a:lnSpc>
            </a:pPr>
            <a:r>
              <a:rPr lang="en-GB" sz="1200" dirty="0">
                <a:solidFill>
                  <a:srgbClr val="FFFFFF"/>
                </a:solidFill>
              </a:rPr>
              <a:t>16% don’t endorse either statement.</a:t>
            </a:r>
          </a:p>
          <a:p>
            <a:pPr lvl="1" algn="just">
              <a:lnSpc>
                <a:spcPct val="90000"/>
              </a:lnSpc>
            </a:pPr>
            <a:r>
              <a:rPr lang="en-GB" sz="1200" dirty="0">
                <a:solidFill>
                  <a:srgbClr val="FFFFFF"/>
                </a:solidFill>
              </a:rPr>
              <a:t>80% of his supporters said he exposed constitutional violations.</a:t>
            </a:r>
          </a:p>
          <a:p>
            <a:pPr marL="0" indent="0" algn="just">
              <a:lnSpc>
                <a:spcPct val="90000"/>
              </a:lnSpc>
              <a:buNone/>
            </a:pPr>
            <a:endParaRPr lang="en-GB" sz="1200" dirty="0">
              <a:solidFill>
                <a:srgbClr val="FFFFFF"/>
              </a:solidFill>
            </a:endParaRPr>
          </a:p>
          <a:p>
            <a:pPr marL="0" indent="0" algn="just">
              <a:lnSpc>
                <a:spcPct val="90000"/>
              </a:lnSpc>
              <a:buNone/>
            </a:pPr>
            <a:r>
              <a:rPr lang="en-GB" sz="1200" dirty="0">
                <a:solidFill>
                  <a:srgbClr val="FFFFFF"/>
                </a:solidFill>
              </a:rPr>
              <a:t>How has the leak left the public:</a:t>
            </a:r>
          </a:p>
          <a:p>
            <a:pPr lvl="1" algn="just">
              <a:lnSpc>
                <a:spcPct val="90000"/>
              </a:lnSpc>
            </a:pPr>
            <a:r>
              <a:rPr lang="en-GB" sz="1200" dirty="0">
                <a:solidFill>
                  <a:srgbClr val="FFFFFF"/>
                </a:solidFill>
              </a:rPr>
              <a:t>82% believe information is still being monitored by the U.S government.</a:t>
            </a:r>
          </a:p>
          <a:p>
            <a:pPr lvl="1" algn="just">
              <a:lnSpc>
                <a:spcPct val="90000"/>
              </a:lnSpc>
            </a:pPr>
            <a:r>
              <a:rPr lang="en-GB" sz="1200" dirty="0">
                <a:solidFill>
                  <a:srgbClr val="FFFFFF"/>
                </a:solidFill>
              </a:rPr>
              <a:t>51% say their employer has taken steps to make sure corporate files are secure.</a:t>
            </a:r>
          </a:p>
          <a:p>
            <a:pPr lvl="1" algn="just">
              <a:lnSpc>
                <a:spcPct val="90000"/>
              </a:lnSpc>
            </a:pPr>
            <a:r>
              <a:rPr lang="en-GB" sz="1200" dirty="0">
                <a:solidFill>
                  <a:srgbClr val="FFFFFF"/>
                </a:solidFill>
              </a:rPr>
              <a:t>20% decline in page views on Wikipedia articles related to terrorism.</a:t>
            </a:r>
          </a:p>
          <a:p>
            <a:pPr lvl="1" algn="just">
              <a:lnSpc>
                <a:spcPct val="90000"/>
              </a:lnSpc>
            </a:pPr>
            <a:r>
              <a:rPr lang="en-GB" sz="1200" dirty="0">
                <a:solidFill>
                  <a:srgbClr val="FFFFFF"/>
                </a:solidFill>
              </a:rPr>
              <a:t>40% of Americans were very or somewhat concerned that the government was spying on their online activities (2015).</a:t>
            </a:r>
          </a:p>
          <a:p>
            <a:pPr marL="0" indent="0" algn="just">
              <a:lnSpc>
                <a:spcPct val="90000"/>
              </a:lnSpc>
              <a:buNone/>
            </a:pPr>
            <a:endParaRPr lang="en-GB" sz="700" dirty="0">
              <a:solidFill>
                <a:srgbClr val="FFFFFF"/>
              </a:solidFill>
            </a:endParaRPr>
          </a:p>
        </p:txBody>
      </p:sp>
      <p:graphicFrame>
        <p:nvGraphicFramePr>
          <p:cNvPr id="6" name="Chart 5">
            <a:extLst>
              <a:ext uri="{FF2B5EF4-FFF2-40B4-BE49-F238E27FC236}">
                <a16:creationId xmlns="" xmlns:a16="http://schemas.microsoft.com/office/drawing/2014/main" id="{13291D38-BC5E-4BD9-AE5B-B85689142FD9}"/>
              </a:ext>
            </a:extLst>
          </p:cNvPr>
          <p:cNvGraphicFramePr/>
          <p:nvPr>
            <p:extLst>
              <p:ext uri="{D42A27DB-BD31-4B8C-83A1-F6EECF244321}">
                <p14:modId xmlns:p14="http://schemas.microsoft.com/office/powerpoint/2010/main" val="2146965770"/>
              </p:ext>
            </p:extLst>
          </p:nvPr>
        </p:nvGraphicFramePr>
        <p:xfrm>
          <a:off x="8129871" y="647698"/>
          <a:ext cx="3414010" cy="5562601"/>
        </p:xfrm>
        <a:graphic>
          <a:graphicData uri="http://schemas.openxmlformats.org/drawingml/2006/chart">
            <c:chart xmlns:c="http://schemas.openxmlformats.org/drawingml/2006/chart" xmlns:r="http://schemas.openxmlformats.org/officeDocument/2006/relationships" r:id="rId3"/>
          </a:graphicData>
        </a:graphic>
      </p:graphicFrame>
      <p:sp>
        <p:nvSpPr>
          <p:cNvPr id="20" name="Title 1">
            <a:extLst>
              <a:ext uri="{FF2B5EF4-FFF2-40B4-BE49-F238E27FC236}">
                <a16:creationId xmlns="" xmlns:a16="http://schemas.microsoft.com/office/drawing/2014/main" id="{3539BCC1-6098-4E12-9957-3DA7D72D1992}"/>
              </a:ext>
            </a:extLst>
          </p:cNvPr>
          <p:cNvSpPr txBox="1">
            <a:spLocks/>
          </p:cNvSpPr>
          <p:nvPr/>
        </p:nvSpPr>
        <p:spPr>
          <a:xfrm>
            <a:off x="387634" y="180161"/>
            <a:ext cx="5142293" cy="7469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rgbClr val="EBEBEB"/>
                </a:solidFill>
              </a:rPr>
              <a:t>Social Implications:</a:t>
            </a:r>
            <a:endParaRPr lang="en-GB" dirty="0"/>
          </a:p>
        </p:txBody>
      </p:sp>
    </p:spTree>
    <p:extLst>
      <p:ext uri="{BB962C8B-B14F-4D97-AF65-F5344CB8AC3E}">
        <p14:creationId xmlns:p14="http://schemas.microsoft.com/office/powerpoint/2010/main" val="287149178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Legal and Ethical Implications Examples: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a:solidFill>
                  <a:srgbClr val="FFFFFF"/>
                </a:solidFill>
              </a:rPr>
              <a:t>Examples of </a:t>
            </a:r>
            <a:r>
              <a:rPr lang="en-GB" dirty="0" smtClean="0">
                <a:solidFill>
                  <a:srgbClr val="FFFFFF"/>
                </a:solidFill>
              </a:rPr>
              <a:t>the Legal implications:</a:t>
            </a:r>
          </a:p>
          <a:p>
            <a:r>
              <a:rPr lang="en-US" dirty="0" smtClean="0"/>
              <a:t>Snowden </a:t>
            </a:r>
            <a:r>
              <a:rPr lang="en-US" dirty="0"/>
              <a:t>charged with;</a:t>
            </a:r>
          </a:p>
          <a:p>
            <a:pPr lvl="1"/>
            <a:r>
              <a:rPr lang="en-US" dirty="0"/>
              <a:t> theft of government property</a:t>
            </a:r>
          </a:p>
          <a:p>
            <a:pPr lvl="1"/>
            <a:r>
              <a:rPr lang="en-US" dirty="0"/>
              <a:t>2 counts of violation of the Espionage act</a:t>
            </a:r>
            <a:r>
              <a:rPr lang="en-US" dirty="0" smtClean="0"/>
              <a:t>.</a:t>
            </a:r>
          </a:p>
          <a:p>
            <a:pPr marL="457200" lvl="1" indent="0">
              <a:buNone/>
            </a:pPr>
            <a:endParaRPr lang="en-US" dirty="0" smtClean="0"/>
          </a:p>
          <a:p>
            <a:r>
              <a:rPr lang="en-US" dirty="0" smtClean="0"/>
              <a:t>He can also not return to America otherwise he will be arrested with the charges above.</a:t>
            </a:r>
          </a:p>
          <a:p>
            <a:pPr marL="0" indent="0">
              <a:buNone/>
            </a:pPr>
            <a:endParaRPr lang="en-US" dirty="0" smtClean="0"/>
          </a:p>
          <a:p>
            <a:pPr marL="0" indent="0">
              <a:buNone/>
            </a:pPr>
            <a:r>
              <a:rPr lang="en-GB" dirty="0" smtClean="0"/>
              <a:t>Examples of Ethical implications:</a:t>
            </a:r>
          </a:p>
          <a:p>
            <a:r>
              <a:rPr lang="en-GB" dirty="0" smtClean="0">
                <a:solidFill>
                  <a:srgbClr val="FFFFFF"/>
                </a:solidFill>
              </a:rPr>
              <a:t>Leaked the uncovered illegal and unconstitutional behaviour, however he leaked it illegally without going through the legal channels provided.</a:t>
            </a:r>
            <a:endParaRPr lang="en-GB" dirty="0">
              <a:solidFill>
                <a:srgbClr val="FFFFFF"/>
              </a:solidFill>
            </a:endParaRPr>
          </a:p>
        </p:txBody>
      </p:sp>
    </p:spTree>
    <p:extLst>
      <p:ext uri="{BB962C8B-B14F-4D97-AF65-F5344CB8AC3E}">
        <p14:creationId xmlns:p14="http://schemas.microsoft.com/office/powerpoint/2010/main" val="5714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Legal Implications</a:t>
            </a:r>
            <a:endParaRPr lang="en-GB" dirty="0"/>
          </a:p>
        </p:txBody>
      </p:sp>
      <p:sp>
        <p:nvSpPr>
          <p:cNvPr id="3" name="Content Placeholder 2"/>
          <p:cNvSpPr>
            <a:spLocks noGrp="1"/>
          </p:cNvSpPr>
          <p:nvPr>
            <p:ph idx="1"/>
          </p:nvPr>
        </p:nvSpPr>
        <p:spPr>
          <a:xfrm>
            <a:off x="1103313" y="2052918"/>
            <a:ext cx="6012712" cy="4195481"/>
          </a:xfrm>
        </p:spPr>
        <p:txBody>
          <a:bodyPr/>
          <a:lstStyle/>
          <a:p>
            <a:r>
              <a:rPr lang="en-US" dirty="0"/>
              <a:t>Whistleblowers are normally protected from the law meaning you shouldn’t be treated unfairly or lose your job because you raised concerns of wrongdoings. </a:t>
            </a:r>
          </a:p>
          <a:p>
            <a:r>
              <a:rPr lang="en-US" dirty="0" smtClean="0"/>
              <a:t>Legal </a:t>
            </a:r>
            <a:r>
              <a:rPr lang="en-US" dirty="0" smtClean="0"/>
              <a:t>implications can be both good and bad, so for Snowden due to his actions</a:t>
            </a:r>
            <a:r>
              <a:rPr lang="en-US" dirty="0" smtClean="0"/>
              <a:t>.</a:t>
            </a:r>
          </a:p>
          <a:p>
            <a:r>
              <a:rPr lang="en-GB" dirty="0" smtClean="0"/>
              <a:t>The only reason why Edward Snowden is not in Jail right now is due to the fact that Russia has provided him with right of asylum.</a:t>
            </a:r>
          </a:p>
          <a:p>
            <a:r>
              <a:rPr lang="en-GB" dirty="0" smtClean="0"/>
              <a:t>Change in law, warrantless surveillance program. </a:t>
            </a:r>
          </a:p>
          <a:p>
            <a:pPr marL="0" indent="0">
              <a:buNone/>
            </a:pPr>
            <a:endParaRPr lang="en-GB" dirty="0" smtClean="0"/>
          </a:p>
          <a:p>
            <a:endParaRPr lang="en-GB" dirty="0" smtClean="0"/>
          </a:p>
          <a:p>
            <a:endParaRPr lang="en-GB" dirty="0"/>
          </a:p>
        </p:txBody>
      </p:sp>
      <p:sp>
        <p:nvSpPr>
          <p:cNvPr id="4" name="Freeform 31">
            <a:extLst>
              <a:ext uri="{FF2B5EF4-FFF2-40B4-BE49-F238E27FC236}">
                <a16:creationId xmlns="" xmlns:a16="http://schemas.microsoft.com/office/drawing/2014/main" id="{81CC9B02-E087-4350-AEBD-2C3CF001AF0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5" name="Freeform: Shape 14">
            <a:extLst>
              <a:ext uri="{FF2B5EF4-FFF2-40B4-BE49-F238E27FC236}">
                <a16:creationId xmlns="" xmlns:a16="http://schemas.microsoft.com/office/drawing/2014/main" id="{AC3BF0FA-36FA-4CE9-840E-F7C3A8F168B5}"/>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chemeClr val="tx1"/>
          </a:solidFill>
          <a:ln>
            <a:noFill/>
          </a:ln>
        </p:spPr>
      </p:sp>
      <p:sp>
        <p:nvSpPr>
          <p:cNvPr id="6" name="Rectangle 16">
            <a:extLst>
              <a:ext uri="{FF2B5EF4-FFF2-40B4-BE49-F238E27FC236}">
                <a16:creationId xmlns="" xmlns:a16="http://schemas.microsoft.com/office/drawing/2014/main" id="{D6F18ACE-6E82-4ADC-8A2F-A1771B309B16}"/>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28" name="Picture 4" descr="Image result for whistleblo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5446" y="2108623"/>
            <a:ext cx="4414592" cy="2640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609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Ethical Implications</a:t>
            </a:r>
            <a:endParaRPr lang="en-GB" dirty="0"/>
          </a:p>
        </p:txBody>
      </p:sp>
      <p:sp>
        <p:nvSpPr>
          <p:cNvPr id="3" name="Content Placeholder 2"/>
          <p:cNvSpPr>
            <a:spLocks noGrp="1"/>
          </p:cNvSpPr>
          <p:nvPr>
            <p:ph idx="1"/>
          </p:nvPr>
        </p:nvSpPr>
        <p:spPr>
          <a:xfrm>
            <a:off x="1103313" y="2052918"/>
            <a:ext cx="5632466" cy="4195481"/>
          </a:xfrm>
        </p:spPr>
        <p:txBody>
          <a:bodyPr/>
          <a:lstStyle/>
          <a:p>
            <a:r>
              <a:rPr lang="en-GB" dirty="0" smtClean="0"/>
              <a:t>Some see the actions served out by Edward </a:t>
            </a:r>
            <a:r>
              <a:rPr lang="en-GB" dirty="0"/>
              <a:t>S</a:t>
            </a:r>
            <a:r>
              <a:rPr lang="en-GB" dirty="0" smtClean="0"/>
              <a:t>nowden as good others bad.</a:t>
            </a:r>
          </a:p>
          <a:p>
            <a:r>
              <a:rPr lang="en-GB" dirty="0" smtClean="0"/>
              <a:t>Europe's privacy ruling. </a:t>
            </a:r>
            <a:r>
              <a:rPr lang="en-GB" dirty="0" smtClean="0"/>
              <a:t>Robust privacy protections.</a:t>
            </a:r>
          </a:p>
          <a:p>
            <a:r>
              <a:rPr lang="en-GB" dirty="0" smtClean="0"/>
              <a:t>To do what is morally right will have backlash on big tech companies.</a:t>
            </a:r>
          </a:p>
          <a:p>
            <a:r>
              <a:rPr lang="en-GB" dirty="0" smtClean="0"/>
              <a:t>Whistle blowers punished more harshly than the alleged wrongdoers. </a:t>
            </a:r>
          </a:p>
          <a:p>
            <a:r>
              <a:rPr lang="en-GB" dirty="0" smtClean="0"/>
              <a:t>Ethical hacking surge.</a:t>
            </a:r>
          </a:p>
          <a:p>
            <a:endParaRPr lang="en-GB" dirty="0" smtClean="0"/>
          </a:p>
          <a:p>
            <a:endParaRPr lang="en-GB" dirty="0" smtClean="0"/>
          </a:p>
          <a:p>
            <a:endParaRPr lang="en-GB" dirty="0" smtClean="0"/>
          </a:p>
          <a:p>
            <a:endParaRPr lang="en-GB" dirty="0" smtClean="0"/>
          </a:p>
          <a:p>
            <a:endParaRPr lang="en-GB" dirty="0"/>
          </a:p>
        </p:txBody>
      </p:sp>
      <p:sp>
        <p:nvSpPr>
          <p:cNvPr id="4" name="Freeform 31">
            <a:extLst>
              <a:ext uri="{FF2B5EF4-FFF2-40B4-BE49-F238E27FC236}">
                <a16:creationId xmlns="" xmlns:a16="http://schemas.microsoft.com/office/drawing/2014/main" id="{81CC9B02-E087-4350-AEBD-2C3CF001AF0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5" name="Freeform: Shape 14">
            <a:extLst>
              <a:ext uri="{FF2B5EF4-FFF2-40B4-BE49-F238E27FC236}">
                <a16:creationId xmlns="" xmlns:a16="http://schemas.microsoft.com/office/drawing/2014/main" id="{AC3BF0FA-36FA-4CE9-840E-F7C3A8F168B5}"/>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chemeClr val="tx1"/>
          </a:solidFill>
          <a:ln>
            <a:noFill/>
          </a:ln>
        </p:spPr>
      </p:sp>
      <p:pic>
        <p:nvPicPr>
          <p:cNvPr id="6" name="Picture 2" descr="Image result for ethical im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5446" y="2614960"/>
            <a:ext cx="4299691" cy="232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228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 xmlns:a16="http://schemas.microsoft.com/office/drawing/2014/main" id="{655FD730-8470-4228-BDEB-1EFE78F9B85D}"/>
              </a:ext>
            </a:extLst>
          </p:cNvPr>
          <p:cNvSpPr>
            <a:spLocks noGrp="1" noChangeArrowheads="1"/>
          </p:cNvSpPr>
          <p:nvPr>
            <p:ph idx="1"/>
          </p:nvPr>
        </p:nvSpPr>
        <p:spPr bwMode="auto">
          <a:xfrm>
            <a:off x="600075" y="305096"/>
            <a:ext cx="11181266" cy="6247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Refences: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Anon., April, 1st 2017. </a:t>
            </a:r>
            <a:r>
              <a:rPr kumimoji="0" lang="en-US" altLang="en-US" sz="11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Risual</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https://www.risual.com/2017/04/01/the-war-on-cyber-crime-every-organisation-can-have-a-snowden/</a:t>
            </a:r>
            <a:endPar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Boadie</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a:t>
            </a: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n.d.</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Reuters.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https://www.reuters.com/article/us-internet-brazil/brazilian-congress-passes-internet-bill-of-rights-idUSBREA3M00Y20140423</a:t>
            </a:r>
            <a:endPar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Cassidy, J., June 10, 2013.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New Yorker.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https://www.newyorker.com/news/john-cassidy/why-edward-snowden-is-a-hero</a:t>
            </a:r>
            <a:endPar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Finley, K., June, 10th 2015.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Wired.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https://www.wired.com/2015/10/tech-companies-can-blame-snowden-data-privacy-decision/</a:t>
            </a:r>
            <a:endPar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Grover, S., </a:t>
            </a: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n.d.</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1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WhoIsHostingThis</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https://www.whoishostingthis.com/blog/2015/05/20/snowdens-global-impact/</a:t>
            </a:r>
            <a:endPar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Guo, J., April 27, 2016.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Washington Post.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7"/>
              </a:rPr>
              <a:t>https://www.washingtonpost.com/news/wonk/wp/2016/04/27/new-study-snowdens-disclosures-about-nsa-spying-had-a-scary-effect-on-free-speech/?utm_term=.7bcf59a24201</a:t>
            </a:r>
            <a:endPar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Heerden, S. v. S. &amp;. R. v., March, 2015.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Research Gate.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8"/>
              </a:rPr>
              <a:t>https://www.researchgate.net/publication/275019554_The_Consequences_of_Edward_Snowden_NSA_Related_Information_Disclosures</a:t>
            </a:r>
            <a:endPar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Lewis, B., October 21st, 2016..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Embedded Computing </a:t>
            </a:r>
            <a:r>
              <a:rPr kumimoji="0" lang="en-US" altLang="en-US" sz="11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Desing</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9"/>
              </a:rPr>
              <a:t>http://embedded-computing.com/articles/edward-snowden-and-data-security-for-the-internet-of-things/</a:t>
            </a:r>
            <a:endPar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Reitman, C. C. a. R., June 2, 2015.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Electronic Frontier Foundation (EFF).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10"/>
              </a:rPr>
              <a:t>https://www.eff.org/deeplinks/2015/05/usa-freedom-act-passes-what-we-celebrate-what-we-mourn-and-where-we-go-here</a:t>
            </a:r>
            <a:endPar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Schnofeld</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Z., </a:t>
            </a: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Febuary</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3th 2014.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News Week.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11"/>
              </a:rPr>
              <a:t>http://www.newsweek.com/most-americans-think-snowden-did-right-thing-poll-says-253163</a:t>
            </a:r>
            <a:endPar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Scott, M., June, 27th 2014.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New York Times.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12"/>
              </a:rPr>
              <a:t>https://www.nytimes.com/2014/06/27/business/angered-by-nsa-activities-germany-cancels-verizon-contract.html?_r=1</a:t>
            </a:r>
            <a:endPar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Sorkin, A. D., </a:t>
            </a: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n.d.</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New Yorker.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13"/>
              </a:rPr>
              <a:t>https://www.newyorker.com/news/amy-davidson/the-n-s-a-verizon-scandal</a:t>
            </a:r>
            <a:endParaRPr lang="en-GB" altLang="en-US" sz="1800" dirty="0">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1711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887" y="224118"/>
            <a:ext cx="4964114" cy="776007"/>
          </a:xfrm>
        </p:spPr>
        <p:txBody>
          <a:bodyPr/>
          <a:lstStyle/>
          <a:p>
            <a:r>
              <a:rPr lang="en-US" dirty="0"/>
              <a:t>What happened?</a:t>
            </a:r>
          </a:p>
        </p:txBody>
      </p:sp>
      <p:sp>
        <p:nvSpPr>
          <p:cNvPr id="3" name="Content Placeholder 2"/>
          <p:cNvSpPr>
            <a:spLocks noGrp="1"/>
          </p:cNvSpPr>
          <p:nvPr>
            <p:ph idx="1"/>
          </p:nvPr>
        </p:nvSpPr>
        <p:spPr>
          <a:xfrm>
            <a:off x="612245" y="1209675"/>
            <a:ext cx="10933644" cy="5424207"/>
          </a:xfrm>
        </p:spPr>
        <p:txBody>
          <a:bodyPr>
            <a:normAutofit/>
          </a:bodyPr>
          <a:lstStyle/>
          <a:p>
            <a:r>
              <a:rPr lang="en-US" dirty="0"/>
              <a:t>5</a:t>
            </a:r>
            <a:r>
              <a:rPr lang="en-US" baseline="30000" dirty="0"/>
              <a:t>th</a:t>
            </a:r>
            <a:r>
              <a:rPr lang="en-US" dirty="0"/>
              <a:t> of June, 2013, first NSA documents released. </a:t>
            </a:r>
          </a:p>
          <a:p>
            <a:r>
              <a:rPr lang="en-US" dirty="0"/>
              <a:t>Solid proof of surveillance laws being broken for years. </a:t>
            </a:r>
          </a:p>
          <a:p>
            <a:r>
              <a:rPr lang="en-US" dirty="0"/>
              <a:t>NSA invading the lives of people all around the world. </a:t>
            </a:r>
          </a:p>
          <a:p>
            <a:r>
              <a:rPr lang="en-US" dirty="0"/>
              <a:t>14</a:t>
            </a:r>
            <a:r>
              <a:rPr lang="en-US" baseline="30000" dirty="0"/>
              <a:t>th</a:t>
            </a:r>
            <a:r>
              <a:rPr lang="en-US" dirty="0"/>
              <a:t> June 2014 US federal prosecutors filed a criminal complaint against Snowden. </a:t>
            </a:r>
          </a:p>
          <a:p>
            <a:r>
              <a:rPr lang="en-US" dirty="0"/>
              <a:t>Snowden charged with;</a:t>
            </a:r>
          </a:p>
          <a:p>
            <a:pPr lvl="1"/>
            <a:r>
              <a:rPr lang="en-US" dirty="0"/>
              <a:t> theft of government property</a:t>
            </a:r>
          </a:p>
          <a:p>
            <a:pPr lvl="1"/>
            <a:r>
              <a:rPr lang="en-US" dirty="0"/>
              <a:t>2 counts of violation of the Espionage act.</a:t>
            </a:r>
          </a:p>
          <a:p>
            <a:r>
              <a:rPr lang="en-US" dirty="0"/>
              <a:t>An “arcane World War 1 law” which “effectively hinders a person from defending himself before a jury in an open court” [</a:t>
            </a:r>
            <a:r>
              <a:rPr lang="en-US" dirty="0" err="1"/>
              <a:t>Jesselyn</a:t>
            </a:r>
            <a:r>
              <a:rPr lang="en-US" dirty="0"/>
              <a:t> </a:t>
            </a:r>
            <a:r>
              <a:rPr lang="en-US" dirty="0" err="1"/>
              <a:t>Radack</a:t>
            </a:r>
            <a:r>
              <a:rPr lang="en-US" dirty="0"/>
              <a:t>] </a:t>
            </a:r>
          </a:p>
          <a:p>
            <a:r>
              <a:rPr lang="en-US" dirty="0"/>
              <a:t> A law made not for whistleblowers but spies who sold secrets to the enemy. Snowden remains in Russia under “right of asylum” until at least 2020 and continues to seek further asylum.</a:t>
            </a:r>
          </a:p>
        </p:txBody>
      </p:sp>
    </p:spTree>
    <p:extLst>
      <p:ext uri="{BB962C8B-B14F-4D97-AF65-F5344CB8AC3E}">
        <p14:creationId xmlns:p14="http://schemas.microsoft.com/office/powerpoint/2010/main" val="320207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 xmlns:a16="http://schemas.microsoft.com/office/drawing/2014/main" id="{56F66601-92F3-4541-8A73-2E7C603697E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7">
            <a:extLst>
              <a:ext uri="{FF2B5EF4-FFF2-40B4-BE49-F238E27FC236}">
                <a16:creationId xmlns="" xmlns:a16="http://schemas.microsoft.com/office/drawing/2014/main" id="{E849FE61-12C4-4A06-A722-B545DE0C8A2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50" name="Freeform 5">
            <a:extLst>
              <a:ext uri="{FF2B5EF4-FFF2-40B4-BE49-F238E27FC236}">
                <a16:creationId xmlns="" xmlns:a16="http://schemas.microsoft.com/office/drawing/2014/main" id="{4A7E95D6-9DF4-41D7-BF12-FC5BEC76CF7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0" name="Picture 9">
            <a:extLst>
              <a:ext uri="{FF2B5EF4-FFF2-40B4-BE49-F238E27FC236}">
                <a16:creationId xmlns="" xmlns:a16="http://schemas.microsoft.com/office/drawing/2014/main" id="{A8EECE16-D6FD-46F0-A350-DF089FE84988}"/>
              </a:ext>
            </a:extLst>
          </p:cNvPr>
          <p:cNvPicPr>
            <a:picLocks noChangeAspect="1"/>
          </p:cNvPicPr>
          <p:nvPr/>
        </p:nvPicPr>
        <p:blipFill>
          <a:blip r:embed="rId3"/>
          <a:stretch>
            <a:fillRect/>
          </a:stretch>
        </p:blipFill>
        <p:spPr>
          <a:xfrm>
            <a:off x="7563742" y="942973"/>
            <a:ext cx="3980139" cy="2092782"/>
          </a:xfrm>
          <a:prstGeom prst="rect">
            <a:avLst/>
          </a:prstGeom>
          <a:effectLst/>
        </p:spPr>
      </p:pic>
      <p:sp>
        <p:nvSpPr>
          <p:cNvPr id="52" name="Rectangle 51">
            <a:extLst>
              <a:ext uri="{FF2B5EF4-FFF2-40B4-BE49-F238E27FC236}">
                <a16:creationId xmlns="" xmlns:a16="http://schemas.microsoft.com/office/drawing/2014/main" id="{7FB12D8C-572F-4417-9FE1-D691A132F69F}"/>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2" name="Picture 11" descr="A close up of a logo&#10;&#10;Description generated with very high confidence">
            <a:extLst>
              <a:ext uri="{FF2B5EF4-FFF2-40B4-BE49-F238E27FC236}">
                <a16:creationId xmlns="" xmlns:a16="http://schemas.microsoft.com/office/drawing/2014/main" id="{9F489F43-0935-4EFF-A89A-E23C8ADA502D}"/>
              </a:ext>
            </a:extLst>
          </p:cNvPr>
          <p:cNvPicPr>
            <a:picLocks noChangeAspect="1"/>
          </p:cNvPicPr>
          <p:nvPr/>
        </p:nvPicPr>
        <p:blipFill>
          <a:blip r:embed="rId4"/>
          <a:stretch>
            <a:fillRect/>
          </a:stretch>
        </p:blipFill>
        <p:spPr>
          <a:xfrm>
            <a:off x="7563742" y="3530355"/>
            <a:ext cx="3980139" cy="2714658"/>
          </a:xfrm>
          <a:prstGeom prst="rect">
            <a:avLst/>
          </a:prstGeom>
          <a:effectLst/>
        </p:spPr>
      </p:pic>
      <p:sp>
        <p:nvSpPr>
          <p:cNvPr id="3" name="Content Placeholder 2">
            <a:extLst>
              <a:ext uri="{FF2B5EF4-FFF2-40B4-BE49-F238E27FC236}">
                <a16:creationId xmlns="" xmlns:a16="http://schemas.microsoft.com/office/drawing/2014/main" id="{2109BBB4-91C9-4F61-889C-8CF839740853}"/>
              </a:ext>
            </a:extLst>
          </p:cNvPr>
          <p:cNvSpPr>
            <a:spLocks noGrp="1"/>
          </p:cNvSpPr>
          <p:nvPr>
            <p:ph idx="1"/>
          </p:nvPr>
        </p:nvSpPr>
        <p:spPr>
          <a:xfrm>
            <a:off x="375659" y="1726060"/>
            <a:ext cx="6074184" cy="4518953"/>
          </a:xfrm>
        </p:spPr>
        <p:txBody>
          <a:bodyPr vert="horz" lIns="91440" tIns="45720" rIns="91440" bIns="45720" rtlCol="0">
            <a:normAutofit/>
          </a:bodyPr>
          <a:lstStyle/>
          <a:p>
            <a:pPr marL="360363" lvl="1" fontAlgn="base">
              <a:lnSpc>
                <a:spcPct val="90000"/>
              </a:lnSpc>
            </a:pPr>
            <a:r>
              <a:rPr lang="en-US" sz="1600" dirty="0"/>
              <a:t>GDPR – General data protection regulations</a:t>
            </a:r>
          </a:p>
          <a:p>
            <a:pPr marL="360363" lvl="1" algn="just" fontAlgn="base">
              <a:lnSpc>
                <a:spcPct val="90000"/>
              </a:lnSpc>
            </a:pPr>
            <a:r>
              <a:rPr lang="en-US" sz="1600" dirty="0"/>
              <a:t>Coming into power 25</a:t>
            </a:r>
            <a:r>
              <a:rPr lang="en-US" sz="1600" baseline="30000" dirty="0"/>
              <a:t>th</a:t>
            </a:r>
            <a:r>
              <a:rPr lang="en-US" sz="1600" dirty="0"/>
              <a:t> May 2018</a:t>
            </a:r>
          </a:p>
          <a:p>
            <a:pPr marL="360363" lvl="1" algn="just" fontAlgn="base">
              <a:lnSpc>
                <a:spcPct val="90000"/>
              </a:lnSpc>
            </a:pPr>
            <a:r>
              <a:rPr lang="en-US" sz="1600" dirty="0"/>
              <a:t>Give control back to citizens and residents regarding how their personal data is acquired, stored, secured and processed. It also gives citizens the right to access, challenge and amend their data.</a:t>
            </a:r>
          </a:p>
          <a:p>
            <a:pPr marL="360363" lvl="1" algn="just" fontAlgn="base">
              <a:lnSpc>
                <a:spcPct val="90000"/>
              </a:lnSpc>
            </a:pPr>
            <a:r>
              <a:rPr lang="en-US" sz="1600" dirty="0"/>
              <a:t>Replace the outdated Data Protection Directive by factoring in new technologies and emerging platforms, such as social media and cloud computing.</a:t>
            </a:r>
          </a:p>
          <a:p>
            <a:pPr marL="360363" lvl="1" algn="just" fontAlgn="base">
              <a:lnSpc>
                <a:spcPct val="90000"/>
              </a:lnSpc>
            </a:pPr>
            <a:r>
              <a:rPr lang="en-US" sz="1600" dirty="0"/>
              <a:t>Create a single unified regulation across the EU to replace the various interpretations of the previous directive.</a:t>
            </a:r>
          </a:p>
          <a:p>
            <a:pPr marL="360363" lvl="1" algn="just" fontAlgn="base">
              <a:lnSpc>
                <a:spcPct val="90000"/>
              </a:lnSpc>
            </a:pPr>
            <a:r>
              <a:rPr lang="en-US" sz="1600" dirty="0"/>
              <a:t>The financial penalty put in place is steep – a fine of 20 Million EUROS or 4% the organization's global turnover (whichever amounts to more). Roughly 17 million pounds</a:t>
            </a:r>
          </a:p>
          <a:p>
            <a:pPr marL="0" indent="0">
              <a:lnSpc>
                <a:spcPct val="90000"/>
              </a:lnSpc>
            </a:pPr>
            <a:endParaRPr lang="en-US" sz="1400" dirty="0"/>
          </a:p>
        </p:txBody>
      </p:sp>
      <p:sp>
        <p:nvSpPr>
          <p:cNvPr id="6" name="Title 1">
            <a:extLst>
              <a:ext uri="{FF2B5EF4-FFF2-40B4-BE49-F238E27FC236}">
                <a16:creationId xmlns="" xmlns:a16="http://schemas.microsoft.com/office/drawing/2014/main" id="{11EA6ACE-7C33-4610-AA05-AC9D94FD269E}"/>
              </a:ext>
            </a:extLst>
          </p:cNvPr>
          <p:cNvSpPr txBox="1">
            <a:spLocks/>
          </p:cNvSpPr>
          <p:nvPr/>
        </p:nvSpPr>
        <p:spPr>
          <a:xfrm>
            <a:off x="236306" y="164387"/>
            <a:ext cx="6426736" cy="1397285"/>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Issues Raised in the Lecture:</a:t>
            </a:r>
          </a:p>
        </p:txBody>
      </p:sp>
    </p:spTree>
    <p:extLst>
      <p:ext uri="{BB962C8B-B14F-4D97-AF65-F5344CB8AC3E}">
        <p14:creationId xmlns:p14="http://schemas.microsoft.com/office/powerpoint/2010/main" val="262757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109BBB4-91C9-4F61-889C-8CF839740853}"/>
              </a:ext>
            </a:extLst>
          </p:cNvPr>
          <p:cNvSpPr>
            <a:spLocks noGrp="1"/>
          </p:cNvSpPr>
          <p:nvPr>
            <p:ph idx="1"/>
          </p:nvPr>
        </p:nvSpPr>
        <p:spPr>
          <a:xfrm>
            <a:off x="1074437" y="1331259"/>
            <a:ext cx="8946541" cy="5233170"/>
          </a:xfrm>
        </p:spPr>
        <p:txBody>
          <a:bodyPr>
            <a:normAutofit fontScale="92500"/>
          </a:bodyPr>
          <a:lstStyle/>
          <a:p>
            <a:pPr algn="just" fontAlgn="base"/>
            <a:r>
              <a:rPr lang="en-GB" dirty="0" err="1"/>
              <a:t>Frederico</a:t>
            </a:r>
            <a:r>
              <a:rPr lang="en-GB" dirty="0"/>
              <a:t> Do Nascimento Costa believes the Snowden relations created a need in the EU to protect the individual.</a:t>
            </a:r>
          </a:p>
          <a:p>
            <a:pPr algn="just" fontAlgn="base"/>
            <a:r>
              <a:rPr lang="en-GB" dirty="0"/>
              <a:t>Almost immediately after the EC began to draft the GDPR in 2012, Snowden leaked the information about  the NSA</a:t>
            </a:r>
          </a:p>
          <a:p>
            <a:pPr algn="just" fontAlgn="base"/>
            <a:r>
              <a:rPr lang="en-GB" dirty="0"/>
              <a:t>Sparked other investigations e.g. investigations into Facebook’s European privacy </a:t>
            </a:r>
          </a:p>
          <a:p>
            <a:pPr algn="just" fontAlgn="base"/>
            <a:r>
              <a:rPr lang="en-GB" dirty="0"/>
              <a:t>Snowden’s revelations made the need for data protection reform more pressing.</a:t>
            </a:r>
          </a:p>
          <a:p>
            <a:pPr algn="just" fontAlgn="base"/>
            <a:r>
              <a:rPr lang="en-GB" dirty="0"/>
              <a:t>Snowden brought the issue of privacy versus security to the forefront of public discourse.</a:t>
            </a:r>
          </a:p>
          <a:p>
            <a:pPr algn="just" fontAlgn="base"/>
            <a:r>
              <a:rPr lang="en-GB" dirty="0"/>
              <a:t>He highlighted that data security is complex, multi-dimensional, and at times, it would appear, beyond the control of those handling the data.</a:t>
            </a:r>
          </a:p>
          <a:p>
            <a:pPr algn="just" fontAlgn="base"/>
            <a:r>
              <a:rPr lang="en-GB" dirty="0"/>
              <a:t>As Snowden pointed out, the reality that he, “a 29-year-old contractor could walk out of the NSA with an untold number of documents and they didn’t know about it until he was on TV, should give us pause.” </a:t>
            </a:r>
          </a:p>
        </p:txBody>
      </p:sp>
      <p:sp>
        <p:nvSpPr>
          <p:cNvPr id="5" name="Title 1">
            <a:extLst>
              <a:ext uri="{FF2B5EF4-FFF2-40B4-BE49-F238E27FC236}">
                <a16:creationId xmlns="" xmlns:a16="http://schemas.microsoft.com/office/drawing/2014/main" id="{7F741B9C-3FE6-45EA-89CD-E908DFE8102B}"/>
              </a:ext>
            </a:extLst>
          </p:cNvPr>
          <p:cNvSpPr txBox="1">
            <a:spLocks/>
          </p:cNvSpPr>
          <p:nvPr/>
        </p:nvSpPr>
        <p:spPr>
          <a:xfrm>
            <a:off x="514175" y="258304"/>
            <a:ext cx="7725049" cy="7517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GDPR links to Snowden:</a:t>
            </a:r>
            <a:endParaRPr lang="en-GB" dirty="0">
              <a:solidFill>
                <a:srgbClr val="EBEBEB"/>
              </a:solidFill>
            </a:endParaRPr>
          </a:p>
        </p:txBody>
      </p:sp>
    </p:spTree>
    <p:extLst>
      <p:ext uri="{BB962C8B-B14F-4D97-AF65-F5344CB8AC3E}">
        <p14:creationId xmlns:p14="http://schemas.microsoft.com/office/powerpoint/2010/main" val="183330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 xmlns:a16="http://schemas.microsoft.com/office/drawing/2014/main" id="{61515115-95FB-41E0-86F3-8744438C09D0}"/>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0" name="Freeform 31">
            <a:extLst>
              <a:ext uri="{FF2B5EF4-FFF2-40B4-BE49-F238E27FC236}">
                <a16:creationId xmlns="" xmlns:a16="http://schemas.microsoft.com/office/drawing/2014/main" id="{8222A33F-BE2D-4D69-92A0-5DF8B17BAAC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42" name="Freeform: Shape 41">
            <a:extLst>
              <a:ext uri="{FF2B5EF4-FFF2-40B4-BE49-F238E27FC236}">
                <a16:creationId xmlns="" xmlns:a16="http://schemas.microsoft.com/office/drawing/2014/main" id="{CE1C74D0-9609-468A-9597-5D87C8A42B5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9" name="Picture 8">
            <a:extLst>
              <a:ext uri="{FF2B5EF4-FFF2-40B4-BE49-F238E27FC236}">
                <a16:creationId xmlns="" xmlns:a16="http://schemas.microsoft.com/office/drawing/2014/main" id="{BA3723BA-2D22-48C3-B842-5D1AA6B5AD6E}"/>
              </a:ext>
            </a:extLst>
          </p:cNvPr>
          <p:cNvPicPr>
            <a:picLocks noChangeAspect="1"/>
          </p:cNvPicPr>
          <p:nvPr/>
        </p:nvPicPr>
        <p:blipFill>
          <a:blip r:embed="rId2"/>
          <a:stretch>
            <a:fillRect/>
          </a:stretch>
        </p:blipFill>
        <p:spPr>
          <a:xfrm>
            <a:off x="7563742" y="2104698"/>
            <a:ext cx="3980139" cy="2648601"/>
          </a:xfrm>
          <a:prstGeom prst="rect">
            <a:avLst/>
          </a:prstGeom>
          <a:effectLst/>
        </p:spPr>
      </p:pic>
      <p:sp>
        <p:nvSpPr>
          <p:cNvPr id="44" name="Rectangle 43">
            <a:extLst>
              <a:ext uri="{FF2B5EF4-FFF2-40B4-BE49-F238E27FC236}">
                <a16:creationId xmlns="" xmlns:a16="http://schemas.microsoft.com/office/drawing/2014/main" id="{C137128D-E594-4905-9F76-E385F0831D60}"/>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 xmlns:a16="http://schemas.microsoft.com/office/drawing/2014/main" id="{2109BBB4-91C9-4F61-889C-8CF839740853}"/>
              </a:ext>
            </a:extLst>
          </p:cNvPr>
          <p:cNvSpPr>
            <a:spLocks noGrp="1"/>
          </p:cNvSpPr>
          <p:nvPr>
            <p:ph idx="1"/>
          </p:nvPr>
        </p:nvSpPr>
        <p:spPr>
          <a:xfrm>
            <a:off x="573449" y="2285999"/>
            <a:ext cx="6156130" cy="3084665"/>
          </a:xfrm>
        </p:spPr>
        <p:txBody>
          <a:bodyPr vert="horz" lIns="91440" tIns="45720" rIns="91440" bIns="45720" rtlCol="0">
            <a:normAutofit/>
          </a:bodyPr>
          <a:lstStyle/>
          <a:p>
            <a:pPr algn="just" fontAlgn="base"/>
            <a:r>
              <a:rPr lang="en-US" sz="1800" dirty="0">
                <a:solidFill>
                  <a:srgbClr val="FFFFFF"/>
                </a:solidFill>
              </a:rPr>
              <a:t>Cyber crime is crime involving a computer and a network. The computer may have been used in the commission of a crime, or it may be the target</a:t>
            </a:r>
          </a:p>
          <a:p>
            <a:pPr algn="just" fontAlgn="base"/>
            <a:r>
              <a:rPr lang="en-US" sz="1800" dirty="0">
                <a:solidFill>
                  <a:srgbClr val="FFFFFF"/>
                </a:solidFill>
              </a:rPr>
              <a:t>In 2015, 74% of Small and medium-sized enterprises (SME’s) reported a cyber security breach in the past year – a number which is expected to rise</a:t>
            </a:r>
          </a:p>
          <a:p>
            <a:pPr algn="just" fontAlgn="base"/>
            <a:r>
              <a:rPr lang="en-US" sz="1800" dirty="0">
                <a:solidFill>
                  <a:srgbClr val="FFFFFF"/>
                </a:solidFill>
              </a:rPr>
              <a:t>Forbes estimate that by 2019, the complications of cyber-crime will soar to $2 trillion - Two trillion dollars!</a:t>
            </a:r>
          </a:p>
        </p:txBody>
      </p:sp>
      <p:sp>
        <p:nvSpPr>
          <p:cNvPr id="5" name="Title 1">
            <a:extLst>
              <a:ext uri="{FF2B5EF4-FFF2-40B4-BE49-F238E27FC236}">
                <a16:creationId xmlns="" xmlns:a16="http://schemas.microsoft.com/office/drawing/2014/main" id="{78C75FEA-08B7-4D6A-90C3-B883E136BA99}"/>
              </a:ext>
            </a:extLst>
          </p:cNvPr>
          <p:cNvSpPr txBox="1">
            <a:spLocks/>
          </p:cNvSpPr>
          <p:nvPr/>
        </p:nvSpPr>
        <p:spPr>
          <a:xfrm>
            <a:off x="416813" y="331839"/>
            <a:ext cx="6245810" cy="16223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i="0" kern="1200" dirty="0">
                <a:solidFill>
                  <a:srgbClr val="EBEBEB"/>
                </a:solidFill>
                <a:latin typeface="+mj-lt"/>
                <a:ea typeface="+mj-ea"/>
                <a:cs typeface="+mj-cs"/>
              </a:rPr>
              <a:t>Lecture Issues: Cyber crime</a:t>
            </a:r>
          </a:p>
        </p:txBody>
      </p:sp>
    </p:spTree>
    <p:extLst>
      <p:ext uri="{BB962C8B-B14F-4D97-AF65-F5344CB8AC3E}">
        <p14:creationId xmlns:p14="http://schemas.microsoft.com/office/powerpoint/2010/main" val="329825253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6974A45-C024-4B00-9A1D-7B13797AB95C}"/>
              </a:ext>
            </a:extLst>
          </p:cNvPr>
          <p:cNvSpPr>
            <a:spLocks noGrp="1"/>
          </p:cNvSpPr>
          <p:nvPr>
            <p:ph idx="1"/>
          </p:nvPr>
        </p:nvSpPr>
        <p:spPr>
          <a:xfrm>
            <a:off x="766427" y="1263647"/>
            <a:ext cx="8946541" cy="5214155"/>
          </a:xfrm>
        </p:spPr>
        <p:txBody>
          <a:bodyPr>
            <a:normAutofit fontScale="77500" lnSpcReduction="20000"/>
          </a:bodyPr>
          <a:lstStyle/>
          <a:p>
            <a:pPr algn="just" fontAlgn="base"/>
            <a:r>
              <a:rPr lang="en-GB" dirty="0"/>
              <a:t>Edward Snowden is seen by many as hero, but that doesn’t mean he didn’t commit a crime.</a:t>
            </a:r>
          </a:p>
          <a:p>
            <a:pPr algn="just" fontAlgn="base"/>
            <a:r>
              <a:rPr lang="en-GB" dirty="0"/>
              <a:t>Date-breaches aren’t always due to fault hardware/software or leaving a hole open for hackers to exploit</a:t>
            </a:r>
          </a:p>
          <a:p>
            <a:pPr algn="just" fontAlgn="base"/>
            <a:r>
              <a:rPr lang="en-GB" dirty="0"/>
              <a:t>As shown in the Snowden case – Social engineering and the human ‘factor’ are major contributors</a:t>
            </a:r>
          </a:p>
          <a:p>
            <a:pPr algn="just" fontAlgn="base"/>
            <a:r>
              <a:rPr lang="en-GB" dirty="0"/>
              <a:t>Whether he was a hero or a traitor or a peacekeeper is all relative, the fact is that one man managed to expose all this information, just by downloading the data onto an external hard drive</a:t>
            </a:r>
          </a:p>
          <a:p>
            <a:pPr algn="just" fontAlgn="base"/>
            <a:r>
              <a:rPr lang="en-GB" dirty="0"/>
              <a:t>When it comes to cyber-security, prevention is the best cure</a:t>
            </a:r>
          </a:p>
          <a:p>
            <a:pPr algn="just" fontAlgn="base"/>
            <a:r>
              <a:rPr lang="en-GB" dirty="0"/>
              <a:t>Therefore governance and regular patching is important for an organisations systems. As is employee training and awareness.</a:t>
            </a:r>
          </a:p>
          <a:p>
            <a:pPr algn="just" fontAlgn="base"/>
            <a:r>
              <a:rPr lang="en-GB" dirty="0"/>
              <a:t>Can’t expect all employees to be a trained specialist in dealing with cyber-security and the risks </a:t>
            </a:r>
          </a:p>
          <a:p>
            <a:pPr algn="just" fontAlgn="base"/>
            <a:r>
              <a:rPr lang="en-GB" dirty="0"/>
              <a:t>Therefore must make it easier for them by making it more difficult for them to send a classified document to external contacts and more challenging for anyone to access their devices </a:t>
            </a:r>
          </a:p>
          <a:p>
            <a:pPr algn="just" fontAlgn="base"/>
            <a:r>
              <a:rPr lang="en-GB" dirty="0"/>
              <a:t>Snowden may or may not be a true peace patriot, but either way, it’s imperative to ensure organisations aren’t left with the same level of exposure as the NSA.</a:t>
            </a:r>
          </a:p>
        </p:txBody>
      </p:sp>
      <p:sp>
        <p:nvSpPr>
          <p:cNvPr id="5" name="Title 1">
            <a:extLst>
              <a:ext uri="{FF2B5EF4-FFF2-40B4-BE49-F238E27FC236}">
                <a16:creationId xmlns="" xmlns:a16="http://schemas.microsoft.com/office/drawing/2014/main" id="{017D4CDE-C6AA-4941-AA8E-E5AA135D8454}"/>
              </a:ext>
            </a:extLst>
          </p:cNvPr>
          <p:cNvSpPr txBox="1">
            <a:spLocks/>
          </p:cNvSpPr>
          <p:nvPr/>
        </p:nvSpPr>
        <p:spPr>
          <a:xfrm>
            <a:off x="514175" y="258304"/>
            <a:ext cx="7725049" cy="7517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Cyber crime link to Snowden:</a:t>
            </a:r>
            <a:endParaRPr lang="en-GB" dirty="0">
              <a:solidFill>
                <a:srgbClr val="EBEBEB"/>
              </a:solidFill>
            </a:endParaRPr>
          </a:p>
        </p:txBody>
      </p:sp>
    </p:spTree>
    <p:extLst>
      <p:ext uri="{BB962C8B-B14F-4D97-AF65-F5344CB8AC3E}">
        <p14:creationId xmlns:p14="http://schemas.microsoft.com/office/powerpoint/2010/main" val="173179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3">
            <a:extLst>
              <a:ext uri="{FF2B5EF4-FFF2-40B4-BE49-F238E27FC236}">
                <a16:creationId xmlns="" xmlns:a16="http://schemas.microsoft.com/office/drawing/2014/main" id="{61515115-95FB-41E0-86F3-8744438C09D0}"/>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31">
            <a:extLst>
              <a:ext uri="{FF2B5EF4-FFF2-40B4-BE49-F238E27FC236}">
                <a16:creationId xmlns="" xmlns:a16="http://schemas.microsoft.com/office/drawing/2014/main" id="{8222A33F-BE2D-4D69-92A0-5DF8B17BAAC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23" name="Freeform: Shape 27">
            <a:extLst>
              <a:ext uri="{FF2B5EF4-FFF2-40B4-BE49-F238E27FC236}">
                <a16:creationId xmlns="" xmlns:a16="http://schemas.microsoft.com/office/drawing/2014/main" id="{CE1C74D0-9609-468A-9597-5D87C8A42B5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8" name="Picture 7" descr="A picture containing container&#10;&#10;Description generated with high confidence">
            <a:extLst>
              <a:ext uri="{FF2B5EF4-FFF2-40B4-BE49-F238E27FC236}">
                <a16:creationId xmlns="" xmlns:a16="http://schemas.microsoft.com/office/drawing/2014/main" id="{4D9192E0-24E3-4C1C-97B3-56CED231C828}"/>
              </a:ext>
            </a:extLst>
          </p:cNvPr>
          <p:cNvPicPr>
            <a:picLocks noChangeAspect="1"/>
          </p:cNvPicPr>
          <p:nvPr/>
        </p:nvPicPr>
        <p:blipFill>
          <a:blip r:embed="rId3"/>
          <a:stretch>
            <a:fillRect/>
          </a:stretch>
        </p:blipFill>
        <p:spPr>
          <a:xfrm>
            <a:off x="7563742" y="1438929"/>
            <a:ext cx="3980139" cy="3980139"/>
          </a:xfrm>
          <a:prstGeom prst="rect">
            <a:avLst/>
          </a:prstGeom>
          <a:effectLst/>
        </p:spPr>
      </p:pic>
      <p:sp>
        <p:nvSpPr>
          <p:cNvPr id="25" name="Rectangle 29">
            <a:extLst>
              <a:ext uri="{FF2B5EF4-FFF2-40B4-BE49-F238E27FC236}">
                <a16:creationId xmlns="" xmlns:a16="http://schemas.microsoft.com/office/drawing/2014/main" id="{C137128D-E594-4905-9F76-E385F0831D60}"/>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 xmlns:a16="http://schemas.microsoft.com/office/drawing/2014/main" id="{013B5CFD-FE67-4358-878A-90024F68EAA5}"/>
              </a:ext>
            </a:extLst>
          </p:cNvPr>
          <p:cNvSpPr>
            <a:spLocks noGrp="1"/>
          </p:cNvSpPr>
          <p:nvPr>
            <p:ph idx="1"/>
          </p:nvPr>
        </p:nvSpPr>
        <p:spPr>
          <a:xfrm>
            <a:off x="416392" y="1143000"/>
            <a:ext cx="6083597" cy="5533102"/>
          </a:xfrm>
        </p:spPr>
        <p:txBody>
          <a:bodyPr vert="horz" lIns="91440" tIns="45720" rIns="91440" bIns="45720" rtlCol="0">
            <a:normAutofit fontScale="92500" lnSpcReduction="10000"/>
          </a:bodyPr>
          <a:lstStyle/>
          <a:p>
            <a:pPr fontAlgn="base">
              <a:lnSpc>
                <a:spcPct val="90000"/>
              </a:lnSpc>
            </a:pPr>
            <a:r>
              <a:rPr lang="en-US" sz="1400" dirty="0">
                <a:solidFill>
                  <a:srgbClr val="FFFFFF"/>
                </a:solidFill>
              </a:rPr>
              <a:t>NSA’s surveillance has some stark similarities to the </a:t>
            </a:r>
            <a:r>
              <a:rPr lang="en-US" sz="1400" u="sng" dirty="0">
                <a:solidFill>
                  <a:srgbClr val="FFFFFF"/>
                </a:solidFill>
              </a:rPr>
              <a:t>Internet of Things</a:t>
            </a:r>
            <a:r>
              <a:rPr lang="en-US" sz="1400" dirty="0">
                <a:solidFill>
                  <a:srgbClr val="FFFFFF"/>
                </a:solidFill>
              </a:rPr>
              <a:t> (</a:t>
            </a:r>
            <a:r>
              <a:rPr lang="en-US" sz="1400" u="sng" dirty="0">
                <a:solidFill>
                  <a:srgbClr val="FFFFFF"/>
                </a:solidFill>
              </a:rPr>
              <a:t>IoT</a:t>
            </a:r>
            <a:r>
              <a:rPr lang="en-US" sz="1400" dirty="0">
                <a:solidFill>
                  <a:srgbClr val="FFFFFF"/>
                </a:solidFill>
              </a:rPr>
              <a:t>).</a:t>
            </a:r>
          </a:p>
          <a:p>
            <a:pPr fontAlgn="base">
              <a:lnSpc>
                <a:spcPct val="90000"/>
              </a:lnSpc>
            </a:pPr>
            <a:r>
              <a:rPr lang="en-US" sz="1400" dirty="0">
                <a:solidFill>
                  <a:srgbClr val="FFFFFF"/>
                </a:solidFill>
              </a:rPr>
              <a:t>Both encourage the almost indiscriminate collection of data</a:t>
            </a:r>
          </a:p>
          <a:p>
            <a:pPr fontAlgn="base">
              <a:lnSpc>
                <a:spcPct val="90000"/>
              </a:lnSpc>
            </a:pPr>
            <a:r>
              <a:rPr lang="en-US" sz="1400" dirty="0">
                <a:solidFill>
                  <a:srgbClr val="FFFFFF"/>
                </a:solidFill>
              </a:rPr>
              <a:t>and secondly, both are based on the notion that collected data will be stored, perhaps indefinitely, in the event that it needs to be referenced later.</a:t>
            </a:r>
          </a:p>
          <a:p>
            <a:pPr fontAlgn="base">
              <a:lnSpc>
                <a:spcPct val="90000"/>
              </a:lnSpc>
            </a:pPr>
            <a:r>
              <a:rPr lang="en-US" sz="1400" dirty="0">
                <a:solidFill>
                  <a:srgbClr val="FFFFFF"/>
                </a:solidFill>
              </a:rPr>
              <a:t>Both of these notions raise serious concerns for the IoT that are centered around one question: Does the fact that we can collect data, mean that we should?</a:t>
            </a:r>
          </a:p>
          <a:p>
            <a:pPr fontAlgn="base">
              <a:lnSpc>
                <a:spcPct val="90000"/>
              </a:lnSpc>
            </a:pPr>
            <a:r>
              <a:rPr lang="en-US" sz="1400" dirty="0">
                <a:solidFill>
                  <a:srgbClr val="FFFFFF"/>
                </a:solidFill>
              </a:rPr>
              <a:t>A challenge of indiscriminate data collection is the dark side of Big Data. </a:t>
            </a:r>
          </a:p>
          <a:p>
            <a:pPr fontAlgn="base">
              <a:lnSpc>
                <a:spcPct val="90000"/>
              </a:lnSpc>
            </a:pPr>
            <a:r>
              <a:rPr lang="en-US" sz="1400" dirty="0">
                <a:solidFill>
                  <a:srgbClr val="FFFFFF"/>
                </a:solidFill>
              </a:rPr>
              <a:t>Analyzing countless bytes of structured and unstructured data in an attempt to extract trends and “valuable insights” from the IoT has proven difficult even for some of the most advanced organizations on Earth</a:t>
            </a:r>
          </a:p>
          <a:p>
            <a:pPr fontAlgn="base">
              <a:lnSpc>
                <a:spcPct val="90000"/>
              </a:lnSpc>
            </a:pPr>
            <a:r>
              <a:rPr lang="en-US" sz="1400" dirty="0">
                <a:solidFill>
                  <a:srgbClr val="FFFFFF"/>
                </a:solidFill>
              </a:rPr>
              <a:t>E.g. as Snowden said, the NSA “collected everything in a giant bucket” which is the reason the “surveillance programs have not been effective.” </a:t>
            </a:r>
          </a:p>
          <a:p>
            <a:pPr fontAlgn="base">
              <a:lnSpc>
                <a:spcPct val="90000"/>
              </a:lnSpc>
            </a:pPr>
            <a:r>
              <a:rPr lang="en-US" sz="1400" dirty="0">
                <a:solidFill>
                  <a:srgbClr val="FFFFFF"/>
                </a:solidFill>
              </a:rPr>
              <a:t>“What the programs are doing is building a haystack of human lives, and you’ll find data that looks like needles, but isn’t,” he explained. “We collected it all instead of what was necessary. This didn’t achieve our goals.</a:t>
            </a:r>
          </a:p>
          <a:p>
            <a:pPr fontAlgn="base">
              <a:lnSpc>
                <a:spcPct val="90000"/>
              </a:lnSpc>
            </a:pPr>
            <a:r>
              <a:rPr lang="en-US" sz="1400" dirty="0">
                <a:solidFill>
                  <a:srgbClr val="FFFFFF"/>
                </a:solidFill>
              </a:rPr>
              <a:t>Here, the lesson for IoT organizations should be clear: Sensor data can be indiscriminately acquired, though the complications of data analytics should make doing so a non-starter.</a:t>
            </a:r>
          </a:p>
        </p:txBody>
      </p:sp>
      <p:sp>
        <p:nvSpPr>
          <p:cNvPr id="4" name="Title 1">
            <a:extLst>
              <a:ext uri="{FF2B5EF4-FFF2-40B4-BE49-F238E27FC236}">
                <a16:creationId xmlns="" xmlns:a16="http://schemas.microsoft.com/office/drawing/2014/main" id="{2C63CBFC-05E3-4834-9AF5-ABC1CE638522}"/>
              </a:ext>
            </a:extLst>
          </p:cNvPr>
          <p:cNvSpPr txBox="1">
            <a:spLocks/>
          </p:cNvSpPr>
          <p:nvPr/>
        </p:nvSpPr>
        <p:spPr>
          <a:xfrm>
            <a:off x="416813" y="181899"/>
            <a:ext cx="6032610" cy="961102"/>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i="0" kern="1200" dirty="0">
                <a:solidFill>
                  <a:srgbClr val="EBEBEB"/>
                </a:solidFill>
                <a:latin typeface="+mj-lt"/>
                <a:ea typeface="+mj-ea"/>
                <a:cs typeface="+mj-cs"/>
              </a:rPr>
              <a:t>National Security issues in relation to the Internet of things:</a:t>
            </a:r>
          </a:p>
        </p:txBody>
      </p:sp>
    </p:spTree>
    <p:extLst>
      <p:ext uri="{BB962C8B-B14F-4D97-AF65-F5344CB8AC3E}">
        <p14:creationId xmlns:p14="http://schemas.microsoft.com/office/powerpoint/2010/main" val="423196768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C8A3C342-1D03-412F-8DD3-BF519E8E0AE9}"/>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Freeform 31">
            <a:extLst>
              <a:ext uri="{FF2B5EF4-FFF2-40B4-BE49-F238E27FC236}">
                <a16:creationId xmlns="" xmlns:a16="http://schemas.microsoft.com/office/drawing/2014/main" id="{81CC9B02-E087-4350-AEBD-2C3CF001AF0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8" name="Freeform: Shape 17">
            <a:extLst>
              <a:ext uri="{FF2B5EF4-FFF2-40B4-BE49-F238E27FC236}">
                <a16:creationId xmlns="" xmlns:a16="http://schemas.microsoft.com/office/drawing/2014/main" id="{AC3BF0FA-36FA-4CE9-840E-F7C3A8F168B5}"/>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9" name="Picture 8">
            <a:extLst>
              <a:ext uri="{FF2B5EF4-FFF2-40B4-BE49-F238E27FC236}">
                <a16:creationId xmlns="" xmlns:a16="http://schemas.microsoft.com/office/drawing/2014/main" id="{CA2524B6-0127-4EEC-B83B-D78749A45E19}"/>
              </a:ext>
            </a:extLst>
          </p:cNvPr>
          <p:cNvPicPr>
            <a:picLocks noChangeAspect="1"/>
          </p:cNvPicPr>
          <p:nvPr/>
        </p:nvPicPr>
        <p:blipFill>
          <a:blip r:embed="rId3"/>
          <a:stretch>
            <a:fillRect/>
          </a:stretch>
        </p:blipFill>
        <p:spPr>
          <a:xfrm>
            <a:off x="7575446" y="1848051"/>
            <a:ext cx="4439115" cy="2974206"/>
          </a:xfrm>
          <a:prstGeom prst="rect">
            <a:avLst/>
          </a:prstGeom>
          <a:effectLst/>
        </p:spPr>
      </p:pic>
      <p:sp>
        <p:nvSpPr>
          <p:cNvPr id="20" name="Rectangle 19">
            <a:extLst>
              <a:ext uri="{FF2B5EF4-FFF2-40B4-BE49-F238E27FC236}">
                <a16:creationId xmlns="" xmlns:a16="http://schemas.microsoft.com/office/drawing/2014/main" id="{D6F18ACE-6E82-4ADC-8A2F-A1771B309B16}"/>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68E5FCA2-9A9B-4ABC-90AE-D4DFD7733FEB}"/>
              </a:ext>
            </a:extLst>
          </p:cNvPr>
          <p:cNvSpPr>
            <a:spLocks noGrp="1"/>
          </p:cNvSpPr>
          <p:nvPr>
            <p:ph type="title"/>
          </p:nvPr>
        </p:nvSpPr>
        <p:spPr>
          <a:xfrm>
            <a:off x="257322" y="195623"/>
            <a:ext cx="6971852" cy="751753"/>
          </a:xfrm>
        </p:spPr>
        <p:txBody>
          <a:bodyPr>
            <a:normAutofit/>
          </a:bodyPr>
          <a:lstStyle/>
          <a:p>
            <a:r>
              <a:rPr lang="en-GB" dirty="0">
                <a:solidFill>
                  <a:srgbClr val="EBEBEB"/>
                </a:solidFill>
              </a:rPr>
              <a:t>Professional Implications:</a:t>
            </a:r>
          </a:p>
        </p:txBody>
      </p:sp>
      <p:sp>
        <p:nvSpPr>
          <p:cNvPr id="3" name="Content Placeholder 2">
            <a:extLst>
              <a:ext uri="{FF2B5EF4-FFF2-40B4-BE49-F238E27FC236}">
                <a16:creationId xmlns="" xmlns:a16="http://schemas.microsoft.com/office/drawing/2014/main" id="{D130C17F-13A3-48D9-980D-4962D1A0B5A7}"/>
              </a:ext>
            </a:extLst>
          </p:cNvPr>
          <p:cNvSpPr>
            <a:spLocks noGrp="1"/>
          </p:cNvSpPr>
          <p:nvPr>
            <p:ph idx="1"/>
          </p:nvPr>
        </p:nvSpPr>
        <p:spPr>
          <a:xfrm>
            <a:off x="648119" y="1268360"/>
            <a:ext cx="6715207" cy="5440447"/>
          </a:xfrm>
        </p:spPr>
        <p:txBody>
          <a:bodyPr>
            <a:normAutofit/>
          </a:bodyPr>
          <a:lstStyle/>
          <a:p>
            <a:pPr marL="0" indent="0" algn="just">
              <a:lnSpc>
                <a:spcPct val="90000"/>
              </a:lnSpc>
              <a:buNone/>
            </a:pPr>
            <a:r>
              <a:rPr lang="en-GB" sz="1300" dirty="0">
                <a:solidFill>
                  <a:srgbClr val="FFFFFF"/>
                </a:solidFill>
              </a:rPr>
              <a:t>Examples of the professional implications:</a:t>
            </a:r>
          </a:p>
          <a:p>
            <a:pPr marL="0" indent="0" algn="just">
              <a:lnSpc>
                <a:spcPct val="90000"/>
              </a:lnSpc>
              <a:buNone/>
            </a:pPr>
            <a:r>
              <a:rPr lang="en-GB" sz="1300" dirty="0">
                <a:solidFill>
                  <a:srgbClr val="FFFFFF"/>
                </a:solidFill>
              </a:rPr>
              <a:t>Boeing and Brazil:</a:t>
            </a:r>
          </a:p>
          <a:p>
            <a:pPr lvl="1" algn="just">
              <a:lnSpc>
                <a:spcPct val="90000"/>
              </a:lnSpc>
            </a:pPr>
            <a:r>
              <a:rPr lang="en-GB" sz="1300" dirty="0">
                <a:solidFill>
                  <a:srgbClr val="FFFFFF"/>
                </a:solidFill>
              </a:rPr>
              <a:t>$4.5 billion deal between Brazil and U.S. terminated due to the hack. </a:t>
            </a:r>
          </a:p>
          <a:p>
            <a:pPr lvl="1" algn="just">
              <a:lnSpc>
                <a:spcPct val="90000"/>
              </a:lnSpc>
            </a:pPr>
            <a:r>
              <a:rPr lang="en-GB" sz="1300" dirty="0">
                <a:solidFill>
                  <a:srgbClr val="FFFFFF"/>
                </a:solidFill>
              </a:rPr>
              <a:t>Negotiation for over 10 years for supplying the Brazilian air force with 36 jets by 2020.</a:t>
            </a:r>
          </a:p>
          <a:p>
            <a:pPr lvl="1" algn="just">
              <a:lnSpc>
                <a:spcPct val="90000"/>
              </a:lnSpc>
            </a:pPr>
            <a:r>
              <a:rPr lang="en-GB" sz="1300" dirty="0">
                <a:solidFill>
                  <a:srgbClr val="FFFFFF"/>
                </a:solidFill>
              </a:rPr>
              <a:t>The contract went to Saab (Swedish company).</a:t>
            </a:r>
          </a:p>
          <a:p>
            <a:pPr algn="just">
              <a:lnSpc>
                <a:spcPct val="90000"/>
              </a:lnSpc>
            </a:pPr>
            <a:endParaRPr lang="en-GB" sz="1300" dirty="0">
              <a:solidFill>
                <a:srgbClr val="FFFFFF"/>
              </a:solidFill>
            </a:endParaRPr>
          </a:p>
          <a:p>
            <a:pPr marL="0" indent="0" algn="just">
              <a:lnSpc>
                <a:spcPct val="90000"/>
              </a:lnSpc>
              <a:buNone/>
            </a:pPr>
            <a:r>
              <a:rPr lang="en-GB" sz="1300" dirty="0">
                <a:solidFill>
                  <a:srgbClr val="FFFFFF"/>
                </a:solidFill>
              </a:rPr>
              <a:t>The cloud:</a:t>
            </a:r>
          </a:p>
          <a:p>
            <a:pPr lvl="1" algn="just">
              <a:lnSpc>
                <a:spcPct val="90000"/>
              </a:lnSpc>
            </a:pPr>
            <a:r>
              <a:rPr lang="en-GB" sz="1300" dirty="0">
                <a:solidFill>
                  <a:srgbClr val="FFFFFF"/>
                </a:solidFill>
              </a:rPr>
              <a:t>“57% of senior IT leaders cited data security as a major concern in 2013, which rose to 61% in 2014.”</a:t>
            </a:r>
          </a:p>
          <a:p>
            <a:pPr lvl="1" algn="just">
              <a:lnSpc>
                <a:spcPct val="90000"/>
              </a:lnSpc>
            </a:pPr>
            <a:r>
              <a:rPr lang="en-GB" sz="1300" dirty="0">
                <a:solidFill>
                  <a:srgbClr val="FFFFFF"/>
                </a:solidFill>
              </a:rPr>
              <a:t>“10% of non-US business have pulled from contracts with US cloud providers after the Snowden leak”</a:t>
            </a:r>
            <a:endParaRPr lang="en-GB" sz="1400" dirty="0">
              <a:solidFill>
                <a:schemeClr val="bg1"/>
              </a:solidFill>
            </a:endParaRPr>
          </a:p>
          <a:p>
            <a:pPr marL="0" lvl="1" indent="0" algn="just">
              <a:buNone/>
            </a:pPr>
            <a:endParaRPr lang="en-GB" sz="1400" dirty="0">
              <a:solidFill>
                <a:schemeClr val="bg1"/>
              </a:solidFill>
            </a:endParaRPr>
          </a:p>
          <a:p>
            <a:pPr marL="0" lvl="1" indent="0" algn="just">
              <a:buNone/>
            </a:pPr>
            <a:r>
              <a:rPr lang="en-GB" sz="1400" dirty="0">
                <a:solidFill>
                  <a:schemeClr val="bg1"/>
                </a:solidFill>
              </a:rPr>
              <a:t>Cloud Industry Forum survey asked 205 UK IT staff and business execs about cloud usage:</a:t>
            </a:r>
          </a:p>
          <a:p>
            <a:pPr lvl="1" algn="just"/>
            <a:r>
              <a:rPr lang="en-GB" sz="1400" dirty="0">
                <a:solidFill>
                  <a:schemeClr val="bg1"/>
                </a:solidFill>
              </a:rPr>
              <a:t>Almost 10% changed cloud providers.</a:t>
            </a:r>
          </a:p>
          <a:p>
            <a:pPr lvl="1" algn="just">
              <a:lnSpc>
                <a:spcPct val="90000"/>
              </a:lnSpc>
            </a:pPr>
            <a:r>
              <a:rPr lang="en-GB" sz="1400" dirty="0">
                <a:solidFill>
                  <a:schemeClr val="bg1"/>
                </a:solidFill>
              </a:rPr>
              <a:t>59% had mild to extreme concern for corporate data in the cloud.</a:t>
            </a:r>
          </a:p>
          <a:p>
            <a:pPr lvl="1" algn="just">
              <a:lnSpc>
                <a:spcPct val="90000"/>
              </a:lnSpc>
            </a:pPr>
            <a:endParaRPr lang="en-GB" sz="1300" dirty="0">
              <a:solidFill>
                <a:srgbClr val="FFFFFF"/>
              </a:solidFill>
            </a:endParaRPr>
          </a:p>
        </p:txBody>
      </p:sp>
    </p:spTree>
    <p:extLst>
      <p:ext uri="{BB962C8B-B14F-4D97-AF65-F5344CB8AC3E}">
        <p14:creationId xmlns:p14="http://schemas.microsoft.com/office/powerpoint/2010/main" val="403288037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E5FCA2-9A9B-4ABC-90AE-D4DFD7733FEB}"/>
              </a:ext>
            </a:extLst>
          </p:cNvPr>
          <p:cNvSpPr>
            <a:spLocks noGrp="1"/>
          </p:cNvSpPr>
          <p:nvPr>
            <p:ph type="title"/>
          </p:nvPr>
        </p:nvSpPr>
        <p:spPr>
          <a:xfrm>
            <a:off x="387634" y="180161"/>
            <a:ext cx="5142293" cy="746908"/>
          </a:xfrm>
        </p:spPr>
        <p:txBody>
          <a:bodyPr/>
          <a:lstStyle/>
          <a:p>
            <a:r>
              <a:rPr lang="en-GB" dirty="0"/>
              <a:t>Social Implications:</a:t>
            </a:r>
          </a:p>
        </p:txBody>
      </p:sp>
      <p:sp>
        <p:nvSpPr>
          <p:cNvPr id="3" name="Content Placeholder 2">
            <a:extLst>
              <a:ext uri="{FF2B5EF4-FFF2-40B4-BE49-F238E27FC236}">
                <a16:creationId xmlns="" xmlns:a16="http://schemas.microsoft.com/office/drawing/2014/main" id="{D130C17F-13A3-48D9-980D-4962D1A0B5A7}"/>
              </a:ext>
            </a:extLst>
          </p:cNvPr>
          <p:cNvSpPr>
            <a:spLocks noGrp="1"/>
          </p:cNvSpPr>
          <p:nvPr>
            <p:ph idx="1"/>
          </p:nvPr>
        </p:nvSpPr>
        <p:spPr>
          <a:xfrm>
            <a:off x="834865" y="983055"/>
            <a:ext cx="10922846" cy="5638798"/>
          </a:xfrm>
        </p:spPr>
        <p:txBody>
          <a:bodyPr>
            <a:normAutofit/>
          </a:bodyPr>
          <a:lstStyle/>
          <a:p>
            <a:pPr marL="0" indent="0" algn="just">
              <a:buNone/>
            </a:pPr>
            <a:r>
              <a:rPr lang="en-GB" sz="1400" dirty="0">
                <a:solidFill>
                  <a:srgbClr val="FFFFFF"/>
                </a:solidFill>
              </a:rPr>
              <a:t>Examples of the social  implications:</a:t>
            </a:r>
          </a:p>
          <a:p>
            <a:pPr marL="0" indent="0" algn="just">
              <a:buNone/>
            </a:pPr>
            <a:endParaRPr lang="en-GB" sz="1400" dirty="0"/>
          </a:p>
          <a:p>
            <a:pPr marL="0" indent="0" algn="just">
              <a:buNone/>
            </a:pPr>
            <a:r>
              <a:rPr lang="en-GB" sz="1400" dirty="0"/>
              <a:t>Boeing and Brazil:</a:t>
            </a:r>
          </a:p>
          <a:p>
            <a:pPr lvl="1" algn="just"/>
            <a:r>
              <a:rPr lang="en-GB" sz="1200" dirty="0"/>
              <a:t>Strained relationship between US and Brazil.</a:t>
            </a:r>
          </a:p>
          <a:p>
            <a:pPr lvl="1" algn="just"/>
            <a:r>
              <a:rPr lang="en-GB" sz="1200" dirty="0"/>
              <a:t>Brazilian source “The NSA’s problem ruined it for the Americans”.</a:t>
            </a:r>
          </a:p>
          <a:p>
            <a:pPr marL="0" indent="0" algn="just">
              <a:buNone/>
            </a:pPr>
            <a:endParaRPr lang="en-GB" sz="1400" dirty="0"/>
          </a:p>
          <a:p>
            <a:pPr marL="0" indent="0" algn="just">
              <a:buNone/>
            </a:pPr>
            <a:r>
              <a:rPr lang="en-GB" sz="1400" dirty="0"/>
              <a:t>The cloud:</a:t>
            </a:r>
          </a:p>
          <a:p>
            <a:pPr lvl="1" algn="just"/>
            <a:r>
              <a:rPr lang="en-GB" sz="1200" dirty="0"/>
              <a:t>Cloud Industry Forum survey asked 205 UK IT staff and business execs about cloud usage.</a:t>
            </a:r>
          </a:p>
          <a:p>
            <a:pPr lvl="1" algn="just"/>
            <a:r>
              <a:rPr lang="en-GB" sz="1200" dirty="0"/>
              <a:t>1/3 said because of the revelations they changed data security measures.</a:t>
            </a:r>
          </a:p>
          <a:p>
            <a:pPr marL="457200" lvl="1" indent="0" algn="just">
              <a:buNone/>
            </a:pPr>
            <a:endParaRPr lang="en-GB" sz="1200" dirty="0"/>
          </a:p>
          <a:p>
            <a:pPr marL="0" indent="0" algn="just">
              <a:buNone/>
            </a:pPr>
            <a:r>
              <a:rPr lang="en-GB" sz="1200" dirty="0"/>
              <a:t>The effect of the leak on the public:</a:t>
            </a:r>
          </a:p>
          <a:p>
            <a:pPr lvl="1" algn="just"/>
            <a:r>
              <a:rPr lang="en-GB" sz="1200" dirty="0"/>
              <a:t>Of the 87% of American adults that were aware of Snowdens leaks.</a:t>
            </a:r>
          </a:p>
          <a:p>
            <a:pPr lvl="1" algn="just"/>
            <a:r>
              <a:rPr lang="en-GB" sz="1200" dirty="0"/>
              <a:t>1/3 changed their internet or phone habits as a result.</a:t>
            </a:r>
          </a:p>
          <a:p>
            <a:pPr lvl="1" algn="just"/>
            <a:r>
              <a:rPr lang="en-GB" sz="1200" dirty="0"/>
              <a:t>13% avoided using certain terms online.</a:t>
            </a:r>
          </a:p>
          <a:p>
            <a:pPr lvl="1" algn="just"/>
            <a:r>
              <a:rPr lang="en-GB" sz="1200" dirty="0"/>
              <a:t>14% said they were having more conversations face to face instead of over the phone.</a:t>
            </a:r>
          </a:p>
          <a:p>
            <a:pPr lvl="1" algn="just"/>
            <a:r>
              <a:rPr lang="en-GB" sz="1200" dirty="0"/>
              <a:t>Increased concerns of privacy</a:t>
            </a:r>
          </a:p>
          <a:p>
            <a:pPr marL="457200" lvl="1" indent="0" algn="just">
              <a:buNone/>
            </a:pPr>
            <a:endParaRPr lang="en-GB" sz="1200" dirty="0"/>
          </a:p>
        </p:txBody>
      </p:sp>
    </p:spTree>
    <p:extLst>
      <p:ext uri="{BB962C8B-B14F-4D97-AF65-F5344CB8AC3E}">
        <p14:creationId xmlns:p14="http://schemas.microsoft.com/office/powerpoint/2010/main" val="1194803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1215</TotalTime>
  <Words>1732</Words>
  <Application>Microsoft Office PowerPoint</Application>
  <PresentationFormat>Widescreen</PresentationFormat>
  <Paragraphs>175</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Century Gothic</vt:lpstr>
      <vt:lpstr>Times New Roman</vt:lpstr>
      <vt:lpstr>Wingdings 3</vt:lpstr>
      <vt:lpstr>Ion</vt:lpstr>
      <vt:lpstr>Edward Snowden &amp; Global Surveillance:</vt:lpstr>
      <vt:lpstr>What happened?</vt:lpstr>
      <vt:lpstr>PowerPoint Presentation</vt:lpstr>
      <vt:lpstr>PowerPoint Presentation</vt:lpstr>
      <vt:lpstr>PowerPoint Presentation</vt:lpstr>
      <vt:lpstr>PowerPoint Presentation</vt:lpstr>
      <vt:lpstr>PowerPoint Presentation</vt:lpstr>
      <vt:lpstr>Professional Implications:</vt:lpstr>
      <vt:lpstr>Social Implications:</vt:lpstr>
      <vt:lpstr>PowerPoint Presentation</vt:lpstr>
      <vt:lpstr>Legal and Ethical Implications Examples:</vt:lpstr>
      <vt:lpstr>Legal Implications</vt:lpstr>
      <vt:lpstr>Ethical Implications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Edward Snowden &amp; Global Surveillance:</dc:title>
  <dc:creator>John Vos</dc:creator>
  <cp:lastModifiedBy>ryan sue</cp:lastModifiedBy>
  <cp:revision>176</cp:revision>
  <dcterms:created xsi:type="dcterms:W3CDTF">2018-01-14T12:48:41Z</dcterms:created>
  <dcterms:modified xsi:type="dcterms:W3CDTF">2018-01-18T07:02:54Z</dcterms:modified>
</cp:coreProperties>
</file>