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4" r:id="rId3"/>
    <p:sldId id="257" r:id="rId4"/>
    <p:sldId id="263" r:id="rId5"/>
    <p:sldId id="258" r:id="rId6"/>
    <p:sldId id="260" r:id="rId7"/>
    <p:sldId id="262" r:id="rId8"/>
    <p:sldId id="261" r:id="rId9"/>
    <p:sldId id="259" r:id="rId10"/>
    <p:sldId id="266" r:id="rId11"/>
    <p:sldId id="270" r:id="rId12"/>
    <p:sldId id="267" r:id="rId13"/>
    <p:sldId id="271" r:id="rId14"/>
    <p:sldId id="268" r:id="rId15"/>
    <p:sldId id="269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6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3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88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28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78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39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12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7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2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78904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582221"/>
            <a:ext cx="7772870" cy="42089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9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7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5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1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9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9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1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4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android.com/tech-docs/new-build-system/user-guide" TargetMode="External"/><Relationship Id="rId2" Type="http://schemas.openxmlformats.org/officeDocument/2006/relationships/hyperlink" Target="https://docs.gradle.org/current/userguide/user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studio/releases/gradle-plugin.html#revisions" TargetMode="External"/><Relationship Id="rId5" Type="http://schemas.openxmlformats.org/officeDocument/2006/relationships/hyperlink" Target="https://code.google.com/p/android/issues/detail?id=180674" TargetMode="External"/><Relationship Id="rId4" Type="http://schemas.openxmlformats.org/officeDocument/2006/relationships/hyperlink" Target="https://technologyconversations.com/2014/06/18/build-tool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Gradle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99822" y="4163209"/>
            <a:ext cx="5417166" cy="1094590"/>
          </a:xfrm>
        </p:spPr>
        <p:txBody>
          <a:bodyPr/>
          <a:lstStyle/>
          <a:p>
            <a:r>
              <a:rPr lang="zh-CN" altLang="en-US" dirty="0" smtClean="0"/>
              <a:t>蒋旦</a:t>
            </a:r>
            <a:endParaRPr lang="en-US" altLang="zh-CN" dirty="0" smtClean="0"/>
          </a:p>
          <a:p>
            <a:r>
              <a:rPr lang="en-US" altLang="zh-CN" dirty="0" smtClean="0"/>
              <a:t>2016/10/10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二、常用配置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6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常用配置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 smtClean="0"/>
              <a:t>Manifest entries</a:t>
            </a:r>
          </a:p>
          <a:p>
            <a:r>
              <a:rPr lang="en-US" altLang="zh-CN" cap="none" dirty="0" smtClean="0"/>
              <a:t>Dependencies</a:t>
            </a:r>
            <a:r>
              <a:rPr lang="zh-CN" altLang="en-US" cap="none" dirty="0" smtClean="0"/>
              <a:t>：</a:t>
            </a:r>
            <a:r>
              <a:rPr lang="en-US" altLang="zh-CN" cap="none" dirty="0" smtClean="0"/>
              <a:t>libraries</a:t>
            </a:r>
            <a:r>
              <a:rPr lang="zh-CN" altLang="en-US" cap="none" dirty="0" smtClean="0"/>
              <a:t>、</a:t>
            </a:r>
            <a:r>
              <a:rPr lang="en-US" altLang="zh-CN" cap="none" dirty="0" smtClean="0"/>
              <a:t>repositories</a:t>
            </a:r>
            <a:r>
              <a:rPr lang="zh-CN" altLang="en-US" cap="none" dirty="0" smtClean="0"/>
              <a:t>、</a:t>
            </a:r>
            <a:r>
              <a:rPr lang="en-US" altLang="zh-CN" cap="none" dirty="0" smtClean="0"/>
              <a:t>projects</a:t>
            </a:r>
          </a:p>
          <a:p>
            <a:r>
              <a:rPr lang="en-US" altLang="zh-CN" cap="none" dirty="0" smtClean="0"/>
              <a:t>Build types</a:t>
            </a:r>
          </a:p>
          <a:p>
            <a:r>
              <a:rPr lang="en-US" altLang="zh-CN" cap="none" dirty="0" smtClean="0"/>
              <a:t>Build type + product flavor = build variant</a:t>
            </a:r>
          </a:p>
          <a:p>
            <a:r>
              <a:rPr lang="en-US" altLang="zh-CN" cap="none" dirty="0" err="1" smtClean="0"/>
              <a:t>Buildconfig</a:t>
            </a:r>
            <a:endParaRPr lang="en-US" altLang="zh-CN" cap="none" dirty="0" smtClean="0"/>
          </a:p>
          <a:p>
            <a:r>
              <a:rPr lang="en-US" altLang="zh-CN" cap="none" dirty="0" smtClean="0"/>
              <a:t>Signing configurations</a:t>
            </a:r>
          </a:p>
          <a:p>
            <a:r>
              <a:rPr lang="en-US" altLang="zh-CN" cap="none" dirty="0" err="1" smtClean="0"/>
              <a:t>ProGuard</a:t>
            </a:r>
            <a:endParaRPr lang="en-US" altLang="zh-CN" cap="none" dirty="0" smtClean="0"/>
          </a:p>
          <a:p>
            <a:r>
              <a:rPr lang="en-US" altLang="zh-CN" cap="none" dirty="0" smtClean="0"/>
              <a:t>Lint support</a:t>
            </a:r>
            <a:r>
              <a:rPr lang="zh-CN" altLang="en-US" cap="none" dirty="0" smtClean="0"/>
              <a:t>、</a:t>
            </a:r>
            <a:r>
              <a:rPr lang="en-US" altLang="zh-CN" cap="none" dirty="0" smtClean="0"/>
              <a:t>test</a:t>
            </a:r>
            <a:r>
              <a:rPr lang="zh-CN" altLang="en-US" cap="none" dirty="0" smtClean="0"/>
              <a:t>、</a:t>
            </a:r>
            <a:r>
              <a:rPr lang="en-US" altLang="zh-CN" cap="none" dirty="0" smtClean="0"/>
              <a:t>java language level …</a:t>
            </a:r>
          </a:p>
          <a:p>
            <a:pPr marL="0" indent="0">
              <a:buNone/>
            </a:pPr>
            <a:endParaRPr lang="en-US" altLang="zh-CN" cap="none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cap="none" dirty="0" smtClean="0"/>
          </a:p>
          <a:p>
            <a:endParaRPr lang="en-US" altLang="zh-CN" cap="none" dirty="0" smtClean="0"/>
          </a:p>
          <a:p>
            <a:endParaRPr lang="en-US" altLang="zh-CN" cap="none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 smtClean="0"/>
              <a:t>1.Manifest Entries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cap="none" dirty="0" err="1" smtClean="0">
                <a:solidFill>
                  <a:srgbClr val="006000"/>
                </a:solidFill>
              </a:rPr>
              <a:t>defaultconfig</a:t>
            </a:r>
            <a:r>
              <a:rPr lang="en-US" altLang="zh-CN" cap="none" dirty="0" smtClean="0">
                <a:solidFill>
                  <a:srgbClr val="006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zh-CN" cap="none" dirty="0" smtClean="0">
                <a:solidFill>
                  <a:srgbClr val="006000"/>
                </a:solidFill>
              </a:rPr>
              <a:t>        </a:t>
            </a:r>
            <a:r>
              <a:rPr lang="en-US" altLang="zh-CN" cap="none" dirty="0" err="1" smtClean="0">
                <a:solidFill>
                  <a:srgbClr val="006000"/>
                </a:solidFill>
              </a:rPr>
              <a:t>applicationid</a:t>
            </a:r>
            <a:r>
              <a:rPr lang="en-US" altLang="zh-CN" cap="none" dirty="0" smtClean="0">
                <a:solidFill>
                  <a:srgbClr val="006000"/>
                </a:solidFill>
              </a:rPr>
              <a:t> "</a:t>
            </a:r>
            <a:r>
              <a:rPr lang="en-US" altLang="zh-CN" cap="none" dirty="0" err="1" smtClean="0">
                <a:solidFill>
                  <a:srgbClr val="006000"/>
                </a:solidFill>
              </a:rPr>
              <a:t>com.arcsoft.hellogradle.test</a:t>
            </a:r>
            <a:r>
              <a:rPr lang="en-US" altLang="zh-CN" cap="none" dirty="0" smtClean="0">
                <a:solidFill>
                  <a:srgbClr val="006000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zh-CN" cap="none" dirty="0" smtClean="0">
                <a:solidFill>
                  <a:srgbClr val="006000"/>
                </a:solidFill>
              </a:rPr>
              <a:t>        </a:t>
            </a:r>
            <a:r>
              <a:rPr lang="en-US" altLang="zh-CN" cap="none" dirty="0" err="1" smtClean="0">
                <a:solidFill>
                  <a:srgbClr val="006000"/>
                </a:solidFill>
              </a:rPr>
              <a:t>minsdkversion</a:t>
            </a:r>
            <a:r>
              <a:rPr lang="en-US" altLang="zh-CN" cap="none" dirty="0" smtClean="0">
                <a:solidFill>
                  <a:srgbClr val="006000"/>
                </a:solidFill>
              </a:rPr>
              <a:t> 14</a:t>
            </a:r>
          </a:p>
          <a:p>
            <a:pPr marL="0" indent="0">
              <a:buNone/>
            </a:pPr>
            <a:r>
              <a:rPr lang="en-US" altLang="zh-CN" cap="none" dirty="0" smtClean="0">
                <a:solidFill>
                  <a:srgbClr val="006000"/>
                </a:solidFill>
              </a:rPr>
              <a:t>        </a:t>
            </a:r>
            <a:r>
              <a:rPr lang="en-US" altLang="zh-CN" cap="none" dirty="0" err="1" smtClean="0">
                <a:solidFill>
                  <a:srgbClr val="006000"/>
                </a:solidFill>
              </a:rPr>
              <a:t>targetsdkversion</a:t>
            </a:r>
            <a:r>
              <a:rPr lang="en-US" altLang="zh-CN" cap="none" dirty="0" smtClean="0">
                <a:solidFill>
                  <a:srgbClr val="006000"/>
                </a:solidFill>
              </a:rPr>
              <a:t> 23</a:t>
            </a:r>
          </a:p>
          <a:p>
            <a:pPr marL="0" indent="0">
              <a:buNone/>
            </a:pPr>
            <a:r>
              <a:rPr lang="en-US" altLang="zh-CN" cap="none" dirty="0" smtClean="0">
                <a:solidFill>
                  <a:srgbClr val="006000"/>
                </a:solidFill>
              </a:rPr>
              <a:t>        </a:t>
            </a:r>
            <a:r>
              <a:rPr lang="en-US" altLang="zh-CN" cap="none" dirty="0" err="1" smtClean="0">
                <a:solidFill>
                  <a:srgbClr val="006000"/>
                </a:solidFill>
              </a:rPr>
              <a:t>versioncode</a:t>
            </a:r>
            <a:r>
              <a:rPr lang="en-US" altLang="zh-CN" cap="none" dirty="0" smtClean="0">
                <a:solidFill>
                  <a:srgbClr val="006000"/>
                </a:solidFill>
              </a:rPr>
              <a:t> 1</a:t>
            </a:r>
          </a:p>
          <a:p>
            <a:pPr marL="0" indent="0">
              <a:buNone/>
            </a:pPr>
            <a:r>
              <a:rPr lang="en-US" altLang="zh-CN" cap="none" dirty="0" smtClean="0">
                <a:solidFill>
                  <a:srgbClr val="006000"/>
                </a:solidFill>
              </a:rPr>
              <a:t>        </a:t>
            </a:r>
            <a:r>
              <a:rPr lang="en-US" altLang="zh-CN" cap="none" dirty="0" err="1" smtClean="0">
                <a:solidFill>
                  <a:srgbClr val="006000"/>
                </a:solidFill>
              </a:rPr>
              <a:t>versionname</a:t>
            </a:r>
            <a:r>
              <a:rPr lang="en-US" altLang="zh-CN" cap="none" dirty="0" smtClean="0">
                <a:solidFill>
                  <a:srgbClr val="006000"/>
                </a:solidFill>
              </a:rPr>
              <a:t> "1.0"</a:t>
            </a:r>
          </a:p>
          <a:p>
            <a:pPr marL="0" indent="0">
              <a:buNone/>
            </a:pPr>
            <a:r>
              <a:rPr lang="en-US" altLang="zh-CN" cap="none" dirty="0" smtClean="0">
                <a:solidFill>
                  <a:srgbClr val="006000"/>
                </a:solidFill>
              </a:rPr>
              <a:t>		}</a:t>
            </a:r>
            <a:endParaRPr lang="zh-CN" altLang="en-US" cap="none" dirty="0">
              <a:solidFill>
                <a:srgbClr val="006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58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en-US" altLang="zh-CN" cap="none" dirty="0"/>
              <a:t> Dependencies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34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en-US" altLang="zh-CN" cap="none" dirty="0" smtClean="0"/>
              <a:t>Build Types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194485" y="2090482"/>
            <a:ext cx="336823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Clr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android {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    buildTypes {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        debug {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            applicationIdSuffix ".debug"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        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6000"/>
              </a:solidFill>
              <a:effectLst/>
              <a:latin typeface="Arial Unicode MS" panose="020B0604020202020204" pitchFamily="34" charset="-122"/>
            </a:endParaRPr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        </a:t>
            </a:r>
            <a:r>
              <a:rPr lang="en-US" altLang="zh-CN" sz="1600" cap="none" dirty="0" err="1">
                <a:solidFill>
                  <a:srgbClr val="006000"/>
                </a:solidFill>
                <a:latin typeface="Arial Unicode MS" panose="020B0604020202020204" pitchFamily="34" charset="-122"/>
              </a:rPr>
              <a:t>debug_ant</a:t>
            </a: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 {</a:t>
            </a:r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            </a:t>
            </a:r>
            <a:r>
              <a:rPr lang="en-US" altLang="zh-CN" sz="1600" cap="none" dirty="0" err="1">
                <a:solidFill>
                  <a:srgbClr val="006000"/>
                </a:solidFill>
                <a:latin typeface="Arial Unicode MS" panose="020B0604020202020204" pitchFamily="34" charset="-122"/>
              </a:rPr>
              <a:t>initWith</a:t>
            </a: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(</a:t>
            </a:r>
            <a:r>
              <a:rPr lang="en-US" altLang="zh-CN" sz="1600" cap="none" dirty="0" err="1">
                <a:solidFill>
                  <a:srgbClr val="006000"/>
                </a:solidFill>
                <a:latin typeface="Arial Unicode MS" panose="020B0604020202020204" pitchFamily="34" charset="-122"/>
              </a:rPr>
              <a:t>buildTypes.debug</a:t>
            </a: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)</a:t>
            </a:r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            </a:t>
            </a:r>
            <a:r>
              <a:rPr lang="en-US" altLang="zh-CN" sz="1600" cap="none" dirty="0" err="1">
                <a:solidFill>
                  <a:srgbClr val="006000"/>
                </a:solidFill>
                <a:latin typeface="Arial Unicode MS" panose="020B0604020202020204" pitchFamily="34" charset="-122"/>
              </a:rPr>
              <a:t>applicationIdSuffix</a:t>
            </a: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 ".ant"</a:t>
            </a:r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        }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   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6000"/>
              </a:solidFill>
              <a:effectLst/>
              <a:latin typeface="Arial Unicode MS" panose="020B0604020202020204" pitchFamily="34" charset="-122"/>
            </a:endParaRPr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1600" cap="none" dirty="0" smtClean="0">
                <a:solidFill>
                  <a:srgbClr val="006000"/>
                </a:solidFill>
                <a:latin typeface="Arial Unicode MS" panose="020B0604020202020204" pitchFamily="34" charset="-122"/>
              </a:rPr>
              <a:t>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}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}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83827" y="1943099"/>
            <a:ext cx="21405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AndroidTest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ain</a:t>
            </a:r>
          </a:p>
          <a:p>
            <a:r>
              <a:rPr lang="en-US" altLang="zh-CN" dirty="0" smtClean="0"/>
              <a:t>Debug</a:t>
            </a:r>
          </a:p>
          <a:p>
            <a:r>
              <a:rPr lang="en-US" altLang="zh-CN" dirty="0" smtClean="0"/>
              <a:t>Release</a:t>
            </a:r>
          </a:p>
          <a:p>
            <a:r>
              <a:rPr lang="en-US" altLang="zh-CN" dirty="0"/>
              <a:t>t</a:t>
            </a:r>
            <a:r>
              <a:rPr lang="en-US" altLang="zh-CN" dirty="0" smtClean="0"/>
              <a:t>est</a:t>
            </a:r>
          </a:p>
          <a:p>
            <a:r>
              <a:rPr lang="en-US" altLang="zh-CN" dirty="0" err="1" smtClean="0"/>
              <a:t>testDebug</a:t>
            </a:r>
            <a:endParaRPr lang="en-US" altLang="zh-CN" dirty="0" smtClean="0"/>
          </a:p>
          <a:p>
            <a:r>
              <a:rPr lang="en-US" altLang="zh-CN" dirty="0" err="1" smtClean="0"/>
              <a:t>testRelease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ebug_ant</a:t>
            </a:r>
            <a:endParaRPr lang="en-US" altLang="zh-CN" dirty="0" smtClean="0"/>
          </a:p>
          <a:p>
            <a:r>
              <a:rPr lang="en-US" altLang="zh-CN" dirty="0" err="1" smtClean="0"/>
              <a:t>testDebug_ant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47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113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References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>
                <a:hlinkClick r:id="rId2"/>
              </a:rPr>
              <a:t>https://</a:t>
            </a:r>
            <a:r>
              <a:rPr lang="en-US" altLang="zh-CN" cap="none" dirty="0" smtClean="0">
                <a:hlinkClick r:id="rId2"/>
              </a:rPr>
              <a:t>docs.gradle.org/current/userguide/userguide</a:t>
            </a:r>
            <a:endParaRPr lang="en-US" altLang="zh-CN" cap="none" dirty="0" smtClean="0">
              <a:hlinkClick r:id="rId3"/>
            </a:endParaRPr>
          </a:p>
          <a:p>
            <a:r>
              <a:rPr lang="en-US" altLang="zh-CN" cap="none" dirty="0" smtClean="0">
                <a:hlinkClick r:id="rId3"/>
              </a:rPr>
              <a:t>http</a:t>
            </a:r>
            <a:r>
              <a:rPr lang="en-US" altLang="zh-CN" cap="none" dirty="0">
                <a:hlinkClick r:id="rId3"/>
              </a:rPr>
              <a:t>://</a:t>
            </a:r>
            <a:r>
              <a:rPr lang="en-US" altLang="zh-CN" cap="none" dirty="0" smtClean="0">
                <a:hlinkClick r:id="rId3"/>
              </a:rPr>
              <a:t>tools.android.com/tech-docs/new-build-system/user-guide</a:t>
            </a:r>
            <a:endParaRPr lang="en-US" altLang="zh-CN" cap="none" dirty="0" smtClean="0"/>
          </a:p>
          <a:p>
            <a:r>
              <a:rPr lang="en-US" altLang="zh-CN" cap="none" dirty="0" smtClean="0">
                <a:hlinkClick r:id="rId4"/>
              </a:rPr>
              <a:t>https</a:t>
            </a:r>
            <a:r>
              <a:rPr lang="en-US" altLang="zh-CN" cap="none" dirty="0">
                <a:hlinkClick r:id="rId4"/>
              </a:rPr>
              <a:t>://technologyconversations.com/2014/06/18/build-tools</a:t>
            </a:r>
            <a:r>
              <a:rPr lang="en-US" altLang="zh-CN" cap="none" dirty="0" smtClean="0">
                <a:hlinkClick r:id="rId4"/>
              </a:rPr>
              <a:t>/</a:t>
            </a:r>
            <a:endParaRPr lang="en-US" altLang="zh-CN" cap="none" dirty="0" smtClean="0"/>
          </a:p>
          <a:p>
            <a:r>
              <a:rPr lang="en-US" altLang="zh-CN" cap="none" dirty="0">
                <a:hlinkClick r:id="rId5"/>
              </a:rPr>
              <a:t>https://</a:t>
            </a:r>
            <a:r>
              <a:rPr lang="en-US" altLang="zh-CN" cap="none" dirty="0" smtClean="0">
                <a:hlinkClick r:id="rId5"/>
              </a:rPr>
              <a:t>code.google.com/p/android/issues/detail?id=180674</a:t>
            </a:r>
            <a:endParaRPr lang="en-US" altLang="zh-CN" cap="none" dirty="0" smtClean="0"/>
          </a:p>
          <a:p>
            <a:r>
              <a:rPr lang="en-US" altLang="zh-CN" cap="none" dirty="0">
                <a:hlinkClick r:id="rId6"/>
              </a:rPr>
              <a:t>https://</a:t>
            </a:r>
            <a:r>
              <a:rPr lang="en-US" altLang="zh-CN" cap="none" dirty="0" smtClean="0">
                <a:hlinkClick r:id="rId6"/>
              </a:rPr>
              <a:t>developer.android.com/studio/releases/gradle-plugin.html#revisions</a:t>
            </a:r>
            <a:endParaRPr lang="en-US" altLang="zh-CN" cap="none" dirty="0" smtClean="0"/>
          </a:p>
          <a:p>
            <a:endParaRPr lang="en-US" altLang="zh-CN" cap="none" dirty="0"/>
          </a:p>
          <a:p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74613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一、基本概念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17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起源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创世之</a:t>
            </a:r>
            <a:r>
              <a:rPr lang="zh-CN" altLang="en-US" dirty="0" smtClean="0"/>
              <a:t>初（</a:t>
            </a:r>
            <a:r>
              <a:rPr lang="en-US" altLang="zh-CN" dirty="0" smtClean="0"/>
              <a:t>1977</a:t>
            </a:r>
            <a:r>
              <a:rPr lang="zh-CN" altLang="en-US" dirty="0" smtClean="0"/>
              <a:t>），只有</a:t>
            </a:r>
            <a:r>
              <a:rPr lang="en-US" altLang="zh-CN" cap="none" dirty="0" smtClean="0"/>
              <a:t>Make	</a:t>
            </a:r>
            <a:r>
              <a:rPr lang="en-US" altLang="zh-CN" dirty="0" smtClean="0"/>
              <a:t>====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en-US" altLang="zh-CN" cap="none" dirty="0" smtClean="0">
                <a:sym typeface="Wingdings" panose="05000000000000000000" pitchFamily="2" charset="2"/>
              </a:rPr>
              <a:t>GNU </a:t>
            </a:r>
            <a:r>
              <a:rPr lang="en-US" altLang="zh-CN" cap="none" dirty="0" smtClean="0">
                <a:sym typeface="Wingdings" panose="05000000000000000000" pitchFamily="2" charset="2"/>
              </a:rPr>
              <a:t>M</a:t>
            </a:r>
            <a:r>
              <a:rPr lang="en-US" altLang="zh-CN" cap="none" dirty="0" smtClean="0">
                <a:sym typeface="Wingdings" panose="05000000000000000000" pitchFamily="2" charset="2"/>
              </a:rPr>
              <a:t>ake</a:t>
            </a:r>
            <a:r>
              <a:rPr lang="zh-CN" altLang="en-US" cap="none" dirty="0" smtClean="0">
                <a:sym typeface="Wingdings" panose="05000000000000000000" pitchFamily="2" charset="2"/>
              </a:rPr>
              <a:t>、</a:t>
            </a:r>
            <a:r>
              <a:rPr lang="en-US" altLang="zh-CN" cap="none" dirty="0" smtClean="0">
                <a:sym typeface="Wingdings" panose="05000000000000000000" pitchFamily="2" charset="2"/>
              </a:rPr>
              <a:t>BSD make</a:t>
            </a:r>
            <a:r>
              <a:rPr lang="zh-CN" altLang="en-US" cap="none" dirty="0" smtClean="0">
                <a:sym typeface="Wingdings" panose="05000000000000000000" pitchFamily="2" charset="2"/>
              </a:rPr>
              <a:t>、</a:t>
            </a:r>
            <a:r>
              <a:rPr lang="en-US" altLang="zh-CN" cap="none" dirty="0" smtClean="0">
                <a:sym typeface="Wingdings" panose="05000000000000000000" pitchFamily="2" charset="2"/>
              </a:rPr>
              <a:t>M</a:t>
            </a:r>
            <a:r>
              <a:rPr lang="en-US" altLang="zh-CN" cap="none" dirty="0" smtClean="0">
                <a:sym typeface="Wingdings" panose="05000000000000000000" pitchFamily="2" charset="2"/>
              </a:rPr>
              <a:t>icrosoft </a:t>
            </a:r>
            <a:r>
              <a:rPr lang="en-US" altLang="zh-CN" cap="none" dirty="0" err="1" smtClean="0">
                <a:sym typeface="Wingdings" panose="05000000000000000000" pitchFamily="2" charset="2"/>
              </a:rPr>
              <a:t>nMake</a:t>
            </a:r>
            <a:r>
              <a:rPr lang="en-US" altLang="zh-CN" cap="none" dirty="0" smtClean="0"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ym typeface="Wingdings" panose="05000000000000000000" pitchFamily="2" charset="2"/>
              </a:rPr>
              <a:t>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cap="none" dirty="0" smtClean="0"/>
              <a:t>Ant + Ivy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）            </a:t>
            </a:r>
            <a:r>
              <a:rPr lang="en-US" altLang="zh-CN" cap="none" dirty="0" smtClean="0"/>
              <a:t>Maven</a:t>
            </a:r>
            <a:r>
              <a:rPr lang="zh-CN" altLang="en-US" cap="none" dirty="0" smtClean="0"/>
              <a:t>（</a:t>
            </a:r>
            <a:r>
              <a:rPr lang="en-US" altLang="zh-CN" cap="none" dirty="0" smtClean="0"/>
              <a:t>2004</a:t>
            </a:r>
            <a:r>
              <a:rPr lang="zh-CN" altLang="en-US" cap="none" dirty="0" smtClean="0"/>
              <a:t>）</a:t>
            </a:r>
            <a:r>
              <a:rPr lang="en-US" altLang="zh-CN" cap="none" dirty="0" smtClean="0"/>
              <a:t>	                </a:t>
            </a:r>
            <a:r>
              <a:rPr lang="en-US" altLang="zh-CN" cap="none" dirty="0" err="1" smtClean="0"/>
              <a:t>Gradle</a:t>
            </a:r>
            <a:r>
              <a:rPr lang="zh-CN" altLang="en-US" cap="none" dirty="0" smtClean="0"/>
              <a:t>（</a:t>
            </a:r>
            <a:r>
              <a:rPr lang="en-US" altLang="zh-CN" cap="none" dirty="0" smtClean="0"/>
              <a:t>2012</a:t>
            </a:r>
            <a:r>
              <a:rPr lang="zh-CN" altLang="en-US" cap="none" dirty="0" smtClean="0"/>
              <a:t>）</a:t>
            </a:r>
            <a:endParaRPr lang="en-US" altLang="zh-CN" cap="none" dirty="0" smtClean="0"/>
          </a:p>
          <a:p>
            <a:pPr marL="457200" lvl="1" indent="0">
              <a:buNone/>
            </a:pPr>
            <a:endParaRPr lang="en-US" altLang="zh-CN" cap="none" dirty="0" smtClean="0"/>
          </a:p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</a:t>
            </a:r>
            <a:r>
              <a:rPr lang="en-US" altLang="zh-CN" cap="none" dirty="0" smtClean="0"/>
              <a:t>follows the concept of convention over configuration</a:t>
            </a:r>
            <a:endParaRPr lang="zh-CN" altLang="en-US" cap="none" dirty="0"/>
          </a:p>
        </p:txBody>
      </p:sp>
      <p:pic>
        <p:nvPicPr>
          <p:cNvPr id="1026" name="Picture 2" descr="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60" y="2722418"/>
            <a:ext cx="2155652" cy="133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18" y="3140473"/>
            <a:ext cx="2078182" cy="76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d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22" y="3140473"/>
            <a:ext cx="2213356" cy="61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62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err="1" smtClean="0"/>
              <a:t>Gradle_home</a:t>
            </a:r>
            <a:r>
              <a:rPr lang="en-US" altLang="zh-CN" cap="none" dirty="0" smtClean="0"/>
              <a:t> : D:\java\ast\androidstudio\gradle\gradle-2.14.1</a:t>
            </a:r>
          </a:p>
          <a:p>
            <a:r>
              <a:rPr lang="en-US" altLang="zh-CN" cap="none" dirty="0" err="1" smtClean="0"/>
              <a:t>Android_home</a:t>
            </a:r>
            <a:r>
              <a:rPr lang="en-US" altLang="zh-CN" cap="none" dirty="0" smtClean="0"/>
              <a:t>: D:\java\ast\sdk</a:t>
            </a:r>
          </a:p>
          <a:p>
            <a:r>
              <a:rPr lang="en-US" altLang="zh-CN" cap="none" dirty="0" err="1" smtClean="0"/>
              <a:t>Java_home</a:t>
            </a:r>
            <a:r>
              <a:rPr lang="en-US" altLang="zh-CN" cap="none" dirty="0" smtClean="0"/>
              <a:t>: D:\java\jdk8</a:t>
            </a:r>
            <a:endParaRPr lang="zh-CN" altLang="en-US" cap="none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70" y="3189490"/>
            <a:ext cx="6714230" cy="277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8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zh-CN" cap="none" dirty="0" smtClean="0"/>
          </a:p>
          <a:p>
            <a:pPr marL="0" indent="0">
              <a:buNone/>
            </a:pPr>
            <a:endParaRPr lang="en-US" altLang="zh-CN" cap="none" dirty="0" smtClean="0"/>
          </a:p>
          <a:p>
            <a:r>
              <a:rPr lang="zh-CN" altLang="en-US" cap="none" dirty="0" smtClean="0"/>
              <a:t>最</a:t>
            </a:r>
            <a:r>
              <a:rPr lang="zh-CN" altLang="en-US" cap="none" dirty="0"/>
              <a:t>简单</a:t>
            </a:r>
            <a:r>
              <a:rPr lang="zh-CN" altLang="en-US" cap="none" dirty="0" smtClean="0"/>
              <a:t>的</a:t>
            </a:r>
            <a:r>
              <a:rPr lang="en-US" altLang="zh-CN" cap="none" dirty="0" err="1" smtClean="0"/>
              <a:t>build.gradle</a:t>
            </a:r>
            <a:endParaRPr lang="en-US" altLang="zh-CN" cap="none" dirty="0" smtClean="0"/>
          </a:p>
          <a:p>
            <a:r>
              <a:rPr lang="zh-CN" altLang="en-US" cap="none" dirty="0" smtClean="0"/>
              <a:t>由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个部分</a:t>
            </a:r>
            <a:r>
              <a:rPr lang="zh-CN" altLang="en-US" dirty="0" smtClean="0"/>
              <a:t>组成：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0015" y="2761418"/>
            <a:ext cx="498209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buildscript {</a:t>
            </a:r>
            <a:r>
              <a:rPr lang="zh-CN" altLang="zh-CN" sz="1600" dirty="0"/>
              <a:t/>
            </a:r>
            <a:br>
              <a:rPr lang="zh-CN" altLang="zh-CN" sz="1600" dirty="0"/>
            </a:b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    repositories { </a:t>
            </a:r>
            <a:b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</a:b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        jcenter()</a:t>
            </a:r>
            <a:r>
              <a:rPr lang="zh-CN" altLang="zh-CN" sz="1600" dirty="0"/>
              <a:t/>
            </a:r>
            <a:br>
              <a:rPr lang="zh-CN" altLang="zh-CN" sz="1600" dirty="0"/>
            </a:b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    }</a:t>
            </a:r>
            <a:r>
              <a:rPr lang="zh-CN" altLang="zh-CN" sz="1600" dirty="0">
                <a:latin typeface="Arial" panose="020B0604020202020204" pitchFamily="34" charset="0"/>
              </a:rPr>
              <a:t/>
            </a:r>
            <a:br>
              <a:rPr lang="zh-CN" altLang="zh-CN" sz="1600" dirty="0">
                <a:latin typeface="Arial" panose="020B0604020202020204" pitchFamily="34" charset="0"/>
              </a:rPr>
            </a:b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    dependencies {</a:t>
            </a:r>
            <a:r>
              <a:rPr lang="zh-CN" altLang="zh-CN" sz="1600" dirty="0"/>
              <a:t/>
            </a:r>
            <a:br>
              <a:rPr lang="zh-CN" altLang="zh-CN" sz="1600" dirty="0"/>
            </a:b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        classpath 'com.android.tools.build:gradle:</a:t>
            </a:r>
            <a:r>
              <a:rPr lang="en-US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2.1.3</a:t>
            </a: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600" dirty="0"/>
              <a:t/>
            </a:r>
            <a:br>
              <a:rPr lang="zh-CN" altLang="zh-CN" sz="1600" dirty="0"/>
            </a:b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    }</a:t>
            </a:r>
            <a:r>
              <a:rPr lang="zh-CN" altLang="zh-CN" sz="1600" dirty="0"/>
              <a:t/>
            </a:r>
            <a:br>
              <a:rPr lang="zh-CN" altLang="zh-CN" sz="1600" dirty="0"/>
            </a:b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}</a:t>
            </a:r>
            <a:r>
              <a:rPr lang="zh-CN" altLang="zh-CN" sz="1600" dirty="0">
                <a:latin typeface="Arial" panose="020B0604020202020204" pitchFamily="34" charset="0"/>
              </a:rPr>
              <a:t/>
            </a:r>
            <a:br>
              <a:rPr lang="zh-CN" altLang="zh-CN" sz="1600" dirty="0">
                <a:latin typeface="Arial" panose="020B0604020202020204" pitchFamily="34" charset="0"/>
              </a:rPr>
            </a:b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apply plugin: 'com.android.application'</a:t>
            </a:r>
            <a:r>
              <a:rPr lang="zh-CN" altLang="zh-CN" sz="1600" dirty="0">
                <a:latin typeface="Arial" panose="020B0604020202020204" pitchFamily="34" charset="0"/>
              </a:rPr>
              <a:t/>
            </a:r>
            <a:br>
              <a:rPr lang="zh-CN" altLang="zh-CN" sz="1600" dirty="0">
                <a:latin typeface="Arial" panose="020B0604020202020204" pitchFamily="34" charset="0"/>
              </a:rPr>
            </a:b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android {</a:t>
            </a:r>
            <a:r>
              <a:rPr lang="zh-CN" altLang="zh-CN" sz="1600" dirty="0"/>
              <a:t/>
            </a:r>
            <a:br>
              <a:rPr lang="zh-CN" altLang="zh-CN" sz="1600" dirty="0"/>
            </a:b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    compileSdkVersion 23</a:t>
            </a:r>
            <a:r>
              <a:rPr lang="zh-CN" altLang="zh-CN" sz="1600" dirty="0"/>
              <a:t/>
            </a:r>
            <a:br>
              <a:rPr lang="zh-CN" altLang="zh-CN" sz="1600" dirty="0"/>
            </a:b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    buildToolsVersion "23.1.0"</a:t>
            </a:r>
            <a:r>
              <a:rPr lang="zh-CN" altLang="zh-CN" sz="1600" dirty="0"/>
              <a:t/>
            </a:r>
            <a:br>
              <a:rPr lang="zh-CN" altLang="zh-CN" sz="1600" dirty="0"/>
            </a:b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}</a:t>
            </a:r>
            <a:r>
              <a:rPr lang="zh-CN" altLang="zh-CN" sz="1600" dirty="0"/>
              <a:t> 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37" y="1582221"/>
            <a:ext cx="6717792" cy="7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1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</a:t>
            </a:r>
            <a:r>
              <a:rPr lang="en-US" altLang="zh-CN" cap="none" dirty="0" smtClean="0"/>
              <a:t>tasks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7" y="2604864"/>
            <a:ext cx="4800601" cy="290553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121798" y="1582221"/>
            <a:ext cx="4704628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cap="none" dirty="0" err="1"/>
              <a:t>gradle</a:t>
            </a:r>
            <a:r>
              <a:rPr lang="en-US" altLang="zh-CN" cap="none" dirty="0"/>
              <a:t> </a:t>
            </a:r>
            <a:r>
              <a:rPr lang="en-US" altLang="zh-CN" cap="none" dirty="0" err="1"/>
              <a:t>sourcesets</a:t>
            </a:r>
            <a:r>
              <a:rPr lang="en-US" altLang="zh-CN" cap="none" dirty="0"/>
              <a:t>	</a:t>
            </a:r>
            <a:r>
              <a:rPr lang="en-US" altLang="zh-CN" dirty="0"/>
              <a:t>				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56" y="2885671"/>
            <a:ext cx="4426526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3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</a:t>
            </a:r>
            <a:r>
              <a:rPr lang="en-US" altLang="zh-CN" cap="none" dirty="0" err="1" smtClean="0"/>
              <a:t>init</a:t>
            </a:r>
            <a:r>
              <a:rPr lang="zh-CN" altLang="en-US" cap="none" dirty="0" smtClean="0"/>
              <a:t>：</a:t>
            </a:r>
            <a:endParaRPr lang="en-US" altLang="zh-CN" cap="none" dirty="0" smtClean="0"/>
          </a:p>
          <a:p>
            <a:r>
              <a:rPr lang="zh-CN" altLang="en-US" cap="none" dirty="0" smtClean="0"/>
              <a:t>提供</a:t>
            </a:r>
            <a:r>
              <a:rPr lang="en-US" altLang="zh-CN" cap="none" dirty="0" err="1" smtClean="0"/>
              <a:t>build.gradle</a:t>
            </a:r>
            <a:r>
              <a:rPr lang="zh-CN" altLang="en-US" cap="none" dirty="0" smtClean="0"/>
              <a:t>等模板</a:t>
            </a:r>
            <a:r>
              <a:rPr lang="en-US" altLang="zh-CN" cap="none" dirty="0" smtClean="0"/>
              <a:t>	</a:t>
            </a:r>
            <a:r>
              <a:rPr lang="en-US" altLang="zh-CN" dirty="0" smtClean="0"/>
              <a:t>					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315660" y="1582221"/>
            <a:ext cx="4704628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cap="none" dirty="0" err="1"/>
              <a:t>gradle</a:t>
            </a:r>
            <a:r>
              <a:rPr lang="en-US" altLang="zh-CN" cap="none" dirty="0"/>
              <a:t> wrapper</a:t>
            </a:r>
            <a:r>
              <a:rPr lang="zh-CN" altLang="en-US" cap="none" dirty="0"/>
              <a:t>：</a:t>
            </a:r>
            <a:endParaRPr lang="en-US" altLang="zh-CN" cap="none" dirty="0"/>
          </a:p>
          <a:p>
            <a:r>
              <a:rPr lang="zh-CN" altLang="en-US" cap="none" dirty="0"/>
              <a:t>自动</a:t>
            </a:r>
            <a:r>
              <a:rPr lang="zh-CN" altLang="en-US" cap="none" dirty="0"/>
              <a:t>安装并保证安装正确的版本</a:t>
            </a:r>
            <a:r>
              <a:rPr lang="en-US" altLang="zh-CN" cap="none" dirty="0"/>
              <a:t>	</a:t>
            </a:r>
            <a:r>
              <a:rPr lang="en-US" altLang="zh-CN" dirty="0"/>
              <a:t>				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26" y="3018593"/>
            <a:ext cx="4670220" cy="24670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525" y="2805821"/>
            <a:ext cx="4336675" cy="21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5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assemble/</a:t>
            </a:r>
            <a:r>
              <a:rPr lang="en-US" altLang="zh-CN" cap="none" dirty="0" err="1" smtClean="0"/>
              <a:t>assembleDebug</a:t>
            </a:r>
            <a:r>
              <a:rPr lang="en-US" altLang="zh-CN" cap="none" dirty="0" smtClean="0"/>
              <a:t>/</a:t>
            </a:r>
            <a:r>
              <a:rPr lang="en-US" altLang="zh-CN" cap="none" dirty="0" err="1" smtClean="0"/>
              <a:t>assembleRelease</a:t>
            </a:r>
            <a:endParaRPr lang="en-US" altLang="zh-CN" cap="none" dirty="0" smtClean="0"/>
          </a:p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lint/check</a:t>
            </a:r>
          </a:p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build = assemble + check + …</a:t>
            </a:r>
          </a:p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clean</a:t>
            </a:r>
          </a:p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</a:t>
            </a:r>
            <a:r>
              <a:rPr lang="en-US" altLang="zh-CN" cap="none" dirty="0" err="1" smtClean="0"/>
              <a:t>installDebug</a:t>
            </a:r>
            <a:r>
              <a:rPr lang="en-US" altLang="zh-CN" cap="none" dirty="0" smtClean="0"/>
              <a:t>/</a:t>
            </a:r>
            <a:r>
              <a:rPr lang="en-US" altLang="zh-CN" cap="none" dirty="0" err="1" smtClean="0"/>
              <a:t>installDebugAndroidTest</a:t>
            </a:r>
            <a:endParaRPr lang="en-US" altLang="zh-CN" cap="none" dirty="0" smtClean="0"/>
          </a:p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</a:t>
            </a:r>
            <a:r>
              <a:rPr lang="en-US" altLang="zh-CN" cap="none" dirty="0" err="1" smtClean="0"/>
              <a:t>uninstallDebug</a:t>
            </a:r>
            <a:r>
              <a:rPr lang="en-US" altLang="zh-CN" cap="none" dirty="0" smtClean="0"/>
              <a:t>/</a:t>
            </a:r>
            <a:r>
              <a:rPr lang="en-US" altLang="zh-CN" cap="none" dirty="0" err="1" smtClean="0"/>
              <a:t>uninstallAll</a:t>
            </a:r>
            <a:endParaRPr lang="en-US" altLang="zh-CN" cap="none" dirty="0" smtClean="0"/>
          </a:p>
          <a:p>
            <a:r>
              <a:rPr lang="zh-CN" altLang="en-US" cap="none" dirty="0" smtClean="0"/>
              <a:t>在</a:t>
            </a:r>
            <a:r>
              <a:rPr lang="en-US" altLang="zh-CN" cap="none" dirty="0" smtClean="0"/>
              <a:t>Android5.0+</a:t>
            </a:r>
            <a:r>
              <a:rPr lang="zh-CN" altLang="en-US" cap="none" dirty="0" smtClean="0"/>
              <a:t>上有问题，可以使用</a:t>
            </a:r>
            <a:r>
              <a:rPr lang="en-US" altLang="zh-CN" cap="none" dirty="0" err="1" smtClean="0"/>
              <a:t>Adb</a:t>
            </a:r>
            <a:r>
              <a:rPr lang="en-US" altLang="zh-CN" cap="none" dirty="0" smtClean="0"/>
              <a:t> install path/to/</a:t>
            </a:r>
            <a:r>
              <a:rPr lang="en-US" altLang="zh-CN" cap="none" dirty="0" err="1" smtClean="0"/>
              <a:t>apk</a:t>
            </a:r>
            <a:r>
              <a:rPr lang="en-US" altLang="zh-CN" cap="none" dirty="0" smtClean="0"/>
              <a:t>/*.</a:t>
            </a:r>
            <a:r>
              <a:rPr lang="en-US" altLang="zh-CN" cap="none" dirty="0" err="1" smtClean="0"/>
              <a:t>apk</a:t>
            </a:r>
            <a:endParaRPr lang="en-US" altLang="zh-CN" cap="none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71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 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b="1" cap="none" dirty="0" smtClean="0"/>
              <a:t>File</a:t>
            </a:r>
            <a:r>
              <a:rPr lang="en-US" altLang="zh-CN" cap="none" dirty="0" smtClean="0"/>
              <a:t> &gt; </a:t>
            </a:r>
            <a:r>
              <a:rPr lang="en-US" altLang="zh-CN" b="1" cap="none" dirty="0" smtClean="0"/>
              <a:t>project structure</a:t>
            </a:r>
            <a:r>
              <a:rPr lang="en-US" altLang="zh-CN" cap="none" dirty="0" smtClean="0"/>
              <a:t> &gt; </a:t>
            </a:r>
            <a:r>
              <a:rPr lang="en-US" altLang="zh-CN" b="1" cap="none" dirty="0" smtClean="0"/>
              <a:t>project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cap="none" dirty="0" smtClean="0"/>
              <a:t>Android plugin for </a:t>
            </a:r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version</a:t>
            </a:r>
            <a:r>
              <a:rPr lang="zh-CN" altLang="en-US" cap="none" dirty="0" smtClean="0"/>
              <a:t>：</a:t>
            </a:r>
            <a:r>
              <a:rPr lang="en-US" altLang="zh-CN" cap="none" dirty="0" smtClean="0"/>
              <a:t>top-level </a:t>
            </a:r>
            <a:r>
              <a:rPr lang="en-US" altLang="zh-CN" cap="none" dirty="0" err="1" smtClean="0"/>
              <a:t>build.Gradle</a:t>
            </a:r>
            <a:r>
              <a:rPr lang="en-US" altLang="zh-CN" cap="none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cap="none" dirty="0" smtClean="0"/>
          </a:p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</a:t>
            </a:r>
            <a:r>
              <a:rPr lang="en-US" altLang="zh-CN" cap="none" dirty="0" smtClean="0"/>
              <a:t>version</a:t>
            </a:r>
            <a:r>
              <a:rPr lang="zh-CN" altLang="en-US" cap="none" dirty="0" smtClean="0"/>
              <a:t>：</a:t>
            </a:r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/wrapper/</a:t>
            </a:r>
            <a:r>
              <a:rPr lang="en-US" altLang="zh-CN" cap="none" dirty="0" err="1" smtClean="0"/>
              <a:t>gradle-wrapper.Properties</a:t>
            </a:r>
            <a:endParaRPr lang="en-US" altLang="zh-CN" cap="none" dirty="0" smtClean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57958" y="2690174"/>
            <a:ext cx="4604273" cy="166835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buildscript </a:t>
            </a:r>
            <a:r>
              <a:rPr lang="zh-CN" altLang="zh-CN" sz="1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zh-CN" altLang="zh-CN" sz="1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dependencies </a:t>
            </a:r>
            <a:r>
              <a:rPr lang="zh-CN" altLang="zh-CN" sz="1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classpath </a:t>
            </a:r>
            <a:r>
              <a:rPr lang="zh-CN" altLang="zh-CN" sz="14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'com.android.tools.build:gradle:2.2.0'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zh-CN" altLang="zh-CN" sz="1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zh-CN" altLang="zh-CN" sz="1400" dirty="0"/>
              <a:t> 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4398" y="5176650"/>
            <a:ext cx="7889502" cy="3756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distributionUrl </a:t>
            </a:r>
            <a:r>
              <a:rPr lang="zh-CN" altLang="zh-CN" sz="1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https</a:t>
            </a:r>
            <a:r>
              <a:rPr lang="zh-CN" altLang="zh-CN" sz="1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\:</a:t>
            </a:r>
            <a:r>
              <a:rPr lang="zh-CN" altLang="zh-CN" sz="14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//services.gradle.org/distributions/gradle-2.10-all.zip</a:t>
            </a:r>
            <a:r>
              <a:rPr lang="zh-CN" altLang="zh-CN" sz="1400" dirty="0"/>
              <a:t> 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54926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991</TotalTime>
  <Words>231</Words>
  <Application>Microsoft Office PowerPoint</Application>
  <PresentationFormat>全屏显示(4:3)</PresentationFormat>
  <Paragraphs>98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 Unicode MS</vt:lpstr>
      <vt:lpstr>宋体</vt:lpstr>
      <vt:lpstr>Arial</vt:lpstr>
      <vt:lpstr>Consolas</vt:lpstr>
      <vt:lpstr>Tw Cen MT</vt:lpstr>
      <vt:lpstr>Wingdings</vt:lpstr>
      <vt:lpstr>水滴</vt:lpstr>
      <vt:lpstr>Gradle</vt:lpstr>
      <vt:lpstr>一、基本概念</vt:lpstr>
      <vt:lpstr>起源</vt:lpstr>
      <vt:lpstr>安装&amp;配置</vt:lpstr>
      <vt:lpstr>基本结构</vt:lpstr>
      <vt:lpstr>基本命令</vt:lpstr>
      <vt:lpstr>基本命令</vt:lpstr>
      <vt:lpstr>基本命令</vt:lpstr>
      <vt:lpstr>IDE 设置</vt:lpstr>
      <vt:lpstr>二、常用配置</vt:lpstr>
      <vt:lpstr>常用配置</vt:lpstr>
      <vt:lpstr>1.Manifest Entries</vt:lpstr>
      <vt:lpstr>2. Dependencies</vt:lpstr>
      <vt:lpstr>3. Build Types</vt:lpstr>
      <vt:lpstr>PowerPoint 演示文稿</vt:lpstr>
      <vt:lpstr>References</vt:lpstr>
    </vt:vector>
  </TitlesOfParts>
  <Company>Arcsoft.com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</dc:title>
  <dc:creator>Jiang Dan[蒋旦]</dc:creator>
  <cp:lastModifiedBy>Jiang Dan[蒋旦]</cp:lastModifiedBy>
  <cp:revision>93</cp:revision>
  <dcterms:created xsi:type="dcterms:W3CDTF">2016-09-30T07:25:49Z</dcterms:created>
  <dcterms:modified xsi:type="dcterms:W3CDTF">2016-10-10T12:26:39Z</dcterms:modified>
</cp:coreProperties>
</file>