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sldIdLst>
    <p:sldId id="256" r:id="rId2"/>
    <p:sldId id="257" r:id="rId3"/>
    <p:sldId id="262" r:id="rId4"/>
    <p:sldId id="265" r:id="rId5"/>
    <p:sldId id="260" r:id="rId6"/>
    <p:sldId id="263"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97"/>
  </p:normalViewPr>
  <p:slideViewPr>
    <p:cSldViewPr snapToGrid="0" snapToObjects="1">
      <p:cViewPr>
        <p:scale>
          <a:sx n="137" d="100"/>
          <a:sy n="137" d="100"/>
        </p:scale>
        <p:origin x="14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190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8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39843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4062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8118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9270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04819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336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545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411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20323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4191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1339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442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69916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2991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12/29/20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440166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hyperlink" Target="https://uk.mathworks.com/help/thingspeak/use-desktop-mqtt-client-to-publish-to-a-channel.html" TargetMode="External"/><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hyperlink" Target="https://picamera.readthedocs.io/en/release-1.2/recipes2.html#raw-image-capture-yuv-format" TargetMode="External"/><Relationship Id="rId2" Type="http://schemas.openxmlformats.org/officeDocument/2006/relationships/image" Target="../media/image2.png"/><Relationship Id="rId16" Type="http://schemas.openxmlformats.org/officeDocument/2006/relationships/hyperlink" Target="https://sunrise-sunset.org/api" TargetMode="External"/><Relationship Id="rId20"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hyperlink" Target="https://docs.mapbox.com/api/search/#geocoding" TargetMode="External"/><Relationship Id="rId10" Type="http://schemas.openxmlformats.org/officeDocument/2006/relationships/image" Target="../media/image10.png"/><Relationship Id="rId19" Type="http://schemas.openxmlformats.org/officeDocument/2006/relationships/hyperlink" Target="https://help.ifttt.com/hc/en-us/articles/115010230347-Webhooks-service-FAQ" TargetMode="External"/><Relationship Id="rId4" Type="http://schemas.openxmlformats.org/officeDocument/2006/relationships/image" Target="../media/image4.png"/><Relationship Id="rId9" Type="http://schemas.openxmlformats.org/officeDocument/2006/relationships/image" Target="../media/image9.jp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bluedot.readthedocs.io/en/latest/bluedotandroidapp.html" TargetMode="External"/><Relationship Id="rId7"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soco.readthedocs.io/en/latest/examples.html" TargetMode="External"/><Relationship Id="rId4" Type="http://schemas.openxmlformats.org/officeDocument/2006/relationships/hyperlink" Target="https://bluedot.readthedocs.io/en/latest/recipes.html" TargetMode="External"/><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hyperlink" Target="https://openweathermap.org/api/one-call-api" TargetMode="External"/><Relationship Id="rId7" Type="http://schemas.openxmlformats.org/officeDocument/2006/relationships/image" Target="../media/image23.jpg"/><Relationship Id="rId12" Type="http://schemas.openxmlformats.org/officeDocument/2006/relationships/image" Target="../media/image28.png"/><Relationship Id="rId2" Type="http://schemas.openxmlformats.org/officeDocument/2006/relationships/hyperlink" Target="https://developers.strava.com/docs/reference/#api-Activities-getLoggedInAthleteActivities" TargetMode="External"/><Relationship Id="rId16" Type="http://schemas.openxmlformats.org/officeDocument/2006/relationships/image" Target="../media/image31.jpg"/><Relationship Id="rId1" Type="http://schemas.openxmlformats.org/officeDocument/2006/relationships/slideLayout" Target="../slideLayouts/slideLayout2.xml"/><Relationship Id="rId6" Type="http://schemas.openxmlformats.org/officeDocument/2006/relationships/hyperlink" Target="https://weather-impact-on-running-performance.glitch.me/" TargetMode="External"/><Relationship Id="rId11" Type="http://schemas.openxmlformats.org/officeDocument/2006/relationships/image" Target="../media/image27.png"/><Relationship Id="rId5" Type="http://schemas.openxmlformats.org/officeDocument/2006/relationships/hyperlink" Target="https://firebase.google.com/docs/database" TargetMode="External"/><Relationship Id="rId15" Type="http://schemas.openxmlformats.org/officeDocument/2006/relationships/image" Target="../media/image30.png"/><Relationship Id="rId10" Type="http://schemas.openxmlformats.org/officeDocument/2006/relationships/image" Target="../media/image26.png"/><Relationship Id="rId4" Type="http://schemas.openxmlformats.org/officeDocument/2006/relationships/hyperlink" Target="https://pythonhosted.org/sense-hat/api/" TargetMode="External"/><Relationship Id="rId9" Type="http://schemas.openxmlformats.org/officeDocument/2006/relationships/image" Target="../media/image25.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047E-6EB4-4742-84B8-615FD6C8A0F8}"/>
              </a:ext>
            </a:extLst>
          </p:cNvPr>
          <p:cNvSpPr>
            <a:spLocks noGrp="1"/>
          </p:cNvSpPr>
          <p:nvPr>
            <p:ph type="ctrTitle"/>
          </p:nvPr>
        </p:nvSpPr>
        <p:spPr>
          <a:xfrm>
            <a:off x="1994909" y="3633850"/>
            <a:ext cx="6377049" cy="491698"/>
          </a:xfrm>
        </p:spPr>
        <p:txBody>
          <a:bodyPr/>
          <a:lstStyle/>
          <a:p>
            <a:r>
              <a:rPr lang="en-US" sz="2400" dirty="0">
                <a:solidFill>
                  <a:schemeClr val="tx2"/>
                </a:solidFill>
              </a:rPr>
              <a:t>Home Automation &amp; Running Analysis Project</a:t>
            </a:r>
          </a:p>
        </p:txBody>
      </p:sp>
      <p:pic>
        <p:nvPicPr>
          <p:cNvPr id="8" name="Picture 7">
            <a:extLst>
              <a:ext uri="{FF2B5EF4-FFF2-40B4-BE49-F238E27FC236}">
                <a16:creationId xmlns:a16="http://schemas.microsoft.com/office/drawing/2014/main" id="{8907F2C1-8288-FC48-A41F-D1775D189067}"/>
              </a:ext>
            </a:extLst>
          </p:cNvPr>
          <p:cNvPicPr/>
          <p:nvPr/>
        </p:nvPicPr>
        <p:blipFill>
          <a:blip r:embed="rId2">
            <a:extLst>
              <a:ext uri="{28A0092B-C50C-407E-A947-70E740481C1C}">
                <a14:useLocalDpi xmlns:a14="http://schemas.microsoft.com/office/drawing/2010/main" val="0"/>
              </a:ext>
            </a:extLst>
          </a:blip>
          <a:stretch>
            <a:fillRect/>
          </a:stretch>
        </p:blipFill>
        <p:spPr>
          <a:xfrm>
            <a:off x="4643437" y="191769"/>
            <a:ext cx="1080000" cy="1080000"/>
          </a:xfrm>
          <a:prstGeom prst="rect">
            <a:avLst/>
          </a:prstGeom>
        </p:spPr>
      </p:pic>
      <p:sp>
        <p:nvSpPr>
          <p:cNvPr id="7" name="Rectangle 6">
            <a:extLst>
              <a:ext uri="{FF2B5EF4-FFF2-40B4-BE49-F238E27FC236}">
                <a16:creationId xmlns:a16="http://schemas.microsoft.com/office/drawing/2014/main" id="{367DF7A8-5410-4244-94B4-EFF5EA8BCD17}"/>
              </a:ext>
            </a:extLst>
          </p:cNvPr>
          <p:cNvSpPr/>
          <p:nvPr/>
        </p:nvSpPr>
        <p:spPr>
          <a:xfrm>
            <a:off x="2996973" y="1533023"/>
            <a:ext cx="4372928" cy="369332"/>
          </a:xfrm>
          <a:prstGeom prst="rect">
            <a:avLst/>
          </a:prstGeom>
        </p:spPr>
        <p:txBody>
          <a:bodyPr wrap="none">
            <a:spAutoFit/>
          </a:bodyPr>
          <a:lstStyle/>
          <a:p>
            <a:r>
              <a:rPr lang="en-US" dirty="0">
                <a:solidFill>
                  <a:schemeClr val="tx2"/>
                </a:solidFill>
              </a:rPr>
              <a:t>WATERFORD INSTITUTE OF TECHNOLOGY</a:t>
            </a:r>
            <a:endParaRPr lang="en-US" dirty="0"/>
          </a:p>
        </p:txBody>
      </p:sp>
      <p:sp>
        <p:nvSpPr>
          <p:cNvPr id="9" name="Rectangle 8">
            <a:extLst>
              <a:ext uri="{FF2B5EF4-FFF2-40B4-BE49-F238E27FC236}">
                <a16:creationId xmlns:a16="http://schemas.microsoft.com/office/drawing/2014/main" id="{BA35A9AE-E2A8-2F4A-99BA-690344E204A6}"/>
              </a:ext>
            </a:extLst>
          </p:cNvPr>
          <p:cNvSpPr/>
          <p:nvPr/>
        </p:nvSpPr>
        <p:spPr>
          <a:xfrm>
            <a:off x="2784928" y="2373769"/>
            <a:ext cx="4797018" cy="369332"/>
          </a:xfrm>
          <a:prstGeom prst="rect">
            <a:avLst/>
          </a:prstGeom>
        </p:spPr>
        <p:txBody>
          <a:bodyPr wrap="none">
            <a:spAutoFit/>
          </a:bodyPr>
          <a:lstStyle/>
          <a:p>
            <a:pPr algn="ctr">
              <a:spcAft>
                <a:spcPts val="0"/>
              </a:spcAft>
            </a:pPr>
            <a:r>
              <a:rPr lang="en-US" b="1" cap="all" dirty="0">
                <a:solidFill>
                  <a:srgbClr val="000000"/>
                </a:solidFill>
                <a:latin typeface="Calibri" panose="020F0502020204030204" pitchFamily="34" charset="0"/>
                <a:ea typeface="Calibri" panose="020F0502020204030204" pitchFamily="34" charset="0"/>
                <a:cs typeface="Arial Unicode MS" panose="020B0604020202020204" pitchFamily="34" charset="-128"/>
              </a:rPr>
              <a:t>Department of COMPUTING &amp; MATHEMATICS</a:t>
            </a:r>
            <a:endParaRPr lang="en-IE" sz="1600" dirty="0">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p:txBody>
      </p:sp>
      <p:sp>
        <p:nvSpPr>
          <p:cNvPr id="11" name="Rectangle 10">
            <a:extLst>
              <a:ext uri="{FF2B5EF4-FFF2-40B4-BE49-F238E27FC236}">
                <a16:creationId xmlns:a16="http://schemas.microsoft.com/office/drawing/2014/main" id="{3BCF75FE-A479-9849-9BD8-D2BE467E8D47}"/>
              </a:ext>
            </a:extLst>
          </p:cNvPr>
          <p:cNvSpPr/>
          <p:nvPr/>
        </p:nvSpPr>
        <p:spPr>
          <a:xfrm>
            <a:off x="1840706" y="1955441"/>
            <a:ext cx="6685462" cy="369332"/>
          </a:xfrm>
          <a:prstGeom prst="rect">
            <a:avLst/>
          </a:prstGeom>
        </p:spPr>
        <p:txBody>
          <a:bodyPr wrap="square">
            <a:spAutoFit/>
          </a:bodyPr>
          <a:lstStyle/>
          <a:p>
            <a:pPr algn="ctr">
              <a:spcAft>
                <a:spcPts val="0"/>
              </a:spcAft>
            </a:pPr>
            <a:r>
              <a:rPr lang="en-US" spc="400" dirty="0">
                <a:solidFill>
                  <a:srgbClr val="000000"/>
                </a:solidFill>
                <a:latin typeface="Calibri" panose="020F0502020204030204" pitchFamily="34" charset="0"/>
                <a:ea typeface="Calibri" panose="020F0502020204030204" pitchFamily="34" charset="0"/>
                <a:cs typeface="Arial Unicode MS" panose="020B0604020202020204" pitchFamily="34" charset="-128"/>
              </a:rPr>
              <a:t>INSTITIÚID TEICNEOLAÍOCHTA PHORT LÁIRGE</a:t>
            </a:r>
            <a:endParaRPr lang="en-IE" sz="2800" b="1" dirty="0">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p:txBody>
      </p:sp>
      <p:sp>
        <p:nvSpPr>
          <p:cNvPr id="12" name="Rectangle 11">
            <a:extLst>
              <a:ext uri="{FF2B5EF4-FFF2-40B4-BE49-F238E27FC236}">
                <a16:creationId xmlns:a16="http://schemas.microsoft.com/office/drawing/2014/main" id="{F02D466B-9710-8746-8791-0367EDE0C46B}"/>
              </a:ext>
            </a:extLst>
          </p:cNvPr>
          <p:cNvSpPr/>
          <p:nvPr/>
        </p:nvSpPr>
        <p:spPr>
          <a:xfrm>
            <a:off x="3606306" y="2799382"/>
            <a:ext cx="3154261" cy="369332"/>
          </a:xfrm>
          <a:prstGeom prst="rect">
            <a:avLst/>
          </a:prstGeom>
        </p:spPr>
        <p:txBody>
          <a:bodyPr wrap="none">
            <a:spAutoFit/>
          </a:bodyPr>
          <a:lstStyle/>
          <a:p>
            <a:r>
              <a:rPr lang="en-IE" b="1" dirty="0">
                <a:latin typeface="Calibri" panose="020F0502020204030204" pitchFamily="34" charset="0"/>
                <a:ea typeface="Calibri" panose="020F0502020204030204" pitchFamily="34" charset="0"/>
              </a:rPr>
              <a:t>Computer Systems &amp; Networks</a:t>
            </a:r>
            <a:endParaRPr lang="en-US" dirty="0"/>
          </a:p>
        </p:txBody>
      </p:sp>
      <p:sp>
        <p:nvSpPr>
          <p:cNvPr id="13" name="Rectangle 12">
            <a:extLst>
              <a:ext uri="{FF2B5EF4-FFF2-40B4-BE49-F238E27FC236}">
                <a16:creationId xmlns:a16="http://schemas.microsoft.com/office/drawing/2014/main" id="{FA554753-0BA0-7B47-B72F-17930F5519DD}"/>
              </a:ext>
            </a:extLst>
          </p:cNvPr>
          <p:cNvSpPr/>
          <p:nvPr/>
        </p:nvSpPr>
        <p:spPr>
          <a:xfrm>
            <a:off x="3686359" y="3224995"/>
            <a:ext cx="2994153" cy="369332"/>
          </a:xfrm>
          <a:prstGeom prst="rect">
            <a:avLst/>
          </a:prstGeom>
        </p:spPr>
        <p:txBody>
          <a:bodyPr wrap="none">
            <a:spAutoFit/>
          </a:bodyPr>
          <a:lstStyle/>
          <a:p>
            <a:pPr algn="ctr">
              <a:spcAft>
                <a:spcPts val="0"/>
              </a:spcAft>
            </a:pPr>
            <a:r>
              <a:rPr lang="en-US" b="1" dirty="0">
                <a:solidFill>
                  <a:srgbClr val="000000"/>
                </a:solidFill>
                <a:latin typeface="Calibri" panose="020F0502020204030204" pitchFamily="34" charset="0"/>
                <a:ea typeface="Calibri" panose="020F0502020204030204" pitchFamily="34" charset="0"/>
                <a:cs typeface="Arial Unicode MS" panose="020B0604020202020204" pitchFamily="34" charset="-128"/>
              </a:rPr>
              <a:t>Autumn Semester 2020/2021</a:t>
            </a:r>
            <a:endParaRPr lang="en-IE" sz="1600" dirty="0">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p:txBody>
      </p:sp>
      <p:graphicFrame>
        <p:nvGraphicFramePr>
          <p:cNvPr id="14" name="Table 13">
            <a:extLst>
              <a:ext uri="{FF2B5EF4-FFF2-40B4-BE49-F238E27FC236}">
                <a16:creationId xmlns:a16="http://schemas.microsoft.com/office/drawing/2014/main" id="{766EF6DF-3CD8-FD45-A2FE-271BA5B557D5}"/>
              </a:ext>
            </a:extLst>
          </p:cNvPr>
          <p:cNvGraphicFramePr>
            <a:graphicFrameLocks noGrp="1"/>
          </p:cNvGraphicFramePr>
          <p:nvPr>
            <p:extLst>
              <p:ext uri="{D42A27DB-BD31-4B8C-83A1-F6EECF244321}">
                <p14:modId xmlns:p14="http://schemas.microsoft.com/office/powerpoint/2010/main" val="3640586231"/>
              </p:ext>
            </p:extLst>
          </p:nvPr>
        </p:nvGraphicFramePr>
        <p:xfrm>
          <a:off x="1518691" y="4848762"/>
          <a:ext cx="7329487" cy="853440"/>
        </p:xfrm>
        <a:graphic>
          <a:graphicData uri="http://schemas.openxmlformats.org/drawingml/2006/table">
            <a:tbl>
              <a:tblPr firstCol="1" bandRow="1">
                <a:tableStyleId>{5C22544A-7EE6-4342-B048-85BDC9FD1C3A}</a:tableStyleId>
              </a:tblPr>
              <a:tblGrid>
                <a:gridCol w="3548743">
                  <a:extLst>
                    <a:ext uri="{9D8B030D-6E8A-4147-A177-3AD203B41FA5}">
                      <a16:colId xmlns:a16="http://schemas.microsoft.com/office/drawing/2014/main" val="1075580692"/>
                    </a:ext>
                  </a:extLst>
                </a:gridCol>
                <a:gridCol w="3780744">
                  <a:extLst>
                    <a:ext uri="{9D8B030D-6E8A-4147-A177-3AD203B41FA5}">
                      <a16:colId xmlns:a16="http://schemas.microsoft.com/office/drawing/2014/main" val="1784664231"/>
                    </a:ext>
                  </a:extLst>
                </a:gridCol>
              </a:tblGrid>
              <a:tr h="190500">
                <a:tc>
                  <a:txBody>
                    <a:bodyPr/>
                    <a:lstStyle/>
                    <a:p>
                      <a:pPr algn="just">
                        <a:spcAft>
                          <a:spcPts val="0"/>
                        </a:spcAft>
                        <a:tabLst>
                          <a:tab pos="1260475" algn="l"/>
                        </a:tabLst>
                      </a:pPr>
                      <a:r>
                        <a:rPr lang="en-US" sz="1200" dirty="0">
                          <a:effectLst/>
                        </a:rPr>
                        <a:t>Student Name:</a:t>
                      </a:r>
                      <a:endParaRPr lang="en-IE" sz="1100" dirty="0">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a:txBody>
                  <a:tcPr marL="50800" marR="50800" marT="50800" marB="50800"/>
                </a:tc>
                <a:tc>
                  <a:txBody>
                    <a:bodyPr/>
                    <a:lstStyle/>
                    <a:p>
                      <a:pPr algn="just">
                        <a:spcAft>
                          <a:spcPts val="0"/>
                        </a:spcAft>
                        <a:tabLst>
                          <a:tab pos="1260475" algn="l"/>
                        </a:tabLst>
                      </a:pPr>
                      <a:r>
                        <a:rPr lang="en-US" sz="1200" dirty="0">
                          <a:effectLst/>
                        </a:rPr>
                        <a:t>John Dennehy</a:t>
                      </a:r>
                      <a:endParaRPr lang="en-IE" sz="1100" dirty="0">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a:txBody>
                  <a:tcPr marL="50800" marR="50800" marT="50800" marB="50800"/>
                </a:tc>
                <a:extLst>
                  <a:ext uri="{0D108BD9-81ED-4DB2-BD59-A6C34878D82A}">
                    <a16:rowId xmlns:a16="http://schemas.microsoft.com/office/drawing/2014/main" val="20531592"/>
                  </a:ext>
                </a:extLst>
              </a:tr>
              <a:tr h="190500">
                <a:tc>
                  <a:txBody>
                    <a:bodyPr/>
                    <a:lstStyle/>
                    <a:p>
                      <a:pPr algn="just">
                        <a:spcAft>
                          <a:spcPts val="0"/>
                        </a:spcAft>
                        <a:tabLst>
                          <a:tab pos="1260475" algn="l"/>
                        </a:tabLst>
                      </a:pPr>
                      <a:r>
                        <a:rPr lang="en-US" sz="1200" dirty="0">
                          <a:effectLst/>
                        </a:rPr>
                        <a:t>Student Number: 	</a:t>
                      </a:r>
                      <a:endParaRPr lang="en-IE" sz="1100" dirty="0">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a:txBody>
                  <a:tcPr marL="50800" marR="50800" marT="50800" marB="50800"/>
                </a:tc>
                <a:tc>
                  <a:txBody>
                    <a:bodyPr/>
                    <a:lstStyle/>
                    <a:p>
                      <a:pPr algn="just">
                        <a:spcAft>
                          <a:spcPts val="0"/>
                        </a:spcAft>
                        <a:tabLst>
                          <a:tab pos="1260475" algn="l"/>
                        </a:tabLst>
                      </a:pPr>
                      <a:r>
                        <a:rPr lang="en-US" sz="1200" dirty="0">
                          <a:effectLst/>
                        </a:rPr>
                        <a:t>20091408</a:t>
                      </a:r>
                      <a:endParaRPr lang="en-IE" sz="1100" dirty="0">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a:txBody>
                  <a:tcPr marL="50800" marR="50800" marT="50800" marB="50800"/>
                </a:tc>
                <a:extLst>
                  <a:ext uri="{0D108BD9-81ED-4DB2-BD59-A6C34878D82A}">
                    <a16:rowId xmlns:a16="http://schemas.microsoft.com/office/drawing/2014/main" val="622298437"/>
                  </a:ext>
                </a:extLst>
              </a:tr>
              <a:tr h="190500">
                <a:tc>
                  <a:txBody>
                    <a:bodyPr/>
                    <a:lstStyle/>
                    <a:p>
                      <a:pPr algn="just">
                        <a:spcAft>
                          <a:spcPts val="0"/>
                        </a:spcAft>
                        <a:tabLst>
                          <a:tab pos="1260475" algn="l"/>
                        </a:tabLst>
                      </a:pPr>
                      <a:r>
                        <a:rPr lang="en-US" sz="1200" dirty="0">
                          <a:effectLst/>
                        </a:rPr>
                        <a:t>Programme of Study:</a:t>
                      </a:r>
                      <a:endParaRPr lang="en-IE" sz="1100" dirty="0">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a:txBody>
                  <a:tcPr marL="50800" marR="50800" marT="50800" marB="50800"/>
                </a:tc>
                <a:tc>
                  <a:txBody>
                    <a:bodyPr/>
                    <a:lstStyle/>
                    <a:p>
                      <a:pPr algn="just">
                        <a:spcAft>
                          <a:spcPts val="0"/>
                        </a:spcAft>
                        <a:tabLst>
                          <a:tab pos="1260475" algn="l"/>
                        </a:tabLst>
                      </a:pPr>
                      <a:r>
                        <a:rPr lang="en-US" sz="1200" dirty="0">
                          <a:effectLst/>
                        </a:rPr>
                        <a:t>Higher Diploma in Science – Computer Science</a:t>
                      </a:r>
                      <a:endParaRPr lang="en-IE" sz="1100" dirty="0">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endParaRPr>
                    </a:p>
                  </a:txBody>
                  <a:tcPr marL="50800" marR="50800" marT="50800" marB="50800"/>
                </a:tc>
                <a:extLst>
                  <a:ext uri="{0D108BD9-81ED-4DB2-BD59-A6C34878D82A}">
                    <a16:rowId xmlns:a16="http://schemas.microsoft.com/office/drawing/2014/main" val="1922695178"/>
                  </a:ext>
                </a:extLst>
              </a:tr>
            </a:tbl>
          </a:graphicData>
        </a:graphic>
      </p:graphicFrame>
      <p:sp>
        <p:nvSpPr>
          <p:cNvPr id="16" name="Title 1">
            <a:extLst>
              <a:ext uri="{FF2B5EF4-FFF2-40B4-BE49-F238E27FC236}">
                <a16:creationId xmlns:a16="http://schemas.microsoft.com/office/drawing/2014/main" id="{60486BE4-E652-B748-8D91-D1CC04BD58C4}"/>
              </a:ext>
            </a:extLst>
          </p:cNvPr>
          <p:cNvSpPr txBox="1">
            <a:spLocks/>
          </p:cNvSpPr>
          <p:nvPr/>
        </p:nvSpPr>
        <p:spPr>
          <a:xfrm>
            <a:off x="1994908" y="4180495"/>
            <a:ext cx="6377049" cy="491698"/>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solidFill>
                  <a:schemeClr val="tx2"/>
                </a:solidFill>
              </a:rPr>
              <a:t>Project Graphics &amp; Benchmarks</a:t>
            </a:r>
          </a:p>
        </p:txBody>
      </p:sp>
    </p:spTree>
    <p:extLst>
      <p:ext uri="{BB962C8B-B14F-4D97-AF65-F5344CB8AC3E}">
        <p14:creationId xmlns:p14="http://schemas.microsoft.com/office/powerpoint/2010/main" val="22083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110066DC-36B5-6C42-A3BE-7427B81ECA7A}"/>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80" name="Picture 79">
            <a:extLst>
              <a:ext uri="{FF2B5EF4-FFF2-40B4-BE49-F238E27FC236}">
                <a16:creationId xmlns:a16="http://schemas.microsoft.com/office/drawing/2014/main" id="{6CA1FCA7-2092-5442-A247-D3CF081EFF00}"/>
              </a:ext>
            </a:extLst>
          </p:cNvPr>
          <p:cNvPicPr>
            <a:picLocks noChangeAspect="1"/>
          </p:cNvPicPr>
          <p:nvPr/>
        </p:nvPicPr>
        <p:blipFill>
          <a:blip r:embed="rId2"/>
          <a:stretch>
            <a:fillRect/>
          </a:stretch>
        </p:blipFill>
        <p:spPr>
          <a:xfrm>
            <a:off x="6120957" y="2037389"/>
            <a:ext cx="1832713" cy="871104"/>
          </a:xfrm>
          <a:prstGeom prst="rect">
            <a:avLst/>
          </a:prstGeom>
        </p:spPr>
      </p:pic>
      <p:pic>
        <p:nvPicPr>
          <p:cNvPr id="81" name="Picture 80">
            <a:extLst>
              <a:ext uri="{FF2B5EF4-FFF2-40B4-BE49-F238E27FC236}">
                <a16:creationId xmlns:a16="http://schemas.microsoft.com/office/drawing/2014/main" id="{ED537D25-513C-DE4D-B92B-1CCF93E8FC59}"/>
              </a:ext>
            </a:extLst>
          </p:cNvPr>
          <p:cNvPicPr>
            <a:picLocks noChangeAspect="1"/>
          </p:cNvPicPr>
          <p:nvPr/>
        </p:nvPicPr>
        <p:blipFill>
          <a:blip r:embed="rId2"/>
          <a:stretch>
            <a:fillRect/>
          </a:stretch>
        </p:blipFill>
        <p:spPr>
          <a:xfrm>
            <a:off x="6120956" y="3815919"/>
            <a:ext cx="1832713" cy="871104"/>
          </a:xfrm>
          <a:prstGeom prst="rect">
            <a:avLst/>
          </a:prstGeom>
        </p:spPr>
      </p:pic>
      <p:pic>
        <p:nvPicPr>
          <p:cNvPr id="68" name="Picture 67">
            <a:extLst>
              <a:ext uri="{FF2B5EF4-FFF2-40B4-BE49-F238E27FC236}">
                <a16:creationId xmlns:a16="http://schemas.microsoft.com/office/drawing/2014/main" id="{A219684B-AE9D-1B40-93A9-F87DDDC39F43}"/>
              </a:ext>
            </a:extLst>
          </p:cNvPr>
          <p:cNvPicPr>
            <a:picLocks noChangeAspect="1"/>
          </p:cNvPicPr>
          <p:nvPr/>
        </p:nvPicPr>
        <p:blipFill>
          <a:blip r:embed="rId3"/>
          <a:stretch>
            <a:fillRect/>
          </a:stretch>
        </p:blipFill>
        <p:spPr>
          <a:xfrm>
            <a:off x="10509609" y="1347653"/>
            <a:ext cx="926213" cy="926213"/>
          </a:xfrm>
          <a:prstGeom prst="rect">
            <a:avLst/>
          </a:prstGeom>
        </p:spPr>
      </p:pic>
      <p:pic>
        <p:nvPicPr>
          <p:cNvPr id="53" name="Picture 52">
            <a:extLst>
              <a:ext uri="{FF2B5EF4-FFF2-40B4-BE49-F238E27FC236}">
                <a16:creationId xmlns:a16="http://schemas.microsoft.com/office/drawing/2014/main" id="{7AFA0E8C-4F0C-6442-90B0-660DE9A40791}"/>
              </a:ext>
            </a:extLst>
          </p:cNvPr>
          <p:cNvPicPr>
            <a:picLocks noChangeAspect="1"/>
          </p:cNvPicPr>
          <p:nvPr/>
        </p:nvPicPr>
        <p:blipFill>
          <a:blip r:embed="rId4"/>
          <a:stretch>
            <a:fillRect/>
          </a:stretch>
        </p:blipFill>
        <p:spPr>
          <a:xfrm>
            <a:off x="9396298" y="1608547"/>
            <a:ext cx="1113312" cy="794163"/>
          </a:xfrm>
          <a:prstGeom prst="rect">
            <a:avLst/>
          </a:prstGeom>
        </p:spPr>
      </p:pic>
      <p:sp>
        <p:nvSpPr>
          <p:cNvPr id="2" name="Title 1">
            <a:extLst>
              <a:ext uri="{FF2B5EF4-FFF2-40B4-BE49-F238E27FC236}">
                <a16:creationId xmlns:a16="http://schemas.microsoft.com/office/drawing/2014/main" id="{0B773F46-850B-B442-92B4-38E51146149A}"/>
              </a:ext>
            </a:extLst>
          </p:cNvPr>
          <p:cNvSpPr>
            <a:spLocks noGrp="1"/>
          </p:cNvSpPr>
          <p:nvPr>
            <p:ph type="title"/>
          </p:nvPr>
        </p:nvSpPr>
        <p:spPr>
          <a:xfrm>
            <a:off x="2232555" y="121487"/>
            <a:ext cx="8596668" cy="672935"/>
          </a:xfrm>
        </p:spPr>
        <p:txBody>
          <a:bodyPr>
            <a:normAutofit/>
          </a:bodyPr>
          <a:lstStyle/>
          <a:p>
            <a:pPr algn="ctr"/>
            <a:r>
              <a:rPr lang="en-US" sz="2400" dirty="0"/>
              <a:t>Automation of Light System – Pictorial Representation</a:t>
            </a:r>
          </a:p>
        </p:txBody>
      </p:sp>
      <p:pic>
        <p:nvPicPr>
          <p:cNvPr id="5" name="Content Placeholder 4">
            <a:extLst>
              <a:ext uri="{FF2B5EF4-FFF2-40B4-BE49-F238E27FC236}">
                <a16:creationId xmlns:a16="http://schemas.microsoft.com/office/drawing/2014/main" id="{404603D3-0E51-B546-9C32-8B0E4F34C6A7}"/>
              </a:ext>
            </a:extLst>
          </p:cNvPr>
          <p:cNvPicPr>
            <a:picLocks noGrp="1" noChangeAspect="1"/>
          </p:cNvPicPr>
          <p:nvPr>
            <p:ph idx="1"/>
          </p:nvPr>
        </p:nvPicPr>
        <p:blipFill>
          <a:blip r:embed="rId5"/>
          <a:stretch>
            <a:fillRect/>
          </a:stretch>
        </p:blipFill>
        <p:spPr>
          <a:xfrm>
            <a:off x="3864719" y="3049011"/>
            <a:ext cx="1167847" cy="739775"/>
          </a:xfrm>
        </p:spPr>
      </p:pic>
      <p:pic>
        <p:nvPicPr>
          <p:cNvPr id="7" name="Picture 6">
            <a:extLst>
              <a:ext uri="{FF2B5EF4-FFF2-40B4-BE49-F238E27FC236}">
                <a16:creationId xmlns:a16="http://schemas.microsoft.com/office/drawing/2014/main" id="{70F7141C-2CB6-1149-A305-8AE90DE01319}"/>
              </a:ext>
            </a:extLst>
          </p:cNvPr>
          <p:cNvPicPr>
            <a:picLocks noChangeAspect="1"/>
          </p:cNvPicPr>
          <p:nvPr/>
        </p:nvPicPr>
        <p:blipFill>
          <a:blip r:embed="rId6"/>
          <a:stretch>
            <a:fillRect/>
          </a:stretch>
        </p:blipFill>
        <p:spPr>
          <a:xfrm>
            <a:off x="4104349" y="1888927"/>
            <a:ext cx="735012" cy="511063"/>
          </a:xfrm>
          <a:prstGeom prst="rect">
            <a:avLst/>
          </a:prstGeom>
        </p:spPr>
      </p:pic>
      <p:cxnSp>
        <p:nvCxnSpPr>
          <p:cNvPr id="9" name="Straight Arrow Connector 8">
            <a:extLst>
              <a:ext uri="{FF2B5EF4-FFF2-40B4-BE49-F238E27FC236}">
                <a16:creationId xmlns:a16="http://schemas.microsoft.com/office/drawing/2014/main" id="{37EF1406-E694-A543-BDCB-1D06ECB18BA2}"/>
              </a:ext>
            </a:extLst>
          </p:cNvPr>
          <p:cNvCxnSpPr>
            <a:cxnSpLocks/>
          </p:cNvCxnSpPr>
          <p:nvPr/>
        </p:nvCxnSpPr>
        <p:spPr>
          <a:xfrm>
            <a:off x="4388730" y="2399990"/>
            <a:ext cx="0" cy="576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16C6883B-90F4-B744-8686-F107F4A5EA1C}"/>
              </a:ext>
            </a:extLst>
          </p:cNvPr>
          <p:cNvPicPr>
            <a:picLocks noChangeAspect="1"/>
          </p:cNvPicPr>
          <p:nvPr/>
        </p:nvPicPr>
        <p:blipFill>
          <a:blip r:embed="rId7"/>
          <a:stretch>
            <a:fillRect/>
          </a:stretch>
        </p:blipFill>
        <p:spPr>
          <a:xfrm>
            <a:off x="2409696" y="1896956"/>
            <a:ext cx="1244023" cy="537633"/>
          </a:xfrm>
          <a:prstGeom prst="rect">
            <a:avLst/>
          </a:prstGeom>
        </p:spPr>
      </p:pic>
      <p:cxnSp>
        <p:nvCxnSpPr>
          <p:cNvPr id="19" name="Straight Arrow Connector 18">
            <a:extLst>
              <a:ext uri="{FF2B5EF4-FFF2-40B4-BE49-F238E27FC236}">
                <a16:creationId xmlns:a16="http://schemas.microsoft.com/office/drawing/2014/main" id="{5FDA354C-04C8-FC49-9619-336A9C276ECB}"/>
              </a:ext>
            </a:extLst>
          </p:cNvPr>
          <p:cNvCxnSpPr>
            <a:cxnSpLocks/>
          </p:cNvCxnSpPr>
          <p:nvPr/>
        </p:nvCxnSpPr>
        <p:spPr>
          <a:xfrm flipH="1" flipV="1">
            <a:off x="3154325" y="2434589"/>
            <a:ext cx="737018" cy="6490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683E1729-865D-5C43-9F5D-5FB1DD6F5607}"/>
              </a:ext>
            </a:extLst>
          </p:cNvPr>
          <p:cNvPicPr>
            <a:picLocks noChangeAspect="1"/>
          </p:cNvPicPr>
          <p:nvPr/>
        </p:nvPicPr>
        <p:blipFill>
          <a:blip r:embed="rId8"/>
          <a:stretch>
            <a:fillRect/>
          </a:stretch>
        </p:blipFill>
        <p:spPr>
          <a:xfrm>
            <a:off x="1452806" y="2926744"/>
            <a:ext cx="1531398" cy="237426"/>
          </a:xfrm>
          <a:prstGeom prst="rect">
            <a:avLst/>
          </a:prstGeom>
        </p:spPr>
      </p:pic>
      <p:cxnSp>
        <p:nvCxnSpPr>
          <p:cNvPr id="22" name="Straight Arrow Connector 21">
            <a:extLst>
              <a:ext uri="{FF2B5EF4-FFF2-40B4-BE49-F238E27FC236}">
                <a16:creationId xmlns:a16="http://schemas.microsoft.com/office/drawing/2014/main" id="{774B8F7A-801A-CA4C-BE69-FF0BE5DDEF23}"/>
              </a:ext>
            </a:extLst>
          </p:cNvPr>
          <p:cNvCxnSpPr>
            <a:cxnSpLocks/>
          </p:cNvCxnSpPr>
          <p:nvPr/>
        </p:nvCxnSpPr>
        <p:spPr>
          <a:xfrm flipH="1" flipV="1">
            <a:off x="3031707" y="3083611"/>
            <a:ext cx="970156" cy="1815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CA232D31-24F4-814B-B023-6EC28FFD6C0A}"/>
              </a:ext>
            </a:extLst>
          </p:cNvPr>
          <p:cNvPicPr>
            <a:picLocks noChangeAspect="1"/>
          </p:cNvPicPr>
          <p:nvPr/>
        </p:nvPicPr>
        <p:blipFill>
          <a:blip r:embed="rId9"/>
          <a:stretch>
            <a:fillRect/>
          </a:stretch>
        </p:blipFill>
        <p:spPr>
          <a:xfrm>
            <a:off x="6376885" y="3265199"/>
            <a:ext cx="1141548" cy="307398"/>
          </a:xfrm>
          <a:prstGeom prst="rect">
            <a:avLst/>
          </a:prstGeom>
        </p:spPr>
      </p:pic>
      <p:cxnSp>
        <p:nvCxnSpPr>
          <p:cNvPr id="26" name="Straight Arrow Connector 25">
            <a:extLst>
              <a:ext uri="{FF2B5EF4-FFF2-40B4-BE49-F238E27FC236}">
                <a16:creationId xmlns:a16="http://schemas.microsoft.com/office/drawing/2014/main" id="{ECC6F1F5-CA2D-2942-9A23-1D03318692AD}"/>
              </a:ext>
            </a:extLst>
          </p:cNvPr>
          <p:cNvCxnSpPr>
            <a:cxnSpLocks/>
          </p:cNvCxnSpPr>
          <p:nvPr/>
        </p:nvCxnSpPr>
        <p:spPr>
          <a:xfrm>
            <a:off x="4919075" y="3382396"/>
            <a:ext cx="319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5F51795-FEA0-DC49-80EF-54F1F1561A1F}"/>
              </a:ext>
            </a:extLst>
          </p:cNvPr>
          <p:cNvCxnSpPr>
            <a:cxnSpLocks/>
            <a:stCxn id="25" idx="2"/>
          </p:cNvCxnSpPr>
          <p:nvPr/>
        </p:nvCxnSpPr>
        <p:spPr>
          <a:xfrm>
            <a:off x="6947659" y="3572597"/>
            <a:ext cx="0" cy="470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24A06C2E-F1B7-3248-B26A-3D09645FC3EE}"/>
              </a:ext>
            </a:extLst>
          </p:cNvPr>
          <p:cNvPicPr>
            <a:picLocks noChangeAspect="1"/>
          </p:cNvPicPr>
          <p:nvPr/>
        </p:nvPicPr>
        <p:blipFill>
          <a:blip r:embed="rId10"/>
          <a:stretch>
            <a:fillRect/>
          </a:stretch>
        </p:blipFill>
        <p:spPr>
          <a:xfrm>
            <a:off x="7656091" y="2338984"/>
            <a:ext cx="850569" cy="225452"/>
          </a:xfrm>
          <a:prstGeom prst="rect">
            <a:avLst/>
          </a:prstGeom>
        </p:spPr>
      </p:pic>
      <p:pic>
        <p:nvPicPr>
          <p:cNvPr id="48" name="Picture 47">
            <a:extLst>
              <a:ext uri="{FF2B5EF4-FFF2-40B4-BE49-F238E27FC236}">
                <a16:creationId xmlns:a16="http://schemas.microsoft.com/office/drawing/2014/main" id="{70FA1A0E-1CE4-AC4D-AF7A-7C43093CBBFB}"/>
              </a:ext>
            </a:extLst>
          </p:cNvPr>
          <p:cNvPicPr>
            <a:picLocks noChangeAspect="1"/>
          </p:cNvPicPr>
          <p:nvPr/>
        </p:nvPicPr>
        <p:blipFill>
          <a:blip r:embed="rId11"/>
          <a:stretch>
            <a:fillRect/>
          </a:stretch>
        </p:blipFill>
        <p:spPr>
          <a:xfrm>
            <a:off x="1236461" y="3813191"/>
            <a:ext cx="1549730" cy="1033153"/>
          </a:xfrm>
          <a:prstGeom prst="rect">
            <a:avLst/>
          </a:prstGeom>
        </p:spPr>
      </p:pic>
      <p:pic>
        <p:nvPicPr>
          <p:cNvPr id="55" name="Picture 54">
            <a:extLst>
              <a:ext uri="{FF2B5EF4-FFF2-40B4-BE49-F238E27FC236}">
                <a16:creationId xmlns:a16="http://schemas.microsoft.com/office/drawing/2014/main" id="{9F18D11D-59D0-3845-AFAA-BDE10F1FEE61}"/>
              </a:ext>
            </a:extLst>
          </p:cNvPr>
          <p:cNvPicPr>
            <a:picLocks noChangeAspect="1"/>
          </p:cNvPicPr>
          <p:nvPr/>
        </p:nvPicPr>
        <p:blipFill>
          <a:blip r:embed="rId12"/>
          <a:stretch>
            <a:fillRect/>
          </a:stretch>
        </p:blipFill>
        <p:spPr>
          <a:xfrm>
            <a:off x="9763417" y="1704219"/>
            <a:ext cx="379073" cy="259971"/>
          </a:xfrm>
          <a:prstGeom prst="rect">
            <a:avLst/>
          </a:prstGeom>
        </p:spPr>
      </p:pic>
      <p:pic>
        <p:nvPicPr>
          <p:cNvPr id="57" name="Picture 56">
            <a:extLst>
              <a:ext uri="{FF2B5EF4-FFF2-40B4-BE49-F238E27FC236}">
                <a16:creationId xmlns:a16="http://schemas.microsoft.com/office/drawing/2014/main" id="{098492B8-7E90-8C4A-B45D-529DD95FF768}"/>
              </a:ext>
            </a:extLst>
          </p:cNvPr>
          <p:cNvPicPr>
            <a:picLocks noChangeAspect="1"/>
          </p:cNvPicPr>
          <p:nvPr/>
        </p:nvPicPr>
        <p:blipFill>
          <a:blip r:embed="rId13"/>
          <a:stretch>
            <a:fillRect/>
          </a:stretch>
        </p:blipFill>
        <p:spPr>
          <a:xfrm>
            <a:off x="9668829" y="3013834"/>
            <a:ext cx="490283" cy="350144"/>
          </a:xfrm>
          <a:prstGeom prst="rect">
            <a:avLst/>
          </a:prstGeom>
        </p:spPr>
      </p:pic>
      <p:cxnSp>
        <p:nvCxnSpPr>
          <p:cNvPr id="58" name="Straight Arrow Connector 57">
            <a:extLst>
              <a:ext uri="{FF2B5EF4-FFF2-40B4-BE49-F238E27FC236}">
                <a16:creationId xmlns:a16="http://schemas.microsoft.com/office/drawing/2014/main" id="{9A26C7DA-986D-9640-BC26-F91DFAC648C7}"/>
              </a:ext>
            </a:extLst>
          </p:cNvPr>
          <p:cNvCxnSpPr>
            <a:cxnSpLocks/>
          </p:cNvCxnSpPr>
          <p:nvPr/>
        </p:nvCxnSpPr>
        <p:spPr>
          <a:xfrm>
            <a:off x="8540747" y="4271659"/>
            <a:ext cx="947669" cy="7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9DA4436-9152-734D-A781-967C08F111F8}"/>
              </a:ext>
            </a:extLst>
          </p:cNvPr>
          <p:cNvCxnSpPr>
            <a:cxnSpLocks/>
            <a:stCxn id="30" idx="3"/>
          </p:cNvCxnSpPr>
          <p:nvPr/>
        </p:nvCxnSpPr>
        <p:spPr>
          <a:xfrm>
            <a:off x="8506660" y="2451710"/>
            <a:ext cx="1079469" cy="730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Arc 68">
            <a:extLst>
              <a:ext uri="{FF2B5EF4-FFF2-40B4-BE49-F238E27FC236}">
                <a16:creationId xmlns:a16="http://schemas.microsoft.com/office/drawing/2014/main" id="{F104866A-D63D-FA47-97B3-454388B531F9}"/>
              </a:ext>
            </a:extLst>
          </p:cNvPr>
          <p:cNvSpPr/>
          <p:nvPr/>
        </p:nvSpPr>
        <p:spPr>
          <a:xfrm rot="8951536">
            <a:off x="9813817" y="1549562"/>
            <a:ext cx="1671514" cy="752322"/>
          </a:xfrm>
          <a:prstGeom prst="arc">
            <a:avLst>
              <a:gd name="adj1" fmla="val 16006229"/>
              <a:gd name="adj2" fmla="val 8848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0" name="Picture 69">
            <a:extLst>
              <a:ext uri="{FF2B5EF4-FFF2-40B4-BE49-F238E27FC236}">
                <a16:creationId xmlns:a16="http://schemas.microsoft.com/office/drawing/2014/main" id="{809BCA6D-C66B-E44E-B2FE-4B14AD058155}"/>
              </a:ext>
            </a:extLst>
          </p:cNvPr>
          <p:cNvPicPr>
            <a:picLocks noChangeAspect="1"/>
          </p:cNvPicPr>
          <p:nvPr/>
        </p:nvPicPr>
        <p:blipFill>
          <a:blip r:embed="rId4"/>
          <a:stretch>
            <a:fillRect/>
          </a:stretch>
        </p:blipFill>
        <p:spPr>
          <a:xfrm>
            <a:off x="9335403" y="4043023"/>
            <a:ext cx="1113312" cy="794163"/>
          </a:xfrm>
          <a:prstGeom prst="rect">
            <a:avLst/>
          </a:prstGeom>
        </p:spPr>
      </p:pic>
      <p:pic>
        <p:nvPicPr>
          <p:cNvPr id="71" name="Picture 70">
            <a:extLst>
              <a:ext uri="{FF2B5EF4-FFF2-40B4-BE49-F238E27FC236}">
                <a16:creationId xmlns:a16="http://schemas.microsoft.com/office/drawing/2014/main" id="{570A1F67-DB3C-2B41-8BD7-7840683AC8CD}"/>
              </a:ext>
            </a:extLst>
          </p:cNvPr>
          <p:cNvPicPr>
            <a:picLocks noChangeAspect="1"/>
          </p:cNvPicPr>
          <p:nvPr/>
        </p:nvPicPr>
        <p:blipFill>
          <a:blip r:embed="rId12"/>
          <a:stretch>
            <a:fillRect/>
          </a:stretch>
        </p:blipFill>
        <p:spPr>
          <a:xfrm>
            <a:off x="9702522" y="4138695"/>
            <a:ext cx="379073" cy="259971"/>
          </a:xfrm>
          <a:prstGeom prst="rect">
            <a:avLst/>
          </a:prstGeom>
        </p:spPr>
      </p:pic>
      <p:cxnSp>
        <p:nvCxnSpPr>
          <p:cNvPr id="72" name="Straight Arrow Connector 71">
            <a:extLst>
              <a:ext uri="{FF2B5EF4-FFF2-40B4-BE49-F238E27FC236}">
                <a16:creationId xmlns:a16="http://schemas.microsoft.com/office/drawing/2014/main" id="{7FD85D2F-1B5C-4443-BA54-ACD646923E81}"/>
              </a:ext>
            </a:extLst>
          </p:cNvPr>
          <p:cNvCxnSpPr>
            <a:cxnSpLocks/>
            <a:stCxn id="30" idx="3"/>
          </p:cNvCxnSpPr>
          <p:nvPr/>
        </p:nvCxnSpPr>
        <p:spPr>
          <a:xfrm flipV="1">
            <a:off x="8506660" y="2273866"/>
            <a:ext cx="1079469" cy="177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EC5C2EC5-8F5F-694D-8F0C-F74FBFADC3FD}"/>
              </a:ext>
            </a:extLst>
          </p:cNvPr>
          <p:cNvPicPr>
            <a:picLocks noChangeAspect="1"/>
          </p:cNvPicPr>
          <p:nvPr/>
        </p:nvPicPr>
        <p:blipFill>
          <a:blip r:embed="rId14"/>
          <a:stretch>
            <a:fillRect/>
          </a:stretch>
        </p:blipFill>
        <p:spPr>
          <a:xfrm>
            <a:off x="10683207" y="4110245"/>
            <a:ext cx="604093" cy="604093"/>
          </a:xfrm>
          <a:prstGeom prst="rect">
            <a:avLst/>
          </a:prstGeom>
        </p:spPr>
      </p:pic>
      <p:sp>
        <p:nvSpPr>
          <p:cNvPr id="78" name="Arc 77">
            <a:extLst>
              <a:ext uri="{FF2B5EF4-FFF2-40B4-BE49-F238E27FC236}">
                <a16:creationId xmlns:a16="http://schemas.microsoft.com/office/drawing/2014/main" id="{8F76600D-29C1-A84A-8FCF-3B23CF795138}"/>
              </a:ext>
            </a:extLst>
          </p:cNvPr>
          <p:cNvSpPr/>
          <p:nvPr/>
        </p:nvSpPr>
        <p:spPr>
          <a:xfrm rot="10354701">
            <a:off x="9904073" y="4452409"/>
            <a:ext cx="1045395" cy="621870"/>
          </a:xfrm>
          <a:prstGeom prst="arc">
            <a:avLst>
              <a:gd name="adj1" fmla="val 11018051"/>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85" name="Straight Arrow Connector 84">
            <a:extLst>
              <a:ext uri="{FF2B5EF4-FFF2-40B4-BE49-F238E27FC236}">
                <a16:creationId xmlns:a16="http://schemas.microsoft.com/office/drawing/2014/main" id="{02647EAE-07EA-6644-ACB1-062C9FF95260}"/>
              </a:ext>
            </a:extLst>
          </p:cNvPr>
          <p:cNvCxnSpPr>
            <a:cxnSpLocks/>
          </p:cNvCxnSpPr>
          <p:nvPr/>
        </p:nvCxnSpPr>
        <p:spPr>
          <a:xfrm flipV="1">
            <a:off x="6928331" y="2687999"/>
            <a:ext cx="0" cy="57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9" name="Picture 88">
            <a:extLst>
              <a:ext uri="{FF2B5EF4-FFF2-40B4-BE49-F238E27FC236}">
                <a16:creationId xmlns:a16="http://schemas.microsoft.com/office/drawing/2014/main" id="{1EA45DC9-B991-0D41-A534-22301D72FD44}"/>
              </a:ext>
            </a:extLst>
          </p:cNvPr>
          <p:cNvPicPr>
            <a:picLocks noChangeAspect="1"/>
          </p:cNvPicPr>
          <p:nvPr/>
        </p:nvPicPr>
        <p:blipFill>
          <a:blip r:embed="rId10"/>
          <a:stretch>
            <a:fillRect/>
          </a:stretch>
        </p:blipFill>
        <p:spPr>
          <a:xfrm>
            <a:off x="7655703" y="4122938"/>
            <a:ext cx="850569" cy="225452"/>
          </a:xfrm>
          <a:prstGeom prst="rect">
            <a:avLst/>
          </a:prstGeom>
        </p:spPr>
      </p:pic>
      <p:cxnSp>
        <p:nvCxnSpPr>
          <p:cNvPr id="96" name="Straight Arrow Connector 95">
            <a:extLst>
              <a:ext uri="{FF2B5EF4-FFF2-40B4-BE49-F238E27FC236}">
                <a16:creationId xmlns:a16="http://schemas.microsoft.com/office/drawing/2014/main" id="{8FEAF3C3-8D54-4D46-8FB5-689FC26FE4E0}"/>
              </a:ext>
            </a:extLst>
          </p:cNvPr>
          <p:cNvCxnSpPr>
            <a:cxnSpLocks/>
          </p:cNvCxnSpPr>
          <p:nvPr/>
        </p:nvCxnSpPr>
        <p:spPr>
          <a:xfrm>
            <a:off x="7278611" y="2491055"/>
            <a:ext cx="32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9FB730E2-D1E6-F344-840E-028B97358F97}"/>
              </a:ext>
            </a:extLst>
          </p:cNvPr>
          <p:cNvCxnSpPr>
            <a:cxnSpLocks/>
          </p:cNvCxnSpPr>
          <p:nvPr/>
        </p:nvCxnSpPr>
        <p:spPr>
          <a:xfrm>
            <a:off x="7278611" y="4268680"/>
            <a:ext cx="32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3E87F6AA-C167-C84E-8D15-D1C1B9AB1766}"/>
              </a:ext>
            </a:extLst>
          </p:cNvPr>
          <p:cNvSpPr txBox="1"/>
          <p:nvPr/>
        </p:nvSpPr>
        <p:spPr>
          <a:xfrm>
            <a:off x="887716" y="1976228"/>
            <a:ext cx="1661967" cy="276999"/>
          </a:xfrm>
          <a:prstGeom prst="rect">
            <a:avLst/>
          </a:prstGeom>
          <a:noFill/>
        </p:spPr>
        <p:txBody>
          <a:bodyPr wrap="square" rtlCol="0">
            <a:spAutoFit/>
          </a:bodyPr>
          <a:lstStyle/>
          <a:p>
            <a:pPr algn="ctr"/>
            <a:r>
              <a:rPr lang="en-US" sz="1200" b="1" dirty="0"/>
              <a:t>Geolocation API</a:t>
            </a:r>
          </a:p>
        </p:txBody>
      </p:sp>
      <p:sp>
        <p:nvSpPr>
          <p:cNvPr id="101" name="TextBox 100">
            <a:extLst>
              <a:ext uri="{FF2B5EF4-FFF2-40B4-BE49-F238E27FC236}">
                <a16:creationId xmlns:a16="http://schemas.microsoft.com/office/drawing/2014/main" id="{9749C0AF-0913-D444-A6E5-8641D96644FF}"/>
              </a:ext>
            </a:extLst>
          </p:cNvPr>
          <p:cNvSpPr txBox="1"/>
          <p:nvPr/>
        </p:nvSpPr>
        <p:spPr>
          <a:xfrm>
            <a:off x="990475" y="2544593"/>
            <a:ext cx="2329394" cy="276999"/>
          </a:xfrm>
          <a:prstGeom prst="rect">
            <a:avLst/>
          </a:prstGeom>
          <a:noFill/>
        </p:spPr>
        <p:txBody>
          <a:bodyPr wrap="square" rtlCol="0">
            <a:spAutoFit/>
          </a:bodyPr>
          <a:lstStyle/>
          <a:p>
            <a:pPr algn="ctr"/>
            <a:r>
              <a:rPr lang="en-US" sz="1200" b="1" dirty="0"/>
              <a:t>API – Sunset Timestamp</a:t>
            </a:r>
          </a:p>
        </p:txBody>
      </p:sp>
      <p:sp>
        <p:nvSpPr>
          <p:cNvPr id="102" name="TextBox 101">
            <a:extLst>
              <a:ext uri="{FF2B5EF4-FFF2-40B4-BE49-F238E27FC236}">
                <a16:creationId xmlns:a16="http://schemas.microsoft.com/office/drawing/2014/main" id="{3704A791-7F28-3147-841D-568C21AE5B1E}"/>
              </a:ext>
            </a:extLst>
          </p:cNvPr>
          <p:cNvSpPr txBox="1"/>
          <p:nvPr/>
        </p:nvSpPr>
        <p:spPr>
          <a:xfrm>
            <a:off x="822241" y="4727672"/>
            <a:ext cx="2329394" cy="276999"/>
          </a:xfrm>
          <a:prstGeom prst="rect">
            <a:avLst/>
          </a:prstGeom>
          <a:noFill/>
        </p:spPr>
        <p:txBody>
          <a:bodyPr wrap="square" rtlCol="0">
            <a:spAutoFit/>
          </a:bodyPr>
          <a:lstStyle/>
          <a:p>
            <a:pPr algn="ctr"/>
            <a:r>
              <a:rPr lang="en-US" sz="1200" b="1" dirty="0"/>
              <a:t>PIR Motion Sensor</a:t>
            </a:r>
          </a:p>
        </p:txBody>
      </p:sp>
      <p:sp>
        <p:nvSpPr>
          <p:cNvPr id="103" name="TextBox 102">
            <a:extLst>
              <a:ext uri="{FF2B5EF4-FFF2-40B4-BE49-F238E27FC236}">
                <a16:creationId xmlns:a16="http://schemas.microsoft.com/office/drawing/2014/main" id="{C9610D84-361A-2547-9ED1-DBB514D03914}"/>
              </a:ext>
            </a:extLst>
          </p:cNvPr>
          <p:cNvSpPr txBox="1"/>
          <p:nvPr/>
        </p:nvSpPr>
        <p:spPr>
          <a:xfrm>
            <a:off x="2909016" y="3835047"/>
            <a:ext cx="2329394" cy="276999"/>
          </a:xfrm>
          <a:prstGeom prst="rect">
            <a:avLst/>
          </a:prstGeom>
          <a:noFill/>
        </p:spPr>
        <p:txBody>
          <a:bodyPr wrap="square" rtlCol="0">
            <a:spAutoFit/>
          </a:bodyPr>
          <a:lstStyle/>
          <a:p>
            <a:pPr algn="ctr"/>
            <a:r>
              <a:rPr lang="en-US" sz="1200" b="1" dirty="0"/>
              <a:t>Raspberry Pi 4</a:t>
            </a:r>
          </a:p>
        </p:txBody>
      </p:sp>
      <p:sp>
        <p:nvSpPr>
          <p:cNvPr id="104" name="TextBox 103">
            <a:extLst>
              <a:ext uri="{FF2B5EF4-FFF2-40B4-BE49-F238E27FC236}">
                <a16:creationId xmlns:a16="http://schemas.microsoft.com/office/drawing/2014/main" id="{C7AB673E-EF0E-6648-9FA4-13F1AA2FD169}"/>
              </a:ext>
            </a:extLst>
          </p:cNvPr>
          <p:cNvSpPr txBox="1"/>
          <p:nvPr/>
        </p:nvSpPr>
        <p:spPr>
          <a:xfrm>
            <a:off x="2943965" y="1529256"/>
            <a:ext cx="3001076" cy="276999"/>
          </a:xfrm>
          <a:prstGeom prst="rect">
            <a:avLst/>
          </a:prstGeom>
          <a:noFill/>
        </p:spPr>
        <p:txBody>
          <a:bodyPr wrap="square" rtlCol="0">
            <a:spAutoFit/>
          </a:bodyPr>
          <a:lstStyle/>
          <a:p>
            <a:pPr algn="ctr"/>
            <a:r>
              <a:rPr lang="en-US" sz="1200" b="1" dirty="0"/>
              <a:t>Raspberry Pi Camera Module V2</a:t>
            </a:r>
          </a:p>
        </p:txBody>
      </p:sp>
      <p:sp>
        <p:nvSpPr>
          <p:cNvPr id="105" name="TextBox 104">
            <a:extLst>
              <a:ext uri="{FF2B5EF4-FFF2-40B4-BE49-F238E27FC236}">
                <a16:creationId xmlns:a16="http://schemas.microsoft.com/office/drawing/2014/main" id="{135360F5-6C19-8A4E-A71F-7F41787D44B2}"/>
              </a:ext>
            </a:extLst>
          </p:cNvPr>
          <p:cNvSpPr txBox="1"/>
          <p:nvPr/>
        </p:nvSpPr>
        <p:spPr>
          <a:xfrm>
            <a:off x="4903393" y="4545591"/>
            <a:ext cx="2329394" cy="461665"/>
          </a:xfrm>
          <a:prstGeom prst="rect">
            <a:avLst/>
          </a:prstGeom>
          <a:noFill/>
        </p:spPr>
        <p:txBody>
          <a:bodyPr wrap="square" rtlCol="0">
            <a:spAutoFit/>
          </a:bodyPr>
          <a:lstStyle/>
          <a:p>
            <a:pPr algn="ctr"/>
            <a:r>
              <a:rPr lang="en-US" sz="1200" b="1" dirty="0"/>
              <a:t>/motionDetectedKitchen Channel</a:t>
            </a:r>
          </a:p>
        </p:txBody>
      </p:sp>
      <p:sp>
        <p:nvSpPr>
          <p:cNvPr id="106" name="TextBox 105">
            <a:extLst>
              <a:ext uri="{FF2B5EF4-FFF2-40B4-BE49-F238E27FC236}">
                <a16:creationId xmlns:a16="http://schemas.microsoft.com/office/drawing/2014/main" id="{CD19F43D-E023-9B41-AC10-6BF2AD375872}"/>
              </a:ext>
            </a:extLst>
          </p:cNvPr>
          <p:cNvSpPr txBox="1"/>
          <p:nvPr/>
        </p:nvSpPr>
        <p:spPr>
          <a:xfrm>
            <a:off x="5851440" y="1752913"/>
            <a:ext cx="2329394" cy="276999"/>
          </a:xfrm>
          <a:prstGeom prst="rect">
            <a:avLst/>
          </a:prstGeom>
          <a:noFill/>
        </p:spPr>
        <p:txBody>
          <a:bodyPr wrap="square" rtlCol="0">
            <a:spAutoFit/>
          </a:bodyPr>
          <a:lstStyle/>
          <a:p>
            <a:pPr algn="ctr"/>
            <a:r>
              <a:rPr lang="en-US" sz="1200" b="1" dirty="0"/>
              <a:t>/currentLuminance Channel</a:t>
            </a:r>
          </a:p>
        </p:txBody>
      </p:sp>
      <p:sp>
        <p:nvSpPr>
          <p:cNvPr id="107" name="TextBox 106">
            <a:extLst>
              <a:ext uri="{FF2B5EF4-FFF2-40B4-BE49-F238E27FC236}">
                <a16:creationId xmlns:a16="http://schemas.microsoft.com/office/drawing/2014/main" id="{DECD4B5A-8880-E74C-A9DF-918B825958A8}"/>
              </a:ext>
            </a:extLst>
          </p:cNvPr>
          <p:cNvSpPr txBox="1"/>
          <p:nvPr/>
        </p:nvSpPr>
        <p:spPr>
          <a:xfrm>
            <a:off x="6830323" y="2655391"/>
            <a:ext cx="2329394" cy="276999"/>
          </a:xfrm>
          <a:prstGeom prst="rect">
            <a:avLst/>
          </a:prstGeom>
          <a:noFill/>
        </p:spPr>
        <p:txBody>
          <a:bodyPr wrap="square" rtlCol="0">
            <a:spAutoFit/>
          </a:bodyPr>
          <a:lstStyle/>
          <a:p>
            <a:pPr algn="ctr"/>
            <a:r>
              <a:rPr lang="en-US" sz="1200" b="1" dirty="0"/>
              <a:t>IFTTT Webhook</a:t>
            </a:r>
          </a:p>
        </p:txBody>
      </p:sp>
      <p:sp>
        <p:nvSpPr>
          <p:cNvPr id="108" name="TextBox 107">
            <a:extLst>
              <a:ext uri="{FF2B5EF4-FFF2-40B4-BE49-F238E27FC236}">
                <a16:creationId xmlns:a16="http://schemas.microsoft.com/office/drawing/2014/main" id="{76FBCB9F-B6C6-3948-96DD-82A362C9B7BE}"/>
              </a:ext>
            </a:extLst>
          </p:cNvPr>
          <p:cNvSpPr txBox="1"/>
          <p:nvPr/>
        </p:nvSpPr>
        <p:spPr>
          <a:xfrm>
            <a:off x="6828346" y="4375336"/>
            <a:ext cx="2329394" cy="276999"/>
          </a:xfrm>
          <a:prstGeom prst="rect">
            <a:avLst/>
          </a:prstGeom>
          <a:noFill/>
        </p:spPr>
        <p:txBody>
          <a:bodyPr wrap="square" rtlCol="0">
            <a:spAutoFit/>
          </a:bodyPr>
          <a:lstStyle/>
          <a:p>
            <a:pPr algn="ctr"/>
            <a:r>
              <a:rPr lang="en-US" sz="1200" b="1" dirty="0"/>
              <a:t>IFTTT Webhook</a:t>
            </a:r>
          </a:p>
        </p:txBody>
      </p:sp>
      <p:sp>
        <p:nvSpPr>
          <p:cNvPr id="109" name="TextBox 108">
            <a:extLst>
              <a:ext uri="{FF2B5EF4-FFF2-40B4-BE49-F238E27FC236}">
                <a16:creationId xmlns:a16="http://schemas.microsoft.com/office/drawing/2014/main" id="{EF3C5CAF-C00A-AC4E-8FDD-3A25A1D560EA}"/>
              </a:ext>
            </a:extLst>
          </p:cNvPr>
          <p:cNvSpPr txBox="1"/>
          <p:nvPr/>
        </p:nvSpPr>
        <p:spPr>
          <a:xfrm>
            <a:off x="8738294" y="5121501"/>
            <a:ext cx="2329394" cy="276999"/>
          </a:xfrm>
          <a:prstGeom prst="rect">
            <a:avLst/>
          </a:prstGeom>
          <a:noFill/>
        </p:spPr>
        <p:txBody>
          <a:bodyPr wrap="square" rtlCol="0">
            <a:spAutoFit/>
          </a:bodyPr>
          <a:lstStyle/>
          <a:p>
            <a:pPr algn="ctr"/>
            <a:r>
              <a:rPr lang="en-US" sz="1200" b="1" dirty="0"/>
              <a:t>TP-Link Kasa Smart Wi-Fi Plug</a:t>
            </a:r>
          </a:p>
        </p:txBody>
      </p:sp>
      <p:sp>
        <p:nvSpPr>
          <p:cNvPr id="110" name="TextBox 109">
            <a:extLst>
              <a:ext uri="{FF2B5EF4-FFF2-40B4-BE49-F238E27FC236}">
                <a16:creationId xmlns:a16="http://schemas.microsoft.com/office/drawing/2014/main" id="{1548734B-C1D7-C646-ABCE-6FC5B8E23CCC}"/>
              </a:ext>
            </a:extLst>
          </p:cNvPr>
          <p:cNvSpPr txBox="1"/>
          <p:nvPr/>
        </p:nvSpPr>
        <p:spPr>
          <a:xfrm>
            <a:off x="8795694" y="2435702"/>
            <a:ext cx="2329394" cy="276999"/>
          </a:xfrm>
          <a:prstGeom prst="rect">
            <a:avLst/>
          </a:prstGeom>
          <a:noFill/>
        </p:spPr>
        <p:txBody>
          <a:bodyPr wrap="square" rtlCol="0">
            <a:spAutoFit/>
          </a:bodyPr>
          <a:lstStyle/>
          <a:p>
            <a:pPr algn="ctr"/>
            <a:r>
              <a:rPr lang="en-US" sz="1200" b="1" dirty="0"/>
              <a:t>TP-Link Kasa Smart Wi-Fi Plug</a:t>
            </a:r>
          </a:p>
        </p:txBody>
      </p:sp>
      <p:sp>
        <p:nvSpPr>
          <p:cNvPr id="111" name="TextBox 110">
            <a:extLst>
              <a:ext uri="{FF2B5EF4-FFF2-40B4-BE49-F238E27FC236}">
                <a16:creationId xmlns:a16="http://schemas.microsoft.com/office/drawing/2014/main" id="{CEFFC48E-ECAF-DE41-98E5-22EE4CE1DE54}"/>
              </a:ext>
            </a:extLst>
          </p:cNvPr>
          <p:cNvSpPr txBox="1"/>
          <p:nvPr/>
        </p:nvSpPr>
        <p:spPr>
          <a:xfrm>
            <a:off x="8769963" y="3360000"/>
            <a:ext cx="2329394" cy="276999"/>
          </a:xfrm>
          <a:prstGeom prst="rect">
            <a:avLst/>
          </a:prstGeom>
          <a:noFill/>
        </p:spPr>
        <p:txBody>
          <a:bodyPr wrap="square" rtlCol="0">
            <a:spAutoFit/>
          </a:bodyPr>
          <a:lstStyle/>
          <a:p>
            <a:pPr algn="ctr"/>
            <a:r>
              <a:rPr lang="en-US" sz="1200" b="1" dirty="0"/>
              <a:t>Gmail Email Client</a:t>
            </a:r>
          </a:p>
        </p:txBody>
      </p:sp>
      <p:sp>
        <p:nvSpPr>
          <p:cNvPr id="112" name="TextBox 111">
            <a:extLst>
              <a:ext uri="{FF2B5EF4-FFF2-40B4-BE49-F238E27FC236}">
                <a16:creationId xmlns:a16="http://schemas.microsoft.com/office/drawing/2014/main" id="{96FC52EA-33DC-694E-B896-60A9CF1F5209}"/>
              </a:ext>
            </a:extLst>
          </p:cNvPr>
          <p:cNvSpPr txBox="1"/>
          <p:nvPr/>
        </p:nvSpPr>
        <p:spPr>
          <a:xfrm>
            <a:off x="9799042" y="1041633"/>
            <a:ext cx="2329394" cy="276999"/>
          </a:xfrm>
          <a:prstGeom prst="rect">
            <a:avLst/>
          </a:prstGeom>
          <a:noFill/>
        </p:spPr>
        <p:txBody>
          <a:bodyPr wrap="square" rtlCol="0">
            <a:spAutoFit/>
          </a:bodyPr>
          <a:lstStyle/>
          <a:p>
            <a:pPr algn="ctr"/>
            <a:r>
              <a:rPr lang="en-US" sz="1200" b="1" dirty="0"/>
              <a:t>Lamp</a:t>
            </a:r>
          </a:p>
        </p:txBody>
      </p:sp>
      <p:sp>
        <p:nvSpPr>
          <p:cNvPr id="113" name="TextBox 112">
            <a:extLst>
              <a:ext uri="{FF2B5EF4-FFF2-40B4-BE49-F238E27FC236}">
                <a16:creationId xmlns:a16="http://schemas.microsoft.com/office/drawing/2014/main" id="{6137100B-EBD3-254C-ABE5-F931FC24EC8D}"/>
              </a:ext>
            </a:extLst>
          </p:cNvPr>
          <p:cNvSpPr txBox="1"/>
          <p:nvPr/>
        </p:nvSpPr>
        <p:spPr>
          <a:xfrm>
            <a:off x="9820812" y="3735350"/>
            <a:ext cx="2329394" cy="276999"/>
          </a:xfrm>
          <a:prstGeom prst="rect">
            <a:avLst/>
          </a:prstGeom>
          <a:noFill/>
        </p:spPr>
        <p:txBody>
          <a:bodyPr wrap="square" rtlCol="0">
            <a:spAutoFit/>
          </a:bodyPr>
          <a:lstStyle/>
          <a:p>
            <a:pPr algn="ctr"/>
            <a:r>
              <a:rPr lang="en-US" sz="1200" b="1" dirty="0"/>
              <a:t>Lamp</a:t>
            </a:r>
          </a:p>
        </p:txBody>
      </p:sp>
      <p:sp>
        <p:nvSpPr>
          <p:cNvPr id="114" name="Arc 113">
            <a:extLst>
              <a:ext uri="{FF2B5EF4-FFF2-40B4-BE49-F238E27FC236}">
                <a16:creationId xmlns:a16="http://schemas.microsoft.com/office/drawing/2014/main" id="{9FD0309B-70B6-124E-8F0D-CF32C5FC3797}"/>
              </a:ext>
            </a:extLst>
          </p:cNvPr>
          <p:cNvSpPr/>
          <p:nvPr/>
        </p:nvSpPr>
        <p:spPr>
          <a:xfrm>
            <a:off x="2166152" y="3344198"/>
            <a:ext cx="2886559" cy="1827988"/>
          </a:xfrm>
          <a:prstGeom prst="arc">
            <a:avLst>
              <a:gd name="adj1" fmla="val 10735147"/>
              <a:gd name="adj2" fmla="val 176736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55AFCFBC-2AA8-9F41-B2A5-AFFB85DA8493}"/>
              </a:ext>
            </a:extLst>
          </p:cNvPr>
          <p:cNvSpPr txBox="1"/>
          <p:nvPr/>
        </p:nvSpPr>
        <p:spPr>
          <a:xfrm>
            <a:off x="822241" y="5619610"/>
            <a:ext cx="7653031" cy="1200329"/>
          </a:xfrm>
          <a:prstGeom prst="rect">
            <a:avLst/>
          </a:prstGeom>
          <a:noFill/>
        </p:spPr>
        <p:txBody>
          <a:bodyPr wrap="square" rtlCol="0">
            <a:spAutoFit/>
          </a:bodyPr>
          <a:lstStyle/>
          <a:p>
            <a:r>
              <a:rPr lang="en-US" sz="1200" dirty="0"/>
              <a:t>Notes</a:t>
            </a:r>
          </a:p>
          <a:p>
            <a:r>
              <a:rPr lang="en-US" sz="1200" dirty="0"/>
              <a:t>1. </a:t>
            </a:r>
            <a:r>
              <a:rPr lang="en-US" sz="1200" dirty="0">
                <a:solidFill>
                  <a:srgbClr val="00B0F0"/>
                </a:solidFill>
                <a:hlinkClick r:id="rId15">
                  <a:extLst>
                    <a:ext uri="{A12FA001-AC4F-418D-AE19-62706E023703}">
                      <ahyp:hlinkClr xmlns:ahyp="http://schemas.microsoft.com/office/drawing/2018/hyperlinkcolor" val="tx"/>
                    </a:ext>
                  </a:extLst>
                </a:hlinkClick>
              </a:rPr>
              <a:t>Mapbox Search API Documentation </a:t>
            </a:r>
            <a:endParaRPr lang="en-US" sz="1200" dirty="0">
              <a:solidFill>
                <a:srgbClr val="00B0F0"/>
              </a:solidFill>
            </a:endParaRPr>
          </a:p>
          <a:p>
            <a:r>
              <a:rPr lang="en-US" sz="1200" dirty="0"/>
              <a:t>2. </a:t>
            </a:r>
            <a:r>
              <a:rPr lang="en-US" sz="1200" dirty="0">
                <a:solidFill>
                  <a:srgbClr val="00B0F0"/>
                </a:solidFill>
                <a:hlinkClick r:id="rId16">
                  <a:extLst>
                    <a:ext uri="{A12FA001-AC4F-418D-AE19-62706E023703}">
                      <ahyp:hlinkClr xmlns:ahyp="http://schemas.microsoft.com/office/drawing/2018/hyperlinkcolor" val="tx"/>
                    </a:ext>
                  </a:extLst>
                </a:hlinkClick>
              </a:rPr>
              <a:t>Sunrise Sunset API Documentation</a:t>
            </a:r>
            <a:endParaRPr lang="en-US" sz="1200" dirty="0">
              <a:solidFill>
                <a:srgbClr val="00B0F0"/>
              </a:solidFill>
            </a:endParaRPr>
          </a:p>
          <a:p>
            <a:r>
              <a:rPr lang="en-US" sz="1200" dirty="0"/>
              <a:t>3. </a:t>
            </a:r>
            <a:r>
              <a:rPr lang="en-US" sz="1200" dirty="0">
                <a:solidFill>
                  <a:srgbClr val="00B0F0"/>
                </a:solidFill>
                <a:hlinkClick r:id="rId17">
                  <a:extLst>
                    <a:ext uri="{A12FA001-AC4F-418D-AE19-62706E023703}">
                      <ahyp:hlinkClr xmlns:ahyp="http://schemas.microsoft.com/office/drawing/2018/hyperlinkcolor" val="tx"/>
                    </a:ext>
                  </a:extLst>
                </a:hlinkClick>
              </a:rPr>
              <a:t>Camera Module Analysis Detail</a:t>
            </a:r>
            <a:endParaRPr lang="en-US" sz="1200" dirty="0">
              <a:solidFill>
                <a:srgbClr val="00B0F0"/>
              </a:solidFill>
            </a:endParaRPr>
          </a:p>
          <a:p>
            <a:r>
              <a:rPr lang="en-US" sz="1200" dirty="0"/>
              <a:t>4. </a:t>
            </a:r>
            <a:r>
              <a:rPr lang="en-US" sz="1200" dirty="0">
                <a:solidFill>
                  <a:srgbClr val="00B0F0"/>
                </a:solidFill>
                <a:hlinkClick r:id="rId18">
                  <a:extLst>
                    <a:ext uri="{A12FA001-AC4F-418D-AE19-62706E023703}">
                      <ahyp:hlinkClr xmlns:ahyp="http://schemas.microsoft.com/office/drawing/2018/hyperlinkcolor" val="tx"/>
                    </a:ext>
                  </a:extLst>
                </a:hlinkClick>
              </a:rPr>
              <a:t>ThingSpeak MQTT Documentation</a:t>
            </a:r>
            <a:endParaRPr lang="en-US" sz="1200" dirty="0">
              <a:solidFill>
                <a:srgbClr val="00B0F0"/>
              </a:solidFill>
            </a:endParaRPr>
          </a:p>
          <a:p>
            <a:r>
              <a:rPr lang="en-US" sz="1200" dirty="0"/>
              <a:t>5. </a:t>
            </a:r>
            <a:r>
              <a:rPr lang="en-US" sz="1200" dirty="0">
                <a:solidFill>
                  <a:srgbClr val="00B0F0"/>
                </a:solidFill>
                <a:hlinkClick r:id="rId19">
                  <a:extLst>
                    <a:ext uri="{A12FA001-AC4F-418D-AE19-62706E023703}">
                      <ahyp:hlinkClr xmlns:ahyp="http://schemas.microsoft.com/office/drawing/2018/hyperlinkcolor" val="tx"/>
                    </a:ext>
                  </a:extLst>
                </a:hlinkClick>
              </a:rPr>
              <a:t>IFTTT Webhook Documentation</a:t>
            </a:r>
            <a:endParaRPr lang="en-US" sz="1200" dirty="0">
              <a:solidFill>
                <a:srgbClr val="00B0F0"/>
              </a:solidFill>
            </a:endParaRPr>
          </a:p>
        </p:txBody>
      </p:sp>
      <p:sp>
        <p:nvSpPr>
          <p:cNvPr id="122" name="TextBox 121">
            <a:extLst>
              <a:ext uri="{FF2B5EF4-FFF2-40B4-BE49-F238E27FC236}">
                <a16:creationId xmlns:a16="http://schemas.microsoft.com/office/drawing/2014/main" id="{C0D96E6C-4DFB-464F-A418-A689ACF5B67C}"/>
              </a:ext>
            </a:extLst>
          </p:cNvPr>
          <p:cNvSpPr txBox="1"/>
          <p:nvPr/>
        </p:nvSpPr>
        <p:spPr>
          <a:xfrm>
            <a:off x="4667189" y="3831331"/>
            <a:ext cx="2329394" cy="276999"/>
          </a:xfrm>
          <a:prstGeom prst="rect">
            <a:avLst/>
          </a:prstGeom>
          <a:noFill/>
        </p:spPr>
        <p:txBody>
          <a:bodyPr wrap="square" rtlCol="0">
            <a:spAutoFit/>
          </a:bodyPr>
          <a:lstStyle/>
          <a:p>
            <a:pPr algn="ctr"/>
            <a:r>
              <a:rPr lang="en-US" sz="1200" b="1" dirty="0"/>
              <a:t>Paho MQTT Broker</a:t>
            </a:r>
          </a:p>
        </p:txBody>
      </p:sp>
      <p:cxnSp>
        <p:nvCxnSpPr>
          <p:cNvPr id="124" name="Straight Arrow Connector 123">
            <a:extLst>
              <a:ext uri="{FF2B5EF4-FFF2-40B4-BE49-F238E27FC236}">
                <a16:creationId xmlns:a16="http://schemas.microsoft.com/office/drawing/2014/main" id="{F9C6BE21-28E6-674F-AB71-B0EE2C0D562B}"/>
              </a:ext>
            </a:extLst>
          </p:cNvPr>
          <p:cNvCxnSpPr>
            <a:cxnSpLocks/>
          </p:cNvCxnSpPr>
          <p:nvPr/>
        </p:nvCxnSpPr>
        <p:spPr>
          <a:xfrm>
            <a:off x="5885512" y="3389833"/>
            <a:ext cx="422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56CB7B9-2175-AE48-A802-AECCD3D6D733}"/>
              </a:ext>
            </a:extLst>
          </p:cNvPr>
          <p:cNvPicPr>
            <a:picLocks noChangeAspect="1"/>
          </p:cNvPicPr>
          <p:nvPr/>
        </p:nvPicPr>
        <p:blipFill>
          <a:blip r:embed="rId20"/>
          <a:stretch>
            <a:fillRect/>
          </a:stretch>
        </p:blipFill>
        <p:spPr>
          <a:xfrm>
            <a:off x="5292475" y="3131069"/>
            <a:ext cx="735639" cy="457862"/>
          </a:xfrm>
          <a:prstGeom prst="rect">
            <a:avLst/>
          </a:prstGeom>
        </p:spPr>
      </p:pic>
      <p:sp>
        <p:nvSpPr>
          <p:cNvPr id="8" name="TextBox 7">
            <a:extLst>
              <a:ext uri="{FF2B5EF4-FFF2-40B4-BE49-F238E27FC236}">
                <a16:creationId xmlns:a16="http://schemas.microsoft.com/office/drawing/2014/main" id="{42A9B551-5BC7-174D-B6B9-25D1450EBFB6}"/>
              </a:ext>
            </a:extLst>
          </p:cNvPr>
          <p:cNvSpPr txBox="1"/>
          <p:nvPr/>
        </p:nvSpPr>
        <p:spPr>
          <a:xfrm>
            <a:off x="878969" y="4973279"/>
            <a:ext cx="2679072" cy="646331"/>
          </a:xfrm>
          <a:prstGeom prst="rect">
            <a:avLst/>
          </a:prstGeom>
          <a:noFill/>
          <a:ln>
            <a:solidFill>
              <a:schemeClr val="tx1"/>
            </a:solidFill>
          </a:ln>
        </p:spPr>
        <p:txBody>
          <a:bodyPr wrap="square" rtlCol="0">
            <a:spAutoFit/>
          </a:bodyPr>
          <a:lstStyle/>
          <a:p>
            <a:r>
              <a:rPr lang="en-US" sz="900" dirty="0"/>
              <a:t>Motion Sensor connected to Raspberry Pi via Breadboard and GPIO Pins. If motion detected in last 15 seconds, 1 pushed to Thingspeak (0 if no motion in last 15 seconds)</a:t>
            </a:r>
          </a:p>
        </p:txBody>
      </p:sp>
      <p:sp>
        <p:nvSpPr>
          <p:cNvPr id="59" name="TextBox 58">
            <a:extLst>
              <a:ext uri="{FF2B5EF4-FFF2-40B4-BE49-F238E27FC236}">
                <a16:creationId xmlns:a16="http://schemas.microsoft.com/office/drawing/2014/main" id="{C871D652-C4BE-9A4D-958F-F15A7FEB03D1}"/>
              </a:ext>
            </a:extLst>
          </p:cNvPr>
          <p:cNvSpPr txBox="1"/>
          <p:nvPr/>
        </p:nvSpPr>
        <p:spPr>
          <a:xfrm>
            <a:off x="556310" y="995489"/>
            <a:ext cx="2679072" cy="923330"/>
          </a:xfrm>
          <a:prstGeom prst="rect">
            <a:avLst/>
          </a:prstGeom>
          <a:noFill/>
          <a:ln>
            <a:solidFill>
              <a:schemeClr val="tx1"/>
            </a:solidFill>
          </a:ln>
        </p:spPr>
        <p:txBody>
          <a:bodyPr wrap="square" rtlCol="0">
            <a:spAutoFit/>
          </a:bodyPr>
          <a:lstStyle/>
          <a:p>
            <a:r>
              <a:rPr lang="en-US" sz="900" dirty="0"/>
              <a:t>Mapbox API used to get coordinates for location (‘Drumcondra’ passed in call). Response longitude and latitude used in Sunrise Sunset API call for dusk time. If current time greater than dusk, ‘isDusk’ set to 1 (if not set to 0). Pushed to Thingspeak with average luminance</a:t>
            </a:r>
          </a:p>
        </p:txBody>
      </p:sp>
      <p:sp>
        <p:nvSpPr>
          <p:cNvPr id="61" name="TextBox 60">
            <a:extLst>
              <a:ext uri="{FF2B5EF4-FFF2-40B4-BE49-F238E27FC236}">
                <a16:creationId xmlns:a16="http://schemas.microsoft.com/office/drawing/2014/main" id="{52992627-9E3F-9647-A377-B0A16CAB7B4A}"/>
              </a:ext>
            </a:extLst>
          </p:cNvPr>
          <p:cNvSpPr txBox="1"/>
          <p:nvPr/>
        </p:nvSpPr>
        <p:spPr>
          <a:xfrm>
            <a:off x="3349042" y="746350"/>
            <a:ext cx="2679072" cy="784830"/>
          </a:xfrm>
          <a:prstGeom prst="rect">
            <a:avLst/>
          </a:prstGeom>
          <a:noFill/>
          <a:ln>
            <a:solidFill>
              <a:schemeClr val="tx1"/>
            </a:solidFill>
          </a:ln>
        </p:spPr>
        <p:txBody>
          <a:bodyPr wrap="square" rtlCol="0">
            <a:spAutoFit/>
          </a:bodyPr>
          <a:lstStyle/>
          <a:p>
            <a:r>
              <a:rPr lang="en-US" sz="900" dirty="0"/>
              <a:t>Picamera used to obtain image data that is used in luminance analysis (YUV format to enable capture of luminance data. Once average luminance of photo is extracted, this is pushed to ThingSpeak</a:t>
            </a:r>
          </a:p>
        </p:txBody>
      </p:sp>
      <p:sp>
        <p:nvSpPr>
          <p:cNvPr id="62" name="TextBox 61">
            <a:extLst>
              <a:ext uri="{FF2B5EF4-FFF2-40B4-BE49-F238E27FC236}">
                <a16:creationId xmlns:a16="http://schemas.microsoft.com/office/drawing/2014/main" id="{692E4E04-F7E1-D549-8BEA-4504D0B15B43}"/>
              </a:ext>
            </a:extLst>
          </p:cNvPr>
          <p:cNvSpPr txBox="1"/>
          <p:nvPr/>
        </p:nvSpPr>
        <p:spPr>
          <a:xfrm>
            <a:off x="4578700" y="4122938"/>
            <a:ext cx="2073477" cy="369332"/>
          </a:xfrm>
          <a:prstGeom prst="rect">
            <a:avLst/>
          </a:prstGeom>
          <a:noFill/>
          <a:ln>
            <a:solidFill>
              <a:schemeClr val="tx1"/>
            </a:solidFill>
          </a:ln>
        </p:spPr>
        <p:txBody>
          <a:bodyPr wrap="square" rtlCol="0">
            <a:spAutoFit/>
          </a:bodyPr>
          <a:lstStyle/>
          <a:p>
            <a:r>
              <a:rPr lang="en-US" sz="900" dirty="0"/>
              <a:t>Paho MQTT broker used to push data to Thingspeak</a:t>
            </a:r>
          </a:p>
        </p:txBody>
      </p:sp>
      <p:sp>
        <p:nvSpPr>
          <p:cNvPr id="63" name="TextBox 62">
            <a:extLst>
              <a:ext uri="{FF2B5EF4-FFF2-40B4-BE49-F238E27FC236}">
                <a16:creationId xmlns:a16="http://schemas.microsoft.com/office/drawing/2014/main" id="{AE35F7F2-CD30-3F4D-A10F-6380809EE32A}"/>
              </a:ext>
            </a:extLst>
          </p:cNvPr>
          <p:cNvSpPr txBox="1"/>
          <p:nvPr/>
        </p:nvSpPr>
        <p:spPr>
          <a:xfrm>
            <a:off x="5488810" y="5056241"/>
            <a:ext cx="2679072" cy="507831"/>
          </a:xfrm>
          <a:prstGeom prst="rect">
            <a:avLst/>
          </a:prstGeom>
          <a:noFill/>
          <a:ln>
            <a:solidFill>
              <a:schemeClr val="tx1"/>
            </a:solidFill>
          </a:ln>
        </p:spPr>
        <p:txBody>
          <a:bodyPr wrap="square" rtlCol="0">
            <a:spAutoFit/>
          </a:bodyPr>
          <a:lstStyle/>
          <a:p>
            <a:r>
              <a:rPr lang="en-US" sz="900" dirty="0"/>
              <a:t>React set on /motionDetectedKitchen channel (if value is 1). Thing HTTP triggers IFTTT webhook that turns on Kasa Smart Wi-Fi Plug</a:t>
            </a:r>
          </a:p>
        </p:txBody>
      </p:sp>
      <p:sp>
        <p:nvSpPr>
          <p:cNvPr id="64" name="TextBox 63">
            <a:extLst>
              <a:ext uri="{FF2B5EF4-FFF2-40B4-BE49-F238E27FC236}">
                <a16:creationId xmlns:a16="http://schemas.microsoft.com/office/drawing/2014/main" id="{1F070BAE-12B0-D342-95E1-376631C31035}"/>
              </a:ext>
            </a:extLst>
          </p:cNvPr>
          <p:cNvSpPr txBox="1"/>
          <p:nvPr/>
        </p:nvSpPr>
        <p:spPr>
          <a:xfrm>
            <a:off x="6370912" y="697466"/>
            <a:ext cx="4312296" cy="900000"/>
          </a:xfrm>
          <a:prstGeom prst="rect">
            <a:avLst/>
          </a:prstGeom>
          <a:noFill/>
          <a:ln>
            <a:solidFill>
              <a:schemeClr val="tx1"/>
            </a:solidFill>
          </a:ln>
        </p:spPr>
        <p:txBody>
          <a:bodyPr wrap="square" rtlCol="0">
            <a:spAutoFit/>
          </a:bodyPr>
          <a:lstStyle/>
          <a:p>
            <a:r>
              <a:rPr lang="en-US" sz="900" dirty="0"/>
              <a:t>2 Reacts set on /currentLuminance channel.</a:t>
            </a:r>
          </a:p>
          <a:p>
            <a:r>
              <a:rPr lang="en-US" sz="900" dirty="0"/>
              <a:t>If currentLuminance is less than 130 and isDusk equals 1 a React triggers a Thing HTTP with an IFTTT webhook that turns on Kasa Smart Wi-Fi Plug.</a:t>
            </a:r>
          </a:p>
          <a:p>
            <a:r>
              <a:rPr lang="en-US" sz="900" dirty="0"/>
              <a:t>If currentLuminance is less than 130 and isDusk equals 0 a React triggers a Thing HTTP with an IFTTT webhook that sends me an email telling me to turn on the light (as it is dark in the room).</a:t>
            </a:r>
          </a:p>
          <a:p>
            <a:endParaRPr lang="en-US" sz="900" dirty="0"/>
          </a:p>
        </p:txBody>
      </p:sp>
    </p:spTree>
    <p:extLst>
      <p:ext uri="{BB962C8B-B14F-4D97-AF65-F5344CB8AC3E}">
        <p14:creationId xmlns:p14="http://schemas.microsoft.com/office/powerpoint/2010/main" val="3142148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474D51-6739-3546-A408-FC1387EAC5CD}"/>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Title 1">
            <a:extLst>
              <a:ext uri="{FF2B5EF4-FFF2-40B4-BE49-F238E27FC236}">
                <a16:creationId xmlns:a16="http://schemas.microsoft.com/office/drawing/2014/main" id="{021710F7-E777-E141-B050-352BA7FAA9D5}"/>
              </a:ext>
            </a:extLst>
          </p:cNvPr>
          <p:cNvSpPr>
            <a:spLocks noGrp="1"/>
          </p:cNvSpPr>
          <p:nvPr>
            <p:ph type="title"/>
          </p:nvPr>
        </p:nvSpPr>
        <p:spPr>
          <a:xfrm>
            <a:off x="1536071" y="139187"/>
            <a:ext cx="9116140" cy="672935"/>
          </a:xfrm>
        </p:spPr>
        <p:txBody>
          <a:bodyPr>
            <a:normAutofit fontScale="90000"/>
          </a:bodyPr>
          <a:lstStyle/>
          <a:p>
            <a:pPr algn="ctr"/>
            <a:r>
              <a:rPr lang="en-US" sz="2400" dirty="0"/>
              <a:t>Automation of Light System – Informational Flow Diagram (/currentLuminance channel)</a:t>
            </a:r>
          </a:p>
        </p:txBody>
      </p:sp>
      <p:pic>
        <p:nvPicPr>
          <p:cNvPr id="3" name="Picture 2">
            <a:extLst>
              <a:ext uri="{FF2B5EF4-FFF2-40B4-BE49-F238E27FC236}">
                <a16:creationId xmlns:a16="http://schemas.microsoft.com/office/drawing/2014/main" id="{1EE7D8F3-1B2C-B34B-AFF0-E69BF1C07FDC}"/>
              </a:ext>
            </a:extLst>
          </p:cNvPr>
          <p:cNvPicPr>
            <a:picLocks noChangeAspect="1"/>
          </p:cNvPicPr>
          <p:nvPr/>
        </p:nvPicPr>
        <p:blipFill>
          <a:blip r:embed="rId2"/>
          <a:stretch>
            <a:fillRect/>
          </a:stretch>
        </p:blipFill>
        <p:spPr>
          <a:xfrm>
            <a:off x="167268" y="880946"/>
            <a:ext cx="11853747" cy="5831004"/>
          </a:xfrm>
          <a:prstGeom prst="rect">
            <a:avLst/>
          </a:prstGeom>
        </p:spPr>
      </p:pic>
    </p:spTree>
    <p:extLst>
      <p:ext uri="{BB962C8B-B14F-4D97-AF65-F5344CB8AC3E}">
        <p14:creationId xmlns:p14="http://schemas.microsoft.com/office/powerpoint/2010/main" val="126868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474D51-6739-3546-A408-FC1387EAC5CD}"/>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Title 1">
            <a:extLst>
              <a:ext uri="{FF2B5EF4-FFF2-40B4-BE49-F238E27FC236}">
                <a16:creationId xmlns:a16="http://schemas.microsoft.com/office/drawing/2014/main" id="{021710F7-E777-E141-B050-352BA7FAA9D5}"/>
              </a:ext>
            </a:extLst>
          </p:cNvPr>
          <p:cNvSpPr>
            <a:spLocks noGrp="1"/>
          </p:cNvSpPr>
          <p:nvPr>
            <p:ph type="title"/>
          </p:nvPr>
        </p:nvSpPr>
        <p:spPr>
          <a:xfrm>
            <a:off x="1797666" y="150983"/>
            <a:ext cx="8596668" cy="672935"/>
          </a:xfrm>
        </p:spPr>
        <p:txBody>
          <a:bodyPr>
            <a:normAutofit fontScale="90000"/>
          </a:bodyPr>
          <a:lstStyle/>
          <a:p>
            <a:pPr algn="ctr"/>
            <a:r>
              <a:rPr lang="en-US" sz="2400" dirty="0"/>
              <a:t>Automation of Light System – Informational Flow Diagram (/motionDetectedKitchen channel)</a:t>
            </a:r>
          </a:p>
        </p:txBody>
      </p:sp>
      <p:pic>
        <p:nvPicPr>
          <p:cNvPr id="6" name="Picture 5">
            <a:extLst>
              <a:ext uri="{FF2B5EF4-FFF2-40B4-BE49-F238E27FC236}">
                <a16:creationId xmlns:a16="http://schemas.microsoft.com/office/drawing/2014/main" id="{5E2BCA63-7CA9-A845-ABCE-702B011C1801}"/>
              </a:ext>
            </a:extLst>
          </p:cNvPr>
          <p:cNvPicPr>
            <a:picLocks noChangeAspect="1"/>
          </p:cNvPicPr>
          <p:nvPr/>
        </p:nvPicPr>
        <p:blipFill>
          <a:blip r:embed="rId2"/>
          <a:stretch>
            <a:fillRect/>
          </a:stretch>
        </p:blipFill>
        <p:spPr>
          <a:xfrm>
            <a:off x="737418" y="1016000"/>
            <a:ext cx="11139950" cy="5551948"/>
          </a:xfrm>
          <a:prstGeom prst="rect">
            <a:avLst/>
          </a:prstGeom>
        </p:spPr>
      </p:pic>
    </p:spTree>
    <p:extLst>
      <p:ext uri="{BB962C8B-B14F-4D97-AF65-F5344CB8AC3E}">
        <p14:creationId xmlns:p14="http://schemas.microsoft.com/office/powerpoint/2010/main" val="327248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110066DC-36B5-6C42-A3BE-7427B81ECA7A}"/>
              </a:ext>
            </a:extLst>
          </p:cNvPr>
          <p:cNvSpPr/>
          <p:nvPr/>
        </p:nvSpPr>
        <p:spPr>
          <a:xfrm>
            <a:off x="0" y="9057"/>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0B773F46-850B-B442-92B4-38E51146149A}"/>
              </a:ext>
            </a:extLst>
          </p:cNvPr>
          <p:cNvSpPr>
            <a:spLocks noGrp="1"/>
          </p:cNvSpPr>
          <p:nvPr>
            <p:ph type="title"/>
          </p:nvPr>
        </p:nvSpPr>
        <p:spPr>
          <a:xfrm>
            <a:off x="1797666" y="288631"/>
            <a:ext cx="8596668" cy="672935"/>
          </a:xfrm>
        </p:spPr>
        <p:txBody>
          <a:bodyPr>
            <a:normAutofit/>
          </a:bodyPr>
          <a:lstStyle/>
          <a:p>
            <a:pPr algn="ctr"/>
            <a:r>
              <a:rPr lang="en-US" sz="2400" dirty="0"/>
              <a:t>Control of Sonos Music Speakers – Pictorial Representation</a:t>
            </a:r>
          </a:p>
        </p:txBody>
      </p:sp>
      <p:pic>
        <p:nvPicPr>
          <p:cNvPr id="5" name="Content Placeholder 4">
            <a:extLst>
              <a:ext uri="{FF2B5EF4-FFF2-40B4-BE49-F238E27FC236}">
                <a16:creationId xmlns:a16="http://schemas.microsoft.com/office/drawing/2014/main" id="{404603D3-0E51-B546-9C32-8B0E4F34C6A7}"/>
              </a:ext>
            </a:extLst>
          </p:cNvPr>
          <p:cNvPicPr>
            <a:picLocks noGrp="1" noChangeAspect="1"/>
          </p:cNvPicPr>
          <p:nvPr>
            <p:ph idx="1"/>
          </p:nvPr>
        </p:nvPicPr>
        <p:blipFill>
          <a:blip r:embed="rId2"/>
          <a:stretch>
            <a:fillRect/>
          </a:stretch>
        </p:blipFill>
        <p:spPr>
          <a:xfrm>
            <a:off x="6029155" y="2939984"/>
            <a:ext cx="1167847" cy="739775"/>
          </a:xfrm>
        </p:spPr>
      </p:pic>
      <p:cxnSp>
        <p:nvCxnSpPr>
          <p:cNvPr id="58" name="Straight Arrow Connector 57">
            <a:extLst>
              <a:ext uri="{FF2B5EF4-FFF2-40B4-BE49-F238E27FC236}">
                <a16:creationId xmlns:a16="http://schemas.microsoft.com/office/drawing/2014/main" id="{9A26C7DA-986D-9640-BC26-F91DFAC648C7}"/>
              </a:ext>
            </a:extLst>
          </p:cNvPr>
          <p:cNvCxnSpPr>
            <a:cxnSpLocks/>
          </p:cNvCxnSpPr>
          <p:nvPr/>
        </p:nvCxnSpPr>
        <p:spPr>
          <a:xfrm>
            <a:off x="9273266" y="3641817"/>
            <a:ext cx="1042331" cy="864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FD85D2F-1B5C-4443-BA54-ACD646923E81}"/>
              </a:ext>
            </a:extLst>
          </p:cNvPr>
          <p:cNvCxnSpPr>
            <a:cxnSpLocks/>
          </p:cNvCxnSpPr>
          <p:nvPr/>
        </p:nvCxnSpPr>
        <p:spPr>
          <a:xfrm flipV="1">
            <a:off x="9273266" y="2185640"/>
            <a:ext cx="1042331" cy="901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FEAF3C3-8D54-4D46-8FB5-689FC26FE4E0}"/>
              </a:ext>
            </a:extLst>
          </p:cNvPr>
          <p:cNvCxnSpPr>
            <a:cxnSpLocks/>
          </p:cNvCxnSpPr>
          <p:nvPr/>
        </p:nvCxnSpPr>
        <p:spPr>
          <a:xfrm>
            <a:off x="7141680" y="3283350"/>
            <a:ext cx="1498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9749C0AF-0913-D444-A6E5-8641D96644FF}"/>
              </a:ext>
            </a:extLst>
          </p:cNvPr>
          <p:cNvSpPr txBox="1"/>
          <p:nvPr/>
        </p:nvSpPr>
        <p:spPr>
          <a:xfrm>
            <a:off x="343715" y="3938500"/>
            <a:ext cx="2505454" cy="738664"/>
          </a:xfrm>
          <a:prstGeom prst="rect">
            <a:avLst/>
          </a:prstGeom>
          <a:noFill/>
        </p:spPr>
        <p:txBody>
          <a:bodyPr wrap="square" rtlCol="0">
            <a:spAutoFit/>
          </a:bodyPr>
          <a:lstStyle/>
          <a:p>
            <a:pPr algn="ctr"/>
            <a:r>
              <a:rPr lang="en-US" sz="1400" b="1" dirty="0"/>
              <a:t>Blue Dot </a:t>
            </a:r>
          </a:p>
          <a:p>
            <a:pPr algn="ctr"/>
            <a:r>
              <a:rPr lang="en-US" sz="1400" b="1" dirty="0"/>
              <a:t>Android Application (on OnePlus 5T)</a:t>
            </a:r>
          </a:p>
        </p:txBody>
      </p:sp>
      <p:sp>
        <p:nvSpPr>
          <p:cNvPr id="103" name="TextBox 102">
            <a:extLst>
              <a:ext uri="{FF2B5EF4-FFF2-40B4-BE49-F238E27FC236}">
                <a16:creationId xmlns:a16="http://schemas.microsoft.com/office/drawing/2014/main" id="{C9610D84-361A-2547-9ED1-DBB514D03914}"/>
              </a:ext>
            </a:extLst>
          </p:cNvPr>
          <p:cNvSpPr txBox="1"/>
          <p:nvPr/>
        </p:nvSpPr>
        <p:spPr>
          <a:xfrm>
            <a:off x="5484950" y="3690083"/>
            <a:ext cx="2329394" cy="523220"/>
          </a:xfrm>
          <a:prstGeom prst="rect">
            <a:avLst/>
          </a:prstGeom>
          <a:noFill/>
        </p:spPr>
        <p:txBody>
          <a:bodyPr wrap="square" rtlCol="0">
            <a:spAutoFit/>
          </a:bodyPr>
          <a:lstStyle/>
          <a:p>
            <a:pPr algn="ctr"/>
            <a:r>
              <a:rPr lang="en-US" sz="1400" b="1" dirty="0"/>
              <a:t>Raspberry </a:t>
            </a:r>
          </a:p>
          <a:p>
            <a:pPr algn="ctr"/>
            <a:r>
              <a:rPr lang="en-US" sz="1400" b="1" dirty="0"/>
              <a:t>Pi 4</a:t>
            </a:r>
          </a:p>
        </p:txBody>
      </p:sp>
      <p:sp>
        <p:nvSpPr>
          <p:cNvPr id="108" name="TextBox 107">
            <a:extLst>
              <a:ext uri="{FF2B5EF4-FFF2-40B4-BE49-F238E27FC236}">
                <a16:creationId xmlns:a16="http://schemas.microsoft.com/office/drawing/2014/main" id="{76FBCB9F-B6C6-3948-96DD-82A362C9B7BE}"/>
              </a:ext>
            </a:extLst>
          </p:cNvPr>
          <p:cNvSpPr txBox="1"/>
          <p:nvPr/>
        </p:nvSpPr>
        <p:spPr>
          <a:xfrm>
            <a:off x="7753470" y="3742176"/>
            <a:ext cx="2329394" cy="523220"/>
          </a:xfrm>
          <a:prstGeom prst="rect">
            <a:avLst/>
          </a:prstGeom>
          <a:noFill/>
        </p:spPr>
        <p:txBody>
          <a:bodyPr wrap="square" rtlCol="0">
            <a:spAutoFit/>
          </a:bodyPr>
          <a:lstStyle/>
          <a:p>
            <a:pPr algn="ctr"/>
            <a:r>
              <a:rPr lang="en-US" sz="1400" b="1" dirty="0"/>
              <a:t>SoCo </a:t>
            </a:r>
          </a:p>
          <a:p>
            <a:pPr algn="ctr"/>
            <a:r>
              <a:rPr lang="en-US" sz="1400" b="1" dirty="0"/>
              <a:t>Python Library</a:t>
            </a:r>
          </a:p>
        </p:txBody>
      </p:sp>
      <p:sp>
        <p:nvSpPr>
          <p:cNvPr id="109" name="TextBox 108">
            <a:extLst>
              <a:ext uri="{FF2B5EF4-FFF2-40B4-BE49-F238E27FC236}">
                <a16:creationId xmlns:a16="http://schemas.microsoft.com/office/drawing/2014/main" id="{EF3C5CAF-C00A-AC4E-8FDD-3A25A1D560EA}"/>
              </a:ext>
            </a:extLst>
          </p:cNvPr>
          <p:cNvSpPr txBox="1"/>
          <p:nvPr/>
        </p:nvSpPr>
        <p:spPr>
          <a:xfrm>
            <a:off x="9440827" y="5121501"/>
            <a:ext cx="2329394" cy="523220"/>
          </a:xfrm>
          <a:prstGeom prst="rect">
            <a:avLst/>
          </a:prstGeom>
          <a:noFill/>
        </p:spPr>
        <p:txBody>
          <a:bodyPr wrap="square" rtlCol="0">
            <a:spAutoFit/>
          </a:bodyPr>
          <a:lstStyle/>
          <a:p>
            <a:pPr algn="ctr"/>
            <a:r>
              <a:rPr lang="en-US" sz="1400" b="1" dirty="0"/>
              <a:t>Sonos </a:t>
            </a:r>
          </a:p>
          <a:p>
            <a:pPr algn="ctr"/>
            <a:r>
              <a:rPr lang="en-US" sz="1400" b="1" dirty="0"/>
              <a:t>Play One Speaker</a:t>
            </a:r>
          </a:p>
        </p:txBody>
      </p:sp>
      <p:sp>
        <p:nvSpPr>
          <p:cNvPr id="110" name="TextBox 109">
            <a:extLst>
              <a:ext uri="{FF2B5EF4-FFF2-40B4-BE49-F238E27FC236}">
                <a16:creationId xmlns:a16="http://schemas.microsoft.com/office/drawing/2014/main" id="{1548734B-C1D7-C646-ABCE-6FC5B8E23CCC}"/>
              </a:ext>
            </a:extLst>
          </p:cNvPr>
          <p:cNvSpPr txBox="1"/>
          <p:nvPr/>
        </p:nvSpPr>
        <p:spPr>
          <a:xfrm>
            <a:off x="9498227" y="2435702"/>
            <a:ext cx="2329394" cy="523220"/>
          </a:xfrm>
          <a:prstGeom prst="rect">
            <a:avLst/>
          </a:prstGeom>
          <a:noFill/>
        </p:spPr>
        <p:txBody>
          <a:bodyPr wrap="square" rtlCol="0">
            <a:spAutoFit/>
          </a:bodyPr>
          <a:lstStyle/>
          <a:p>
            <a:pPr algn="ctr"/>
            <a:r>
              <a:rPr lang="en-US" sz="1400" b="1" dirty="0"/>
              <a:t>Sonos </a:t>
            </a:r>
          </a:p>
          <a:p>
            <a:pPr algn="ctr"/>
            <a:r>
              <a:rPr lang="en-US" sz="1400" b="1" dirty="0"/>
              <a:t>Play One Speaker</a:t>
            </a:r>
          </a:p>
        </p:txBody>
      </p:sp>
      <p:sp>
        <p:nvSpPr>
          <p:cNvPr id="117" name="TextBox 116">
            <a:extLst>
              <a:ext uri="{FF2B5EF4-FFF2-40B4-BE49-F238E27FC236}">
                <a16:creationId xmlns:a16="http://schemas.microsoft.com/office/drawing/2014/main" id="{55AFCFBC-2AA8-9F41-B2A5-AFFB85DA8493}"/>
              </a:ext>
            </a:extLst>
          </p:cNvPr>
          <p:cNvSpPr txBox="1"/>
          <p:nvPr/>
        </p:nvSpPr>
        <p:spPr>
          <a:xfrm>
            <a:off x="452827" y="5408341"/>
            <a:ext cx="7653031" cy="954107"/>
          </a:xfrm>
          <a:prstGeom prst="rect">
            <a:avLst/>
          </a:prstGeom>
          <a:noFill/>
        </p:spPr>
        <p:txBody>
          <a:bodyPr wrap="square" rtlCol="0">
            <a:spAutoFit/>
          </a:bodyPr>
          <a:lstStyle/>
          <a:p>
            <a:r>
              <a:rPr lang="en-US" sz="1400" dirty="0"/>
              <a:t>Notes</a:t>
            </a:r>
          </a:p>
          <a:p>
            <a:r>
              <a:rPr lang="en-US" sz="1400" dirty="0"/>
              <a:t>1. </a:t>
            </a:r>
            <a:r>
              <a:rPr lang="en-US" sz="1400" dirty="0">
                <a:solidFill>
                  <a:srgbClr val="00B0F0"/>
                </a:solidFill>
                <a:hlinkClick r:id="rId3">
                  <a:extLst>
                    <a:ext uri="{A12FA001-AC4F-418D-AE19-62706E023703}">
                      <ahyp:hlinkClr xmlns:ahyp="http://schemas.microsoft.com/office/drawing/2018/hyperlinkcolor" val="tx"/>
                    </a:ext>
                  </a:extLst>
                </a:hlinkClick>
              </a:rPr>
              <a:t>Blue Dot Android Application</a:t>
            </a:r>
            <a:endParaRPr lang="en-US" sz="1400" dirty="0">
              <a:solidFill>
                <a:srgbClr val="00B0F0"/>
              </a:solidFill>
            </a:endParaRPr>
          </a:p>
          <a:p>
            <a:r>
              <a:rPr lang="en-US" sz="1400" dirty="0"/>
              <a:t>2. </a:t>
            </a:r>
            <a:r>
              <a:rPr lang="en-US" sz="1400" dirty="0">
                <a:solidFill>
                  <a:srgbClr val="00B0F0"/>
                </a:solidFill>
                <a:hlinkClick r:id="rId4">
                  <a:extLst>
                    <a:ext uri="{A12FA001-AC4F-418D-AE19-62706E023703}">
                      <ahyp:hlinkClr xmlns:ahyp="http://schemas.microsoft.com/office/drawing/2018/hyperlinkcolor" val="tx"/>
                    </a:ext>
                  </a:extLst>
                </a:hlinkClick>
              </a:rPr>
              <a:t>Blue Dot Library Documentation</a:t>
            </a:r>
            <a:endParaRPr lang="en-US" sz="1400" dirty="0">
              <a:solidFill>
                <a:srgbClr val="00B0F0"/>
              </a:solidFill>
            </a:endParaRPr>
          </a:p>
          <a:p>
            <a:r>
              <a:rPr lang="en-US" sz="1400" dirty="0"/>
              <a:t>3. </a:t>
            </a:r>
            <a:r>
              <a:rPr lang="en-US" sz="1400" dirty="0">
                <a:solidFill>
                  <a:srgbClr val="00B0F0"/>
                </a:solidFill>
                <a:hlinkClick r:id="rId5">
                  <a:extLst>
                    <a:ext uri="{A12FA001-AC4F-418D-AE19-62706E023703}">
                      <ahyp:hlinkClr xmlns:ahyp="http://schemas.microsoft.com/office/drawing/2018/hyperlinkcolor" val="tx"/>
                    </a:ext>
                  </a:extLst>
                </a:hlinkClick>
              </a:rPr>
              <a:t>SoCo</a:t>
            </a:r>
            <a:r>
              <a:rPr lang="en-US" sz="1400">
                <a:solidFill>
                  <a:srgbClr val="00B0F0"/>
                </a:solidFill>
                <a:hlinkClick r:id="rId5">
                  <a:extLst>
                    <a:ext uri="{A12FA001-AC4F-418D-AE19-62706E023703}">
                      <ahyp:hlinkClr xmlns:ahyp="http://schemas.microsoft.com/office/drawing/2018/hyperlinkcolor" val="tx"/>
                    </a:ext>
                  </a:extLst>
                </a:hlinkClick>
              </a:rPr>
              <a:t> Library Documentation</a:t>
            </a:r>
            <a:endParaRPr lang="en-US" sz="1400">
              <a:solidFill>
                <a:srgbClr val="00B0F0"/>
              </a:solidFill>
            </a:endParaRPr>
          </a:p>
        </p:txBody>
      </p:sp>
      <p:pic>
        <p:nvPicPr>
          <p:cNvPr id="11" name="Picture 10">
            <a:extLst>
              <a:ext uri="{FF2B5EF4-FFF2-40B4-BE49-F238E27FC236}">
                <a16:creationId xmlns:a16="http://schemas.microsoft.com/office/drawing/2014/main" id="{8A094DF2-C440-6B4E-A461-DBA129CDC89D}"/>
              </a:ext>
            </a:extLst>
          </p:cNvPr>
          <p:cNvPicPr>
            <a:picLocks noChangeAspect="1"/>
          </p:cNvPicPr>
          <p:nvPr/>
        </p:nvPicPr>
        <p:blipFill>
          <a:blip r:embed="rId6"/>
          <a:stretch>
            <a:fillRect/>
          </a:stretch>
        </p:blipFill>
        <p:spPr>
          <a:xfrm>
            <a:off x="2749983" y="3086781"/>
            <a:ext cx="1128653" cy="678832"/>
          </a:xfrm>
          <a:prstGeom prst="rect">
            <a:avLst/>
          </a:prstGeom>
        </p:spPr>
      </p:pic>
      <p:pic>
        <p:nvPicPr>
          <p:cNvPr id="4" name="Picture 3">
            <a:extLst>
              <a:ext uri="{FF2B5EF4-FFF2-40B4-BE49-F238E27FC236}">
                <a16:creationId xmlns:a16="http://schemas.microsoft.com/office/drawing/2014/main" id="{11359471-6621-994C-AD5A-DA1056A30760}"/>
              </a:ext>
            </a:extLst>
          </p:cNvPr>
          <p:cNvPicPr>
            <a:picLocks noChangeAspect="1"/>
          </p:cNvPicPr>
          <p:nvPr/>
        </p:nvPicPr>
        <p:blipFill>
          <a:blip r:embed="rId7"/>
          <a:stretch>
            <a:fillRect/>
          </a:stretch>
        </p:blipFill>
        <p:spPr>
          <a:xfrm>
            <a:off x="8614046" y="2995624"/>
            <a:ext cx="659220" cy="659220"/>
          </a:xfrm>
          <a:prstGeom prst="rect">
            <a:avLst/>
          </a:prstGeom>
        </p:spPr>
      </p:pic>
      <p:pic>
        <p:nvPicPr>
          <p:cNvPr id="8" name="Picture 7">
            <a:extLst>
              <a:ext uri="{FF2B5EF4-FFF2-40B4-BE49-F238E27FC236}">
                <a16:creationId xmlns:a16="http://schemas.microsoft.com/office/drawing/2014/main" id="{0F8C0A43-E645-6E45-A2DF-57D9E588DA44}"/>
              </a:ext>
            </a:extLst>
          </p:cNvPr>
          <p:cNvPicPr>
            <a:picLocks noChangeAspect="1"/>
          </p:cNvPicPr>
          <p:nvPr/>
        </p:nvPicPr>
        <p:blipFill>
          <a:blip r:embed="rId8"/>
          <a:stretch>
            <a:fillRect/>
          </a:stretch>
        </p:blipFill>
        <p:spPr>
          <a:xfrm>
            <a:off x="10327187" y="1737994"/>
            <a:ext cx="633143" cy="633143"/>
          </a:xfrm>
          <a:prstGeom prst="rect">
            <a:avLst/>
          </a:prstGeom>
        </p:spPr>
      </p:pic>
      <p:pic>
        <p:nvPicPr>
          <p:cNvPr id="18" name="Picture 17">
            <a:extLst>
              <a:ext uri="{FF2B5EF4-FFF2-40B4-BE49-F238E27FC236}">
                <a16:creationId xmlns:a16="http://schemas.microsoft.com/office/drawing/2014/main" id="{935B3803-925A-374A-B3B7-C201F78C6BD4}"/>
              </a:ext>
            </a:extLst>
          </p:cNvPr>
          <p:cNvPicPr>
            <a:picLocks noChangeAspect="1"/>
          </p:cNvPicPr>
          <p:nvPr/>
        </p:nvPicPr>
        <p:blipFill>
          <a:blip r:embed="rId9"/>
          <a:stretch>
            <a:fillRect/>
          </a:stretch>
        </p:blipFill>
        <p:spPr>
          <a:xfrm>
            <a:off x="1235865" y="2717238"/>
            <a:ext cx="679670" cy="1127257"/>
          </a:xfrm>
          <a:prstGeom prst="rect">
            <a:avLst/>
          </a:prstGeom>
        </p:spPr>
      </p:pic>
      <p:cxnSp>
        <p:nvCxnSpPr>
          <p:cNvPr id="27" name="Straight Arrow Connector 26">
            <a:extLst>
              <a:ext uri="{FF2B5EF4-FFF2-40B4-BE49-F238E27FC236}">
                <a16:creationId xmlns:a16="http://schemas.microsoft.com/office/drawing/2014/main" id="{854C445B-245E-FA42-8AC6-1339A1E82863}"/>
              </a:ext>
            </a:extLst>
          </p:cNvPr>
          <p:cNvCxnSpPr>
            <a:cxnSpLocks/>
          </p:cNvCxnSpPr>
          <p:nvPr/>
        </p:nvCxnSpPr>
        <p:spPr>
          <a:xfrm>
            <a:off x="1993596" y="3360000"/>
            <a:ext cx="102190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4" name="Picture 73">
            <a:extLst>
              <a:ext uri="{FF2B5EF4-FFF2-40B4-BE49-F238E27FC236}">
                <a16:creationId xmlns:a16="http://schemas.microsoft.com/office/drawing/2014/main" id="{332A6CF6-17DB-2140-9F7F-8501310898AE}"/>
              </a:ext>
            </a:extLst>
          </p:cNvPr>
          <p:cNvPicPr>
            <a:picLocks noChangeAspect="1"/>
          </p:cNvPicPr>
          <p:nvPr/>
        </p:nvPicPr>
        <p:blipFill>
          <a:blip r:embed="rId8"/>
          <a:stretch>
            <a:fillRect/>
          </a:stretch>
        </p:blipFill>
        <p:spPr>
          <a:xfrm>
            <a:off x="10315597" y="4212652"/>
            <a:ext cx="633143" cy="633143"/>
          </a:xfrm>
          <a:prstGeom prst="rect">
            <a:avLst/>
          </a:prstGeom>
        </p:spPr>
      </p:pic>
      <p:pic>
        <p:nvPicPr>
          <p:cNvPr id="77" name="Picture 76">
            <a:extLst>
              <a:ext uri="{FF2B5EF4-FFF2-40B4-BE49-F238E27FC236}">
                <a16:creationId xmlns:a16="http://schemas.microsoft.com/office/drawing/2014/main" id="{F747DFB6-449C-0345-B449-8DB488444B74}"/>
              </a:ext>
            </a:extLst>
          </p:cNvPr>
          <p:cNvPicPr>
            <a:picLocks noChangeAspect="1"/>
          </p:cNvPicPr>
          <p:nvPr/>
        </p:nvPicPr>
        <p:blipFill>
          <a:blip r:embed="rId7"/>
          <a:stretch>
            <a:fillRect/>
          </a:stretch>
        </p:blipFill>
        <p:spPr>
          <a:xfrm>
            <a:off x="4573593" y="3036513"/>
            <a:ext cx="659220" cy="659220"/>
          </a:xfrm>
          <a:prstGeom prst="rect">
            <a:avLst/>
          </a:prstGeom>
        </p:spPr>
      </p:pic>
      <p:cxnSp>
        <p:nvCxnSpPr>
          <p:cNvPr id="79" name="Straight Arrow Connector 78">
            <a:extLst>
              <a:ext uri="{FF2B5EF4-FFF2-40B4-BE49-F238E27FC236}">
                <a16:creationId xmlns:a16="http://schemas.microsoft.com/office/drawing/2014/main" id="{3FF41210-BDE3-D446-A276-0A3EAEC153AB}"/>
              </a:ext>
            </a:extLst>
          </p:cNvPr>
          <p:cNvCxnSpPr>
            <a:cxnSpLocks/>
          </p:cNvCxnSpPr>
          <p:nvPr/>
        </p:nvCxnSpPr>
        <p:spPr>
          <a:xfrm flipV="1">
            <a:off x="5263461" y="3306594"/>
            <a:ext cx="839424" cy="4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459C8DD-DF91-EC40-998F-0ADA0617F0E1}"/>
              </a:ext>
            </a:extLst>
          </p:cNvPr>
          <p:cNvSpPr txBox="1"/>
          <p:nvPr/>
        </p:nvSpPr>
        <p:spPr>
          <a:xfrm>
            <a:off x="3713013" y="3705009"/>
            <a:ext cx="2329394" cy="523220"/>
          </a:xfrm>
          <a:prstGeom prst="rect">
            <a:avLst/>
          </a:prstGeom>
          <a:noFill/>
        </p:spPr>
        <p:txBody>
          <a:bodyPr wrap="square" rtlCol="0">
            <a:spAutoFit/>
          </a:bodyPr>
          <a:lstStyle/>
          <a:p>
            <a:pPr algn="ctr"/>
            <a:r>
              <a:rPr lang="en-US" sz="1400" b="1" dirty="0"/>
              <a:t>Blue Dot </a:t>
            </a:r>
          </a:p>
          <a:p>
            <a:pPr algn="ctr"/>
            <a:r>
              <a:rPr lang="en-US" sz="1400" b="1" dirty="0"/>
              <a:t>Python Library</a:t>
            </a:r>
          </a:p>
        </p:txBody>
      </p:sp>
      <p:cxnSp>
        <p:nvCxnSpPr>
          <p:cNvPr id="83" name="Straight Arrow Connector 82">
            <a:extLst>
              <a:ext uri="{FF2B5EF4-FFF2-40B4-BE49-F238E27FC236}">
                <a16:creationId xmlns:a16="http://schemas.microsoft.com/office/drawing/2014/main" id="{09DE4BF1-F9F3-3247-B1D4-8B2C69D47EE6}"/>
              </a:ext>
            </a:extLst>
          </p:cNvPr>
          <p:cNvCxnSpPr>
            <a:cxnSpLocks/>
          </p:cNvCxnSpPr>
          <p:nvPr/>
        </p:nvCxnSpPr>
        <p:spPr>
          <a:xfrm>
            <a:off x="3584503" y="3345135"/>
            <a:ext cx="102190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81102606-5B90-914D-975F-B1EBD2A7FC3E}"/>
              </a:ext>
            </a:extLst>
          </p:cNvPr>
          <p:cNvSpPr txBox="1"/>
          <p:nvPr/>
        </p:nvSpPr>
        <p:spPr>
          <a:xfrm>
            <a:off x="2159278" y="3723597"/>
            <a:ext cx="2329394" cy="523220"/>
          </a:xfrm>
          <a:prstGeom prst="rect">
            <a:avLst/>
          </a:prstGeom>
          <a:noFill/>
        </p:spPr>
        <p:txBody>
          <a:bodyPr wrap="square" rtlCol="0">
            <a:spAutoFit/>
          </a:bodyPr>
          <a:lstStyle/>
          <a:p>
            <a:pPr algn="ctr"/>
            <a:r>
              <a:rPr lang="en-US" sz="1400" b="1" dirty="0"/>
              <a:t>Bluetooth </a:t>
            </a:r>
          </a:p>
          <a:p>
            <a:pPr algn="ctr"/>
            <a:r>
              <a:rPr lang="en-US" sz="1400" b="1" dirty="0"/>
              <a:t>Protocol</a:t>
            </a:r>
          </a:p>
        </p:txBody>
      </p:sp>
      <p:sp>
        <p:nvSpPr>
          <p:cNvPr id="25" name="TextBox 24">
            <a:extLst>
              <a:ext uri="{FF2B5EF4-FFF2-40B4-BE49-F238E27FC236}">
                <a16:creationId xmlns:a16="http://schemas.microsoft.com/office/drawing/2014/main" id="{D56ECAC1-3072-2344-977C-D17AC0100205}"/>
              </a:ext>
            </a:extLst>
          </p:cNvPr>
          <p:cNvSpPr txBox="1"/>
          <p:nvPr/>
        </p:nvSpPr>
        <p:spPr>
          <a:xfrm>
            <a:off x="1562868" y="1526614"/>
            <a:ext cx="2679072" cy="646331"/>
          </a:xfrm>
          <a:prstGeom prst="rect">
            <a:avLst/>
          </a:prstGeom>
          <a:noFill/>
          <a:ln>
            <a:solidFill>
              <a:schemeClr val="tx1"/>
            </a:solidFill>
          </a:ln>
        </p:spPr>
        <p:txBody>
          <a:bodyPr wrap="square" rtlCol="0">
            <a:spAutoFit/>
          </a:bodyPr>
          <a:lstStyle/>
          <a:p>
            <a:r>
              <a:rPr lang="en-US" sz="900" dirty="0"/>
              <a:t>Blue Dot Phone Application used with bluedot python library to establish and initiate a Bluetooth connection between my OnePlus 5T and the Raspberry Pi</a:t>
            </a:r>
          </a:p>
        </p:txBody>
      </p:sp>
      <p:sp>
        <p:nvSpPr>
          <p:cNvPr id="26" name="TextBox 25">
            <a:extLst>
              <a:ext uri="{FF2B5EF4-FFF2-40B4-BE49-F238E27FC236}">
                <a16:creationId xmlns:a16="http://schemas.microsoft.com/office/drawing/2014/main" id="{434C3C8B-580F-544F-9A68-6FA70F64C31D}"/>
              </a:ext>
            </a:extLst>
          </p:cNvPr>
          <p:cNvSpPr txBox="1"/>
          <p:nvPr/>
        </p:nvSpPr>
        <p:spPr>
          <a:xfrm>
            <a:off x="6552896" y="1243574"/>
            <a:ext cx="2679072" cy="1200329"/>
          </a:xfrm>
          <a:prstGeom prst="rect">
            <a:avLst/>
          </a:prstGeom>
          <a:noFill/>
          <a:ln>
            <a:solidFill>
              <a:schemeClr val="tx1"/>
            </a:solidFill>
          </a:ln>
        </p:spPr>
        <p:txBody>
          <a:bodyPr wrap="square" rtlCol="0">
            <a:spAutoFit/>
          </a:bodyPr>
          <a:lstStyle/>
          <a:p>
            <a:r>
              <a:rPr lang="en-US" sz="900" dirty="0"/>
              <a:t>Once a connection is established, the user is presented with a number of buttons on the phone screen (which each correspond to a different action for the Sonos speakers). When a button is clicked, the SoCo library is used to connect with the Sonos speaker and complete the relevant action (increase/decrease volume, set alarms, pause playback).</a:t>
            </a:r>
          </a:p>
        </p:txBody>
      </p:sp>
    </p:spTree>
    <p:extLst>
      <p:ext uri="{BB962C8B-B14F-4D97-AF65-F5344CB8AC3E}">
        <p14:creationId xmlns:p14="http://schemas.microsoft.com/office/powerpoint/2010/main" val="3729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474D51-6739-3546-A408-FC1387EAC5CD}"/>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Title 1">
            <a:extLst>
              <a:ext uri="{FF2B5EF4-FFF2-40B4-BE49-F238E27FC236}">
                <a16:creationId xmlns:a16="http://schemas.microsoft.com/office/drawing/2014/main" id="{021710F7-E777-E141-B050-352BA7FAA9D5}"/>
              </a:ext>
            </a:extLst>
          </p:cNvPr>
          <p:cNvSpPr>
            <a:spLocks noGrp="1"/>
          </p:cNvSpPr>
          <p:nvPr>
            <p:ph type="title"/>
          </p:nvPr>
        </p:nvSpPr>
        <p:spPr>
          <a:xfrm>
            <a:off x="1797666" y="288631"/>
            <a:ext cx="8596668" cy="672935"/>
          </a:xfrm>
        </p:spPr>
        <p:txBody>
          <a:bodyPr>
            <a:normAutofit/>
          </a:bodyPr>
          <a:lstStyle/>
          <a:p>
            <a:pPr algn="ctr"/>
            <a:r>
              <a:rPr lang="en-US" sz="2400" dirty="0"/>
              <a:t>Control of Music Speakers – Informational Flow Diagram</a:t>
            </a:r>
          </a:p>
        </p:txBody>
      </p:sp>
      <p:pic>
        <p:nvPicPr>
          <p:cNvPr id="8" name="Picture 7">
            <a:extLst>
              <a:ext uri="{FF2B5EF4-FFF2-40B4-BE49-F238E27FC236}">
                <a16:creationId xmlns:a16="http://schemas.microsoft.com/office/drawing/2014/main" id="{10BC0E6B-3D7A-D84E-A64F-FFCFC037063A}"/>
              </a:ext>
            </a:extLst>
          </p:cNvPr>
          <p:cNvPicPr>
            <a:picLocks noChangeAspect="1"/>
          </p:cNvPicPr>
          <p:nvPr/>
        </p:nvPicPr>
        <p:blipFill>
          <a:blip r:embed="rId2"/>
          <a:stretch>
            <a:fillRect/>
          </a:stretch>
        </p:blipFill>
        <p:spPr>
          <a:xfrm>
            <a:off x="501445" y="933449"/>
            <a:ext cx="11198942" cy="5575505"/>
          </a:xfrm>
          <a:prstGeom prst="rect">
            <a:avLst/>
          </a:prstGeom>
        </p:spPr>
      </p:pic>
    </p:spTree>
    <p:extLst>
      <p:ext uri="{BB962C8B-B14F-4D97-AF65-F5344CB8AC3E}">
        <p14:creationId xmlns:p14="http://schemas.microsoft.com/office/powerpoint/2010/main" val="106623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110066DC-36B5-6C42-A3BE-7427B81ECA7A}"/>
              </a:ext>
            </a:extLst>
          </p:cNvPr>
          <p:cNvSpPr/>
          <p:nvPr/>
        </p:nvSpPr>
        <p:spPr>
          <a:xfrm>
            <a:off x="0" y="-14283"/>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0B773F46-850B-B442-92B4-38E51146149A}"/>
              </a:ext>
            </a:extLst>
          </p:cNvPr>
          <p:cNvSpPr>
            <a:spLocks noGrp="1"/>
          </p:cNvSpPr>
          <p:nvPr>
            <p:ph type="title"/>
          </p:nvPr>
        </p:nvSpPr>
        <p:spPr>
          <a:xfrm>
            <a:off x="1797666" y="288631"/>
            <a:ext cx="8596668" cy="672935"/>
          </a:xfrm>
        </p:spPr>
        <p:txBody>
          <a:bodyPr>
            <a:normAutofit fontScale="90000"/>
          </a:bodyPr>
          <a:lstStyle/>
          <a:p>
            <a:pPr algn="ctr"/>
            <a:r>
              <a:rPr lang="en-US" sz="2400" dirty="0"/>
              <a:t>Study of Impact (if any) of Weather Conditions on Running Performance – Pictorial Representation</a:t>
            </a:r>
          </a:p>
        </p:txBody>
      </p:sp>
      <p:cxnSp>
        <p:nvCxnSpPr>
          <p:cNvPr id="9" name="Straight Arrow Connector 8">
            <a:extLst>
              <a:ext uri="{FF2B5EF4-FFF2-40B4-BE49-F238E27FC236}">
                <a16:creationId xmlns:a16="http://schemas.microsoft.com/office/drawing/2014/main" id="{37EF1406-E694-A543-BDCB-1D06ECB18BA2}"/>
              </a:ext>
            </a:extLst>
          </p:cNvPr>
          <p:cNvCxnSpPr>
            <a:cxnSpLocks/>
          </p:cNvCxnSpPr>
          <p:nvPr/>
        </p:nvCxnSpPr>
        <p:spPr>
          <a:xfrm flipV="1">
            <a:off x="4806533" y="2372662"/>
            <a:ext cx="370753" cy="863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CC6F1F5-CA2D-2942-9A23-1D03318692AD}"/>
              </a:ext>
            </a:extLst>
          </p:cNvPr>
          <p:cNvCxnSpPr>
            <a:cxnSpLocks/>
          </p:cNvCxnSpPr>
          <p:nvPr/>
        </p:nvCxnSpPr>
        <p:spPr>
          <a:xfrm>
            <a:off x="7160767" y="3382396"/>
            <a:ext cx="818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3704A791-7F28-3147-841D-568C21AE5B1E}"/>
              </a:ext>
            </a:extLst>
          </p:cNvPr>
          <p:cNvSpPr txBox="1"/>
          <p:nvPr/>
        </p:nvSpPr>
        <p:spPr>
          <a:xfrm>
            <a:off x="387352" y="4727672"/>
            <a:ext cx="2329394" cy="307777"/>
          </a:xfrm>
          <a:prstGeom prst="rect">
            <a:avLst/>
          </a:prstGeom>
          <a:noFill/>
        </p:spPr>
        <p:txBody>
          <a:bodyPr wrap="square" rtlCol="0">
            <a:spAutoFit/>
          </a:bodyPr>
          <a:lstStyle/>
          <a:p>
            <a:pPr algn="ctr"/>
            <a:r>
              <a:rPr lang="en-US" sz="1400" b="1" dirty="0"/>
              <a:t>PIR Motion Sensor</a:t>
            </a:r>
          </a:p>
        </p:txBody>
      </p:sp>
      <p:sp>
        <p:nvSpPr>
          <p:cNvPr id="103" name="TextBox 102">
            <a:extLst>
              <a:ext uri="{FF2B5EF4-FFF2-40B4-BE49-F238E27FC236}">
                <a16:creationId xmlns:a16="http://schemas.microsoft.com/office/drawing/2014/main" id="{C9610D84-361A-2547-9ED1-DBB514D03914}"/>
              </a:ext>
            </a:extLst>
          </p:cNvPr>
          <p:cNvSpPr txBox="1"/>
          <p:nvPr/>
        </p:nvSpPr>
        <p:spPr>
          <a:xfrm>
            <a:off x="5328847" y="3835047"/>
            <a:ext cx="2329394" cy="738664"/>
          </a:xfrm>
          <a:prstGeom prst="rect">
            <a:avLst/>
          </a:prstGeom>
          <a:noFill/>
        </p:spPr>
        <p:txBody>
          <a:bodyPr wrap="square" rtlCol="0">
            <a:spAutoFit/>
          </a:bodyPr>
          <a:lstStyle/>
          <a:p>
            <a:pPr algn="ctr"/>
            <a:r>
              <a:rPr lang="en-US" sz="1400" b="1" dirty="0"/>
              <a:t>Raspberry </a:t>
            </a:r>
          </a:p>
          <a:p>
            <a:pPr algn="ctr"/>
            <a:r>
              <a:rPr lang="en-US" sz="1400" b="1" dirty="0"/>
              <a:t>Pi 4</a:t>
            </a:r>
          </a:p>
          <a:p>
            <a:pPr algn="ctr"/>
            <a:r>
              <a:rPr lang="en-US" sz="1400" b="1" dirty="0"/>
              <a:t>(with SenseHat attached)</a:t>
            </a:r>
          </a:p>
        </p:txBody>
      </p:sp>
      <p:sp>
        <p:nvSpPr>
          <p:cNvPr id="117" name="TextBox 116">
            <a:extLst>
              <a:ext uri="{FF2B5EF4-FFF2-40B4-BE49-F238E27FC236}">
                <a16:creationId xmlns:a16="http://schemas.microsoft.com/office/drawing/2014/main" id="{55AFCFBC-2AA8-9F41-B2A5-AFFB85DA8493}"/>
              </a:ext>
            </a:extLst>
          </p:cNvPr>
          <p:cNvSpPr txBox="1"/>
          <p:nvPr/>
        </p:nvSpPr>
        <p:spPr>
          <a:xfrm>
            <a:off x="452827" y="5408341"/>
            <a:ext cx="7653031" cy="1384995"/>
          </a:xfrm>
          <a:prstGeom prst="rect">
            <a:avLst/>
          </a:prstGeom>
          <a:noFill/>
        </p:spPr>
        <p:txBody>
          <a:bodyPr wrap="square" rtlCol="0">
            <a:spAutoFit/>
          </a:bodyPr>
          <a:lstStyle/>
          <a:p>
            <a:r>
              <a:rPr lang="en-US" sz="1400" dirty="0"/>
              <a:t>Notes</a:t>
            </a:r>
          </a:p>
          <a:p>
            <a:r>
              <a:rPr lang="en-US" sz="1400" dirty="0"/>
              <a:t>1. </a:t>
            </a:r>
            <a:r>
              <a:rPr lang="en-US" sz="1400" dirty="0">
                <a:solidFill>
                  <a:srgbClr val="00B0F0"/>
                </a:solidFill>
                <a:hlinkClick r:id="rId2">
                  <a:extLst>
                    <a:ext uri="{A12FA001-AC4F-418D-AE19-62706E023703}">
                      <ahyp:hlinkClr xmlns:ahyp="http://schemas.microsoft.com/office/drawing/2018/hyperlinkcolor" val="tx"/>
                    </a:ext>
                  </a:extLst>
                </a:hlinkClick>
              </a:rPr>
              <a:t>Strava</a:t>
            </a:r>
            <a:r>
              <a:rPr lang="en-US" sz="1400">
                <a:solidFill>
                  <a:srgbClr val="00B0F0"/>
                </a:solidFill>
                <a:hlinkClick r:id="rId2">
                  <a:extLst>
                    <a:ext uri="{A12FA001-AC4F-418D-AE19-62706E023703}">
                      <ahyp:hlinkClr xmlns:ahyp="http://schemas.microsoft.com/office/drawing/2018/hyperlinkcolor" val="tx"/>
                    </a:ext>
                  </a:extLst>
                </a:hlinkClick>
              </a:rPr>
              <a:t> API Documentation</a:t>
            </a:r>
            <a:endParaRPr lang="en-US" sz="1400">
              <a:solidFill>
                <a:srgbClr val="00B0F0"/>
              </a:solidFill>
            </a:endParaRPr>
          </a:p>
          <a:p>
            <a:r>
              <a:rPr lang="en-US" sz="1400" dirty="0"/>
              <a:t>2. </a:t>
            </a:r>
            <a:r>
              <a:rPr lang="en-US" sz="1400" dirty="0">
                <a:solidFill>
                  <a:srgbClr val="00B0F0"/>
                </a:solidFill>
                <a:hlinkClick r:id="rId3">
                  <a:extLst>
                    <a:ext uri="{A12FA001-AC4F-418D-AE19-62706E023703}">
                      <ahyp:hlinkClr xmlns:ahyp="http://schemas.microsoft.com/office/drawing/2018/hyperlinkcolor" val="tx"/>
                    </a:ext>
                  </a:extLst>
                </a:hlinkClick>
              </a:rPr>
              <a:t>OpenWeather</a:t>
            </a:r>
            <a:r>
              <a:rPr lang="en-US" sz="1400">
                <a:solidFill>
                  <a:srgbClr val="00B0F0"/>
                </a:solidFill>
                <a:hlinkClick r:id="rId3">
                  <a:extLst>
                    <a:ext uri="{A12FA001-AC4F-418D-AE19-62706E023703}">
                      <ahyp:hlinkClr xmlns:ahyp="http://schemas.microsoft.com/office/drawing/2018/hyperlinkcolor" val="tx"/>
                    </a:ext>
                  </a:extLst>
                </a:hlinkClick>
              </a:rPr>
              <a:t> One Call API Documentation</a:t>
            </a:r>
            <a:endParaRPr lang="en-US" sz="1400">
              <a:solidFill>
                <a:srgbClr val="00B0F0"/>
              </a:solidFill>
            </a:endParaRPr>
          </a:p>
          <a:p>
            <a:r>
              <a:rPr lang="en-US" sz="1400" dirty="0"/>
              <a:t>3. </a:t>
            </a:r>
            <a:r>
              <a:rPr lang="en-US" sz="1400" dirty="0">
                <a:solidFill>
                  <a:srgbClr val="00B0F0"/>
                </a:solidFill>
                <a:hlinkClick r:id="rId4">
                  <a:extLst>
                    <a:ext uri="{A12FA001-AC4F-418D-AE19-62706E023703}">
                      <ahyp:hlinkClr xmlns:ahyp="http://schemas.microsoft.com/office/drawing/2018/hyperlinkcolor" val="tx"/>
                    </a:ext>
                  </a:extLst>
                </a:hlinkClick>
              </a:rPr>
              <a:t>Sense Hat API Documentation</a:t>
            </a:r>
            <a:endParaRPr lang="en-US" sz="1400" dirty="0">
              <a:solidFill>
                <a:srgbClr val="00B0F0"/>
              </a:solidFill>
            </a:endParaRPr>
          </a:p>
          <a:p>
            <a:r>
              <a:rPr lang="en-US" sz="1400" dirty="0"/>
              <a:t>4. </a:t>
            </a:r>
            <a:r>
              <a:rPr lang="en-US" sz="1400" dirty="0">
                <a:solidFill>
                  <a:srgbClr val="00B0F0"/>
                </a:solidFill>
                <a:hlinkClick r:id="rId5">
                  <a:extLst>
                    <a:ext uri="{A12FA001-AC4F-418D-AE19-62706E023703}">
                      <ahyp:hlinkClr xmlns:ahyp="http://schemas.microsoft.com/office/drawing/2018/hyperlinkcolor" val="tx"/>
                    </a:ext>
                  </a:extLst>
                </a:hlinkClick>
              </a:rPr>
              <a:t>FireBase</a:t>
            </a:r>
            <a:r>
              <a:rPr lang="en-US" sz="1400">
                <a:solidFill>
                  <a:srgbClr val="00B0F0"/>
                </a:solidFill>
                <a:hlinkClick r:id="rId5">
                  <a:extLst>
                    <a:ext uri="{A12FA001-AC4F-418D-AE19-62706E023703}">
                      <ahyp:hlinkClr xmlns:ahyp="http://schemas.microsoft.com/office/drawing/2018/hyperlinkcolor" val="tx"/>
                    </a:ext>
                  </a:extLst>
                </a:hlinkClick>
              </a:rPr>
              <a:t> Realtime Database Documentation</a:t>
            </a:r>
            <a:endParaRPr lang="en-US" sz="1400">
              <a:solidFill>
                <a:srgbClr val="00B0F0"/>
              </a:solidFill>
            </a:endParaRPr>
          </a:p>
          <a:p>
            <a:r>
              <a:rPr lang="en-US" sz="1400" dirty="0"/>
              <a:t>5. </a:t>
            </a:r>
            <a:r>
              <a:rPr lang="en-US" sz="1400" dirty="0">
                <a:solidFill>
                  <a:srgbClr val="00B0F0"/>
                </a:solidFill>
                <a:hlinkClick r:id="rId6">
                  <a:extLst>
                    <a:ext uri="{A12FA001-AC4F-418D-AE19-62706E023703}">
                      <ahyp:hlinkClr xmlns:ahyp="http://schemas.microsoft.com/office/drawing/2018/hyperlinkcolor" val="tx"/>
                    </a:ext>
                  </a:extLst>
                </a:hlinkClick>
              </a:rPr>
              <a:t>Glitch Application</a:t>
            </a:r>
            <a:endParaRPr lang="en-US" sz="1400" dirty="0">
              <a:solidFill>
                <a:srgbClr val="00B0F0"/>
              </a:solidFill>
            </a:endParaRPr>
          </a:p>
        </p:txBody>
      </p:sp>
      <p:pic>
        <p:nvPicPr>
          <p:cNvPr id="4" name="Picture 3">
            <a:extLst>
              <a:ext uri="{FF2B5EF4-FFF2-40B4-BE49-F238E27FC236}">
                <a16:creationId xmlns:a16="http://schemas.microsoft.com/office/drawing/2014/main" id="{3FC73A14-5CAE-E14B-8FAA-DF3AE5830025}"/>
              </a:ext>
            </a:extLst>
          </p:cNvPr>
          <p:cNvPicPr>
            <a:picLocks noChangeAspect="1"/>
          </p:cNvPicPr>
          <p:nvPr/>
        </p:nvPicPr>
        <p:blipFill>
          <a:blip r:embed="rId7"/>
          <a:stretch>
            <a:fillRect/>
          </a:stretch>
        </p:blipFill>
        <p:spPr>
          <a:xfrm>
            <a:off x="4660717" y="4515716"/>
            <a:ext cx="1251622" cy="709252"/>
          </a:xfrm>
          <a:prstGeom prst="rect">
            <a:avLst/>
          </a:prstGeom>
        </p:spPr>
      </p:pic>
      <p:pic>
        <p:nvPicPr>
          <p:cNvPr id="11" name="Picture 10">
            <a:extLst>
              <a:ext uri="{FF2B5EF4-FFF2-40B4-BE49-F238E27FC236}">
                <a16:creationId xmlns:a16="http://schemas.microsoft.com/office/drawing/2014/main" id="{BBC76D86-A192-BD47-996E-407D74D7DF7B}"/>
              </a:ext>
            </a:extLst>
          </p:cNvPr>
          <p:cNvPicPr>
            <a:picLocks noChangeAspect="1"/>
          </p:cNvPicPr>
          <p:nvPr/>
        </p:nvPicPr>
        <p:blipFill>
          <a:blip r:embed="rId8"/>
          <a:stretch>
            <a:fillRect/>
          </a:stretch>
        </p:blipFill>
        <p:spPr>
          <a:xfrm>
            <a:off x="9649300" y="2976007"/>
            <a:ext cx="775095" cy="775095"/>
          </a:xfrm>
          <a:prstGeom prst="rect">
            <a:avLst/>
          </a:prstGeom>
        </p:spPr>
      </p:pic>
      <p:pic>
        <p:nvPicPr>
          <p:cNvPr id="13" name="Picture 12">
            <a:extLst>
              <a:ext uri="{FF2B5EF4-FFF2-40B4-BE49-F238E27FC236}">
                <a16:creationId xmlns:a16="http://schemas.microsoft.com/office/drawing/2014/main" id="{FB4F9FBB-23CE-F343-9A34-E689188F8AEB}"/>
              </a:ext>
            </a:extLst>
          </p:cNvPr>
          <p:cNvPicPr>
            <a:picLocks noChangeAspect="1"/>
          </p:cNvPicPr>
          <p:nvPr/>
        </p:nvPicPr>
        <p:blipFill>
          <a:blip r:embed="rId9"/>
          <a:stretch>
            <a:fillRect/>
          </a:stretch>
        </p:blipFill>
        <p:spPr>
          <a:xfrm>
            <a:off x="5866337" y="2738394"/>
            <a:ext cx="1294430" cy="858020"/>
          </a:xfrm>
          <a:prstGeom prst="rect">
            <a:avLst/>
          </a:prstGeom>
        </p:spPr>
      </p:pic>
      <p:pic>
        <p:nvPicPr>
          <p:cNvPr id="15" name="Picture 14">
            <a:extLst>
              <a:ext uri="{FF2B5EF4-FFF2-40B4-BE49-F238E27FC236}">
                <a16:creationId xmlns:a16="http://schemas.microsoft.com/office/drawing/2014/main" id="{8BA14AC3-D291-E644-B5D6-259E747FFD39}"/>
              </a:ext>
            </a:extLst>
          </p:cNvPr>
          <p:cNvPicPr>
            <a:picLocks noChangeAspect="1"/>
          </p:cNvPicPr>
          <p:nvPr/>
        </p:nvPicPr>
        <p:blipFill>
          <a:blip r:embed="rId10"/>
          <a:stretch>
            <a:fillRect/>
          </a:stretch>
        </p:blipFill>
        <p:spPr>
          <a:xfrm>
            <a:off x="8010238" y="3048157"/>
            <a:ext cx="529848" cy="863139"/>
          </a:xfrm>
          <a:prstGeom prst="rect">
            <a:avLst/>
          </a:prstGeom>
        </p:spPr>
      </p:pic>
      <p:pic>
        <p:nvPicPr>
          <p:cNvPr id="18" name="Picture 17">
            <a:extLst>
              <a:ext uri="{FF2B5EF4-FFF2-40B4-BE49-F238E27FC236}">
                <a16:creationId xmlns:a16="http://schemas.microsoft.com/office/drawing/2014/main" id="{0335A59B-D070-3542-AF50-94043E33F181}"/>
              </a:ext>
            </a:extLst>
          </p:cNvPr>
          <p:cNvPicPr>
            <a:picLocks noChangeAspect="1"/>
          </p:cNvPicPr>
          <p:nvPr/>
        </p:nvPicPr>
        <p:blipFill>
          <a:blip r:embed="rId11"/>
          <a:stretch>
            <a:fillRect/>
          </a:stretch>
        </p:blipFill>
        <p:spPr>
          <a:xfrm>
            <a:off x="4976104" y="1722648"/>
            <a:ext cx="689145" cy="689145"/>
          </a:xfrm>
          <a:prstGeom prst="rect">
            <a:avLst/>
          </a:prstGeom>
        </p:spPr>
      </p:pic>
      <p:pic>
        <p:nvPicPr>
          <p:cNvPr id="23" name="Picture 22">
            <a:extLst>
              <a:ext uri="{FF2B5EF4-FFF2-40B4-BE49-F238E27FC236}">
                <a16:creationId xmlns:a16="http://schemas.microsoft.com/office/drawing/2014/main" id="{17FEDC7F-D0B5-864F-8157-BBE7776C6206}"/>
              </a:ext>
            </a:extLst>
          </p:cNvPr>
          <p:cNvPicPr>
            <a:picLocks noChangeAspect="1"/>
          </p:cNvPicPr>
          <p:nvPr/>
        </p:nvPicPr>
        <p:blipFill>
          <a:blip r:embed="rId12"/>
          <a:stretch>
            <a:fillRect/>
          </a:stretch>
        </p:blipFill>
        <p:spPr>
          <a:xfrm>
            <a:off x="1787687" y="3066563"/>
            <a:ext cx="555269" cy="555269"/>
          </a:xfrm>
          <a:prstGeom prst="rect">
            <a:avLst/>
          </a:prstGeom>
        </p:spPr>
      </p:pic>
      <p:pic>
        <p:nvPicPr>
          <p:cNvPr id="27" name="Picture 26">
            <a:extLst>
              <a:ext uri="{FF2B5EF4-FFF2-40B4-BE49-F238E27FC236}">
                <a16:creationId xmlns:a16="http://schemas.microsoft.com/office/drawing/2014/main" id="{353A9F4E-16A3-6946-8EB2-6AABB6D2417E}"/>
              </a:ext>
            </a:extLst>
          </p:cNvPr>
          <p:cNvPicPr>
            <a:picLocks noChangeAspect="1"/>
          </p:cNvPicPr>
          <p:nvPr/>
        </p:nvPicPr>
        <p:blipFill>
          <a:blip r:embed="rId13"/>
          <a:stretch>
            <a:fillRect/>
          </a:stretch>
        </p:blipFill>
        <p:spPr>
          <a:xfrm>
            <a:off x="4259167" y="3006672"/>
            <a:ext cx="615968" cy="615968"/>
          </a:xfrm>
          <a:prstGeom prst="rect">
            <a:avLst/>
          </a:prstGeom>
        </p:spPr>
      </p:pic>
      <p:pic>
        <p:nvPicPr>
          <p:cNvPr id="66" name="Picture 65">
            <a:extLst>
              <a:ext uri="{FF2B5EF4-FFF2-40B4-BE49-F238E27FC236}">
                <a16:creationId xmlns:a16="http://schemas.microsoft.com/office/drawing/2014/main" id="{D8D05D77-D3AF-A249-870C-346C00C34DF9}"/>
              </a:ext>
            </a:extLst>
          </p:cNvPr>
          <p:cNvPicPr>
            <a:picLocks noChangeAspect="1"/>
          </p:cNvPicPr>
          <p:nvPr/>
        </p:nvPicPr>
        <p:blipFill>
          <a:blip r:embed="rId14"/>
          <a:stretch>
            <a:fillRect/>
          </a:stretch>
        </p:blipFill>
        <p:spPr>
          <a:xfrm>
            <a:off x="2763150" y="3032224"/>
            <a:ext cx="1027662" cy="618091"/>
          </a:xfrm>
          <a:prstGeom prst="rect">
            <a:avLst/>
          </a:prstGeom>
        </p:spPr>
      </p:pic>
      <p:cxnSp>
        <p:nvCxnSpPr>
          <p:cNvPr id="19" name="Straight Arrow Connector 18">
            <a:extLst>
              <a:ext uri="{FF2B5EF4-FFF2-40B4-BE49-F238E27FC236}">
                <a16:creationId xmlns:a16="http://schemas.microsoft.com/office/drawing/2014/main" id="{5FDA354C-04C8-FC49-9619-336A9C276ECB}"/>
              </a:ext>
            </a:extLst>
          </p:cNvPr>
          <p:cNvCxnSpPr>
            <a:cxnSpLocks/>
          </p:cNvCxnSpPr>
          <p:nvPr/>
        </p:nvCxnSpPr>
        <p:spPr>
          <a:xfrm flipH="1">
            <a:off x="2352133" y="3290545"/>
            <a:ext cx="62590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B605F2C-3FD4-A74B-9DED-B1E8BC20D9A8}"/>
              </a:ext>
            </a:extLst>
          </p:cNvPr>
          <p:cNvCxnSpPr>
            <a:cxnSpLocks/>
          </p:cNvCxnSpPr>
          <p:nvPr/>
        </p:nvCxnSpPr>
        <p:spPr>
          <a:xfrm flipH="1">
            <a:off x="3619653" y="3286829"/>
            <a:ext cx="62590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6E85ECF-8DF1-0D41-8FBC-C370322C81E9}"/>
              </a:ext>
            </a:extLst>
          </p:cNvPr>
          <p:cNvCxnSpPr>
            <a:cxnSpLocks/>
          </p:cNvCxnSpPr>
          <p:nvPr/>
        </p:nvCxnSpPr>
        <p:spPr>
          <a:xfrm flipH="1" flipV="1">
            <a:off x="5452560" y="2389938"/>
            <a:ext cx="591412" cy="8968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5DB0C24-B03C-B34A-BB20-83834CBAEA90}"/>
              </a:ext>
            </a:extLst>
          </p:cNvPr>
          <p:cNvCxnSpPr>
            <a:cxnSpLocks/>
          </p:cNvCxnSpPr>
          <p:nvPr/>
        </p:nvCxnSpPr>
        <p:spPr>
          <a:xfrm flipH="1">
            <a:off x="5018608" y="3502136"/>
            <a:ext cx="1025364" cy="11234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D516FD54-897C-C742-8F80-B63E6152661A}"/>
              </a:ext>
            </a:extLst>
          </p:cNvPr>
          <p:cNvSpPr txBox="1"/>
          <p:nvPr/>
        </p:nvSpPr>
        <p:spPr>
          <a:xfrm>
            <a:off x="7110465" y="3832711"/>
            <a:ext cx="2329394" cy="523220"/>
          </a:xfrm>
          <a:prstGeom prst="rect">
            <a:avLst/>
          </a:prstGeom>
          <a:noFill/>
        </p:spPr>
        <p:txBody>
          <a:bodyPr wrap="square" rtlCol="0">
            <a:spAutoFit/>
          </a:bodyPr>
          <a:lstStyle/>
          <a:p>
            <a:pPr algn="ctr"/>
            <a:r>
              <a:rPr lang="en-US" sz="1400" b="1" dirty="0"/>
              <a:t>FireBase</a:t>
            </a:r>
          </a:p>
          <a:p>
            <a:pPr algn="ctr"/>
            <a:r>
              <a:rPr lang="en-US" sz="1400" b="1" dirty="0"/>
              <a:t>(Storage/DB)</a:t>
            </a:r>
          </a:p>
        </p:txBody>
      </p:sp>
      <p:cxnSp>
        <p:nvCxnSpPr>
          <p:cNvPr id="87" name="Straight Arrow Connector 86">
            <a:extLst>
              <a:ext uri="{FF2B5EF4-FFF2-40B4-BE49-F238E27FC236}">
                <a16:creationId xmlns:a16="http://schemas.microsoft.com/office/drawing/2014/main" id="{4D50DF9A-FDC2-2C44-AE20-7850230D8E7A}"/>
              </a:ext>
            </a:extLst>
          </p:cNvPr>
          <p:cNvCxnSpPr>
            <a:cxnSpLocks/>
          </p:cNvCxnSpPr>
          <p:nvPr/>
        </p:nvCxnSpPr>
        <p:spPr>
          <a:xfrm flipH="1">
            <a:off x="8571665" y="3367421"/>
            <a:ext cx="99248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12C03F8-4EE8-5C41-B49D-A86892C4D54F}"/>
              </a:ext>
            </a:extLst>
          </p:cNvPr>
          <p:cNvSpPr txBox="1"/>
          <p:nvPr/>
        </p:nvSpPr>
        <p:spPr>
          <a:xfrm>
            <a:off x="8872150" y="3826485"/>
            <a:ext cx="2329394" cy="523220"/>
          </a:xfrm>
          <a:prstGeom prst="rect">
            <a:avLst/>
          </a:prstGeom>
          <a:noFill/>
        </p:spPr>
        <p:txBody>
          <a:bodyPr wrap="square" rtlCol="0">
            <a:spAutoFit/>
          </a:bodyPr>
          <a:lstStyle/>
          <a:p>
            <a:pPr algn="ctr"/>
            <a:r>
              <a:rPr lang="en-US" sz="1400" b="1" dirty="0"/>
              <a:t>Glitch</a:t>
            </a:r>
          </a:p>
          <a:p>
            <a:pPr algn="ctr"/>
            <a:r>
              <a:rPr lang="en-US" sz="1400" b="1" dirty="0"/>
              <a:t>Application</a:t>
            </a:r>
          </a:p>
        </p:txBody>
      </p:sp>
      <p:sp>
        <p:nvSpPr>
          <p:cNvPr id="91" name="TextBox 90">
            <a:extLst>
              <a:ext uri="{FF2B5EF4-FFF2-40B4-BE49-F238E27FC236}">
                <a16:creationId xmlns:a16="http://schemas.microsoft.com/office/drawing/2014/main" id="{B0809A1A-A097-0B49-B318-06036A202971}"/>
              </a:ext>
            </a:extLst>
          </p:cNvPr>
          <p:cNvSpPr txBox="1"/>
          <p:nvPr/>
        </p:nvSpPr>
        <p:spPr>
          <a:xfrm>
            <a:off x="1006470" y="3621832"/>
            <a:ext cx="2329394" cy="954107"/>
          </a:xfrm>
          <a:prstGeom prst="rect">
            <a:avLst/>
          </a:prstGeom>
          <a:noFill/>
        </p:spPr>
        <p:txBody>
          <a:bodyPr wrap="square" rtlCol="0">
            <a:spAutoFit/>
          </a:bodyPr>
          <a:lstStyle/>
          <a:p>
            <a:pPr algn="ctr"/>
            <a:r>
              <a:rPr lang="en-US" sz="1400" b="1" dirty="0"/>
              <a:t>Garmin</a:t>
            </a:r>
          </a:p>
          <a:p>
            <a:pPr algn="ctr"/>
            <a:r>
              <a:rPr lang="en-US" sz="1400" b="1" dirty="0"/>
              <a:t>Forerunner</a:t>
            </a:r>
          </a:p>
          <a:p>
            <a:pPr algn="ctr"/>
            <a:r>
              <a:rPr lang="en-US" sz="1400" b="1" dirty="0"/>
              <a:t>645M</a:t>
            </a:r>
          </a:p>
          <a:p>
            <a:pPr algn="ctr"/>
            <a:r>
              <a:rPr lang="en-US" sz="1400" b="1" dirty="0"/>
              <a:t>Smartwatch</a:t>
            </a:r>
          </a:p>
        </p:txBody>
      </p:sp>
      <p:sp>
        <p:nvSpPr>
          <p:cNvPr id="92" name="TextBox 91">
            <a:extLst>
              <a:ext uri="{FF2B5EF4-FFF2-40B4-BE49-F238E27FC236}">
                <a16:creationId xmlns:a16="http://schemas.microsoft.com/office/drawing/2014/main" id="{BBA6978C-9F23-5C44-B1E3-272A53975E83}"/>
              </a:ext>
            </a:extLst>
          </p:cNvPr>
          <p:cNvSpPr txBox="1"/>
          <p:nvPr/>
        </p:nvSpPr>
        <p:spPr>
          <a:xfrm>
            <a:off x="2150334" y="3650315"/>
            <a:ext cx="2329394" cy="738664"/>
          </a:xfrm>
          <a:prstGeom prst="rect">
            <a:avLst/>
          </a:prstGeom>
          <a:noFill/>
        </p:spPr>
        <p:txBody>
          <a:bodyPr wrap="square" rtlCol="0">
            <a:spAutoFit/>
          </a:bodyPr>
          <a:lstStyle/>
          <a:p>
            <a:pPr algn="ctr"/>
            <a:r>
              <a:rPr lang="en-US" sz="1400" b="1" dirty="0"/>
              <a:t>Bluetooth</a:t>
            </a:r>
          </a:p>
          <a:p>
            <a:pPr algn="ctr"/>
            <a:r>
              <a:rPr lang="en-US" sz="1400" b="1" dirty="0"/>
              <a:t>Low</a:t>
            </a:r>
          </a:p>
          <a:p>
            <a:pPr algn="ctr"/>
            <a:r>
              <a:rPr lang="en-US" sz="1400" b="1" dirty="0"/>
              <a:t>Energy</a:t>
            </a:r>
          </a:p>
        </p:txBody>
      </p:sp>
      <p:sp>
        <p:nvSpPr>
          <p:cNvPr id="93" name="TextBox 92">
            <a:extLst>
              <a:ext uri="{FF2B5EF4-FFF2-40B4-BE49-F238E27FC236}">
                <a16:creationId xmlns:a16="http://schemas.microsoft.com/office/drawing/2014/main" id="{1560F185-5174-C64C-8287-9064A65AD9F7}"/>
              </a:ext>
            </a:extLst>
          </p:cNvPr>
          <p:cNvSpPr txBox="1"/>
          <p:nvPr/>
        </p:nvSpPr>
        <p:spPr>
          <a:xfrm>
            <a:off x="3384401" y="3646601"/>
            <a:ext cx="2329394" cy="307777"/>
          </a:xfrm>
          <a:prstGeom prst="rect">
            <a:avLst/>
          </a:prstGeom>
          <a:noFill/>
        </p:spPr>
        <p:txBody>
          <a:bodyPr wrap="square" rtlCol="0">
            <a:spAutoFit/>
          </a:bodyPr>
          <a:lstStyle/>
          <a:p>
            <a:pPr algn="ctr"/>
            <a:r>
              <a:rPr lang="en-US" sz="1400" b="1" dirty="0"/>
              <a:t>OnePlus 5T</a:t>
            </a:r>
          </a:p>
        </p:txBody>
      </p:sp>
      <p:sp>
        <p:nvSpPr>
          <p:cNvPr id="94" name="TextBox 93">
            <a:extLst>
              <a:ext uri="{FF2B5EF4-FFF2-40B4-BE49-F238E27FC236}">
                <a16:creationId xmlns:a16="http://schemas.microsoft.com/office/drawing/2014/main" id="{C5EB5052-EB5F-FF4D-B68A-03B16986A2F8}"/>
              </a:ext>
            </a:extLst>
          </p:cNvPr>
          <p:cNvSpPr txBox="1"/>
          <p:nvPr/>
        </p:nvSpPr>
        <p:spPr>
          <a:xfrm>
            <a:off x="4105513" y="1401492"/>
            <a:ext cx="2329394" cy="307777"/>
          </a:xfrm>
          <a:prstGeom prst="rect">
            <a:avLst/>
          </a:prstGeom>
          <a:noFill/>
        </p:spPr>
        <p:txBody>
          <a:bodyPr wrap="square" rtlCol="0">
            <a:spAutoFit/>
          </a:bodyPr>
          <a:lstStyle/>
          <a:p>
            <a:pPr algn="ctr"/>
            <a:r>
              <a:rPr lang="en-US" sz="1400" b="1" dirty="0"/>
              <a:t>Strava API</a:t>
            </a:r>
          </a:p>
        </p:txBody>
      </p:sp>
      <p:sp>
        <p:nvSpPr>
          <p:cNvPr id="97" name="TextBox 96">
            <a:extLst>
              <a:ext uri="{FF2B5EF4-FFF2-40B4-BE49-F238E27FC236}">
                <a16:creationId xmlns:a16="http://schemas.microsoft.com/office/drawing/2014/main" id="{8DF4B1DA-DB36-E24D-8898-8FD1D313A6F6}"/>
              </a:ext>
            </a:extLst>
          </p:cNvPr>
          <p:cNvSpPr txBox="1"/>
          <p:nvPr/>
        </p:nvSpPr>
        <p:spPr>
          <a:xfrm>
            <a:off x="3945682" y="5189186"/>
            <a:ext cx="2329394" cy="307777"/>
          </a:xfrm>
          <a:prstGeom prst="rect">
            <a:avLst/>
          </a:prstGeom>
          <a:noFill/>
        </p:spPr>
        <p:txBody>
          <a:bodyPr wrap="square" rtlCol="0">
            <a:spAutoFit/>
          </a:bodyPr>
          <a:lstStyle/>
          <a:p>
            <a:pPr algn="ctr"/>
            <a:r>
              <a:rPr lang="en-US" sz="1400" b="1" dirty="0"/>
              <a:t>OpenWeather API</a:t>
            </a:r>
          </a:p>
        </p:txBody>
      </p:sp>
      <p:sp>
        <p:nvSpPr>
          <p:cNvPr id="29" name="TextBox 28">
            <a:extLst>
              <a:ext uri="{FF2B5EF4-FFF2-40B4-BE49-F238E27FC236}">
                <a16:creationId xmlns:a16="http://schemas.microsoft.com/office/drawing/2014/main" id="{06BEA2B2-2717-4145-9A6B-11DE95A86C43}"/>
              </a:ext>
            </a:extLst>
          </p:cNvPr>
          <p:cNvSpPr txBox="1"/>
          <p:nvPr/>
        </p:nvSpPr>
        <p:spPr>
          <a:xfrm>
            <a:off x="487222" y="1892729"/>
            <a:ext cx="2679072" cy="784830"/>
          </a:xfrm>
          <a:prstGeom prst="rect">
            <a:avLst/>
          </a:prstGeom>
          <a:noFill/>
          <a:ln>
            <a:solidFill>
              <a:schemeClr val="tx1"/>
            </a:solidFill>
          </a:ln>
        </p:spPr>
        <p:txBody>
          <a:bodyPr wrap="square" rtlCol="0">
            <a:spAutoFit/>
          </a:bodyPr>
          <a:lstStyle/>
          <a:p>
            <a:r>
              <a:rPr lang="en-US" sz="900" dirty="0"/>
              <a:t>Garmin smartwatch used to capture run activities. These are synced to my phone via Bluetooth which are then pushed by Garmin to the Cloud (via Wifi). Any new activities are then pushed to Strava.</a:t>
            </a:r>
          </a:p>
        </p:txBody>
      </p:sp>
      <p:sp>
        <p:nvSpPr>
          <p:cNvPr id="30" name="TextBox 29">
            <a:extLst>
              <a:ext uri="{FF2B5EF4-FFF2-40B4-BE49-F238E27FC236}">
                <a16:creationId xmlns:a16="http://schemas.microsoft.com/office/drawing/2014/main" id="{B5009FED-8ECD-2D41-ADB9-7383BC44E9FD}"/>
              </a:ext>
            </a:extLst>
          </p:cNvPr>
          <p:cNvSpPr txBox="1"/>
          <p:nvPr/>
        </p:nvSpPr>
        <p:spPr>
          <a:xfrm>
            <a:off x="6193078" y="5104548"/>
            <a:ext cx="2679072" cy="923330"/>
          </a:xfrm>
          <a:prstGeom prst="rect">
            <a:avLst/>
          </a:prstGeom>
          <a:noFill/>
          <a:ln>
            <a:solidFill>
              <a:schemeClr val="tx1"/>
            </a:solidFill>
          </a:ln>
        </p:spPr>
        <p:txBody>
          <a:bodyPr wrap="square" rtlCol="0">
            <a:spAutoFit/>
          </a:bodyPr>
          <a:lstStyle/>
          <a:p>
            <a:r>
              <a:rPr lang="en-US" sz="900" dirty="0"/>
              <a:t>OpenWeather API used with the Sensehat to obtain weather data (A mini black hat hack3r was used to separate the hat from the Pi to ensure that weather readings are accurate). The weather data is pushed to Firebase at a 2 minute interval.</a:t>
            </a:r>
          </a:p>
        </p:txBody>
      </p:sp>
      <p:sp>
        <p:nvSpPr>
          <p:cNvPr id="31" name="TextBox 30">
            <a:extLst>
              <a:ext uri="{FF2B5EF4-FFF2-40B4-BE49-F238E27FC236}">
                <a16:creationId xmlns:a16="http://schemas.microsoft.com/office/drawing/2014/main" id="{8DBD02C3-9FEC-564F-8256-3DDE152CDC0E}"/>
              </a:ext>
            </a:extLst>
          </p:cNvPr>
          <p:cNvSpPr txBox="1"/>
          <p:nvPr/>
        </p:nvSpPr>
        <p:spPr>
          <a:xfrm>
            <a:off x="6230373" y="1353705"/>
            <a:ext cx="2679072" cy="1061829"/>
          </a:xfrm>
          <a:prstGeom prst="rect">
            <a:avLst/>
          </a:prstGeom>
          <a:noFill/>
          <a:ln>
            <a:solidFill>
              <a:schemeClr val="tx1"/>
            </a:solidFill>
          </a:ln>
        </p:spPr>
        <p:txBody>
          <a:bodyPr wrap="square" rtlCol="0">
            <a:spAutoFit/>
          </a:bodyPr>
          <a:lstStyle/>
          <a:p>
            <a:r>
              <a:rPr lang="en-US" sz="900" dirty="0"/>
              <a:t>Regular calls to the Strava API are made to determine if a new activity has been added in the previous 10 seconds (as API limit is 100 calls in a 15 minute period). If a new run activity has been detected, the activities are sorted by date (to ensure the latest activity is pushed). The new activity data is then pushed to Firebase.</a:t>
            </a:r>
          </a:p>
        </p:txBody>
      </p:sp>
      <p:pic>
        <p:nvPicPr>
          <p:cNvPr id="5" name="Picture 4">
            <a:extLst>
              <a:ext uri="{FF2B5EF4-FFF2-40B4-BE49-F238E27FC236}">
                <a16:creationId xmlns:a16="http://schemas.microsoft.com/office/drawing/2014/main" id="{18D93AD9-2DFE-0D42-B8B1-A455D2F628BF}"/>
              </a:ext>
            </a:extLst>
          </p:cNvPr>
          <p:cNvPicPr>
            <a:picLocks noChangeAspect="1"/>
          </p:cNvPicPr>
          <p:nvPr/>
        </p:nvPicPr>
        <p:blipFill>
          <a:blip r:embed="rId15"/>
          <a:stretch>
            <a:fillRect/>
          </a:stretch>
        </p:blipFill>
        <p:spPr>
          <a:xfrm>
            <a:off x="9608874" y="1344846"/>
            <a:ext cx="941848" cy="434699"/>
          </a:xfrm>
          <a:prstGeom prst="rect">
            <a:avLst/>
          </a:prstGeom>
        </p:spPr>
      </p:pic>
      <p:sp>
        <p:nvSpPr>
          <p:cNvPr id="34" name="TextBox 33">
            <a:extLst>
              <a:ext uri="{FF2B5EF4-FFF2-40B4-BE49-F238E27FC236}">
                <a16:creationId xmlns:a16="http://schemas.microsoft.com/office/drawing/2014/main" id="{0D5DD959-76F6-654B-8634-FA3A35FEAFB4}"/>
              </a:ext>
            </a:extLst>
          </p:cNvPr>
          <p:cNvSpPr txBox="1"/>
          <p:nvPr/>
        </p:nvSpPr>
        <p:spPr>
          <a:xfrm>
            <a:off x="9382503" y="1876486"/>
            <a:ext cx="2679072" cy="646331"/>
          </a:xfrm>
          <a:prstGeom prst="rect">
            <a:avLst/>
          </a:prstGeom>
          <a:noFill/>
          <a:ln>
            <a:solidFill>
              <a:schemeClr val="tx1"/>
            </a:solidFill>
          </a:ln>
        </p:spPr>
        <p:txBody>
          <a:bodyPr wrap="square" rtlCol="0">
            <a:spAutoFit/>
          </a:bodyPr>
          <a:lstStyle/>
          <a:p>
            <a:r>
              <a:rPr lang="en-US" sz="900" dirty="0"/>
              <a:t>Twilio API used to send SMS to my phone to let me know that a new activity has been uploaded (link to Glitch application is included in text message).</a:t>
            </a:r>
          </a:p>
        </p:txBody>
      </p:sp>
      <p:sp>
        <p:nvSpPr>
          <p:cNvPr id="35" name="TextBox 34">
            <a:extLst>
              <a:ext uri="{FF2B5EF4-FFF2-40B4-BE49-F238E27FC236}">
                <a16:creationId xmlns:a16="http://schemas.microsoft.com/office/drawing/2014/main" id="{FE911453-E2E9-E042-AD73-8B28C03B5182}"/>
              </a:ext>
            </a:extLst>
          </p:cNvPr>
          <p:cNvSpPr txBox="1"/>
          <p:nvPr/>
        </p:nvSpPr>
        <p:spPr>
          <a:xfrm>
            <a:off x="9382503" y="5163506"/>
            <a:ext cx="2679072" cy="1061829"/>
          </a:xfrm>
          <a:prstGeom prst="rect">
            <a:avLst/>
          </a:prstGeom>
          <a:noFill/>
          <a:ln>
            <a:solidFill>
              <a:schemeClr val="tx1"/>
            </a:solidFill>
          </a:ln>
        </p:spPr>
        <p:txBody>
          <a:bodyPr wrap="square" rtlCol="0">
            <a:spAutoFit/>
          </a:bodyPr>
          <a:lstStyle/>
          <a:p>
            <a:r>
              <a:rPr lang="en-US" sz="900" dirty="0"/>
              <a:t>Glitch application connects to Firebase to provide real-time data updates. Latest activity is displayed and Chart.js is used to show key trends for run metrics over time with weather data also displayed on multiple charts (with last 30 entries displayed to ensure that weather data for last hour is shown).</a:t>
            </a:r>
          </a:p>
        </p:txBody>
      </p:sp>
      <p:pic>
        <p:nvPicPr>
          <p:cNvPr id="7" name="Picture 6">
            <a:extLst>
              <a:ext uri="{FF2B5EF4-FFF2-40B4-BE49-F238E27FC236}">
                <a16:creationId xmlns:a16="http://schemas.microsoft.com/office/drawing/2014/main" id="{5705FA3A-D048-B144-86C1-019E53C50A68}"/>
              </a:ext>
            </a:extLst>
          </p:cNvPr>
          <p:cNvPicPr>
            <a:picLocks noChangeAspect="1"/>
          </p:cNvPicPr>
          <p:nvPr/>
        </p:nvPicPr>
        <p:blipFill>
          <a:blip r:embed="rId16"/>
          <a:stretch>
            <a:fillRect/>
          </a:stretch>
        </p:blipFill>
        <p:spPr>
          <a:xfrm>
            <a:off x="11077962" y="2981672"/>
            <a:ext cx="525940" cy="525940"/>
          </a:xfrm>
          <a:prstGeom prst="rect">
            <a:avLst/>
          </a:prstGeom>
        </p:spPr>
      </p:pic>
      <p:sp>
        <p:nvSpPr>
          <p:cNvPr id="38" name="TextBox 37">
            <a:extLst>
              <a:ext uri="{FF2B5EF4-FFF2-40B4-BE49-F238E27FC236}">
                <a16:creationId xmlns:a16="http://schemas.microsoft.com/office/drawing/2014/main" id="{033D214E-DDA1-1A4E-9E7B-1F0A82C344A2}"/>
              </a:ext>
            </a:extLst>
          </p:cNvPr>
          <p:cNvSpPr txBox="1"/>
          <p:nvPr/>
        </p:nvSpPr>
        <p:spPr>
          <a:xfrm>
            <a:off x="10760104" y="3576523"/>
            <a:ext cx="1254522" cy="1477328"/>
          </a:xfrm>
          <a:prstGeom prst="rect">
            <a:avLst/>
          </a:prstGeom>
          <a:noFill/>
          <a:ln>
            <a:solidFill>
              <a:schemeClr val="tx1"/>
            </a:solidFill>
          </a:ln>
        </p:spPr>
        <p:txBody>
          <a:bodyPr wrap="square" rtlCol="0">
            <a:spAutoFit/>
          </a:bodyPr>
          <a:lstStyle/>
          <a:p>
            <a:r>
              <a:rPr lang="en-US" sz="900" dirty="0"/>
              <a:t>Google Maps API integrated on Glitch app to display GPS polyline from Strava API response (with markers added for start and end latitude and longitude coordinates</a:t>
            </a:r>
          </a:p>
        </p:txBody>
      </p:sp>
    </p:spTree>
    <p:extLst>
      <p:ext uri="{BB962C8B-B14F-4D97-AF65-F5344CB8AC3E}">
        <p14:creationId xmlns:p14="http://schemas.microsoft.com/office/powerpoint/2010/main" val="24579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474D51-6739-3546-A408-FC1387EAC5CD}"/>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Title 1">
            <a:extLst>
              <a:ext uri="{FF2B5EF4-FFF2-40B4-BE49-F238E27FC236}">
                <a16:creationId xmlns:a16="http://schemas.microsoft.com/office/drawing/2014/main" id="{021710F7-E777-E141-B050-352BA7FAA9D5}"/>
              </a:ext>
            </a:extLst>
          </p:cNvPr>
          <p:cNvSpPr>
            <a:spLocks noGrp="1"/>
          </p:cNvSpPr>
          <p:nvPr>
            <p:ph type="title"/>
          </p:nvPr>
        </p:nvSpPr>
        <p:spPr>
          <a:xfrm>
            <a:off x="1797666" y="288631"/>
            <a:ext cx="8596668" cy="672935"/>
          </a:xfrm>
        </p:spPr>
        <p:txBody>
          <a:bodyPr>
            <a:normAutofit fontScale="90000"/>
          </a:bodyPr>
          <a:lstStyle/>
          <a:p>
            <a:pPr algn="ctr"/>
            <a:r>
              <a:rPr lang="en-US" sz="2400" dirty="0"/>
              <a:t>Study of Impact (if any) of Weather Conditions on Running Performance – Informational Flow Diagram</a:t>
            </a:r>
          </a:p>
        </p:txBody>
      </p:sp>
      <p:pic>
        <p:nvPicPr>
          <p:cNvPr id="6" name="Picture 5">
            <a:extLst>
              <a:ext uri="{FF2B5EF4-FFF2-40B4-BE49-F238E27FC236}">
                <a16:creationId xmlns:a16="http://schemas.microsoft.com/office/drawing/2014/main" id="{0F620820-E414-5040-A503-7A82D9647332}"/>
              </a:ext>
            </a:extLst>
          </p:cNvPr>
          <p:cNvPicPr>
            <a:picLocks noChangeAspect="1"/>
          </p:cNvPicPr>
          <p:nvPr/>
        </p:nvPicPr>
        <p:blipFill>
          <a:blip r:embed="rId2"/>
          <a:stretch>
            <a:fillRect/>
          </a:stretch>
        </p:blipFill>
        <p:spPr>
          <a:xfrm>
            <a:off x="235974" y="1229538"/>
            <a:ext cx="11700387" cy="5367907"/>
          </a:xfrm>
          <a:prstGeom prst="rect">
            <a:avLst/>
          </a:prstGeom>
        </p:spPr>
      </p:pic>
    </p:spTree>
    <p:extLst>
      <p:ext uri="{BB962C8B-B14F-4D97-AF65-F5344CB8AC3E}">
        <p14:creationId xmlns:p14="http://schemas.microsoft.com/office/powerpoint/2010/main" val="35268468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810</TotalTime>
  <Words>902</Words>
  <Application>Microsoft Macintosh PowerPoint</Application>
  <PresentationFormat>Widescreen</PresentationFormat>
  <Paragraphs>99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 Unicode MS</vt:lpstr>
      <vt:lpstr>Arial</vt:lpstr>
      <vt:lpstr>Calibri</vt:lpstr>
      <vt:lpstr>Helvetica Neue</vt:lpstr>
      <vt:lpstr>Trebuchet MS</vt:lpstr>
      <vt:lpstr>Wingdings 3</vt:lpstr>
      <vt:lpstr>Facet</vt:lpstr>
      <vt:lpstr>Home Automation &amp; Running Analysis Project</vt:lpstr>
      <vt:lpstr>Automation of Light System – Pictorial Representation</vt:lpstr>
      <vt:lpstr>Automation of Light System – Informational Flow Diagram (/currentLuminance channel)</vt:lpstr>
      <vt:lpstr>Automation of Light System – Informational Flow Diagram (/motionDetectedKitchen channel)</vt:lpstr>
      <vt:lpstr>Control of Sonos Music Speakers – Pictorial Representation</vt:lpstr>
      <vt:lpstr>Control of Music Speakers – Informational Flow Diagram</vt:lpstr>
      <vt:lpstr>Study of Impact (if any) of Weather Conditions on Running Performance – Pictorial Representation</vt:lpstr>
      <vt:lpstr>Study of Impact (if any) of Weather Conditions on Running Performance – Informational Flow Diagram</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&amp; Running Analysis Project</dc:title>
  <dc:creator>John Dennehy (20091408)</dc:creator>
  <cp:lastModifiedBy>John Dennehy (20091408)</cp:lastModifiedBy>
  <cp:revision>69</cp:revision>
  <dcterms:created xsi:type="dcterms:W3CDTF">2020-11-28T12:18:26Z</dcterms:created>
  <dcterms:modified xsi:type="dcterms:W3CDTF">2020-12-29T18:18:18Z</dcterms:modified>
</cp:coreProperties>
</file>