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62" r:id="rId4"/>
    <p:sldId id="265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0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84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62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118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7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1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6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5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1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9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3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2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0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hyperlink" Target="https://uk.mathworks.com/help/thingspeak/use-desktop-mqtt-client-to-publish-to-a-channel.htm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hyperlink" Target="https://picamera.readthedocs.io/en/release-1.2/recipes2.html#raw-image-capture-yuv-format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sunrise-sunset.org/api" TargetMode="Externa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hyperlink" Target="https://docs.mapbox.com/api/search/#geocoding" TargetMode="External"/><Relationship Id="rId10" Type="http://schemas.openxmlformats.org/officeDocument/2006/relationships/image" Target="../media/image10.png"/><Relationship Id="rId19" Type="http://schemas.openxmlformats.org/officeDocument/2006/relationships/hyperlink" Target="https://help.ifttt.com/hc/en-us/articles/115010230347-Webhooks-service-FAQ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bluedot.readthedocs.io/en/latest/bluedotandroidapp.html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co.readthedocs.io/en/latest/examples.html" TargetMode="External"/><Relationship Id="rId4" Type="http://schemas.openxmlformats.org/officeDocument/2006/relationships/hyperlink" Target="https://bluedot.readthedocs.io/en/latest/recipes.html" TargetMode="External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hyperlink" Target="https://openweathermap.org/api/one-call-api" TargetMode="External"/><Relationship Id="rId7" Type="http://schemas.openxmlformats.org/officeDocument/2006/relationships/image" Target="../media/image23.jpg"/><Relationship Id="rId12" Type="http://schemas.openxmlformats.org/officeDocument/2006/relationships/image" Target="../media/image28.png"/><Relationship Id="rId2" Type="http://schemas.openxmlformats.org/officeDocument/2006/relationships/hyperlink" Target="https://developers.strava.com/docs/reference/#api-Activities-getLoggedInAthleteActiv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.com/docs/hosting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firebase.google.com/docs/database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pythonhosted.org/sense-hat/api/" TargetMode="External"/><Relationship Id="rId9" Type="http://schemas.openxmlformats.org/officeDocument/2006/relationships/image" Target="../media/image25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047E-6EB4-4742-84B8-615FD6C8A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909" y="3633850"/>
            <a:ext cx="6377049" cy="491698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Home Automation &amp; Running Analysis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7F2C1-8288-FC48-A41F-D1775D1890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7" y="191769"/>
            <a:ext cx="1080000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7DF7A8-5410-4244-94B4-EFF5EA8BCD17}"/>
              </a:ext>
            </a:extLst>
          </p:cNvPr>
          <p:cNvSpPr/>
          <p:nvPr/>
        </p:nvSpPr>
        <p:spPr>
          <a:xfrm>
            <a:off x="2996973" y="1533023"/>
            <a:ext cx="437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WATERFORD INSTITUTE OF TECHNOLOGY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35A9AE-E2A8-2F4A-99BA-690344E204A6}"/>
              </a:ext>
            </a:extLst>
          </p:cNvPr>
          <p:cNvSpPr/>
          <p:nvPr/>
        </p:nvSpPr>
        <p:spPr>
          <a:xfrm>
            <a:off x="2784928" y="2373769"/>
            <a:ext cx="4797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 Unicode MS" panose="020B0604020202020204" pitchFamily="34" charset="-128"/>
              </a:rPr>
              <a:t>Department of COMPUTING &amp; MATHEMATICS</a:t>
            </a:r>
            <a:endParaRPr lang="en-IE" sz="1600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F75FE-A479-9849-9BD8-D2BE467E8D47}"/>
              </a:ext>
            </a:extLst>
          </p:cNvPr>
          <p:cNvSpPr/>
          <p:nvPr/>
        </p:nvSpPr>
        <p:spPr>
          <a:xfrm>
            <a:off x="1840706" y="1955441"/>
            <a:ext cx="6685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pc="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 Unicode MS" panose="020B0604020202020204" pitchFamily="34" charset="-128"/>
              </a:rPr>
              <a:t>INSTITIÚID TEICNEOLAÍOCHTA PHORT LÁIRGE</a:t>
            </a:r>
            <a:endParaRPr lang="en-IE" sz="2800" b="1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2D466B-9710-8746-8791-0367EDE0C46B}"/>
              </a:ext>
            </a:extLst>
          </p:cNvPr>
          <p:cNvSpPr/>
          <p:nvPr/>
        </p:nvSpPr>
        <p:spPr>
          <a:xfrm>
            <a:off x="3606306" y="2799382"/>
            <a:ext cx="3154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</a:rPr>
              <a:t>Computer Systems &amp; Networks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554753-0BA0-7B47-B72F-17930F5519DD}"/>
              </a:ext>
            </a:extLst>
          </p:cNvPr>
          <p:cNvSpPr/>
          <p:nvPr/>
        </p:nvSpPr>
        <p:spPr>
          <a:xfrm>
            <a:off x="3686359" y="3224995"/>
            <a:ext cx="2994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 Unicode MS" panose="020B0604020202020204" pitchFamily="34" charset="-128"/>
              </a:rPr>
              <a:t>Autumn Semester 2020/2021</a:t>
            </a:r>
            <a:endParaRPr lang="en-IE" sz="1600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66EF6DF-3CD8-FD45-A2FE-271BA5B5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36187"/>
              </p:ext>
            </p:extLst>
          </p:nvPr>
        </p:nvGraphicFramePr>
        <p:xfrm>
          <a:off x="1518691" y="4848762"/>
          <a:ext cx="7329487" cy="8534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548743">
                  <a:extLst>
                    <a:ext uri="{9D8B030D-6E8A-4147-A177-3AD203B41FA5}">
                      <a16:colId xmlns:a16="http://schemas.microsoft.com/office/drawing/2014/main" val="1075580692"/>
                    </a:ext>
                  </a:extLst>
                </a:gridCol>
                <a:gridCol w="3780744">
                  <a:extLst>
                    <a:ext uri="{9D8B030D-6E8A-4147-A177-3AD203B41FA5}">
                      <a16:colId xmlns:a16="http://schemas.microsoft.com/office/drawing/2014/main" val="1784664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Student Name:</a:t>
                      </a:r>
                      <a:endParaRPr lang="en-IE" sz="1100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John Dennehy</a:t>
                      </a:r>
                      <a:endParaRPr lang="en-IE" sz="1100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531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Student Number: 	</a:t>
                      </a:r>
                      <a:endParaRPr lang="en-IE" sz="1100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20091408</a:t>
                      </a:r>
                      <a:endParaRPr lang="en-IE" sz="1100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22298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200">
                          <a:effectLst/>
                        </a:rPr>
                        <a:t>Programme of Study:</a:t>
                      </a:r>
                      <a:endParaRPr lang="en-IE" sz="110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Higher Diploma in Science – Computer Science</a:t>
                      </a:r>
                      <a:endParaRPr lang="en-IE" sz="1100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922695178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0486BE4-E652-B748-8D91-D1CC04BD58C4}"/>
              </a:ext>
            </a:extLst>
          </p:cNvPr>
          <p:cNvSpPr txBox="1">
            <a:spLocks/>
          </p:cNvSpPr>
          <p:nvPr/>
        </p:nvSpPr>
        <p:spPr>
          <a:xfrm>
            <a:off x="1994908" y="4180495"/>
            <a:ext cx="6377049" cy="491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2"/>
                </a:solidFill>
              </a:rPr>
              <a:t>Project Graphics &amp; Benchmarks</a:t>
            </a:r>
          </a:p>
        </p:txBody>
      </p:sp>
    </p:spTree>
    <p:extLst>
      <p:ext uri="{BB962C8B-B14F-4D97-AF65-F5344CB8AC3E}">
        <p14:creationId xmlns:p14="http://schemas.microsoft.com/office/powerpoint/2010/main" val="22083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110066DC-36B5-6C42-A3BE-7427B81ECA7A}"/>
              </a:ext>
            </a:extLst>
          </p:cNvPr>
          <p:cNvSpPr/>
          <p:nvPr/>
        </p:nvSpPr>
        <p:spPr>
          <a:xfrm>
            <a:off x="0" y="-14283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CA1FCA7-2092-5442-A247-D3CF081E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068" y="2037389"/>
            <a:ext cx="1832713" cy="87110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D537D25-513C-DE4D-B92B-1CCF93E8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067" y="3815919"/>
            <a:ext cx="1832713" cy="87110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219684B-AE9D-1B40-93A9-F87DDDC39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720" y="1347653"/>
            <a:ext cx="926213" cy="9262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A0E8C-4F0C-6442-90B0-660DE9A40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409" y="1563943"/>
            <a:ext cx="1113312" cy="794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73F46-850B-B442-92B4-38E51146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8631"/>
            <a:ext cx="8596668" cy="67293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Automation of Light System – Pictorial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603D3-0E51-B546-9C32-8B0E4F34C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429830" y="3049011"/>
            <a:ext cx="1167847" cy="739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7141C-2CB6-1149-A305-8AE90DE01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460" y="1888927"/>
            <a:ext cx="735012" cy="51106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EF1406-E694-A543-BDCB-1D06ECB18BA2}"/>
              </a:ext>
            </a:extLst>
          </p:cNvPr>
          <p:cNvCxnSpPr>
            <a:cxnSpLocks/>
          </p:cNvCxnSpPr>
          <p:nvPr/>
        </p:nvCxnSpPr>
        <p:spPr>
          <a:xfrm>
            <a:off x="3953841" y="2399990"/>
            <a:ext cx="0" cy="57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C6883B-90F4-B744-8686-F107F4A5E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4807" y="1896956"/>
            <a:ext cx="1244023" cy="53763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DA354C-04C8-FC49-9619-336A9C276ECB}"/>
              </a:ext>
            </a:extLst>
          </p:cNvPr>
          <p:cNvCxnSpPr>
            <a:cxnSpLocks/>
          </p:cNvCxnSpPr>
          <p:nvPr/>
        </p:nvCxnSpPr>
        <p:spPr>
          <a:xfrm flipH="1" flipV="1">
            <a:off x="2719436" y="2434589"/>
            <a:ext cx="737018" cy="649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83E1729-865D-5C43-9F5D-5FB1DD6F56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917" y="2926744"/>
            <a:ext cx="1531398" cy="23742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4B8F7A-801A-CA4C-BE69-FF0BE5DDEF23}"/>
              </a:ext>
            </a:extLst>
          </p:cNvPr>
          <p:cNvCxnSpPr>
            <a:cxnSpLocks/>
          </p:cNvCxnSpPr>
          <p:nvPr/>
        </p:nvCxnSpPr>
        <p:spPr>
          <a:xfrm flipH="1" flipV="1">
            <a:off x="2596818" y="3083611"/>
            <a:ext cx="970156" cy="18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A232D31-24F4-814B-B023-6EC28FFD6C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1996" y="3265199"/>
            <a:ext cx="1141548" cy="30739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C6F1F5-CA2D-2942-9A23-1D03318692AD}"/>
              </a:ext>
            </a:extLst>
          </p:cNvPr>
          <p:cNvCxnSpPr>
            <a:cxnSpLocks/>
          </p:cNvCxnSpPr>
          <p:nvPr/>
        </p:nvCxnSpPr>
        <p:spPr>
          <a:xfrm>
            <a:off x="4484186" y="3382396"/>
            <a:ext cx="42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1795-FEA0-DC49-80EF-54F1F1561A1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512770" y="3572597"/>
            <a:ext cx="0" cy="47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4A06C2E-F1B7-3248-B26A-3D09645FC3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1202" y="2338984"/>
            <a:ext cx="850569" cy="22545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0FA1A0E-1CE4-AC4D-AF7A-7C43093CBB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1572" y="3813191"/>
            <a:ext cx="1549730" cy="103315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F18D11D-59D0-3845-AFAA-BDE10F1FEE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28528" y="1659615"/>
            <a:ext cx="379073" cy="25997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98492B8-7E90-8C4A-B45D-529DD95FF7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33940" y="3013834"/>
            <a:ext cx="490283" cy="350144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26C7DA-986D-9640-BC26-F91DFAC648C7}"/>
              </a:ext>
            </a:extLst>
          </p:cNvPr>
          <p:cNvCxnSpPr>
            <a:cxnSpLocks/>
          </p:cNvCxnSpPr>
          <p:nvPr/>
        </p:nvCxnSpPr>
        <p:spPr>
          <a:xfrm>
            <a:off x="8105858" y="4271659"/>
            <a:ext cx="947669" cy="7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DA4436-9152-734D-A781-967C08F111F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071771" y="2451710"/>
            <a:ext cx="1079469" cy="7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F104866A-D63D-FA47-97B3-454388B531F9}"/>
              </a:ext>
            </a:extLst>
          </p:cNvPr>
          <p:cNvSpPr/>
          <p:nvPr/>
        </p:nvSpPr>
        <p:spPr>
          <a:xfrm rot="8951536">
            <a:off x="9378928" y="1549562"/>
            <a:ext cx="1671514" cy="752322"/>
          </a:xfrm>
          <a:prstGeom prst="arc">
            <a:avLst>
              <a:gd name="adj1" fmla="val 16006229"/>
              <a:gd name="adj2" fmla="val 88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09BCA6D-C66B-E44E-B2FE-4B14AD05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514" y="4043023"/>
            <a:ext cx="1113312" cy="79416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70A1F67-DB3C-2B41-8BD7-7840683AC8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7633" y="4138695"/>
            <a:ext cx="379073" cy="25997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D85D2F-1B5C-4443-BA54-ACD646923E8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071771" y="2273866"/>
            <a:ext cx="1079469" cy="17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EC5C2EC5-8F5F-694D-8F0C-F74FBFADC3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48318" y="4110245"/>
            <a:ext cx="604093" cy="604093"/>
          </a:xfrm>
          <a:prstGeom prst="rect">
            <a:avLst/>
          </a:prstGeom>
        </p:spPr>
      </p:pic>
      <p:sp>
        <p:nvSpPr>
          <p:cNvPr id="78" name="Arc 77">
            <a:extLst>
              <a:ext uri="{FF2B5EF4-FFF2-40B4-BE49-F238E27FC236}">
                <a16:creationId xmlns:a16="http://schemas.microsoft.com/office/drawing/2014/main" id="{8F76600D-29C1-A84A-8FCF-3B23CF795138}"/>
              </a:ext>
            </a:extLst>
          </p:cNvPr>
          <p:cNvSpPr/>
          <p:nvPr/>
        </p:nvSpPr>
        <p:spPr>
          <a:xfrm rot="10354701">
            <a:off x="9469184" y="4452409"/>
            <a:ext cx="1045395" cy="621870"/>
          </a:xfrm>
          <a:prstGeom prst="arc">
            <a:avLst>
              <a:gd name="adj1" fmla="val 1101805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2647EAE-07EA-6644-ACB1-062C9FF95260}"/>
              </a:ext>
            </a:extLst>
          </p:cNvPr>
          <p:cNvCxnSpPr>
            <a:cxnSpLocks/>
          </p:cNvCxnSpPr>
          <p:nvPr/>
        </p:nvCxnSpPr>
        <p:spPr>
          <a:xfrm flipV="1">
            <a:off x="6493442" y="2687999"/>
            <a:ext cx="0" cy="57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1EA45DC9-B991-0D41-A534-22301D72FD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0814" y="4122938"/>
            <a:ext cx="850569" cy="225452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EAF3C3-8D54-4D46-8FB5-689FC26FE4E0}"/>
              </a:ext>
            </a:extLst>
          </p:cNvPr>
          <p:cNvCxnSpPr>
            <a:cxnSpLocks/>
          </p:cNvCxnSpPr>
          <p:nvPr/>
        </p:nvCxnSpPr>
        <p:spPr>
          <a:xfrm>
            <a:off x="6843722" y="2491055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B730E2-D1E6-F344-840E-028B97358F97}"/>
              </a:ext>
            </a:extLst>
          </p:cNvPr>
          <p:cNvCxnSpPr>
            <a:cxnSpLocks/>
          </p:cNvCxnSpPr>
          <p:nvPr/>
        </p:nvCxnSpPr>
        <p:spPr>
          <a:xfrm>
            <a:off x="6843722" y="4268680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87F6AA-C167-C84E-8D15-D1C1B9AB1766}"/>
              </a:ext>
            </a:extLst>
          </p:cNvPr>
          <p:cNvSpPr txBox="1"/>
          <p:nvPr/>
        </p:nvSpPr>
        <p:spPr>
          <a:xfrm>
            <a:off x="452827" y="1976228"/>
            <a:ext cx="1661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Geolocation API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49C0AF-0913-D444-A6E5-8641D96644FF}"/>
              </a:ext>
            </a:extLst>
          </p:cNvPr>
          <p:cNvSpPr txBox="1"/>
          <p:nvPr/>
        </p:nvSpPr>
        <p:spPr>
          <a:xfrm>
            <a:off x="555586" y="2544593"/>
            <a:ext cx="232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 – Sunset Timestamp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04A791-7F28-3147-841D-568C21AE5B1E}"/>
              </a:ext>
            </a:extLst>
          </p:cNvPr>
          <p:cNvSpPr txBox="1"/>
          <p:nvPr/>
        </p:nvSpPr>
        <p:spPr>
          <a:xfrm>
            <a:off x="387352" y="4727672"/>
            <a:ext cx="232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PIR Motion Sensor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9610D84-361A-2547-9ED1-DBB514D03914}"/>
              </a:ext>
            </a:extLst>
          </p:cNvPr>
          <p:cNvSpPr txBox="1"/>
          <p:nvPr/>
        </p:nvSpPr>
        <p:spPr>
          <a:xfrm>
            <a:off x="2474127" y="3835047"/>
            <a:ext cx="232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Raspberry Pi 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AB673E-EF0E-6648-9FA4-13F1AA2FD169}"/>
              </a:ext>
            </a:extLst>
          </p:cNvPr>
          <p:cNvSpPr txBox="1"/>
          <p:nvPr/>
        </p:nvSpPr>
        <p:spPr>
          <a:xfrm>
            <a:off x="2509076" y="1529256"/>
            <a:ext cx="300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Raspberry Pi Camera Module V2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5360F5-6C19-8A4E-A71F-7F41787D44B2}"/>
              </a:ext>
            </a:extLst>
          </p:cNvPr>
          <p:cNvSpPr txBox="1"/>
          <p:nvPr/>
        </p:nvSpPr>
        <p:spPr>
          <a:xfrm>
            <a:off x="4468504" y="4545591"/>
            <a:ext cx="232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/</a:t>
            </a:r>
            <a:r>
              <a:rPr lang="en-US" sz="1400" b="1" dirty="0" err="1"/>
              <a:t>motionDetectedKitchen</a:t>
            </a:r>
            <a:r>
              <a:rPr lang="en-US" sz="1400" b="1" dirty="0"/>
              <a:t> Channel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D19F43D-E023-9B41-AC10-6BF2AD375872}"/>
              </a:ext>
            </a:extLst>
          </p:cNvPr>
          <p:cNvSpPr txBox="1"/>
          <p:nvPr/>
        </p:nvSpPr>
        <p:spPr>
          <a:xfrm>
            <a:off x="5416551" y="1752913"/>
            <a:ext cx="232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/</a:t>
            </a:r>
            <a:r>
              <a:rPr lang="en-US" sz="1400" b="1" dirty="0" err="1"/>
              <a:t>currentLuminance</a:t>
            </a:r>
            <a:r>
              <a:rPr lang="en-US" sz="1400" b="1" dirty="0"/>
              <a:t> Channel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CD4B5A-8880-E74C-A9DF-918B825958A8}"/>
              </a:ext>
            </a:extLst>
          </p:cNvPr>
          <p:cNvSpPr txBox="1"/>
          <p:nvPr/>
        </p:nvSpPr>
        <p:spPr>
          <a:xfrm>
            <a:off x="6395434" y="2655391"/>
            <a:ext cx="232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IFTTT Webhook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FBCB9F-B6C6-3948-96DD-82A362C9B7BE}"/>
              </a:ext>
            </a:extLst>
          </p:cNvPr>
          <p:cNvSpPr txBox="1"/>
          <p:nvPr/>
        </p:nvSpPr>
        <p:spPr>
          <a:xfrm>
            <a:off x="6393457" y="4375336"/>
            <a:ext cx="232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IFTTT Webhook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3C5CAF-C00A-AC4E-8FDD-3A25A1D560EA}"/>
              </a:ext>
            </a:extLst>
          </p:cNvPr>
          <p:cNvSpPr txBox="1"/>
          <p:nvPr/>
        </p:nvSpPr>
        <p:spPr>
          <a:xfrm>
            <a:off x="8303405" y="5121501"/>
            <a:ext cx="232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TP-Link </a:t>
            </a:r>
            <a:r>
              <a:rPr lang="en-US" sz="1400" b="1" dirty="0" err="1"/>
              <a:t>Kasa</a:t>
            </a:r>
            <a:r>
              <a:rPr lang="en-US" sz="1400" b="1" dirty="0"/>
              <a:t> Smart Wi-Fi Plug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548734B-C1D7-C646-ABCE-6FC5B8E23CCC}"/>
              </a:ext>
            </a:extLst>
          </p:cNvPr>
          <p:cNvSpPr txBox="1"/>
          <p:nvPr/>
        </p:nvSpPr>
        <p:spPr>
          <a:xfrm>
            <a:off x="8360805" y="2435702"/>
            <a:ext cx="232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TP-Link </a:t>
            </a:r>
            <a:r>
              <a:rPr lang="en-US" sz="1400" b="1" dirty="0" err="1"/>
              <a:t>Kasa</a:t>
            </a:r>
            <a:r>
              <a:rPr lang="en-US" sz="1400" b="1" dirty="0"/>
              <a:t> Smart Wi-Fi Plug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FFC48E-ECAF-DE41-98E5-22EE4CE1DE54}"/>
              </a:ext>
            </a:extLst>
          </p:cNvPr>
          <p:cNvSpPr txBox="1"/>
          <p:nvPr/>
        </p:nvSpPr>
        <p:spPr>
          <a:xfrm>
            <a:off x="8335074" y="3360000"/>
            <a:ext cx="232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Gmail Email Client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6FC52EA-33DC-694E-B896-60A9CF1F5209}"/>
              </a:ext>
            </a:extLst>
          </p:cNvPr>
          <p:cNvSpPr txBox="1"/>
          <p:nvPr/>
        </p:nvSpPr>
        <p:spPr>
          <a:xfrm>
            <a:off x="9364153" y="1041633"/>
            <a:ext cx="232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Lamp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137100B-EBD3-254C-ABE5-F931FC24EC8D}"/>
              </a:ext>
            </a:extLst>
          </p:cNvPr>
          <p:cNvSpPr txBox="1"/>
          <p:nvPr/>
        </p:nvSpPr>
        <p:spPr>
          <a:xfrm>
            <a:off x="9385923" y="3735350"/>
            <a:ext cx="232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Lamp</a:t>
            </a:r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9FD0309B-70B6-124E-8F0D-CF32C5FC3797}"/>
              </a:ext>
            </a:extLst>
          </p:cNvPr>
          <p:cNvSpPr/>
          <p:nvPr/>
        </p:nvSpPr>
        <p:spPr>
          <a:xfrm>
            <a:off x="1731263" y="3344198"/>
            <a:ext cx="2886559" cy="1827988"/>
          </a:xfrm>
          <a:prstGeom prst="arc">
            <a:avLst>
              <a:gd name="adj1" fmla="val 10735147"/>
              <a:gd name="adj2" fmla="val 176736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AFCFBC-2AA8-9F41-B2A5-AFFB85DA8493}"/>
              </a:ext>
            </a:extLst>
          </p:cNvPr>
          <p:cNvSpPr txBox="1"/>
          <p:nvPr/>
        </p:nvSpPr>
        <p:spPr>
          <a:xfrm>
            <a:off x="452827" y="5408341"/>
            <a:ext cx="7653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Notes</a:t>
            </a:r>
          </a:p>
          <a:p>
            <a:r>
              <a:rPr lang="en-US" sz="1400" dirty="0"/>
              <a:t>1. </a:t>
            </a:r>
            <a:r>
              <a:rPr lang="en-US" sz="1400" dirty="0">
                <a:solidFill>
                  <a:srgbClr val="00B0F0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Mapbox Search API Documentation 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/>
              <a:t>2. </a:t>
            </a:r>
            <a:r>
              <a:rPr lang="en-US" sz="1400" dirty="0">
                <a:solidFill>
                  <a:srgbClr val="00B0F0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Sunrise Sunset API Documentation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/>
              <a:t>3. </a:t>
            </a:r>
            <a:r>
              <a:rPr lang="en-US" sz="1400" dirty="0">
                <a:solidFill>
                  <a:srgbClr val="00B0F0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Camera Module Analysis Detail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/>
              <a:t>4. </a:t>
            </a:r>
            <a:r>
              <a:rPr lang="en-US" sz="1400" dirty="0">
                <a:solidFill>
                  <a:srgbClr val="00B0F0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ThingSpeak MQTT Documentation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/>
              <a:t>5. </a:t>
            </a:r>
            <a:r>
              <a:rPr lang="en-US" sz="1400" dirty="0">
                <a:solidFill>
                  <a:srgbClr val="00B0F0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IFTTT Webhook Documentation</a:t>
            </a:r>
            <a:endParaRPr lang="en-US" sz="1400" dirty="0">
              <a:solidFill>
                <a:srgbClr val="00B0F0"/>
              </a:solidFill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0684EC03-FDB6-254B-BD5B-CC23D3C04C1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57707" y="3133042"/>
            <a:ext cx="498708" cy="498708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C0D96E6C-4DFB-464F-A418-A689ACF5B67C}"/>
              </a:ext>
            </a:extLst>
          </p:cNvPr>
          <p:cNvSpPr txBox="1"/>
          <p:nvPr/>
        </p:nvSpPr>
        <p:spPr>
          <a:xfrm>
            <a:off x="4232300" y="3831331"/>
            <a:ext cx="232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HiveMq</a:t>
            </a:r>
            <a:r>
              <a:rPr lang="en-US" sz="1400" b="1" dirty="0"/>
              <a:t> MQTT Broker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9C6BE21-28E6-674F-AB71-B0EE2C0D562B}"/>
              </a:ext>
            </a:extLst>
          </p:cNvPr>
          <p:cNvCxnSpPr>
            <a:cxnSpLocks/>
          </p:cNvCxnSpPr>
          <p:nvPr/>
        </p:nvCxnSpPr>
        <p:spPr>
          <a:xfrm>
            <a:off x="5450623" y="3389833"/>
            <a:ext cx="42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4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474D51-6739-3546-A408-FC1387EAC5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1710F7-E777-E141-B050-352BA7FA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8631"/>
            <a:ext cx="8596668" cy="6729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Automation of Light System – Informational Flow Diagram (Part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27F97-1553-3840-81AB-35BE89B7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1" y="961567"/>
            <a:ext cx="11195825" cy="55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474D51-6739-3546-A408-FC1387EAC5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1710F7-E777-E141-B050-352BA7FA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8631"/>
            <a:ext cx="8596668" cy="6729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Automation of Light System – Informational Flow Diagram (Part 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7965E-C049-8941-98EC-739A751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61" y="1587500"/>
            <a:ext cx="6724185" cy="46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8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110066DC-36B5-6C42-A3BE-7427B81ECA7A}"/>
              </a:ext>
            </a:extLst>
          </p:cNvPr>
          <p:cNvSpPr/>
          <p:nvPr/>
        </p:nvSpPr>
        <p:spPr>
          <a:xfrm>
            <a:off x="0" y="9057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73F46-850B-B442-92B4-38E51146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8631"/>
            <a:ext cx="8596668" cy="67293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Control of </a:t>
            </a:r>
            <a:r>
              <a:rPr lang="en-US" sz="2400" dirty="0" err="1"/>
              <a:t>Sonos</a:t>
            </a:r>
            <a:r>
              <a:rPr lang="en-US" sz="2400" dirty="0"/>
              <a:t> Music Speakers – Pictorial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603D3-0E51-B546-9C32-8B0E4F34C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9155" y="2939984"/>
            <a:ext cx="1167847" cy="739775"/>
          </a:xfr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26C7DA-986D-9640-BC26-F91DFAC648C7}"/>
              </a:ext>
            </a:extLst>
          </p:cNvPr>
          <p:cNvCxnSpPr>
            <a:cxnSpLocks/>
          </p:cNvCxnSpPr>
          <p:nvPr/>
        </p:nvCxnSpPr>
        <p:spPr>
          <a:xfrm>
            <a:off x="9273266" y="3641817"/>
            <a:ext cx="1042331" cy="86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D85D2F-1B5C-4443-BA54-ACD646923E81}"/>
              </a:ext>
            </a:extLst>
          </p:cNvPr>
          <p:cNvCxnSpPr>
            <a:cxnSpLocks/>
          </p:cNvCxnSpPr>
          <p:nvPr/>
        </p:nvCxnSpPr>
        <p:spPr>
          <a:xfrm flipV="1">
            <a:off x="9273266" y="2185640"/>
            <a:ext cx="1042331" cy="90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EAF3C3-8D54-4D46-8FB5-689FC26FE4E0}"/>
              </a:ext>
            </a:extLst>
          </p:cNvPr>
          <p:cNvCxnSpPr>
            <a:cxnSpLocks/>
          </p:cNvCxnSpPr>
          <p:nvPr/>
        </p:nvCxnSpPr>
        <p:spPr>
          <a:xfrm>
            <a:off x="7141680" y="3283350"/>
            <a:ext cx="1498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749C0AF-0913-D444-A6E5-8641D96644FF}"/>
              </a:ext>
            </a:extLst>
          </p:cNvPr>
          <p:cNvSpPr txBox="1"/>
          <p:nvPr/>
        </p:nvSpPr>
        <p:spPr>
          <a:xfrm>
            <a:off x="343715" y="3938500"/>
            <a:ext cx="25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Blue Dot </a:t>
            </a:r>
          </a:p>
          <a:p>
            <a:pPr algn="ctr"/>
            <a:r>
              <a:rPr lang="en-US" sz="1400" b="1" dirty="0"/>
              <a:t>Android Application (on OnePlus 5T)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9610D84-361A-2547-9ED1-DBB514D03914}"/>
              </a:ext>
            </a:extLst>
          </p:cNvPr>
          <p:cNvSpPr txBox="1"/>
          <p:nvPr/>
        </p:nvSpPr>
        <p:spPr>
          <a:xfrm>
            <a:off x="5484950" y="3690083"/>
            <a:ext cx="232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Raspberry </a:t>
            </a:r>
          </a:p>
          <a:p>
            <a:pPr algn="ctr"/>
            <a:r>
              <a:rPr lang="en-US" sz="1400" b="1" dirty="0"/>
              <a:t>Pi 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FBCB9F-B6C6-3948-96DD-82A362C9B7BE}"/>
              </a:ext>
            </a:extLst>
          </p:cNvPr>
          <p:cNvSpPr txBox="1"/>
          <p:nvPr/>
        </p:nvSpPr>
        <p:spPr>
          <a:xfrm>
            <a:off x="7753470" y="3742176"/>
            <a:ext cx="232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SoCo</a:t>
            </a:r>
            <a:r>
              <a:rPr lang="en-US" sz="1400" b="1" dirty="0"/>
              <a:t> </a:t>
            </a:r>
          </a:p>
          <a:p>
            <a:pPr algn="ctr"/>
            <a:r>
              <a:rPr lang="en-US" sz="1400" b="1" dirty="0"/>
              <a:t>Python Library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3C5CAF-C00A-AC4E-8FDD-3A25A1D560EA}"/>
              </a:ext>
            </a:extLst>
          </p:cNvPr>
          <p:cNvSpPr txBox="1"/>
          <p:nvPr/>
        </p:nvSpPr>
        <p:spPr>
          <a:xfrm>
            <a:off x="9440827" y="5121501"/>
            <a:ext cx="232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Sonos</a:t>
            </a:r>
            <a:r>
              <a:rPr lang="en-US" sz="1400" b="1" dirty="0"/>
              <a:t> </a:t>
            </a:r>
          </a:p>
          <a:p>
            <a:pPr algn="ctr"/>
            <a:r>
              <a:rPr lang="en-US" sz="1400" b="1" dirty="0"/>
              <a:t>Play One Speaker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548734B-C1D7-C646-ABCE-6FC5B8E23CCC}"/>
              </a:ext>
            </a:extLst>
          </p:cNvPr>
          <p:cNvSpPr txBox="1"/>
          <p:nvPr/>
        </p:nvSpPr>
        <p:spPr>
          <a:xfrm>
            <a:off x="9498227" y="2435702"/>
            <a:ext cx="232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Sonos</a:t>
            </a:r>
            <a:r>
              <a:rPr lang="en-US" sz="1400" b="1" dirty="0"/>
              <a:t> </a:t>
            </a:r>
          </a:p>
          <a:p>
            <a:pPr algn="ctr"/>
            <a:r>
              <a:rPr lang="en-US" sz="1400" b="1" dirty="0"/>
              <a:t>Play One Speaker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AFCFBC-2AA8-9F41-B2A5-AFFB85DA8493}"/>
              </a:ext>
            </a:extLst>
          </p:cNvPr>
          <p:cNvSpPr txBox="1"/>
          <p:nvPr/>
        </p:nvSpPr>
        <p:spPr>
          <a:xfrm>
            <a:off x="452827" y="5408341"/>
            <a:ext cx="7653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Notes</a:t>
            </a:r>
          </a:p>
          <a:p>
            <a:r>
              <a:rPr lang="en-US" sz="1400" dirty="0"/>
              <a:t>1. </a:t>
            </a:r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Blue Dot Android Application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/>
              <a:t>2. </a:t>
            </a:r>
            <a:r>
              <a:rPr lang="en-US" sz="1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Blue Dot Library Documentation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/>
              <a:t>3. </a:t>
            </a:r>
            <a:r>
              <a:rPr lang="en-US" sz="14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SoCo Library Documentation</a:t>
            </a:r>
            <a:endParaRPr lang="en-US" sz="1400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094DF2-C440-6B4E-A461-DBA129CDC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9983" y="3086781"/>
            <a:ext cx="1128653" cy="67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359471-6621-994C-AD5A-DA1056A307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4046" y="2995624"/>
            <a:ext cx="659220" cy="659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C0A43-E645-6E45-A2DF-57D9E588DA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7187" y="1737994"/>
            <a:ext cx="633143" cy="6331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5B3803-925A-374A-B3B7-C201F78C6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5865" y="2717238"/>
            <a:ext cx="679670" cy="112725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4C445B-245E-FA42-8AC6-1339A1E82863}"/>
              </a:ext>
            </a:extLst>
          </p:cNvPr>
          <p:cNvCxnSpPr>
            <a:cxnSpLocks/>
          </p:cNvCxnSpPr>
          <p:nvPr/>
        </p:nvCxnSpPr>
        <p:spPr>
          <a:xfrm>
            <a:off x="1993596" y="3360000"/>
            <a:ext cx="1021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332A6CF6-17DB-2140-9F7F-8501310898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5597" y="4212652"/>
            <a:ext cx="633143" cy="63314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747DFB6-449C-0345-B449-8DB488444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3593" y="3036513"/>
            <a:ext cx="659220" cy="659220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FF41210-BDE3-D446-A276-0A3EAEC153AB}"/>
              </a:ext>
            </a:extLst>
          </p:cNvPr>
          <p:cNvCxnSpPr>
            <a:cxnSpLocks/>
          </p:cNvCxnSpPr>
          <p:nvPr/>
        </p:nvCxnSpPr>
        <p:spPr>
          <a:xfrm flipV="1">
            <a:off x="5263461" y="3306594"/>
            <a:ext cx="839424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459C8DD-DF91-EC40-998F-0ADA0617F0E1}"/>
              </a:ext>
            </a:extLst>
          </p:cNvPr>
          <p:cNvSpPr txBox="1"/>
          <p:nvPr/>
        </p:nvSpPr>
        <p:spPr>
          <a:xfrm>
            <a:off x="3713013" y="3705009"/>
            <a:ext cx="232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Blue Dot </a:t>
            </a:r>
          </a:p>
          <a:p>
            <a:pPr algn="ctr"/>
            <a:r>
              <a:rPr lang="en-US" sz="1400" b="1" dirty="0"/>
              <a:t>Python Library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9DE4BF1-F9F3-3247-B1D4-8B2C69D47EE6}"/>
              </a:ext>
            </a:extLst>
          </p:cNvPr>
          <p:cNvCxnSpPr>
            <a:cxnSpLocks/>
          </p:cNvCxnSpPr>
          <p:nvPr/>
        </p:nvCxnSpPr>
        <p:spPr>
          <a:xfrm>
            <a:off x="3584503" y="3345135"/>
            <a:ext cx="1021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1102606-5B90-914D-975F-B1EBD2A7FC3E}"/>
              </a:ext>
            </a:extLst>
          </p:cNvPr>
          <p:cNvSpPr txBox="1"/>
          <p:nvPr/>
        </p:nvSpPr>
        <p:spPr>
          <a:xfrm>
            <a:off x="2159278" y="3723597"/>
            <a:ext cx="232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Bluetooth </a:t>
            </a:r>
          </a:p>
          <a:p>
            <a:pPr algn="ctr"/>
            <a:r>
              <a:rPr lang="en-US" sz="1400" b="1" dirty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3729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474D51-6739-3546-A408-FC1387EAC5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1710F7-E777-E141-B050-352BA7FA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8631"/>
            <a:ext cx="8596668" cy="67293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Control of Music Speakers – Informational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D4C77-61ED-F047-BDFA-002104BA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2" y="1117600"/>
            <a:ext cx="10883590" cy="51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110066DC-36B5-6C42-A3BE-7427B81ECA7A}"/>
              </a:ext>
            </a:extLst>
          </p:cNvPr>
          <p:cNvSpPr/>
          <p:nvPr/>
        </p:nvSpPr>
        <p:spPr>
          <a:xfrm>
            <a:off x="0" y="-14283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73F46-850B-B442-92B4-38E51146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8631"/>
            <a:ext cx="8596668" cy="6729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Study of Impact (if any) of Weather Conditions on Running Performance – Pictorial Representation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EF1406-E694-A543-BDCB-1D06ECB18BA2}"/>
              </a:ext>
            </a:extLst>
          </p:cNvPr>
          <p:cNvCxnSpPr>
            <a:cxnSpLocks/>
          </p:cNvCxnSpPr>
          <p:nvPr/>
        </p:nvCxnSpPr>
        <p:spPr>
          <a:xfrm flipV="1">
            <a:off x="4806533" y="2372662"/>
            <a:ext cx="370753" cy="8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C6F1F5-CA2D-2942-9A23-1D03318692AD}"/>
              </a:ext>
            </a:extLst>
          </p:cNvPr>
          <p:cNvCxnSpPr>
            <a:cxnSpLocks/>
          </p:cNvCxnSpPr>
          <p:nvPr/>
        </p:nvCxnSpPr>
        <p:spPr>
          <a:xfrm>
            <a:off x="7160767" y="3382396"/>
            <a:ext cx="81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704A791-7F28-3147-841D-568C21AE5B1E}"/>
              </a:ext>
            </a:extLst>
          </p:cNvPr>
          <p:cNvSpPr txBox="1"/>
          <p:nvPr/>
        </p:nvSpPr>
        <p:spPr>
          <a:xfrm>
            <a:off x="387352" y="4727672"/>
            <a:ext cx="232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PIR Motion Sensor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9610D84-361A-2547-9ED1-DBB514D03914}"/>
              </a:ext>
            </a:extLst>
          </p:cNvPr>
          <p:cNvSpPr txBox="1"/>
          <p:nvPr/>
        </p:nvSpPr>
        <p:spPr>
          <a:xfrm>
            <a:off x="5328847" y="3835047"/>
            <a:ext cx="2329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Raspberry </a:t>
            </a:r>
          </a:p>
          <a:p>
            <a:pPr algn="ctr"/>
            <a:r>
              <a:rPr lang="en-US" sz="1400" b="1" dirty="0"/>
              <a:t>Pi 4</a:t>
            </a:r>
          </a:p>
          <a:p>
            <a:pPr algn="ctr"/>
            <a:r>
              <a:rPr lang="en-US" sz="1400" b="1" dirty="0"/>
              <a:t>(with </a:t>
            </a:r>
            <a:r>
              <a:rPr lang="en-US" sz="1400" b="1" dirty="0" err="1"/>
              <a:t>SenseHat</a:t>
            </a:r>
            <a:r>
              <a:rPr lang="en-US" sz="1400" b="1" dirty="0"/>
              <a:t> attached)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AFCFBC-2AA8-9F41-B2A5-AFFB85DA8493}"/>
              </a:ext>
            </a:extLst>
          </p:cNvPr>
          <p:cNvSpPr txBox="1"/>
          <p:nvPr/>
        </p:nvSpPr>
        <p:spPr>
          <a:xfrm>
            <a:off x="452827" y="5408341"/>
            <a:ext cx="7653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Notes</a:t>
            </a:r>
          </a:p>
          <a:p>
            <a:r>
              <a:rPr lang="en-US" sz="1400" dirty="0"/>
              <a:t>1. </a:t>
            </a:r>
            <a:r>
              <a:rPr lang="en-US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Strava API Documentation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/>
              <a:t>2. </a:t>
            </a:r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OpenWeather One Call API Documentation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/>
              <a:t>3. </a:t>
            </a:r>
            <a:r>
              <a:rPr lang="en-US" sz="1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Sense Hat API Documentation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/>
              <a:t>4. </a:t>
            </a:r>
            <a:r>
              <a:rPr lang="en-US" sz="14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 Realtime Database Documentation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/>
              <a:t>5. </a:t>
            </a:r>
            <a:r>
              <a:rPr lang="en-US" sz="14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 Hosting Documentation</a:t>
            </a:r>
            <a:endParaRPr lang="en-US" sz="1400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73A14-5CAE-E14B-8FAA-DF3AE5830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717" y="4515716"/>
            <a:ext cx="1251622" cy="709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C76D86-A192-BD47-996E-407D74D7DF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9300" y="2976007"/>
            <a:ext cx="775095" cy="775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4F9FBB-23CE-F343-9A34-E689188F8A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6337" y="2738394"/>
            <a:ext cx="1294430" cy="8580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A14AC3-D291-E644-B5D6-259E747FFD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0238" y="3048157"/>
            <a:ext cx="529848" cy="8631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5A59B-D070-3542-AF50-94043E33F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6104" y="1722648"/>
            <a:ext cx="689145" cy="6891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FEDC7F-D0B5-864F-8157-BBE7776C62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87687" y="3066563"/>
            <a:ext cx="555269" cy="5552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3A9F4E-16A3-6946-8EB2-6AABB6D241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9167" y="3006672"/>
            <a:ext cx="615968" cy="61596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8D05D77-D3AF-A249-870C-346C00C34D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3150" y="3032224"/>
            <a:ext cx="1027662" cy="61809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DA354C-04C8-FC49-9619-336A9C276ECB}"/>
              </a:ext>
            </a:extLst>
          </p:cNvPr>
          <p:cNvCxnSpPr>
            <a:cxnSpLocks/>
          </p:cNvCxnSpPr>
          <p:nvPr/>
        </p:nvCxnSpPr>
        <p:spPr>
          <a:xfrm flipH="1">
            <a:off x="2352133" y="3290545"/>
            <a:ext cx="6259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B605F2C-3FD4-A74B-9DED-B1E8BC20D9A8}"/>
              </a:ext>
            </a:extLst>
          </p:cNvPr>
          <p:cNvCxnSpPr>
            <a:cxnSpLocks/>
          </p:cNvCxnSpPr>
          <p:nvPr/>
        </p:nvCxnSpPr>
        <p:spPr>
          <a:xfrm flipH="1">
            <a:off x="3619653" y="3286829"/>
            <a:ext cx="6259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E85ECF-8DF1-0D41-8FBC-C370322C81E9}"/>
              </a:ext>
            </a:extLst>
          </p:cNvPr>
          <p:cNvCxnSpPr>
            <a:cxnSpLocks/>
          </p:cNvCxnSpPr>
          <p:nvPr/>
        </p:nvCxnSpPr>
        <p:spPr>
          <a:xfrm flipH="1" flipV="1">
            <a:off x="5452560" y="2389938"/>
            <a:ext cx="591412" cy="896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5DB0C24-B03C-B34A-BB20-83834CBAEA90}"/>
              </a:ext>
            </a:extLst>
          </p:cNvPr>
          <p:cNvCxnSpPr>
            <a:cxnSpLocks/>
          </p:cNvCxnSpPr>
          <p:nvPr/>
        </p:nvCxnSpPr>
        <p:spPr>
          <a:xfrm flipH="1">
            <a:off x="5018608" y="3502136"/>
            <a:ext cx="1025364" cy="1123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516FD54-897C-C742-8F80-B63E6152661A}"/>
              </a:ext>
            </a:extLst>
          </p:cNvPr>
          <p:cNvSpPr txBox="1"/>
          <p:nvPr/>
        </p:nvSpPr>
        <p:spPr>
          <a:xfrm>
            <a:off x="7110465" y="3832711"/>
            <a:ext cx="232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FireBase</a:t>
            </a:r>
            <a:endParaRPr lang="en-US" sz="1400" b="1" dirty="0"/>
          </a:p>
          <a:p>
            <a:pPr algn="ctr"/>
            <a:r>
              <a:rPr lang="en-US" sz="1400" b="1" dirty="0"/>
              <a:t>(Storage/DB)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D50DF9A-FDC2-2C44-AE20-7850230D8E7A}"/>
              </a:ext>
            </a:extLst>
          </p:cNvPr>
          <p:cNvCxnSpPr>
            <a:cxnSpLocks/>
          </p:cNvCxnSpPr>
          <p:nvPr/>
        </p:nvCxnSpPr>
        <p:spPr>
          <a:xfrm flipH="1">
            <a:off x="8571665" y="3367421"/>
            <a:ext cx="992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12C03F8-4EE8-5C41-B49D-A86892C4D54F}"/>
              </a:ext>
            </a:extLst>
          </p:cNvPr>
          <p:cNvSpPr txBox="1"/>
          <p:nvPr/>
        </p:nvSpPr>
        <p:spPr>
          <a:xfrm>
            <a:off x="8872150" y="3826485"/>
            <a:ext cx="232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FireBase</a:t>
            </a:r>
            <a:endParaRPr lang="en-US" sz="1400" b="1" dirty="0"/>
          </a:p>
          <a:p>
            <a:pPr algn="ctr"/>
            <a:r>
              <a:rPr lang="en-US" sz="1400" b="1" dirty="0"/>
              <a:t>Application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0809A1A-A097-0B49-B318-06036A202971}"/>
              </a:ext>
            </a:extLst>
          </p:cNvPr>
          <p:cNvSpPr txBox="1"/>
          <p:nvPr/>
        </p:nvSpPr>
        <p:spPr>
          <a:xfrm>
            <a:off x="1006470" y="3621832"/>
            <a:ext cx="2329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Garmin</a:t>
            </a:r>
          </a:p>
          <a:p>
            <a:pPr algn="ctr"/>
            <a:r>
              <a:rPr lang="en-US" sz="1400" b="1" dirty="0"/>
              <a:t>Forerunner</a:t>
            </a:r>
          </a:p>
          <a:p>
            <a:pPr algn="ctr"/>
            <a:r>
              <a:rPr lang="en-US" sz="1400" b="1" dirty="0"/>
              <a:t>645M</a:t>
            </a:r>
          </a:p>
          <a:p>
            <a:pPr algn="ctr"/>
            <a:r>
              <a:rPr lang="en-US" sz="1400" b="1" dirty="0"/>
              <a:t>Smartwatch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A6978C-9F23-5C44-B1E3-272A53975E83}"/>
              </a:ext>
            </a:extLst>
          </p:cNvPr>
          <p:cNvSpPr txBox="1"/>
          <p:nvPr/>
        </p:nvSpPr>
        <p:spPr>
          <a:xfrm>
            <a:off x="2150334" y="3650315"/>
            <a:ext cx="2329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Bluetooth</a:t>
            </a:r>
          </a:p>
          <a:p>
            <a:pPr algn="ctr"/>
            <a:r>
              <a:rPr lang="en-US" sz="1400" b="1" dirty="0"/>
              <a:t>Low</a:t>
            </a:r>
          </a:p>
          <a:p>
            <a:pPr algn="ctr"/>
            <a:r>
              <a:rPr lang="en-US" sz="1400" b="1" dirty="0"/>
              <a:t>Energy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60F185-5174-C64C-8287-9064A65AD9F7}"/>
              </a:ext>
            </a:extLst>
          </p:cNvPr>
          <p:cNvSpPr txBox="1"/>
          <p:nvPr/>
        </p:nvSpPr>
        <p:spPr>
          <a:xfrm>
            <a:off x="3384401" y="3646601"/>
            <a:ext cx="232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OnePlus 5T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EB5052-EB5F-FF4D-B68A-03B16986A2F8}"/>
              </a:ext>
            </a:extLst>
          </p:cNvPr>
          <p:cNvSpPr txBox="1"/>
          <p:nvPr/>
        </p:nvSpPr>
        <p:spPr>
          <a:xfrm>
            <a:off x="4105513" y="1401492"/>
            <a:ext cx="232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Strava</a:t>
            </a:r>
            <a:r>
              <a:rPr lang="en-US" sz="1400" b="1" dirty="0"/>
              <a:t> API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DF4B1DA-DB36-E24D-8898-8FD1D313A6F6}"/>
              </a:ext>
            </a:extLst>
          </p:cNvPr>
          <p:cNvSpPr txBox="1"/>
          <p:nvPr/>
        </p:nvSpPr>
        <p:spPr>
          <a:xfrm>
            <a:off x="3945682" y="5189186"/>
            <a:ext cx="232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OpenWeather</a:t>
            </a:r>
            <a:r>
              <a:rPr lang="en-US" sz="1400" b="1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4579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474D51-6739-3546-A408-FC1387EAC5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1710F7-E777-E141-B050-352BA7FA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8631"/>
            <a:ext cx="8596668" cy="6729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Study of Impact (if any) of Weather Conditions on Running Performance – Informational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C1297-B654-134B-81ED-04A4A006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01" y="1360449"/>
            <a:ext cx="10426391" cy="49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46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313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Calibri</vt:lpstr>
      <vt:lpstr>Helvetica Neue</vt:lpstr>
      <vt:lpstr>Trebuchet MS</vt:lpstr>
      <vt:lpstr>Wingdings 3</vt:lpstr>
      <vt:lpstr>Facet</vt:lpstr>
      <vt:lpstr>Home Automation &amp; Running Analysis Project</vt:lpstr>
      <vt:lpstr>Automation of Light System – Pictorial Representation</vt:lpstr>
      <vt:lpstr>Automation of Light System – Informational Flow Diagram (Part 1)</vt:lpstr>
      <vt:lpstr>Automation of Light System – Informational Flow Diagram (Part 2)</vt:lpstr>
      <vt:lpstr>Control of Sonos Music Speakers – Pictorial Representation</vt:lpstr>
      <vt:lpstr>Control of Music Speakers – Informational Flow Diagram</vt:lpstr>
      <vt:lpstr>Study of Impact (if any) of Weather Conditions on Running Performance – Pictorial Representation</vt:lpstr>
      <vt:lpstr>Study of Impact (if any) of Weather Conditions on Running Performance – Informational Flow Diagram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&amp; Running Analysis Project</dc:title>
  <dc:creator>John Dennehy (20091408)</dc:creator>
  <cp:lastModifiedBy>John Dennehy (20091408)</cp:lastModifiedBy>
  <cp:revision>48</cp:revision>
  <dcterms:created xsi:type="dcterms:W3CDTF">2020-11-28T12:18:26Z</dcterms:created>
  <dcterms:modified xsi:type="dcterms:W3CDTF">2020-11-28T20:01:12Z</dcterms:modified>
</cp:coreProperties>
</file>