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3"/>
  </p:notesMasterIdLst>
  <p:sldIdLst>
    <p:sldId id="257" r:id="rId2"/>
    <p:sldId id="276" r:id="rId3"/>
    <p:sldId id="258" r:id="rId4"/>
    <p:sldId id="278" r:id="rId5"/>
    <p:sldId id="284" r:id="rId6"/>
    <p:sldId id="286" r:id="rId7"/>
    <p:sldId id="287" r:id="rId8"/>
    <p:sldId id="285" r:id="rId9"/>
    <p:sldId id="288" r:id="rId10"/>
    <p:sldId id="289" r:id="rId11"/>
    <p:sldId id="265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26D294-7F6A-4245-A127-349D1AD20905}">
          <p14:sldIdLst>
            <p14:sldId id="257"/>
            <p14:sldId id="276"/>
            <p14:sldId id="258"/>
            <p14:sldId id="278"/>
            <p14:sldId id="284"/>
            <p14:sldId id="286"/>
            <p14:sldId id="287"/>
            <p14:sldId id="285"/>
            <p14:sldId id="288"/>
            <p14:sldId id="289"/>
            <p14:sldId id="265"/>
          </p14:sldIdLst>
        </p14:section>
        <p14:section name="Appendix" id="{A4AAB954-8FEE-4714-9544-CAC247C59A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88" autoAdjust="0"/>
    <p:restoredTop sz="94820" autoAdjust="0"/>
  </p:normalViewPr>
  <p:slideViewPr>
    <p:cSldViewPr>
      <p:cViewPr varScale="1">
        <p:scale>
          <a:sx n="96" d="100"/>
          <a:sy n="96" d="100"/>
        </p:scale>
        <p:origin x="19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A590F-A513-42B1-89D4-B7C08C22AC93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E4BCC-A504-456C-B2F6-D0C009C36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7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E4BCC-A504-456C-B2F6-D0C009C363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20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E4BCC-A504-456C-B2F6-D0C009C363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34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total views to calculate revenue per creator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E4BCC-A504-456C-B2F6-D0C009C363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5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E855-0F77-4FC4-93A7-7DB5078BECC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0D253-B5A7-4DD4-BDD0-58FBB1C2A1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2737-5180-4066-B944-CE502C45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10D201-B81E-470F-A152-87DB35E113A8}" type="datetimeFigureOut">
              <a:rPr lang="en-US" altLang="en-US"/>
              <a:pPr/>
              <a:t>5/18/2021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2139-93B4-40CC-89BD-0B3AF6C8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E00AC-0E31-4E33-898F-C95D0CA5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FB135-70D7-4D79-9C5C-D3BF7EF34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37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FE3F6816-96E8-490D-A0FD-0D405EFE2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0D3F5F2B-FACA-4D8B-B76D-C5A56D5A6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62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DD437-4AF4-4B28-8C0D-6C76D741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5B2143-4885-47E3-A9EB-607A302E185E}" type="datetimeFigureOut">
              <a:rPr lang="en-US" altLang="en-US"/>
              <a:pPr/>
              <a:t>5/18/2021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47638-4ADF-496A-BC19-79732E61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3D02-125F-4EA1-ACA5-AB2353BB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33ABC-A898-4A67-A15E-CE46029DE7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17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5E79E-DC64-420D-91F7-32B0F491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7ACBF5-1757-4FA1-8770-7D42E8AB3403}" type="datetimeFigureOut">
              <a:rPr lang="en-US" altLang="en-US"/>
              <a:pPr/>
              <a:t>5/18/2021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23321-19CF-4FE8-86AB-92951337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FD736-86DB-477B-998C-310F0A2A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12FF1-CA76-4B30-8AC3-6F2FCD24FF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43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B2FE22-F707-47A4-BCB1-A08CC82F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C4CDC-1D50-43D9-92DD-EC1F6918FC5E}" type="datetimeFigureOut">
              <a:rPr lang="en-US" altLang="en-US"/>
              <a:pPr/>
              <a:t>5/18/2021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47AEE9-413C-4A63-8F48-FE87CD79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962F41-9205-4EC6-9E35-F814B03B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5A822-6D0C-4282-B0D4-895A07FF69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53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F69E1D8-7778-4715-B6B1-2225EE00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945B5-1676-4A4A-9769-87262D092169}" type="datetimeFigureOut">
              <a:rPr lang="en-US" altLang="en-US"/>
              <a:pPr/>
              <a:t>5/18/2021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72F080C-2270-4940-B1BB-C5388C05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88EBCF5-7527-4548-8A13-1D4B6B65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F5381-6561-4150-B8FB-99CBCDE157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17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9F87347-1B1B-4E63-A541-6CD0F907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EA8BE1-029F-4049-94C0-3048ABCECBF1}" type="datetimeFigureOut">
              <a:rPr lang="en-US" altLang="en-US"/>
              <a:pPr/>
              <a:t>5/18/2021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3063BF6-3B87-4457-9BEE-B323DF68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3DAA51-2D10-4970-9A98-7F02235C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F319B-00D1-475C-B456-44FBA00A05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00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38CB7C3-62BA-482E-9828-7A50A01C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94213C-83F6-4CB9-84A6-5E06AF59783F}" type="datetimeFigureOut">
              <a:rPr lang="en-US" altLang="en-US"/>
              <a:pPr/>
              <a:t>5/18/2021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AE5515B-2561-4220-B0DF-3CCF2559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9F2AC5-E4CD-4DF6-89BA-950A4CC4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A0250-9AC9-4137-8C4D-DDB3E8FC26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95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E1139A-17F9-4AD5-8B56-85A74FF9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3DF63F-B3A0-44E6-BDF4-2B9B8EC924BB}" type="datetimeFigureOut">
              <a:rPr lang="en-US" altLang="en-US"/>
              <a:pPr/>
              <a:t>5/18/2021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5025AE0-2B9C-4FF8-B269-D200613A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67148C-C1D4-41B1-B5CA-BED257D3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6ACFC-752E-4DDA-811C-AC4E1E9C11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5ABB325-E49B-4825-8F06-0F05EA3B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51E1F3-2510-46B4-B4CA-F46EB747AB32}" type="datetimeFigureOut">
              <a:rPr lang="en-US" altLang="en-US"/>
              <a:pPr/>
              <a:t>5/18/2021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326D50-6D44-47BA-9921-BF821F58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7E4CBF-3375-47BA-AF18-F5EFD38B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1E749-F046-4703-A894-0A826F47B5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91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DEDB5FEE-F9A5-4199-968E-C45380C256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8CBB5-05A8-475E-A506-F17E5F4A0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11C1CF1-2F3A-4423-90F7-0EB150F19318}" type="datetimeFigureOut">
              <a:rPr lang="en-US" altLang="en-US"/>
              <a:pPr/>
              <a:t>5/18/2021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B7A0A-A849-44A0-9044-8B5C90D8A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2C273-DDAA-4CFD-B543-80435E3FA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892F874-8B36-4C0E-8FC7-9C854478FC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6C015CBC-1C0E-4287-AD34-D482D83F00A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BA7355B2-AF02-4859-9BD7-D597949F47E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4D5F46-83AD-4A61-9FBF-9C89ABF082B2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7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neu logo">
            <a:extLst>
              <a:ext uri="{FF2B5EF4-FFF2-40B4-BE49-F238E27FC236}">
                <a16:creationId xmlns:a16="http://schemas.microsoft.com/office/drawing/2014/main" id="{4E318EB2-DC13-4AB5-97B0-B3936E045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1995855" cy="199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FCA30CE-091B-4F97-9EBF-051EDF47E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71944"/>
            <a:ext cx="8153400" cy="313825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ITC 6000 </a:t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Database Management Systems</a:t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Final Project Presentation</a:t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2021 Spring A</a:t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YouTube</a:t>
            </a:r>
            <a:br>
              <a:rPr lang="en-US" sz="4000" b="1" dirty="0">
                <a:solidFill>
                  <a:schemeClr val="tx1"/>
                </a:solidFill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38B1B9E-BB34-4D4B-8726-49A30BBE98B1}"/>
              </a:ext>
            </a:extLst>
          </p:cNvPr>
          <p:cNvSpPr txBox="1">
            <a:spLocks/>
          </p:cNvSpPr>
          <p:nvPr/>
        </p:nvSpPr>
        <p:spPr bwMode="auto">
          <a:xfrm>
            <a:off x="1104900" y="5334000"/>
            <a:ext cx="6858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John DiSessa</a:t>
            </a:r>
          </a:p>
          <a:p>
            <a:pPr marL="0" indent="0" algn="ctr">
              <a:buNone/>
            </a:pPr>
            <a:r>
              <a:rPr lang="en-US" sz="2400" dirty="0"/>
              <a:t>Disessa.j@northeastern.edu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6BD113-CC96-4980-A91B-15FEF820F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Table Representation</a:t>
            </a:r>
          </a:p>
        </p:txBody>
      </p:sp>
      <p:pic>
        <p:nvPicPr>
          <p:cNvPr id="2050" name="Picture 2" descr="52,453 Iphone Photos - Free &amp; Royalty-Free Stock Photos from Dreamstime">
            <a:extLst>
              <a:ext uri="{FF2B5EF4-FFF2-40B4-BE49-F238E27FC236}">
                <a16:creationId xmlns:a16="http://schemas.microsoft.com/office/drawing/2014/main" id="{E761EBAB-9418-4530-9E6A-69F0F2C87D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5" r="24616" b="2635"/>
          <a:stretch/>
        </p:blipFill>
        <p:spPr bwMode="auto">
          <a:xfrm>
            <a:off x="3181350" y="1524000"/>
            <a:ext cx="2781300" cy="53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8E4DB5-3DDB-4C38-9713-E6DB65109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6694"/>
          <a:stretch/>
        </p:blipFill>
        <p:spPr>
          <a:xfrm>
            <a:off x="3409949" y="2209799"/>
            <a:ext cx="2275609" cy="4298374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DDF2A0-8AE4-49FA-9786-1FE40AAF7C2E}"/>
              </a:ext>
            </a:extLst>
          </p:cNvPr>
          <p:cNvCxnSpPr/>
          <p:nvPr/>
        </p:nvCxnSpPr>
        <p:spPr>
          <a:xfrm>
            <a:off x="2286000" y="4495800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77691A-0159-4FDE-AEDE-5E8EF7E115B8}"/>
              </a:ext>
            </a:extLst>
          </p:cNvPr>
          <p:cNvCxnSpPr>
            <a:cxnSpLocks/>
          </p:cNvCxnSpPr>
          <p:nvPr/>
        </p:nvCxnSpPr>
        <p:spPr>
          <a:xfrm flipH="1" flipV="1">
            <a:off x="4438649" y="4518009"/>
            <a:ext cx="1809751" cy="1301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B22EF5-F980-43B2-A070-268827A2E5CB}"/>
              </a:ext>
            </a:extLst>
          </p:cNvPr>
          <p:cNvCxnSpPr>
            <a:cxnSpLocks/>
          </p:cNvCxnSpPr>
          <p:nvPr/>
        </p:nvCxnSpPr>
        <p:spPr>
          <a:xfrm>
            <a:off x="2438400" y="3570296"/>
            <a:ext cx="99060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554E21-3A02-4A74-A274-28841D62D918}"/>
              </a:ext>
            </a:extLst>
          </p:cNvPr>
          <p:cNvCxnSpPr>
            <a:cxnSpLocks/>
          </p:cNvCxnSpPr>
          <p:nvPr/>
        </p:nvCxnSpPr>
        <p:spPr>
          <a:xfrm flipH="1">
            <a:off x="4343400" y="3951296"/>
            <a:ext cx="2133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BFC2AD-6459-49D5-A56D-E6BA49CF31AA}"/>
              </a:ext>
            </a:extLst>
          </p:cNvPr>
          <p:cNvCxnSpPr>
            <a:cxnSpLocks/>
          </p:cNvCxnSpPr>
          <p:nvPr/>
        </p:nvCxnSpPr>
        <p:spPr>
          <a:xfrm flipH="1">
            <a:off x="4495800" y="3200400"/>
            <a:ext cx="1905000" cy="560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7FFE1B-C8FE-4863-AFD8-F4B529E4CE11}"/>
              </a:ext>
            </a:extLst>
          </p:cNvPr>
          <p:cNvSpPr txBox="1"/>
          <p:nvPr/>
        </p:nvSpPr>
        <p:spPr>
          <a:xfrm>
            <a:off x="6629400" y="301573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CBF9A3-25BD-4F79-A0F1-0CDF77E4C83D}"/>
              </a:ext>
            </a:extLst>
          </p:cNvPr>
          <p:cNvSpPr txBox="1"/>
          <p:nvPr/>
        </p:nvSpPr>
        <p:spPr>
          <a:xfrm>
            <a:off x="6629400" y="374624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5625EB-D2F9-4C9D-A94E-423372DF8EC2}"/>
              </a:ext>
            </a:extLst>
          </p:cNvPr>
          <p:cNvSpPr txBox="1"/>
          <p:nvPr/>
        </p:nvSpPr>
        <p:spPr>
          <a:xfrm>
            <a:off x="6400800" y="446149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4E7E59-EA45-4FCB-AEE0-4BC5203E9901}"/>
              </a:ext>
            </a:extLst>
          </p:cNvPr>
          <p:cNvSpPr txBox="1"/>
          <p:nvPr/>
        </p:nvSpPr>
        <p:spPr>
          <a:xfrm>
            <a:off x="933451" y="43111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Channel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42D29D-8AF3-45BE-A01B-4956C1F4FC3E}"/>
              </a:ext>
            </a:extLst>
          </p:cNvPr>
          <p:cNvSpPr txBox="1"/>
          <p:nvPr/>
        </p:nvSpPr>
        <p:spPr>
          <a:xfrm>
            <a:off x="1554490" y="3386406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310700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BF5ACE-2D53-4E56-B7AD-4B6692C5A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72000"/>
          </a:xfrm>
        </p:spPr>
        <p:txBody>
          <a:bodyPr/>
          <a:lstStyle/>
          <a:p>
            <a:r>
              <a:rPr lang="en-US" dirty="0"/>
              <a:t>Value Added</a:t>
            </a:r>
          </a:p>
          <a:p>
            <a:r>
              <a:rPr lang="en-US" dirty="0"/>
              <a:t>Likes, comments, and ad flexibility</a:t>
            </a:r>
          </a:p>
          <a:p>
            <a:r>
              <a:rPr lang="en-US" dirty="0"/>
              <a:t>Live aggregates &amp; KPI’s</a:t>
            </a:r>
          </a:p>
          <a:p>
            <a:r>
              <a:rPr lang="en-US" dirty="0"/>
              <a:t>Thank you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C563CE-5AAE-444B-8B0C-019372106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Steps / 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38541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61B9E8-3CCE-421E-BB39-B5974C59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User Personas</a:t>
            </a:r>
          </a:p>
          <a:p>
            <a:r>
              <a:rPr lang="en-US" dirty="0"/>
              <a:t>SQLite Examples</a:t>
            </a:r>
          </a:p>
          <a:p>
            <a:r>
              <a:rPr lang="en-US" dirty="0"/>
              <a:t>Next Steps / Lessons Learned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5AB6D5-064A-42C7-9692-0D744CFC0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42179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A103AA-8EAD-4796-A156-F785DDD96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838200"/>
            <a:ext cx="8229600" cy="838199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pic>
        <p:nvPicPr>
          <p:cNvPr id="1030" name="Picture 6" descr="YouTube is getting a new logo every week this month – here's why | Creative  Bloq">
            <a:extLst>
              <a:ext uri="{FF2B5EF4-FFF2-40B4-BE49-F238E27FC236}">
                <a16:creationId xmlns:a16="http://schemas.microsoft.com/office/drawing/2014/main" id="{D44FF331-B4B4-4CF0-8E0C-739E28C13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23" b="31584"/>
          <a:stretch/>
        </p:blipFill>
        <p:spPr bwMode="auto">
          <a:xfrm>
            <a:off x="7044837" y="970480"/>
            <a:ext cx="2099163" cy="46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w Google Logo">
            <a:extLst>
              <a:ext uri="{FF2B5EF4-FFF2-40B4-BE49-F238E27FC236}">
                <a16:creationId xmlns:a16="http://schemas.microsoft.com/office/drawing/2014/main" id="{F8005876-A23F-4383-BC21-8AFFCAD86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9" t="31818" r="35816" b="39899"/>
          <a:stretch/>
        </p:blipFill>
        <p:spPr bwMode="auto">
          <a:xfrm>
            <a:off x="457200" y="914400"/>
            <a:ext cx="1447800" cy="5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564F15A-57AC-4508-BA8D-F745A871A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239488"/>
              </p:ext>
            </p:extLst>
          </p:nvPr>
        </p:nvGraphicFramePr>
        <p:xfrm>
          <a:off x="1197036" y="2316480"/>
          <a:ext cx="6749928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86697">
                  <a:extLst>
                    <a:ext uri="{9D8B030D-6E8A-4147-A177-3AD203B41FA5}">
                      <a16:colId xmlns:a16="http://schemas.microsoft.com/office/drawing/2014/main" val="3999490360"/>
                    </a:ext>
                  </a:extLst>
                </a:gridCol>
                <a:gridCol w="3463231">
                  <a:extLst>
                    <a:ext uri="{9D8B030D-6E8A-4147-A177-3AD203B41FA5}">
                      <a16:colId xmlns:a16="http://schemas.microsoft.com/office/drawing/2014/main" val="1443718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My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70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 Videos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 hours uploaded per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19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 Users &amp; Creators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million DAU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75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Single-Tier (SQLite)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 Delivery Network (CDN)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17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Cost, Supportability, &amp; 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Security, Reliability, &amp;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6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Lagging Indicators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Leading Indicators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918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99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E70A94-54E8-4F17-9F2A-93BD0BEB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Users</a:t>
            </a:r>
          </a:p>
          <a:p>
            <a:pPr lvl="1"/>
            <a:r>
              <a:rPr lang="en-US" sz="2400" dirty="0"/>
              <a:t>View videos and ads</a:t>
            </a:r>
          </a:p>
          <a:p>
            <a:pPr lvl="1"/>
            <a:r>
              <a:rPr lang="en-US" sz="2400" dirty="0"/>
              <a:t>Free to use</a:t>
            </a:r>
          </a:p>
          <a:p>
            <a:r>
              <a:rPr lang="en-US" sz="2800" dirty="0"/>
              <a:t>Creators</a:t>
            </a:r>
          </a:p>
          <a:p>
            <a:pPr lvl="1"/>
            <a:r>
              <a:rPr lang="en-US" sz="2400" dirty="0"/>
              <a:t>Create and upload content to Channels</a:t>
            </a:r>
          </a:p>
          <a:p>
            <a:pPr lvl="1"/>
            <a:r>
              <a:rPr lang="en-US" sz="2400" dirty="0"/>
              <a:t>Earn money via ads (55/45 split)</a:t>
            </a:r>
          </a:p>
          <a:p>
            <a:r>
              <a:rPr lang="en-US" sz="2800" dirty="0"/>
              <a:t>Advertisers</a:t>
            </a:r>
          </a:p>
          <a:p>
            <a:pPr lvl="1"/>
            <a:r>
              <a:rPr lang="en-US" sz="2400" dirty="0"/>
              <a:t>Create ads to show Users</a:t>
            </a:r>
          </a:p>
          <a:p>
            <a:pPr lvl="1"/>
            <a:r>
              <a:rPr lang="en-US" sz="2400" dirty="0"/>
              <a:t>Pay YouTube per view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D2FBBB-7E5C-4C69-8062-5BD6283F8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Personas</a:t>
            </a:r>
          </a:p>
        </p:txBody>
      </p:sp>
    </p:spTree>
    <p:extLst>
      <p:ext uri="{BB962C8B-B14F-4D97-AF65-F5344CB8AC3E}">
        <p14:creationId xmlns:p14="http://schemas.microsoft.com/office/powerpoint/2010/main" val="190351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7A2F73-0F08-444E-BF7D-A64D99A5E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0B0E9-88FD-4DC3-A4DD-4BB98B43D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487278"/>
            <a:ext cx="8077199" cy="89344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54AB86-C281-45B4-8199-96B8649BA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67000"/>
            <a:ext cx="8077199" cy="2187366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474EF40-E289-412D-BC08-631543AC7560}"/>
              </a:ext>
            </a:extLst>
          </p:cNvPr>
          <p:cNvGrpSpPr/>
          <p:nvPr/>
        </p:nvGrpSpPr>
        <p:grpSpPr>
          <a:xfrm>
            <a:off x="533400" y="5140646"/>
            <a:ext cx="8077199" cy="1260154"/>
            <a:chOff x="82062" y="5140646"/>
            <a:chExt cx="8382000" cy="141255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2E2774B-3CC7-403F-94AB-79BAF17A7CF7}"/>
                </a:ext>
              </a:extLst>
            </p:cNvPr>
            <p:cNvGrpSpPr/>
            <p:nvPr/>
          </p:nvGrpSpPr>
          <p:grpSpPr>
            <a:xfrm>
              <a:off x="152401" y="5140646"/>
              <a:ext cx="8229599" cy="1336354"/>
              <a:chOff x="1295400" y="5376584"/>
              <a:chExt cx="6134100" cy="968071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EC58892-DC24-4E69-B252-F12F1B9F08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5400" y="5376584"/>
                <a:ext cx="6134100" cy="4191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74D73B6-A2F0-4590-85CD-4CA7B10CC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5400" y="5695948"/>
                <a:ext cx="6134100" cy="648707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998160-4B7E-42C5-B8F4-22FAEFD0C0C5}"/>
                </a:ext>
              </a:extLst>
            </p:cNvPr>
            <p:cNvSpPr/>
            <p:nvPr/>
          </p:nvSpPr>
          <p:spPr>
            <a:xfrm>
              <a:off x="82062" y="5140646"/>
              <a:ext cx="8382000" cy="1412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823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CBF337-07F3-4651-917B-DF54E727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Creator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3FC56-C641-4FB2-BC75-5551FD625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600201"/>
            <a:ext cx="5276850" cy="3619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232F2-2A6B-4669-8F71-DD46A9F49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851" y="2142391"/>
            <a:ext cx="5267325" cy="14668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B0A8F3-2457-4F08-9539-B13D21700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4092227"/>
            <a:ext cx="7962900" cy="3619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FCEE0A-24E0-43D3-AC90-FDF27482D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12" y="4635152"/>
            <a:ext cx="7962900" cy="138151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8348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84054F-C6C1-4383-9395-8ECFE1483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1FA98-2519-4D56-9DD6-EA5648E9B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2404997"/>
            <a:ext cx="5095875" cy="19907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6EF7FD-8650-4D56-80D7-069EB6FA9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642997"/>
            <a:ext cx="5353050" cy="7048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99133C-8ADE-486D-B6D4-FCF002D15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361" y="5190994"/>
            <a:ext cx="6096000" cy="14287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B3EB10-F898-4799-8620-F697FA9EA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4724400"/>
            <a:ext cx="6096000" cy="3524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2036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6237EA-A145-4A57-92B6-56D6C1027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497905"/>
            <a:ext cx="7620000" cy="528389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0A5078-B1BA-4FC0-B6C1-AA241607B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1628799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CEF4A6-6627-423D-BBB1-AB7F5D12A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Query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98C46-5861-455C-A947-12373CECF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38" y="1715543"/>
            <a:ext cx="5495925" cy="20574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9ECF84-68FD-4109-9B1A-C684C06E5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37" y="3959789"/>
            <a:ext cx="6715125" cy="20955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1948509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</Template>
  <TotalTime>20856</TotalTime>
  <Words>167</Words>
  <Application>Microsoft Office PowerPoint</Application>
  <PresentationFormat>On-screen Show (4:3)</PresentationFormat>
  <Paragraphs>52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</vt:lpstr>
      <vt:lpstr>Helvetica CE</vt:lpstr>
      <vt:lpstr>ITC New Baskerville Roman</vt:lpstr>
      <vt:lpstr>powerpoint_newNEU</vt:lpstr>
      <vt:lpstr>ITC 6000  Database Management Systems Final Project Presentation 2021 Spring A YouTube </vt:lpstr>
      <vt:lpstr>Overview</vt:lpstr>
      <vt:lpstr>Project Overview</vt:lpstr>
      <vt:lpstr>Personas</vt:lpstr>
      <vt:lpstr>New User</vt:lpstr>
      <vt:lpstr>New Creator</vt:lpstr>
      <vt:lpstr>New Video</vt:lpstr>
      <vt:lpstr>ER Diagram</vt:lpstr>
      <vt:lpstr>Query Example</vt:lpstr>
      <vt:lpstr>Data Table Representation</vt:lpstr>
      <vt:lpstr>Next Steps / Lessons Learned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John DiSessa</cp:lastModifiedBy>
  <cp:revision>191</cp:revision>
  <dcterms:created xsi:type="dcterms:W3CDTF">2010-04-13T14:21:50Z</dcterms:created>
  <dcterms:modified xsi:type="dcterms:W3CDTF">2021-05-18T19:41:44Z</dcterms:modified>
</cp:coreProperties>
</file>