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/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457200" y="1295400"/>
            <a:ext cx="4038600" cy="48307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defRPr sz="14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228599" y="1066799"/>
            <a:ext cx="8458202" cy="76202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CC0066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3333CC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Comic Sans MS"/>
          <a:ea typeface="Comic Sans MS"/>
          <a:cs typeface="Comic Sans MS"/>
          <a:sym typeface="Comic Sans M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3pPr>
      <a:lvl4pPr marL="16981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4pPr>
      <a:lvl5pPr marL="21553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5pPr>
      <a:lvl6pPr marL="26125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6pPr>
      <a:lvl7pPr marL="30697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7pPr>
      <a:lvl8pPr marL="35269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8pPr>
      <a:lvl9pPr marL="39841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</p:spPr>
        <p:txBody>
          <a:bodyPr/>
          <a:lstStyle/>
          <a:p>
            <a:pPr/>
            <a:r>
              <a:t>Solutions for High School Prog Contest - 2017</a:t>
            </a:r>
          </a:p>
        </p:txBody>
      </p:sp>
      <p:graphicFrame>
        <p:nvGraphicFramePr>
          <p:cNvPr id="114" name="Content Placeholder 3"/>
          <p:cNvGraphicFramePr/>
          <p:nvPr/>
        </p:nvGraphicFramePr>
        <p:xfrm>
          <a:off x="1576387" y="1619090"/>
          <a:ext cx="5991226" cy="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991225"/>
              </a:tblGrid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Mixing Dino Genes</a:t>
                      </a:r>
                    </a:p>
                  </a:txBody>
                  <a:tcPr marL="95250" marR="95250" marT="95250" marB="9525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Flipping Eggs</a:t>
                      </a:r>
                    </a:p>
                  </a:txBody>
                  <a:tcPr marL="95250" marR="95250" marT="95250" marB="9525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Chain Reaction</a:t>
                      </a:r>
                    </a:p>
                  </a:txBody>
                  <a:tcPr marL="95250" marR="95250" marT="95250" marB="9525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Primetime Investigation</a:t>
                      </a:r>
                    </a:p>
                  </a:txBody>
                  <a:tcPr marL="95250" marR="95250" marT="95250" marB="9525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In-Out Tour</a:t>
                      </a:r>
                    </a:p>
                  </a:txBody>
                  <a:tcPr marL="95250" marR="95250" marT="95250" marB="9525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Zipline to Savings</a:t>
                      </a:r>
                    </a:p>
                  </a:txBody>
                  <a:tcPr marL="95250" marR="95250" marT="95250" marB="9525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Everybody Run! (their code)</a:t>
                      </a:r>
                    </a:p>
                  </a:txBody>
                  <a:tcPr marL="95250" marR="95250" marT="95250" marB="9525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Clever Girl</a:t>
                      </a:r>
                    </a:p>
                  </a:txBody>
                  <a:tcPr marL="95250" marR="95250" marT="95250" marB="9525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Rectangle 1"/>
          <p:cNvSpPr txBox="1"/>
          <p:nvPr/>
        </p:nvSpPr>
        <p:spPr>
          <a:xfrm>
            <a:off x="0" y="-441396"/>
            <a:ext cx="1270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l">
              <a:defRPr b="0"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ontent Placeholder 2"/>
          <p:cNvSpPr txBox="1"/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 algn="ctr">
              <a:spcBef>
                <a:spcPts val="1000"/>
              </a:spcBef>
              <a:defRPr sz="4400"/>
            </a:pPr>
            <a:r>
              <a:t>Thanks! </a:t>
            </a:r>
          </a:p>
          <a:p>
            <a:pPr algn="ctr">
              <a:spcBef>
                <a:spcPts val="1000"/>
              </a:spcBef>
              <a:defRPr sz="4400"/>
            </a:pPr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</p:spPr>
        <p:txBody>
          <a:bodyPr/>
          <a:lstStyle/>
          <a:p>
            <a:pPr/>
            <a:r>
              <a:t>1. Mixing Dino Genes</a:t>
            </a:r>
          </a:p>
        </p:txBody>
      </p:sp>
      <p:sp>
        <p:nvSpPr>
          <p:cNvPr id="118" name="Record amount of Solution A in each dish"/>
          <p:cNvSpPr txBox="1"/>
          <p:nvPr/>
        </p:nvSpPr>
        <p:spPr>
          <a:xfrm>
            <a:off x="320620" y="1602576"/>
            <a:ext cx="37021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Record amount of Solution A in each dish</a:t>
            </a:r>
          </a:p>
        </p:txBody>
      </p:sp>
      <p:sp>
        <p:nvSpPr>
          <p:cNvPr id="119" name="Initialize"/>
          <p:cNvSpPr txBox="1"/>
          <p:nvPr/>
        </p:nvSpPr>
        <p:spPr>
          <a:xfrm>
            <a:off x="1627157" y="1271741"/>
            <a:ext cx="108908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Initialize</a:t>
            </a:r>
          </a:p>
        </p:txBody>
      </p:sp>
      <p:sp>
        <p:nvSpPr>
          <p:cNvPr id="120" name="Rectangle"/>
          <p:cNvSpPr/>
          <p:nvPr/>
        </p:nvSpPr>
        <p:spPr>
          <a:xfrm>
            <a:off x="495300" y="2149311"/>
            <a:ext cx="1270000" cy="7667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Rectangle"/>
          <p:cNvSpPr/>
          <p:nvPr/>
        </p:nvSpPr>
        <p:spPr>
          <a:xfrm>
            <a:off x="495300" y="2552833"/>
            <a:ext cx="1270000" cy="36324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Rectangle"/>
          <p:cNvSpPr/>
          <p:nvPr/>
        </p:nvSpPr>
        <p:spPr>
          <a:xfrm>
            <a:off x="2324100" y="2156603"/>
            <a:ext cx="1270000" cy="7667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Rectangle"/>
          <p:cNvSpPr/>
          <p:nvPr/>
        </p:nvSpPr>
        <p:spPr>
          <a:xfrm>
            <a:off x="2324100" y="2443494"/>
            <a:ext cx="1270001" cy="479872"/>
          </a:xfrm>
          <a:prstGeom prst="rect">
            <a:avLst/>
          </a:prstGeom>
          <a:solidFill>
            <a:schemeClr val="accent2">
              <a:satOff val="-16666"/>
              <a:lumOff val="15000"/>
            </a:schemeClr>
          </a:solidFill>
          <a:ln w="25400">
            <a:solidFill>
              <a:schemeClr val="accent2">
                <a:satOff val="-16666"/>
                <a:lumOff val="15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Amix = 1 (100% A)"/>
          <p:cNvSpPr txBox="1"/>
          <p:nvPr/>
        </p:nvSpPr>
        <p:spPr>
          <a:xfrm>
            <a:off x="238194" y="2986241"/>
            <a:ext cx="17842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Amix = 1 (100% A)</a:t>
            </a:r>
          </a:p>
        </p:txBody>
      </p:sp>
      <p:sp>
        <p:nvSpPr>
          <p:cNvPr id="125" name="Bmix = 0 (0% A)"/>
          <p:cNvSpPr txBox="1"/>
          <p:nvPr/>
        </p:nvSpPr>
        <p:spPr>
          <a:xfrm>
            <a:off x="2184500" y="2993533"/>
            <a:ext cx="15492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Bmix = 0 (0% A)</a:t>
            </a:r>
          </a:p>
        </p:txBody>
      </p:sp>
      <p:sp>
        <p:nvSpPr>
          <p:cNvPr id="126" name="Record amount of Solution A in each dish"/>
          <p:cNvSpPr txBox="1"/>
          <p:nvPr/>
        </p:nvSpPr>
        <p:spPr>
          <a:xfrm>
            <a:off x="5008523" y="1602576"/>
            <a:ext cx="37021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Record amount of Solution A in each dish</a:t>
            </a:r>
          </a:p>
        </p:txBody>
      </p:sp>
      <p:sp>
        <p:nvSpPr>
          <p:cNvPr id="127" name="Initialize"/>
          <p:cNvSpPr txBox="1"/>
          <p:nvPr/>
        </p:nvSpPr>
        <p:spPr>
          <a:xfrm>
            <a:off x="6315060" y="1271741"/>
            <a:ext cx="108908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Initialize</a:t>
            </a:r>
          </a:p>
        </p:txBody>
      </p:sp>
      <p:sp>
        <p:nvSpPr>
          <p:cNvPr id="128" name="Rectangle"/>
          <p:cNvSpPr/>
          <p:nvPr/>
        </p:nvSpPr>
        <p:spPr>
          <a:xfrm>
            <a:off x="5081602" y="2156603"/>
            <a:ext cx="1270001" cy="7667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Rectangle"/>
          <p:cNvSpPr/>
          <p:nvPr/>
        </p:nvSpPr>
        <p:spPr>
          <a:xfrm>
            <a:off x="5081602" y="2682462"/>
            <a:ext cx="1270001" cy="240904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Rectangle"/>
          <p:cNvSpPr/>
          <p:nvPr/>
        </p:nvSpPr>
        <p:spPr>
          <a:xfrm>
            <a:off x="7418402" y="2156603"/>
            <a:ext cx="1270001" cy="7667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Rectangle"/>
          <p:cNvSpPr/>
          <p:nvPr/>
        </p:nvSpPr>
        <p:spPr>
          <a:xfrm>
            <a:off x="7418402" y="2443494"/>
            <a:ext cx="1270001" cy="479872"/>
          </a:xfrm>
          <a:prstGeom prst="rect">
            <a:avLst/>
          </a:prstGeom>
          <a:solidFill>
            <a:schemeClr val="accent2">
              <a:satOff val="-16666"/>
              <a:lumOff val="15000"/>
            </a:schemeClr>
          </a:solidFill>
          <a:ln w="25400">
            <a:solidFill>
              <a:schemeClr val="accent2">
                <a:satOff val="-16666"/>
                <a:lumOff val="15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7418403" y="2291094"/>
            <a:ext cx="1270001" cy="136972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Connection Line"/>
          <p:cNvSpPr/>
          <p:nvPr/>
        </p:nvSpPr>
        <p:spPr>
          <a:xfrm>
            <a:off x="6100101" y="2335328"/>
            <a:ext cx="1158975" cy="256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37" fill="norm" stroke="1" extrusionOk="0">
                <a:moveTo>
                  <a:pt x="0" y="20437"/>
                </a:moveTo>
                <a:cubicBezTo>
                  <a:pt x="5037" y="5595"/>
                  <a:pt x="12237" y="-1163"/>
                  <a:pt x="21600" y="163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34" name="C units"/>
          <p:cNvSpPr txBox="1"/>
          <p:nvPr/>
        </p:nvSpPr>
        <p:spPr>
          <a:xfrm>
            <a:off x="6471438" y="1992630"/>
            <a:ext cx="696924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 units</a:t>
            </a:r>
          </a:p>
        </p:txBody>
      </p:sp>
      <p:sp>
        <p:nvSpPr>
          <p:cNvPr id="135" name="New amount of A = Bmix*B+Amix*C…"/>
          <p:cNvSpPr txBox="1"/>
          <p:nvPr/>
        </p:nvSpPr>
        <p:spPr>
          <a:xfrm>
            <a:off x="5850116" y="3113918"/>
            <a:ext cx="3266397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/>
            </a:pPr>
            <a:r>
              <a:t>New amount of A = Bmix*B+Amix*C</a:t>
            </a:r>
          </a:p>
          <a:p>
            <a:pPr>
              <a:defRPr sz="1100"/>
            </a:pPr>
            <a:r>
              <a:t>New volume = B+C</a:t>
            </a:r>
          </a:p>
          <a:p>
            <a:pPr>
              <a:defRPr sz="1100"/>
            </a:pPr>
            <a:r>
              <a:t>New concentration = (Bmix*B+Amix*C)/(B+C)</a:t>
            </a:r>
          </a:p>
        </p:txBody>
      </p:sp>
      <p:sp>
        <p:nvSpPr>
          <p:cNvPr id="136" name="Record amount of Solution A in each dish"/>
          <p:cNvSpPr txBox="1"/>
          <p:nvPr/>
        </p:nvSpPr>
        <p:spPr>
          <a:xfrm>
            <a:off x="5048226" y="4708033"/>
            <a:ext cx="37021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Record amount of Solution A in each dish</a:t>
            </a:r>
          </a:p>
        </p:txBody>
      </p:sp>
      <p:sp>
        <p:nvSpPr>
          <p:cNvPr id="137" name="Initialize"/>
          <p:cNvSpPr txBox="1"/>
          <p:nvPr/>
        </p:nvSpPr>
        <p:spPr>
          <a:xfrm>
            <a:off x="6354763" y="4377198"/>
            <a:ext cx="108908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Initialize</a:t>
            </a:r>
          </a:p>
        </p:txBody>
      </p:sp>
      <p:sp>
        <p:nvSpPr>
          <p:cNvPr id="138" name="Rectangle"/>
          <p:cNvSpPr/>
          <p:nvPr/>
        </p:nvSpPr>
        <p:spPr>
          <a:xfrm>
            <a:off x="5121306" y="5262060"/>
            <a:ext cx="1270001" cy="7667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Rectangle"/>
          <p:cNvSpPr/>
          <p:nvPr/>
        </p:nvSpPr>
        <p:spPr>
          <a:xfrm>
            <a:off x="5121306" y="5787920"/>
            <a:ext cx="1270001" cy="240903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Rectangle"/>
          <p:cNvSpPr/>
          <p:nvPr/>
        </p:nvSpPr>
        <p:spPr>
          <a:xfrm>
            <a:off x="7458106" y="5262060"/>
            <a:ext cx="1270001" cy="7667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Rectangle"/>
          <p:cNvSpPr/>
          <p:nvPr/>
        </p:nvSpPr>
        <p:spPr>
          <a:xfrm>
            <a:off x="7458106" y="5548951"/>
            <a:ext cx="1270001" cy="479872"/>
          </a:xfrm>
          <a:prstGeom prst="rect">
            <a:avLst/>
          </a:prstGeom>
          <a:solidFill>
            <a:schemeClr val="accent2">
              <a:satOff val="-16666"/>
              <a:lumOff val="15000"/>
              <a:alpha val="48485"/>
            </a:schemeClr>
          </a:solidFill>
          <a:ln w="25400">
            <a:solidFill>
              <a:schemeClr val="accent2">
                <a:satOff val="-16666"/>
                <a:lumOff val="15000"/>
                <a:alpha val="48485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Connection Line"/>
          <p:cNvSpPr/>
          <p:nvPr/>
        </p:nvSpPr>
        <p:spPr>
          <a:xfrm>
            <a:off x="6242101" y="5339235"/>
            <a:ext cx="1080311" cy="277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18" fill="norm" stroke="1" extrusionOk="0">
                <a:moveTo>
                  <a:pt x="21600" y="16318"/>
                </a:moveTo>
                <a:cubicBezTo>
                  <a:pt x="15187" y="-3587"/>
                  <a:pt x="7987" y="-5282"/>
                  <a:pt x="0" y="11234"/>
                </a:cubicBezTo>
              </a:path>
            </a:pathLst>
          </a:custGeom>
          <a:ln w="25400">
            <a:solidFill>
              <a:schemeClr val="accent2">
                <a:satOff val="-16666"/>
                <a:lumOff val="3000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43" name="C units"/>
          <p:cNvSpPr txBox="1"/>
          <p:nvPr/>
        </p:nvSpPr>
        <p:spPr>
          <a:xfrm>
            <a:off x="6570397" y="5009203"/>
            <a:ext cx="6969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 units</a:t>
            </a:r>
          </a:p>
        </p:txBody>
      </p:sp>
      <p:sp>
        <p:nvSpPr>
          <p:cNvPr id="144" name="Rectangle"/>
          <p:cNvSpPr/>
          <p:nvPr/>
        </p:nvSpPr>
        <p:spPr>
          <a:xfrm>
            <a:off x="7458106" y="5548951"/>
            <a:ext cx="1270001" cy="479872"/>
          </a:xfrm>
          <a:prstGeom prst="rect">
            <a:avLst/>
          </a:prstGeom>
          <a:solidFill>
            <a:schemeClr val="accent5">
              <a:alpha val="50296"/>
            </a:schemeClr>
          </a:solidFill>
          <a:ln w="25400">
            <a:solidFill>
              <a:schemeClr val="accent1">
                <a:alpha val="50296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7" name="Group"/>
          <p:cNvGrpSpPr/>
          <p:nvPr/>
        </p:nvGrpSpPr>
        <p:grpSpPr>
          <a:xfrm>
            <a:off x="5121306" y="5602378"/>
            <a:ext cx="1270001" cy="162372"/>
            <a:chOff x="0" y="0"/>
            <a:chExt cx="1270000" cy="162370"/>
          </a:xfrm>
        </p:grpSpPr>
        <p:sp>
          <p:nvSpPr>
            <p:cNvPr id="145" name="Rectangle"/>
            <p:cNvSpPr/>
            <p:nvPr/>
          </p:nvSpPr>
          <p:spPr>
            <a:xfrm>
              <a:off x="0" y="0"/>
              <a:ext cx="1270000" cy="162371"/>
            </a:xfrm>
            <a:prstGeom prst="rect">
              <a:avLst/>
            </a:prstGeom>
            <a:solidFill>
              <a:schemeClr val="accent2">
                <a:satOff val="-16666"/>
                <a:lumOff val="15000"/>
                <a:alpha val="48485"/>
              </a:schemeClr>
            </a:solidFill>
            <a:ln w="25400" cap="flat">
              <a:solidFill>
                <a:schemeClr val="accent2">
                  <a:satOff val="-16666"/>
                  <a:lumOff val="15000"/>
                  <a:alpha val="48485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Rectangle"/>
            <p:cNvSpPr/>
            <p:nvPr/>
          </p:nvSpPr>
          <p:spPr>
            <a:xfrm>
              <a:off x="0" y="0"/>
              <a:ext cx="1270000" cy="162371"/>
            </a:xfrm>
            <a:prstGeom prst="rect">
              <a:avLst/>
            </a:prstGeom>
            <a:solidFill>
              <a:schemeClr val="accent5">
                <a:alpha val="50296"/>
              </a:schemeClr>
            </a:solidFill>
            <a:ln w="25400" cap="flat">
              <a:solidFill>
                <a:schemeClr val="accent1">
                  <a:alpha val="50296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8" name="New amount of A = Amix*A+Bmix*C…"/>
          <p:cNvSpPr txBox="1"/>
          <p:nvPr/>
        </p:nvSpPr>
        <p:spPr>
          <a:xfrm>
            <a:off x="4123108" y="6165775"/>
            <a:ext cx="326639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/>
            </a:pPr>
            <a:r>
              <a:t>New amount of A = Amix*A+Bmix*C</a:t>
            </a:r>
          </a:p>
          <a:p>
            <a:pPr>
              <a:defRPr sz="1100"/>
            </a:pPr>
            <a:r>
              <a:t>New volume = A+C</a:t>
            </a:r>
          </a:p>
          <a:p>
            <a:pPr>
              <a:defRPr sz="1100"/>
            </a:pPr>
            <a:r>
              <a:t>New concentration = (Amix*A+Bmin*C)/(A+C)</a:t>
            </a:r>
          </a:p>
        </p:txBody>
      </p:sp>
      <p:sp>
        <p:nvSpPr>
          <p:cNvPr id="149" name="Record amount of Solution A in each dish"/>
          <p:cNvSpPr txBox="1"/>
          <p:nvPr/>
        </p:nvSpPr>
        <p:spPr>
          <a:xfrm>
            <a:off x="365046" y="4700137"/>
            <a:ext cx="37021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Record amount of Solution A in each dish</a:t>
            </a:r>
          </a:p>
        </p:txBody>
      </p:sp>
      <p:sp>
        <p:nvSpPr>
          <p:cNvPr id="150" name="End of iteration 1…"/>
          <p:cNvSpPr txBox="1"/>
          <p:nvPr/>
        </p:nvSpPr>
        <p:spPr>
          <a:xfrm>
            <a:off x="964241" y="3998584"/>
            <a:ext cx="250377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/>
            </a:pPr>
            <a:r>
              <a:t>End of iteration 1 </a:t>
            </a:r>
          </a:p>
          <a:p>
            <a:pPr>
              <a:defRPr sz="1800"/>
            </a:pPr>
            <a:r>
              <a:t>(Start of iteration 2)</a:t>
            </a:r>
          </a:p>
        </p:txBody>
      </p:sp>
      <p:sp>
        <p:nvSpPr>
          <p:cNvPr id="151" name="Rectangle"/>
          <p:cNvSpPr/>
          <p:nvPr/>
        </p:nvSpPr>
        <p:spPr>
          <a:xfrm>
            <a:off x="539726" y="5246872"/>
            <a:ext cx="1270001" cy="7667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Rectangle"/>
          <p:cNvSpPr/>
          <p:nvPr/>
        </p:nvSpPr>
        <p:spPr>
          <a:xfrm>
            <a:off x="539726" y="5650395"/>
            <a:ext cx="1270001" cy="36324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Rectangle"/>
          <p:cNvSpPr/>
          <p:nvPr/>
        </p:nvSpPr>
        <p:spPr>
          <a:xfrm>
            <a:off x="2324099" y="5246872"/>
            <a:ext cx="1270001" cy="7667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Rectangle"/>
          <p:cNvSpPr/>
          <p:nvPr/>
        </p:nvSpPr>
        <p:spPr>
          <a:xfrm>
            <a:off x="2324099" y="5533763"/>
            <a:ext cx="1270001" cy="479872"/>
          </a:xfrm>
          <a:prstGeom prst="rect">
            <a:avLst/>
          </a:prstGeom>
          <a:solidFill>
            <a:schemeClr val="accent2">
              <a:satOff val="-16666"/>
              <a:lumOff val="15000"/>
              <a:alpha val="48485"/>
            </a:schemeClr>
          </a:solidFill>
          <a:ln w="25400">
            <a:solidFill>
              <a:schemeClr val="accent2">
                <a:satOff val="-16666"/>
                <a:lumOff val="15000"/>
                <a:alpha val="48485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Rectangle"/>
          <p:cNvSpPr/>
          <p:nvPr/>
        </p:nvSpPr>
        <p:spPr>
          <a:xfrm>
            <a:off x="2324099" y="5533763"/>
            <a:ext cx="1270001" cy="479872"/>
          </a:xfrm>
          <a:prstGeom prst="rect">
            <a:avLst/>
          </a:prstGeom>
          <a:solidFill>
            <a:schemeClr val="accent5">
              <a:alpha val="50296"/>
            </a:schemeClr>
          </a:solidFill>
          <a:ln w="25400">
            <a:solidFill>
              <a:schemeClr val="accent1">
                <a:alpha val="50296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Rectangle"/>
          <p:cNvSpPr/>
          <p:nvPr/>
        </p:nvSpPr>
        <p:spPr>
          <a:xfrm>
            <a:off x="539726" y="5650395"/>
            <a:ext cx="1270001" cy="363240"/>
          </a:xfrm>
          <a:prstGeom prst="rect">
            <a:avLst/>
          </a:prstGeom>
          <a:solidFill>
            <a:schemeClr val="accent2">
              <a:satOff val="-16666"/>
              <a:lumOff val="15000"/>
              <a:alpha val="10902"/>
            </a:schemeClr>
          </a:solidFill>
          <a:ln w="25400">
            <a:solidFill>
              <a:schemeClr val="accent2">
                <a:satOff val="-16666"/>
                <a:lumOff val="15000"/>
                <a:alpha val="10902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3754493" y="2645860"/>
            <a:ext cx="1230298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6918858" y="3814455"/>
            <a:ext cx="1" cy="50527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>
            <a:off x="3933123" y="5627743"/>
            <a:ext cx="873039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al"/>
          <p:cNvSpPr/>
          <p:nvPr/>
        </p:nvSpPr>
        <p:spPr>
          <a:xfrm>
            <a:off x="2760743" y="4585459"/>
            <a:ext cx="1138180" cy="1095053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88900">
            <a:solidFill>
              <a:srgbClr val="008F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Flipping Eggs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550865" y="1274260"/>
            <a:ext cx="2814135" cy="2717899"/>
            <a:chOff x="0" y="0"/>
            <a:chExt cx="2814134" cy="2717897"/>
          </a:xfrm>
        </p:grpSpPr>
        <p:pic>
          <p:nvPicPr>
            <p:cNvPr id="16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15562" y="0"/>
              <a:ext cx="841102" cy="841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73033" y="722590"/>
              <a:ext cx="841102" cy="841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49146" y="1876796"/>
              <a:ext cx="841103" cy="841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030" y="1876796"/>
              <a:ext cx="841102" cy="841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32463"/>
              <a:ext cx="841102" cy="841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1"/>
            <p:cNvSpPr txBox="1"/>
            <p:nvPr/>
          </p:nvSpPr>
          <p:spPr>
            <a:xfrm>
              <a:off x="1361666" y="89842"/>
              <a:ext cx="348895" cy="661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36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2"/>
            <p:cNvSpPr txBox="1"/>
            <p:nvPr/>
          </p:nvSpPr>
          <p:spPr>
            <a:xfrm>
              <a:off x="2219136" y="812432"/>
              <a:ext cx="348895" cy="661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3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2" name="3"/>
            <p:cNvSpPr txBox="1"/>
            <p:nvPr/>
          </p:nvSpPr>
          <p:spPr>
            <a:xfrm>
              <a:off x="1795250" y="1966638"/>
              <a:ext cx="348895" cy="661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36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3" name="4"/>
            <p:cNvSpPr txBox="1"/>
            <p:nvPr/>
          </p:nvSpPr>
          <p:spPr>
            <a:xfrm>
              <a:off x="508134" y="1966638"/>
              <a:ext cx="348895" cy="661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36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4" name="5"/>
            <p:cNvSpPr txBox="1"/>
            <p:nvPr/>
          </p:nvSpPr>
          <p:spPr>
            <a:xfrm>
              <a:off x="246103" y="922305"/>
              <a:ext cx="348895" cy="661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36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3" name="Connection Line"/>
            <p:cNvSpPr/>
            <p:nvPr/>
          </p:nvSpPr>
          <p:spPr>
            <a:xfrm>
              <a:off x="1980804" y="352018"/>
              <a:ext cx="563433" cy="31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51" fill="norm" stroke="1" extrusionOk="0">
                  <a:moveTo>
                    <a:pt x="0" y="6805"/>
                  </a:moveTo>
                  <a:cubicBezTo>
                    <a:pt x="10046" y="-4849"/>
                    <a:pt x="17246" y="-1534"/>
                    <a:pt x="21600" y="16751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  <p:sp>
          <p:nvSpPr>
            <p:cNvPr id="224" name="Connection Line"/>
            <p:cNvSpPr/>
            <p:nvPr/>
          </p:nvSpPr>
          <p:spPr>
            <a:xfrm>
              <a:off x="2366505" y="1537810"/>
              <a:ext cx="334597" cy="45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70" h="21600" fill="norm" stroke="1" extrusionOk="0">
                  <a:moveTo>
                    <a:pt x="12442" y="0"/>
                  </a:moveTo>
                  <a:cubicBezTo>
                    <a:pt x="21600" y="13017"/>
                    <a:pt x="17453" y="20217"/>
                    <a:pt x="0" y="2160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  <p:sp>
          <p:nvSpPr>
            <p:cNvPr id="225" name="Connection Line"/>
            <p:cNvSpPr/>
            <p:nvPr/>
          </p:nvSpPr>
          <p:spPr>
            <a:xfrm>
              <a:off x="998334" y="2381792"/>
              <a:ext cx="517451" cy="23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0" fill="norm" stroke="1" extrusionOk="0">
                  <a:moveTo>
                    <a:pt x="21600" y="0"/>
                  </a:moveTo>
                  <a:cubicBezTo>
                    <a:pt x="16116" y="20466"/>
                    <a:pt x="8916" y="21600"/>
                    <a:pt x="0" y="3402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  <p:sp>
          <p:nvSpPr>
            <p:cNvPr id="226" name="Connection Line"/>
            <p:cNvSpPr/>
            <p:nvPr/>
          </p:nvSpPr>
          <p:spPr>
            <a:xfrm>
              <a:off x="102591" y="1636678"/>
              <a:ext cx="301421" cy="40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39" h="21407" fill="norm" stroke="1" extrusionOk="0">
                  <a:moveTo>
                    <a:pt x="16939" y="21403"/>
                  </a:moveTo>
                  <a:cubicBezTo>
                    <a:pt x="-928" y="21600"/>
                    <a:pt x="-4661" y="14466"/>
                    <a:pt x="5740" y="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  <p:sp>
          <p:nvSpPr>
            <p:cNvPr id="227" name="Connection Line"/>
            <p:cNvSpPr/>
            <p:nvPr/>
          </p:nvSpPr>
          <p:spPr>
            <a:xfrm>
              <a:off x="506155" y="443822"/>
              <a:ext cx="628450" cy="37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751" fill="norm" stroke="1" extrusionOk="0">
                  <a:moveTo>
                    <a:pt x="0" y="17751"/>
                  </a:moveTo>
                  <a:cubicBezTo>
                    <a:pt x="2248" y="1079"/>
                    <a:pt x="9448" y="-3849"/>
                    <a:pt x="21600" y="296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181" name="Sample input:  5 2 3"/>
          <p:cNvSpPr txBox="1"/>
          <p:nvPr/>
        </p:nvSpPr>
        <p:spPr>
          <a:xfrm>
            <a:off x="3244826" y="1173862"/>
            <a:ext cx="242574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Sample input:  5 2 3</a:t>
            </a:r>
          </a:p>
        </p:txBody>
      </p:sp>
      <p:sp>
        <p:nvSpPr>
          <p:cNvPr id="182" name="Step 1: make (circular) linked list"/>
          <p:cNvSpPr txBox="1"/>
          <p:nvPr/>
        </p:nvSpPr>
        <p:spPr>
          <a:xfrm>
            <a:off x="332753" y="4064616"/>
            <a:ext cx="30429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Step 1: make (circular) linked list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1660" y="1267934"/>
            <a:ext cx="841102" cy="84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3708" y="1624830"/>
            <a:ext cx="841102" cy="8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5244" y="3144731"/>
            <a:ext cx="841102" cy="8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8128" y="3144731"/>
            <a:ext cx="841102" cy="8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097" y="2100398"/>
            <a:ext cx="841102" cy="8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1"/>
          <p:cNvSpPr txBox="1"/>
          <p:nvPr/>
        </p:nvSpPr>
        <p:spPr>
          <a:xfrm>
            <a:off x="6957764" y="1357777"/>
            <a:ext cx="348894" cy="661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1</a:t>
            </a:r>
          </a:p>
        </p:txBody>
      </p:sp>
      <p:sp>
        <p:nvSpPr>
          <p:cNvPr id="189" name="2"/>
          <p:cNvSpPr txBox="1"/>
          <p:nvPr/>
        </p:nvSpPr>
        <p:spPr>
          <a:xfrm>
            <a:off x="8429812" y="1714672"/>
            <a:ext cx="348894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2</a:t>
            </a:r>
          </a:p>
        </p:txBody>
      </p:sp>
      <p:sp>
        <p:nvSpPr>
          <p:cNvPr id="190" name="3"/>
          <p:cNvSpPr txBox="1"/>
          <p:nvPr/>
        </p:nvSpPr>
        <p:spPr>
          <a:xfrm>
            <a:off x="7391348" y="3234573"/>
            <a:ext cx="348894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3</a:t>
            </a:r>
          </a:p>
        </p:txBody>
      </p:sp>
      <p:sp>
        <p:nvSpPr>
          <p:cNvPr id="191" name="4"/>
          <p:cNvSpPr txBox="1"/>
          <p:nvPr/>
        </p:nvSpPr>
        <p:spPr>
          <a:xfrm>
            <a:off x="6104232" y="3234573"/>
            <a:ext cx="348894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4</a:t>
            </a:r>
          </a:p>
        </p:txBody>
      </p:sp>
      <p:sp>
        <p:nvSpPr>
          <p:cNvPr id="192" name="5"/>
          <p:cNvSpPr txBox="1"/>
          <p:nvPr/>
        </p:nvSpPr>
        <p:spPr>
          <a:xfrm>
            <a:off x="5842201" y="2190240"/>
            <a:ext cx="348894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5</a:t>
            </a:r>
          </a:p>
        </p:txBody>
      </p:sp>
      <p:sp>
        <p:nvSpPr>
          <p:cNvPr id="228" name="Connection Line"/>
          <p:cNvSpPr/>
          <p:nvPr/>
        </p:nvSpPr>
        <p:spPr>
          <a:xfrm>
            <a:off x="7576901" y="1745955"/>
            <a:ext cx="307738" cy="1331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1" h="21600" fill="norm" stroke="1" extrusionOk="0">
                <a:moveTo>
                  <a:pt x="0" y="0"/>
                </a:moveTo>
                <a:cubicBezTo>
                  <a:pt x="18385" y="6018"/>
                  <a:pt x="21600" y="13218"/>
                  <a:pt x="9646" y="21600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29" name="Connection Line"/>
          <p:cNvSpPr/>
          <p:nvPr/>
        </p:nvSpPr>
        <p:spPr>
          <a:xfrm>
            <a:off x="6594432" y="3649727"/>
            <a:ext cx="517450" cy="23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0" fill="norm" stroke="1" extrusionOk="0">
                <a:moveTo>
                  <a:pt x="21600" y="0"/>
                </a:moveTo>
                <a:cubicBezTo>
                  <a:pt x="16116" y="20466"/>
                  <a:pt x="8916" y="21600"/>
                  <a:pt x="0" y="3402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30" name="Connection Line"/>
          <p:cNvSpPr/>
          <p:nvPr/>
        </p:nvSpPr>
        <p:spPr>
          <a:xfrm>
            <a:off x="5698689" y="2904612"/>
            <a:ext cx="301421" cy="40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39" h="21407" fill="norm" stroke="1" extrusionOk="0">
                <a:moveTo>
                  <a:pt x="16939" y="21403"/>
                </a:moveTo>
                <a:cubicBezTo>
                  <a:pt x="-928" y="21600"/>
                  <a:pt x="-4661" y="14466"/>
                  <a:pt x="5740" y="0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31" name="Connection Line"/>
          <p:cNvSpPr/>
          <p:nvPr/>
        </p:nvSpPr>
        <p:spPr>
          <a:xfrm>
            <a:off x="6102253" y="1711757"/>
            <a:ext cx="628450" cy="375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1" fill="norm" stroke="1" extrusionOk="0">
                <a:moveTo>
                  <a:pt x="0" y="17751"/>
                </a:moveTo>
                <a:cubicBezTo>
                  <a:pt x="2248" y="1079"/>
                  <a:pt x="9448" y="-3849"/>
                  <a:pt x="21600" y="2968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97" name="Step 2: remove a flipped egg"/>
          <p:cNvSpPr txBox="1"/>
          <p:nvPr/>
        </p:nvSpPr>
        <p:spPr>
          <a:xfrm>
            <a:off x="5575015" y="4058290"/>
            <a:ext cx="26489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Step 2: remove a flipped egg</a:t>
            </a:r>
          </a:p>
        </p:txBody>
      </p:sp>
      <p:pic>
        <p:nvPicPr>
          <p:cNvPr id="198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7851102" y="1981881"/>
            <a:ext cx="1536733" cy="1270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199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7851102" y="1803876"/>
            <a:ext cx="1536733" cy="1270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6777" y="4647700"/>
            <a:ext cx="841102" cy="84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6777" y="5637213"/>
            <a:ext cx="841102" cy="84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0932" y="4903974"/>
            <a:ext cx="841102" cy="8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1"/>
          <p:cNvSpPr txBox="1"/>
          <p:nvPr/>
        </p:nvSpPr>
        <p:spPr>
          <a:xfrm>
            <a:off x="7222881" y="4737543"/>
            <a:ext cx="348894" cy="661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1</a:t>
            </a:r>
          </a:p>
        </p:txBody>
      </p:sp>
      <p:sp>
        <p:nvSpPr>
          <p:cNvPr id="204" name="3"/>
          <p:cNvSpPr txBox="1"/>
          <p:nvPr/>
        </p:nvSpPr>
        <p:spPr>
          <a:xfrm>
            <a:off x="7222881" y="5727055"/>
            <a:ext cx="348894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3</a:t>
            </a:r>
          </a:p>
        </p:txBody>
      </p:sp>
      <p:sp>
        <p:nvSpPr>
          <p:cNvPr id="205" name="5"/>
          <p:cNvSpPr txBox="1"/>
          <p:nvPr/>
        </p:nvSpPr>
        <p:spPr>
          <a:xfrm>
            <a:off x="6207036" y="4993816"/>
            <a:ext cx="348895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5</a:t>
            </a:r>
          </a:p>
        </p:txBody>
      </p:sp>
      <p:sp>
        <p:nvSpPr>
          <p:cNvPr id="232" name="Connection Line"/>
          <p:cNvSpPr/>
          <p:nvPr/>
        </p:nvSpPr>
        <p:spPr>
          <a:xfrm>
            <a:off x="7778031" y="5296362"/>
            <a:ext cx="260538" cy="720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62" h="21600" fill="norm" stroke="1" extrusionOk="0">
                <a:moveTo>
                  <a:pt x="0" y="0"/>
                </a:moveTo>
                <a:cubicBezTo>
                  <a:pt x="19645" y="5528"/>
                  <a:pt x="21600" y="12728"/>
                  <a:pt x="5864" y="21600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33" name="Connection Line"/>
          <p:cNvSpPr/>
          <p:nvPr/>
        </p:nvSpPr>
        <p:spPr>
          <a:xfrm>
            <a:off x="6335803" y="5738105"/>
            <a:ext cx="594502" cy="557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19" fill="norm" stroke="1" extrusionOk="0">
                <a:moveTo>
                  <a:pt x="21600" y="20117"/>
                </a:moveTo>
                <a:cubicBezTo>
                  <a:pt x="7886" y="21600"/>
                  <a:pt x="686" y="14894"/>
                  <a:pt x="0" y="0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34" name="Connection Line"/>
          <p:cNvSpPr/>
          <p:nvPr/>
        </p:nvSpPr>
        <p:spPr>
          <a:xfrm>
            <a:off x="6555972" y="4524428"/>
            <a:ext cx="730295" cy="264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88" fill="norm" stroke="1" extrusionOk="0">
                <a:moveTo>
                  <a:pt x="0" y="16388"/>
                </a:moveTo>
                <a:cubicBezTo>
                  <a:pt x="5469" y="-3121"/>
                  <a:pt x="12669" y="-5212"/>
                  <a:pt x="21600" y="10115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09" name="Step 3: remove a flipped egg"/>
          <p:cNvSpPr txBox="1"/>
          <p:nvPr/>
        </p:nvSpPr>
        <p:spPr>
          <a:xfrm>
            <a:off x="5628757" y="6535959"/>
            <a:ext cx="26489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Step 3: remove a flipped egg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1092" y="5473121"/>
            <a:ext cx="841102" cy="84110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4"/>
          <p:cNvSpPr txBox="1"/>
          <p:nvPr/>
        </p:nvSpPr>
        <p:spPr>
          <a:xfrm>
            <a:off x="5387195" y="5562963"/>
            <a:ext cx="348895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4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458" y="4692423"/>
            <a:ext cx="841102" cy="8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358" y="5326308"/>
            <a:ext cx="841102" cy="8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513" y="4593068"/>
            <a:ext cx="841103" cy="84110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1"/>
          <p:cNvSpPr txBox="1"/>
          <p:nvPr/>
        </p:nvSpPr>
        <p:spPr>
          <a:xfrm>
            <a:off x="3156562" y="4782265"/>
            <a:ext cx="348894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1</a:t>
            </a:r>
          </a:p>
        </p:txBody>
      </p:sp>
      <p:sp>
        <p:nvSpPr>
          <p:cNvPr id="216" name="3"/>
          <p:cNvSpPr txBox="1"/>
          <p:nvPr/>
        </p:nvSpPr>
        <p:spPr>
          <a:xfrm>
            <a:off x="1811462" y="5416150"/>
            <a:ext cx="348895" cy="6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3</a:t>
            </a:r>
          </a:p>
        </p:txBody>
      </p:sp>
      <p:sp>
        <p:nvSpPr>
          <p:cNvPr id="217" name="5"/>
          <p:cNvSpPr txBox="1"/>
          <p:nvPr/>
        </p:nvSpPr>
        <p:spPr>
          <a:xfrm>
            <a:off x="795617" y="4682911"/>
            <a:ext cx="348895" cy="661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600"/>
            </a:lvl1pPr>
          </a:lstStyle>
          <a:p>
            <a:pPr/>
            <a:r>
              <a:t>5</a:t>
            </a:r>
          </a:p>
        </p:txBody>
      </p:sp>
      <p:sp>
        <p:nvSpPr>
          <p:cNvPr id="235" name="Connection Line"/>
          <p:cNvSpPr/>
          <p:nvPr/>
        </p:nvSpPr>
        <p:spPr>
          <a:xfrm>
            <a:off x="924384" y="5427200"/>
            <a:ext cx="594503" cy="55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19" fill="norm" stroke="1" extrusionOk="0">
                <a:moveTo>
                  <a:pt x="21600" y="20117"/>
                </a:moveTo>
                <a:cubicBezTo>
                  <a:pt x="7886" y="21600"/>
                  <a:pt x="686" y="14894"/>
                  <a:pt x="0" y="0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36" name="Connection Line"/>
          <p:cNvSpPr/>
          <p:nvPr/>
        </p:nvSpPr>
        <p:spPr>
          <a:xfrm>
            <a:off x="1465195" y="4761629"/>
            <a:ext cx="730584" cy="518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68" fill="norm" stroke="1" extrusionOk="0">
                <a:moveTo>
                  <a:pt x="0" y="785"/>
                </a:moveTo>
                <a:cubicBezTo>
                  <a:pt x="11403" y="-2332"/>
                  <a:pt x="18603" y="3829"/>
                  <a:pt x="21600" y="19268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20" name="Step 4: print the first non-flipped egg…"/>
          <p:cNvSpPr txBox="1"/>
          <p:nvPr/>
        </p:nvSpPr>
        <p:spPr>
          <a:xfrm>
            <a:off x="53394" y="6213066"/>
            <a:ext cx="357914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Step 4: print the first non-flipped egg</a:t>
            </a:r>
          </a:p>
          <a:p>
            <a:pPr/>
            <a:r>
              <a:t>…and keep going</a:t>
            </a:r>
          </a:p>
        </p:txBody>
      </p:sp>
      <p:pic>
        <p:nvPicPr>
          <p:cNvPr id="221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4659342" y="5827423"/>
            <a:ext cx="1536732" cy="1270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22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4659342" y="5649418"/>
            <a:ext cx="1536732" cy="1270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Mixing</a:t>
            </a:r>
          </a:p>
        </p:txBody>
      </p:sp>
      <p:sp>
        <p:nvSpPr>
          <p:cNvPr id="239" name="Make a list of primes…"/>
          <p:cNvSpPr txBox="1"/>
          <p:nvPr/>
        </p:nvSpPr>
        <p:spPr>
          <a:xfrm>
            <a:off x="971000" y="1468019"/>
            <a:ext cx="204674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Make a list of primes</a:t>
            </a:r>
          </a:p>
          <a:p>
            <a:pPr/>
            <a:r>
              <a:t>that represents 1</a:t>
            </a:r>
          </a:p>
        </p:txBody>
      </p:sp>
      <p:sp>
        <p:nvSpPr>
          <p:cNvPr id="240" name="2  3  5  7  11…"/>
          <p:cNvSpPr txBox="1"/>
          <p:nvPr/>
        </p:nvSpPr>
        <p:spPr>
          <a:xfrm>
            <a:off x="5493109" y="1499769"/>
            <a:ext cx="248345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  3  5  7  11…</a:t>
            </a:r>
          </a:p>
        </p:txBody>
      </p:sp>
      <p:sp>
        <p:nvSpPr>
          <p:cNvPr id="241" name="0"/>
          <p:cNvSpPr txBox="1"/>
          <p:nvPr/>
        </p:nvSpPr>
        <p:spPr>
          <a:xfrm>
            <a:off x="5710041" y="1484955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2" name="0"/>
          <p:cNvSpPr txBox="1"/>
          <p:nvPr/>
        </p:nvSpPr>
        <p:spPr>
          <a:xfrm>
            <a:off x="6167241" y="1484955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3" name="0"/>
          <p:cNvSpPr txBox="1"/>
          <p:nvPr/>
        </p:nvSpPr>
        <p:spPr>
          <a:xfrm>
            <a:off x="6675241" y="1484955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4" name="0"/>
          <p:cNvSpPr txBox="1"/>
          <p:nvPr/>
        </p:nvSpPr>
        <p:spPr>
          <a:xfrm>
            <a:off x="7068941" y="1484955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5" name="0"/>
          <p:cNvSpPr txBox="1"/>
          <p:nvPr/>
        </p:nvSpPr>
        <p:spPr>
          <a:xfrm>
            <a:off x="7703941" y="1484955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6" name="Multiply by first numerator"/>
          <p:cNvSpPr txBox="1"/>
          <p:nvPr/>
        </p:nvSpPr>
        <p:spPr>
          <a:xfrm>
            <a:off x="754914" y="2443279"/>
            <a:ext cx="24789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Multiply by first numerator</a:t>
            </a:r>
          </a:p>
        </p:txBody>
      </p:sp>
      <p:sp>
        <p:nvSpPr>
          <p:cNvPr id="247" name="15 = 3 5"/>
          <p:cNvSpPr txBox="1"/>
          <p:nvPr/>
        </p:nvSpPr>
        <p:spPr>
          <a:xfrm>
            <a:off x="1085504" y="2744141"/>
            <a:ext cx="181773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/>
            </a:lvl1pPr>
          </a:lstStyle>
          <a:p>
            <a:pPr/>
            <a:r>
              <a:t>15 = 3 5</a:t>
            </a:r>
          </a:p>
        </p:txBody>
      </p:sp>
      <p:sp>
        <p:nvSpPr>
          <p:cNvPr id="248" name="1"/>
          <p:cNvSpPr txBox="1"/>
          <p:nvPr/>
        </p:nvSpPr>
        <p:spPr>
          <a:xfrm>
            <a:off x="2385390" y="2723002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49" name="1"/>
          <p:cNvSpPr txBox="1"/>
          <p:nvPr/>
        </p:nvSpPr>
        <p:spPr>
          <a:xfrm>
            <a:off x="2867925" y="2723002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50" name="2  3  5  7  11…"/>
          <p:cNvSpPr txBox="1"/>
          <p:nvPr/>
        </p:nvSpPr>
        <p:spPr>
          <a:xfrm>
            <a:off x="5493109" y="2815048"/>
            <a:ext cx="248345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  3  5  7  11…</a:t>
            </a:r>
          </a:p>
        </p:txBody>
      </p:sp>
      <p:sp>
        <p:nvSpPr>
          <p:cNvPr id="251" name="0"/>
          <p:cNvSpPr txBox="1"/>
          <p:nvPr/>
        </p:nvSpPr>
        <p:spPr>
          <a:xfrm>
            <a:off x="5710042" y="280023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52" name="1"/>
          <p:cNvSpPr txBox="1"/>
          <p:nvPr/>
        </p:nvSpPr>
        <p:spPr>
          <a:xfrm>
            <a:off x="6167242" y="280023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53" name="1"/>
          <p:cNvSpPr txBox="1"/>
          <p:nvPr/>
        </p:nvSpPr>
        <p:spPr>
          <a:xfrm>
            <a:off x="6675242" y="280023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54" name="0"/>
          <p:cNvSpPr txBox="1"/>
          <p:nvPr/>
        </p:nvSpPr>
        <p:spPr>
          <a:xfrm>
            <a:off x="7068942" y="280023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55" name="0"/>
          <p:cNvSpPr txBox="1"/>
          <p:nvPr/>
        </p:nvSpPr>
        <p:spPr>
          <a:xfrm>
            <a:off x="7703942" y="280023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56" name="Line"/>
          <p:cNvSpPr/>
          <p:nvPr/>
        </p:nvSpPr>
        <p:spPr>
          <a:xfrm>
            <a:off x="3482287" y="3070318"/>
            <a:ext cx="1800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7" name="update prime…"/>
          <p:cNvSpPr txBox="1"/>
          <p:nvPr/>
        </p:nvSpPr>
        <p:spPr>
          <a:xfrm>
            <a:off x="3681979" y="2532502"/>
            <a:ext cx="13001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update prime</a:t>
            </a:r>
          </a:p>
          <a:p>
            <a:pPr/>
            <a:r>
              <a:t>factorization</a:t>
            </a:r>
          </a:p>
        </p:txBody>
      </p:sp>
      <p:sp>
        <p:nvSpPr>
          <p:cNvPr id="258" name="Divide by first denominator"/>
          <p:cNvSpPr txBox="1"/>
          <p:nvPr/>
        </p:nvSpPr>
        <p:spPr>
          <a:xfrm>
            <a:off x="751181" y="3844278"/>
            <a:ext cx="248638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Divide by first denominator</a:t>
            </a:r>
          </a:p>
        </p:txBody>
      </p:sp>
      <p:sp>
        <p:nvSpPr>
          <p:cNvPr id="259" name="363 = 3 11"/>
          <p:cNvSpPr txBox="1"/>
          <p:nvPr/>
        </p:nvSpPr>
        <p:spPr>
          <a:xfrm>
            <a:off x="741511" y="4145141"/>
            <a:ext cx="229832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/>
            </a:lvl1pPr>
          </a:lstStyle>
          <a:p>
            <a:pPr/>
            <a:r>
              <a:t>363 = 3 11</a:t>
            </a:r>
          </a:p>
        </p:txBody>
      </p:sp>
      <p:sp>
        <p:nvSpPr>
          <p:cNvPr id="260" name="1"/>
          <p:cNvSpPr txBox="1"/>
          <p:nvPr/>
        </p:nvSpPr>
        <p:spPr>
          <a:xfrm>
            <a:off x="2281693" y="4145141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61" name="2"/>
          <p:cNvSpPr txBox="1"/>
          <p:nvPr/>
        </p:nvSpPr>
        <p:spPr>
          <a:xfrm>
            <a:off x="2867925" y="4145141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62" name="2  3  5  7  11…"/>
          <p:cNvSpPr txBox="1"/>
          <p:nvPr/>
        </p:nvSpPr>
        <p:spPr>
          <a:xfrm>
            <a:off x="5493109" y="4212048"/>
            <a:ext cx="248345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  3  5  7  11…</a:t>
            </a:r>
          </a:p>
        </p:txBody>
      </p:sp>
      <p:sp>
        <p:nvSpPr>
          <p:cNvPr id="263" name="0"/>
          <p:cNvSpPr txBox="1"/>
          <p:nvPr/>
        </p:nvSpPr>
        <p:spPr>
          <a:xfrm>
            <a:off x="5710042" y="419723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64" name="0"/>
          <p:cNvSpPr txBox="1"/>
          <p:nvPr/>
        </p:nvSpPr>
        <p:spPr>
          <a:xfrm>
            <a:off x="6167242" y="419723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65" name="1"/>
          <p:cNvSpPr txBox="1"/>
          <p:nvPr/>
        </p:nvSpPr>
        <p:spPr>
          <a:xfrm>
            <a:off x="6675241" y="4197234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66" name="0"/>
          <p:cNvSpPr txBox="1"/>
          <p:nvPr/>
        </p:nvSpPr>
        <p:spPr>
          <a:xfrm>
            <a:off x="7068941" y="4197234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67" name="-2"/>
          <p:cNvSpPr txBox="1"/>
          <p:nvPr/>
        </p:nvSpPr>
        <p:spPr>
          <a:xfrm>
            <a:off x="7649681" y="4197234"/>
            <a:ext cx="3211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-2</a:t>
            </a:r>
          </a:p>
        </p:txBody>
      </p:sp>
      <p:sp>
        <p:nvSpPr>
          <p:cNvPr id="268" name="Line"/>
          <p:cNvSpPr/>
          <p:nvPr/>
        </p:nvSpPr>
        <p:spPr>
          <a:xfrm>
            <a:off x="3482287" y="4467318"/>
            <a:ext cx="1800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9" name="update prime…"/>
          <p:cNvSpPr txBox="1"/>
          <p:nvPr/>
        </p:nvSpPr>
        <p:spPr>
          <a:xfrm>
            <a:off x="3681979" y="3929502"/>
            <a:ext cx="13001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update prime</a:t>
            </a:r>
          </a:p>
          <a:p>
            <a:pPr/>
            <a:r>
              <a:t>factorization</a:t>
            </a:r>
          </a:p>
        </p:txBody>
      </p:sp>
      <p:sp>
        <p:nvSpPr>
          <p:cNvPr id="270" name="multiply by second numerator"/>
          <p:cNvSpPr txBox="1"/>
          <p:nvPr/>
        </p:nvSpPr>
        <p:spPr>
          <a:xfrm>
            <a:off x="665984" y="5128509"/>
            <a:ext cx="263240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multiply by second numerator</a:t>
            </a:r>
          </a:p>
        </p:txBody>
      </p:sp>
      <p:sp>
        <p:nvSpPr>
          <p:cNvPr id="271" name="44 = 2 11"/>
          <p:cNvSpPr txBox="1"/>
          <p:nvPr/>
        </p:nvSpPr>
        <p:spPr>
          <a:xfrm>
            <a:off x="908731" y="5429371"/>
            <a:ext cx="205803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/>
            </a:lvl1pPr>
          </a:lstStyle>
          <a:p>
            <a:pPr/>
            <a:r>
              <a:t>44 = 2 11</a:t>
            </a:r>
          </a:p>
        </p:txBody>
      </p:sp>
      <p:sp>
        <p:nvSpPr>
          <p:cNvPr id="272" name="2"/>
          <p:cNvSpPr txBox="1"/>
          <p:nvPr/>
        </p:nvSpPr>
        <p:spPr>
          <a:xfrm>
            <a:off x="2269509" y="5429371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73" name="1"/>
          <p:cNvSpPr txBox="1"/>
          <p:nvPr/>
        </p:nvSpPr>
        <p:spPr>
          <a:xfrm>
            <a:off x="2855742" y="5429371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74" name="2  3  5  7  11…"/>
          <p:cNvSpPr txBox="1"/>
          <p:nvPr/>
        </p:nvSpPr>
        <p:spPr>
          <a:xfrm>
            <a:off x="5480925" y="5496278"/>
            <a:ext cx="248345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  3  5  7  11…</a:t>
            </a:r>
          </a:p>
        </p:txBody>
      </p:sp>
      <p:sp>
        <p:nvSpPr>
          <p:cNvPr id="275" name="2"/>
          <p:cNvSpPr txBox="1"/>
          <p:nvPr/>
        </p:nvSpPr>
        <p:spPr>
          <a:xfrm>
            <a:off x="5697858" y="5481464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76" name="0"/>
          <p:cNvSpPr txBox="1"/>
          <p:nvPr/>
        </p:nvSpPr>
        <p:spPr>
          <a:xfrm>
            <a:off x="6155058" y="5481464"/>
            <a:ext cx="212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77" name="1"/>
          <p:cNvSpPr txBox="1"/>
          <p:nvPr/>
        </p:nvSpPr>
        <p:spPr>
          <a:xfrm>
            <a:off x="6663058" y="548146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78" name="0"/>
          <p:cNvSpPr txBox="1"/>
          <p:nvPr/>
        </p:nvSpPr>
        <p:spPr>
          <a:xfrm>
            <a:off x="7056758" y="5481464"/>
            <a:ext cx="2126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79" name="-1"/>
          <p:cNvSpPr txBox="1"/>
          <p:nvPr/>
        </p:nvSpPr>
        <p:spPr>
          <a:xfrm>
            <a:off x="7637498" y="5481464"/>
            <a:ext cx="3211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280" name="Line"/>
          <p:cNvSpPr/>
          <p:nvPr/>
        </p:nvSpPr>
        <p:spPr>
          <a:xfrm>
            <a:off x="3470104" y="5751549"/>
            <a:ext cx="1800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1" name="update prime…"/>
          <p:cNvSpPr txBox="1"/>
          <p:nvPr/>
        </p:nvSpPr>
        <p:spPr>
          <a:xfrm>
            <a:off x="3669795" y="5213732"/>
            <a:ext cx="13001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update prime</a:t>
            </a:r>
          </a:p>
          <a:p>
            <a:pPr/>
            <a:r>
              <a:t>factorization</a:t>
            </a:r>
          </a:p>
        </p:txBody>
      </p:sp>
      <p:sp>
        <p:nvSpPr>
          <p:cNvPr id="282" name="keep going…"/>
          <p:cNvSpPr txBox="1"/>
          <p:nvPr/>
        </p:nvSpPr>
        <p:spPr>
          <a:xfrm>
            <a:off x="3773874" y="5988397"/>
            <a:ext cx="111633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keep going…</a:t>
            </a:r>
          </a:p>
        </p:txBody>
      </p:sp>
      <p:sp>
        <p:nvSpPr>
          <p:cNvPr id="283" name="How to find primes?  Described in the next problem"/>
          <p:cNvSpPr txBox="1"/>
          <p:nvPr/>
        </p:nvSpPr>
        <p:spPr>
          <a:xfrm>
            <a:off x="1600424" y="6305761"/>
            <a:ext cx="594315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How to find primes?  Described in the next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Primetime</a:t>
            </a:r>
          </a:p>
        </p:txBody>
      </p:sp>
      <p:sp>
        <p:nvSpPr>
          <p:cNvPr id="286" name="But how do we find primes?"/>
          <p:cNvSpPr txBox="1"/>
          <p:nvPr/>
        </p:nvSpPr>
        <p:spPr>
          <a:xfrm>
            <a:off x="2631592" y="1292374"/>
            <a:ext cx="388081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But how do we find primes?</a:t>
            </a:r>
          </a:p>
        </p:txBody>
      </p:sp>
      <p:sp>
        <p:nvSpPr>
          <p:cNvPr id="287" name="Sieve of Eratosthenes"/>
          <p:cNvSpPr txBox="1"/>
          <p:nvPr/>
        </p:nvSpPr>
        <p:spPr>
          <a:xfrm>
            <a:off x="3559697" y="1810490"/>
            <a:ext cx="20246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Sieve of Eratosthenes</a:t>
            </a:r>
          </a:p>
        </p:txBody>
      </p:sp>
      <p:sp>
        <p:nvSpPr>
          <p:cNvPr id="288" name="Allocate list of booleans for all ints between 1 and (largest integer)/2"/>
          <p:cNvSpPr txBox="1"/>
          <p:nvPr/>
        </p:nvSpPr>
        <p:spPr>
          <a:xfrm>
            <a:off x="1454008" y="3023606"/>
            <a:ext cx="62359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Allocate list of booleans for all ints between 1 and (largest integer)/2</a:t>
            </a:r>
          </a:p>
        </p:txBody>
      </p:sp>
      <p:sp>
        <p:nvSpPr>
          <p:cNvPr id="289" name="2  3  4  5  6  7  8  9  10  11  12  13  14  15  16  17  18  19  20  21…"/>
          <p:cNvSpPr txBox="1"/>
          <p:nvPr/>
        </p:nvSpPr>
        <p:spPr>
          <a:xfrm>
            <a:off x="327051" y="3445721"/>
            <a:ext cx="848989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2  3  4  5  6  7  8  9  10  11  12  13  14  15  16  17  18  19  20  21…</a:t>
            </a:r>
          </a:p>
        </p:txBody>
      </p:sp>
      <p:sp>
        <p:nvSpPr>
          <p:cNvPr id="290" name="Remove all multiples of two"/>
          <p:cNvSpPr txBox="1"/>
          <p:nvPr/>
        </p:nvSpPr>
        <p:spPr>
          <a:xfrm>
            <a:off x="3339574" y="3980139"/>
            <a:ext cx="24648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Remove all multiples of two</a:t>
            </a:r>
          </a:p>
        </p:txBody>
      </p:sp>
      <p:sp>
        <p:nvSpPr>
          <p:cNvPr id="291" name="2  3  4  5  6  7  8  9  10  11  12  13  14  15  16  17  18  19  20  21…"/>
          <p:cNvSpPr txBox="1"/>
          <p:nvPr/>
        </p:nvSpPr>
        <p:spPr>
          <a:xfrm>
            <a:off x="327051" y="4344335"/>
            <a:ext cx="848989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2  3  4  5  6  7  8  9  10  11  12  13  14  15  16  17  18  19  20  21…</a:t>
            </a:r>
          </a:p>
        </p:txBody>
      </p:sp>
      <p:pic>
        <p:nvPicPr>
          <p:cNvPr id="29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7684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21019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14415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28766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38418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47562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57722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99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66993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0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7626455" y="4543562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301" name="Remove all multiples of three"/>
          <p:cNvSpPr txBox="1"/>
          <p:nvPr/>
        </p:nvSpPr>
        <p:spPr>
          <a:xfrm>
            <a:off x="3253669" y="4936671"/>
            <a:ext cx="26366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Remove all multiples of three</a:t>
            </a:r>
          </a:p>
        </p:txBody>
      </p:sp>
      <p:sp>
        <p:nvSpPr>
          <p:cNvPr id="302" name="2  3  4  5  6  7  8  9  10  11  12  13  14  15  16  17  18  19  20  21…"/>
          <p:cNvSpPr txBox="1"/>
          <p:nvPr/>
        </p:nvSpPr>
        <p:spPr>
          <a:xfrm>
            <a:off x="327051" y="5300868"/>
            <a:ext cx="848989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2  3  4  5  6  7  8  9  10  11  12  13  14  15  16  17  18  19  20  21…</a:t>
            </a:r>
          </a:p>
        </p:txBody>
      </p:sp>
      <p:pic>
        <p:nvPicPr>
          <p:cNvPr id="30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7684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0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21019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0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14415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0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28766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0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38418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0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47562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09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57722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1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66993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1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7626455" y="5500094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12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2436106" y="5523397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13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5230106" y="5523397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314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8074906" y="5523397"/>
            <a:ext cx="701824" cy="76201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sp>
        <p:nvSpPr>
          <p:cNvPr id="315" name="remove all multiples of 5……"/>
          <p:cNvSpPr txBox="1"/>
          <p:nvPr/>
        </p:nvSpPr>
        <p:spPr>
          <a:xfrm>
            <a:off x="3350382" y="6248136"/>
            <a:ext cx="24432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remove all multiples of 5…</a:t>
            </a:r>
          </a:p>
          <a:p>
            <a:pPr/>
            <a:r>
              <a:t>keep going…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4371" t="0" r="13173" b="2"/>
          <a:stretch>
            <a:fillRect/>
          </a:stretch>
        </p:blipFill>
        <p:spPr>
          <a:xfrm>
            <a:off x="6910567" y="480354"/>
            <a:ext cx="2133601" cy="2453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2"/>
                </a:lnTo>
                <a:lnTo>
                  <a:pt x="0" y="21600"/>
                </a:lnTo>
                <a:lnTo>
                  <a:pt x="8658" y="21600"/>
                </a:lnTo>
                <a:lnTo>
                  <a:pt x="21600" y="21600"/>
                </a:lnTo>
                <a:lnTo>
                  <a:pt x="21600" y="10802"/>
                </a:lnTo>
                <a:lnTo>
                  <a:pt x="21600" y="0"/>
                </a:lnTo>
                <a:lnTo>
                  <a:pt x="12765" y="0"/>
                </a:lnTo>
                <a:lnTo>
                  <a:pt x="8658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"/>
          <p:cNvSpPr txBox="1"/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marL="381000" indent="-381000">
              <a:defRPr b="1">
                <a:solidFill>
                  <a:srgbClr val="3333CC"/>
                </a:solidFill>
              </a:defRPr>
            </a:pPr>
            <a:r>
              <a:t>Problem</a:t>
            </a:r>
            <a:r>
              <a:rPr b="0">
                <a:solidFill>
                  <a:srgbClr val="000000"/>
                </a:solidFill>
              </a:rPr>
              <a:t>: Given a </a:t>
            </a:r>
            <a:r>
              <a:rPr>
                <a:solidFill>
                  <a:srgbClr val="800080"/>
                </a:solidFill>
              </a:rPr>
              <a:t>start point </a:t>
            </a:r>
            <a:r>
              <a:rPr b="0">
                <a:solidFill>
                  <a:srgbClr val="000000"/>
                </a:solidFill>
              </a:rPr>
              <a:t>p</a:t>
            </a:r>
            <a:r>
              <a:rPr b="0" baseline="-25000">
                <a:solidFill>
                  <a:srgbClr val="000000"/>
                </a:solidFill>
              </a:rPr>
              <a:t>0 </a:t>
            </a:r>
            <a:r>
              <a:rPr b="0">
                <a:solidFill>
                  <a:srgbClr val="000000"/>
                </a:solidFill>
              </a:rPr>
              <a:t>and a set of n </a:t>
            </a:r>
            <a:r>
              <a:rPr>
                <a:solidFill>
                  <a:srgbClr val="800080"/>
                </a:solidFill>
              </a:rPr>
              <a:t>points</a:t>
            </a:r>
            <a:r>
              <a:rPr b="0">
                <a:solidFill>
                  <a:srgbClr val="000000"/>
                </a:solidFill>
              </a:rPr>
              <a:t> p</a:t>
            </a:r>
            <a:r>
              <a:rPr b="0" baseline="-25000">
                <a:solidFill>
                  <a:srgbClr val="000000"/>
                </a:solidFill>
              </a:rPr>
              <a:t>1 </a:t>
            </a:r>
            <a:r>
              <a:rPr b="0">
                <a:solidFill>
                  <a:srgbClr val="000000"/>
                </a:solidFill>
              </a:rPr>
              <a:t>to p</a:t>
            </a:r>
            <a:r>
              <a:rPr b="0" baseline="-25000">
                <a:solidFill>
                  <a:srgbClr val="000000"/>
                </a:solidFill>
              </a:rPr>
              <a:t>n</a:t>
            </a:r>
            <a:r>
              <a:rPr b="0">
                <a:solidFill>
                  <a:srgbClr val="000000"/>
                </a:solidFill>
              </a:rPr>
              <a:t>, compute the shortest tour that visits all the points, subject to the conditions that the tour starts and ends at p</a:t>
            </a:r>
            <a:r>
              <a:rPr b="0" baseline="-25000">
                <a:solidFill>
                  <a:srgbClr val="000000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, visits all points, and has two parts, left-to-right (</a:t>
            </a:r>
            <a:r>
              <a:rPr>
                <a:solidFill>
                  <a:srgbClr val="800080"/>
                </a:solidFill>
              </a:rPr>
              <a:t>outbound</a:t>
            </a:r>
            <a:r>
              <a:rPr b="0">
                <a:solidFill>
                  <a:srgbClr val="000000"/>
                </a:solidFill>
              </a:rPr>
              <a:t>) and right-to-left (</a:t>
            </a:r>
            <a:r>
              <a:rPr>
                <a:solidFill>
                  <a:srgbClr val="800080"/>
                </a:solidFill>
              </a:rPr>
              <a:t>inbound</a:t>
            </a:r>
            <a:r>
              <a:rPr b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319" name="Rectangle 2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</p:spPr>
        <p:txBody>
          <a:bodyPr/>
          <a:lstStyle/>
          <a:p>
            <a:pPr/>
            <a:r>
              <a:t>5. In-Out Tour </a:t>
            </a:r>
          </a:p>
        </p:txBody>
      </p:sp>
      <p:pic>
        <p:nvPicPr>
          <p:cNvPr id="3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954391"/>
            <a:ext cx="8001000" cy="2608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"/>
          <p:cNvSpPr txBox="1"/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marL="381000" indent="-381000">
              <a:buSzPct val="100000"/>
              <a:buFont typeface="Arial"/>
              <a:buChar char="•"/>
            </a:pPr>
            <a:r>
              <a:t>Let </a:t>
            </a:r>
            <a:r>
              <a:rPr b="1">
                <a:solidFill>
                  <a:srgbClr val="800080"/>
                </a:solidFill>
              </a:rPr>
              <a:t>dist(j,i)</a:t>
            </a:r>
            <a:r>
              <a:t> be the </a:t>
            </a:r>
            <a:r>
              <a:rPr b="1">
                <a:solidFill>
                  <a:srgbClr val="800080"/>
                </a:solidFill>
              </a:rPr>
              <a:t>direct distance </a:t>
            </a:r>
            <a:r>
              <a:t>from p</a:t>
            </a:r>
            <a:r>
              <a:rPr baseline="-25000"/>
              <a:t>j</a:t>
            </a:r>
            <a:r>
              <a:t> to p</a:t>
            </a:r>
            <a:r>
              <a:rPr baseline="-25000"/>
              <a:t>i</a:t>
            </a:r>
            <a:r>
              <a:t>. </a:t>
            </a:r>
          </a:p>
          <a:p>
            <a:pPr marL="381000" indent="-381000">
              <a:buSzPct val="100000"/>
              <a:buFont typeface="Arial"/>
              <a:buChar char="•"/>
            </a:pPr>
            <a:r>
              <a:t>Let </a:t>
            </a:r>
            <a:r>
              <a:rPr b="1">
                <a:solidFill>
                  <a:srgbClr val="800080"/>
                </a:solidFill>
              </a:rPr>
              <a:t>D(j,i)</a:t>
            </a:r>
            <a:r>
              <a:t> be the </a:t>
            </a:r>
            <a:r>
              <a:rPr b="1">
                <a:solidFill>
                  <a:srgbClr val="800080"/>
                </a:solidFill>
              </a:rPr>
              <a:t>total length </a:t>
            </a:r>
            <a:r>
              <a:t>of the path from p</a:t>
            </a:r>
            <a:r>
              <a:rPr baseline="-25000"/>
              <a:t>j</a:t>
            </a:r>
            <a:r>
              <a:t>, p</a:t>
            </a:r>
            <a:r>
              <a:rPr baseline="-25000"/>
              <a:t>j+1</a:t>
            </a:r>
            <a:r>
              <a:t>, …, p</a:t>
            </a:r>
            <a:r>
              <a:rPr baseline="-25000"/>
              <a:t>i</a:t>
            </a:r>
            <a:r>
              <a:t>.</a:t>
            </a:r>
          </a:p>
          <a:p>
            <a:pPr marL="381000" indent="-381000">
              <a:buSzPct val="100000"/>
              <a:buFont typeface="Arial"/>
              <a:buChar char="•"/>
            </a:pPr>
            <a:r>
              <a:t>Let </a:t>
            </a:r>
            <a:r>
              <a:rPr b="1">
                <a:solidFill>
                  <a:srgbClr val="800080"/>
                </a:solidFill>
              </a:rPr>
              <a:t>M[i]</a:t>
            </a:r>
            <a:r>
              <a:t> = the minimum length of two paths from p</a:t>
            </a:r>
            <a:r>
              <a:rPr baseline="-25000"/>
              <a:t>0</a:t>
            </a:r>
            <a:r>
              <a:t>, one ending at p</a:t>
            </a:r>
            <a:r>
              <a:rPr baseline="-25000"/>
              <a:t>i</a:t>
            </a:r>
            <a:r>
              <a:t> and the other at p</a:t>
            </a:r>
            <a:r>
              <a:rPr baseline="-25000"/>
              <a:t>i-1</a:t>
            </a:r>
            <a:r>
              <a:t> (see figure below).</a:t>
            </a:r>
          </a:p>
          <a:p>
            <a:pPr marL="381000" indent="-381000">
              <a:buSzPct val="100000"/>
              <a:buFont typeface="Arial"/>
              <a:buChar char="•"/>
            </a:pPr>
            <a:r>
              <a:t>Define M[i] </a:t>
            </a:r>
            <a:r>
              <a:rPr b="1">
                <a:solidFill>
                  <a:srgbClr val="800080"/>
                </a:solidFill>
              </a:rPr>
              <a:t>recursively</a:t>
            </a:r>
            <a:r>
              <a:t> by “guessing” the last point p</a:t>
            </a:r>
            <a:r>
              <a:rPr baseline="-25000"/>
              <a:t>j</a:t>
            </a:r>
            <a:r>
              <a:t> just prior to p</a:t>
            </a:r>
            <a:r>
              <a:rPr baseline="-25000"/>
              <a:t>i</a:t>
            </a:r>
            <a:r>
              <a:t>. The other side of the path must visit p</a:t>
            </a:r>
            <a:r>
              <a:rPr baseline="-25000"/>
              <a:t>j+1</a:t>
            </a:r>
            <a:r>
              <a:t>, …, p</a:t>
            </a:r>
            <a:r>
              <a:rPr baseline="-25000"/>
              <a:t>i-1</a:t>
            </a:r>
            <a:r>
              <a:t>. Thus:</a:t>
            </a:r>
          </a:p>
          <a:p>
            <a:pPr marL="381000" indent="-381000" algn="ctr"/>
            <a:r>
              <a:t>M[i] = min</a:t>
            </a:r>
            <a:r>
              <a:rPr baseline="-25000"/>
              <a:t>0 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rPr baseline="-25000"/>
              <a:t>j 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rPr baseline="-25000"/>
              <a:t>i-2</a:t>
            </a:r>
            <a:r>
              <a:t> (M[j+1] + dist(j,i) + D(j+1,i-1))</a:t>
            </a:r>
          </a:p>
        </p:txBody>
      </p:sp>
      <p:sp>
        <p:nvSpPr>
          <p:cNvPr id="323" name="Rectangle 2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</p:spPr>
        <p:txBody>
          <a:bodyPr/>
          <a:lstStyle/>
          <a:p>
            <a:pPr/>
            <a:r>
              <a:t>5. In-Out Tour (Solution sketch)</a:t>
            </a:r>
          </a:p>
        </p:txBody>
      </p:sp>
      <p:pic>
        <p:nvPicPr>
          <p:cNvPr id="3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886200"/>
            <a:ext cx="7315200" cy="2298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 Ziplines</a:t>
            </a:r>
          </a:p>
        </p:txBody>
      </p:sp>
      <p:pic>
        <p:nvPicPr>
          <p:cNvPr id="3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2938" y="2560854"/>
            <a:ext cx="1408289" cy="79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9729" y="3117459"/>
            <a:ext cx="1408289" cy="79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3427" y="4962877"/>
            <a:ext cx="1408289" cy="79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2938" y="5282459"/>
            <a:ext cx="1408289" cy="79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9031" y="1659013"/>
            <a:ext cx="1408289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Connection Line"/>
          <p:cNvSpPr/>
          <p:nvPr/>
        </p:nvSpPr>
        <p:spPr>
          <a:xfrm>
            <a:off x="3423976" y="1669053"/>
            <a:ext cx="1733400" cy="796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33" fill="norm" stroke="1" extrusionOk="0">
                <a:moveTo>
                  <a:pt x="0" y="16833"/>
                </a:moveTo>
                <a:cubicBezTo>
                  <a:pt x="4728" y="-1260"/>
                  <a:pt x="11928" y="-4767"/>
                  <a:pt x="21600" y="631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41" name="Connection Line"/>
          <p:cNvSpPr/>
          <p:nvPr/>
        </p:nvSpPr>
        <p:spPr>
          <a:xfrm>
            <a:off x="6291558" y="2516336"/>
            <a:ext cx="585265" cy="54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1" h="21600" fill="norm" stroke="1" extrusionOk="0">
                <a:moveTo>
                  <a:pt x="0" y="0"/>
                </a:moveTo>
                <a:cubicBezTo>
                  <a:pt x="20568" y="1564"/>
                  <a:pt x="21600" y="8764"/>
                  <a:pt x="3096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42" name="Connection Line"/>
          <p:cNvSpPr/>
          <p:nvPr/>
        </p:nvSpPr>
        <p:spPr>
          <a:xfrm>
            <a:off x="3484816" y="2551971"/>
            <a:ext cx="2022678" cy="2617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43" name="Connection Line"/>
          <p:cNvSpPr/>
          <p:nvPr/>
        </p:nvSpPr>
        <p:spPr>
          <a:xfrm>
            <a:off x="6783736" y="3997291"/>
            <a:ext cx="539080" cy="873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" y="0"/>
                </a:moveTo>
                <a:cubicBezTo>
                  <a:pt x="21600" y="7211"/>
                  <a:pt x="21595" y="14411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44" name="Connection Line"/>
          <p:cNvSpPr/>
          <p:nvPr/>
        </p:nvSpPr>
        <p:spPr>
          <a:xfrm>
            <a:off x="2516777" y="3454582"/>
            <a:ext cx="602116" cy="1753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6205" y="0"/>
                </a:moveTo>
                <a:cubicBezTo>
                  <a:pt x="-5037" y="7516"/>
                  <a:pt x="-5395" y="14716"/>
                  <a:pt x="1513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45" name="Connection Line"/>
          <p:cNvSpPr/>
          <p:nvPr/>
        </p:nvSpPr>
        <p:spPr>
          <a:xfrm>
            <a:off x="4031032" y="5503584"/>
            <a:ext cx="1486539" cy="625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4" fill="norm" stroke="1" extrusionOk="0">
                <a:moveTo>
                  <a:pt x="0" y="2403"/>
                </a:moveTo>
                <a:cubicBezTo>
                  <a:pt x="8435" y="21600"/>
                  <a:pt x="15635" y="20799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38" name="Make directed graph"/>
          <p:cNvSpPr txBox="1"/>
          <p:nvPr/>
        </p:nvSpPr>
        <p:spPr>
          <a:xfrm>
            <a:off x="3817338" y="1196536"/>
            <a:ext cx="19039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Make directed graph</a:t>
            </a:r>
          </a:p>
        </p:txBody>
      </p:sp>
      <p:sp>
        <p:nvSpPr>
          <p:cNvPr id="339" name="…then, find largest STRONGLY CONNECTED COMPONENT (standard algorithm)"/>
          <p:cNvSpPr txBox="1"/>
          <p:nvPr/>
        </p:nvSpPr>
        <p:spPr>
          <a:xfrm>
            <a:off x="1017495" y="6468231"/>
            <a:ext cx="710901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…then, find largest STRONGLY CONNECTED COMPONENT (standard algorithm)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 Everybody run</a:t>
            </a:r>
          </a:p>
        </p:txBody>
      </p:sp>
      <p:sp>
        <p:nvSpPr>
          <p:cNvPr id="348" name="Divide 70 by 7"/>
          <p:cNvSpPr txBox="1"/>
          <p:nvPr/>
        </p:nvSpPr>
        <p:spPr>
          <a:xfrm>
            <a:off x="3438341" y="1196536"/>
            <a:ext cx="266192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Divide 70 by 7</a:t>
            </a:r>
          </a:p>
        </p:txBody>
      </p:sp>
      <p:sp>
        <p:nvSpPr>
          <p:cNvPr id="349" name="Write 70 = 7x, find the binary representation of x"/>
          <p:cNvSpPr txBox="1"/>
          <p:nvPr/>
        </p:nvSpPr>
        <p:spPr>
          <a:xfrm>
            <a:off x="2465694" y="1913013"/>
            <a:ext cx="46072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Write 70 = 7x, find the binary representation of x</a:t>
            </a:r>
          </a:p>
        </p:txBody>
      </p:sp>
      <p:sp>
        <p:nvSpPr>
          <p:cNvPr id="350" name="Step 1:  approximate x by largest power of 2"/>
          <p:cNvSpPr txBox="1"/>
          <p:nvPr/>
        </p:nvSpPr>
        <p:spPr>
          <a:xfrm>
            <a:off x="507396" y="2543688"/>
            <a:ext cx="419814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Step 1:  approximate x by largest power of 2 </a:t>
            </a:r>
          </a:p>
        </p:txBody>
      </p:sp>
      <p:sp>
        <p:nvSpPr>
          <p:cNvPr id="351" name="70 &gt; 7*8 = 7*2"/>
          <p:cNvSpPr txBox="1"/>
          <p:nvPr/>
        </p:nvSpPr>
        <p:spPr>
          <a:xfrm>
            <a:off x="3264315" y="2897223"/>
            <a:ext cx="283399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70 &gt; 7*8 = 7*2</a:t>
            </a:r>
          </a:p>
        </p:txBody>
      </p:sp>
      <p:sp>
        <p:nvSpPr>
          <p:cNvPr id="352" name="3"/>
          <p:cNvSpPr txBox="1"/>
          <p:nvPr/>
        </p:nvSpPr>
        <p:spPr>
          <a:xfrm>
            <a:off x="5991868" y="2821023"/>
            <a:ext cx="28242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3</a:t>
            </a:r>
          </a:p>
        </p:txBody>
      </p:sp>
      <p:sp>
        <p:nvSpPr>
          <p:cNvPr id="353" name="Step 2:  calculate remainder"/>
          <p:cNvSpPr txBox="1"/>
          <p:nvPr/>
        </p:nvSpPr>
        <p:spPr>
          <a:xfrm>
            <a:off x="562327" y="3515083"/>
            <a:ext cx="26068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Step 2:  calculate remainder</a:t>
            </a:r>
          </a:p>
        </p:txBody>
      </p:sp>
      <p:sp>
        <p:nvSpPr>
          <p:cNvPr id="354" name="70 - 56 = 14"/>
          <p:cNvSpPr txBox="1"/>
          <p:nvPr/>
        </p:nvSpPr>
        <p:spPr>
          <a:xfrm>
            <a:off x="3452707" y="3849683"/>
            <a:ext cx="2457213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70 - 56 = 14</a:t>
            </a:r>
          </a:p>
        </p:txBody>
      </p:sp>
      <p:sp>
        <p:nvSpPr>
          <p:cNvPr id="355" name="Step 3:  divide remainder by largest power of 2"/>
          <p:cNvSpPr txBox="1"/>
          <p:nvPr/>
        </p:nvSpPr>
        <p:spPr>
          <a:xfrm>
            <a:off x="587440" y="4597910"/>
            <a:ext cx="43216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Step 3:  divide remainder by largest power of 2</a:t>
            </a:r>
          </a:p>
        </p:txBody>
      </p:sp>
      <p:sp>
        <p:nvSpPr>
          <p:cNvPr id="356" name="14 = 7*2"/>
          <p:cNvSpPr txBox="1"/>
          <p:nvPr/>
        </p:nvSpPr>
        <p:spPr>
          <a:xfrm>
            <a:off x="3831933" y="4951445"/>
            <a:ext cx="168611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14 = 7*2</a:t>
            </a:r>
          </a:p>
        </p:txBody>
      </p:sp>
      <p:sp>
        <p:nvSpPr>
          <p:cNvPr id="357" name="Step 4:  combine quotients to get solution"/>
          <p:cNvSpPr txBox="1"/>
          <p:nvPr/>
        </p:nvSpPr>
        <p:spPr>
          <a:xfrm>
            <a:off x="610073" y="5558980"/>
            <a:ext cx="377274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Step 4:  combine quotients to get solution</a:t>
            </a:r>
          </a:p>
        </p:txBody>
      </p:sp>
      <p:sp>
        <p:nvSpPr>
          <p:cNvPr id="358" name="8+2 = 10"/>
          <p:cNvSpPr txBox="1"/>
          <p:nvPr/>
        </p:nvSpPr>
        <p:spPr>
          <a:xfrm>
            <a:off x="3817608" y="5878398"/>
            <a:ext cx="171475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8+2 =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