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8"/>
    <p:restoredTop sz="94643"/>
  </p:normalViewPr>
  <p:slideViewPr>
    <p:cSldViewPr snapToGrid="0" snapToObjects="1">
      <p:cViewPr varScale="1">
        <p:scale>
          <a:sx n="91" d="100"/>
          <a:sy n="91"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F9D7-B15F-DF46-AC31-12A9F3044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3612F9-DFF8-7C4B-8132-70DDF3152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286F1A-E711-8A41-AD62-0B49F8671BC7}"/>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5" name="Footer Placeholder 4">
            <a:extLst>
              <a:ext uri="{FF2B5EF4-FFF2-40B4-BE49-F238E27FC236}">
                <a16:creationId xmlns:a16="http://schemas.microsoft.com/office/drawing/2014/main" id="{79E884D2-7D88-5846-986F-547B1EC35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5D63-6F0C-5A4F-B0B6-021685EB7B1D}"/>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301659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5796-4904-A648-A93E-DE9C0A2942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D957C1-96ED-2B4E-9249-AEB2E580C2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C5C48-5958-0342-B7AB-C26207D2040C}"/>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5" name="Footer Placeholder 4">
            <a:extLst>
              <a:ext uri="{FF2B5EF4-FFF2-40B4-BE49-F238E27FC236}">
                <a16:creationId xmlns:a16="http://schemas.microsoft.com/office/drawing/2014/main" id="{DC167FDC-95AE-9442-A93F-6011B5ABC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C79F-DA63-9846-8A43-E06274F644D5}"/>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288833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6166EA-F7A5-EA4E-81E7-6A17B8B2B7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620945-AAF7-4C4D-91C8-F2F8A8B5DC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271A4-27C4-B04C-A919-F268D28F2432}"/>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5" name="Footer Placeholder 4">
            <a:extLst>
              <a:ext uri="{FF2B5EF4-FFF2-40B4-BE49-F238E27FC236}">
                <a16:creationId xmlns:a16="http://schemas.microsoft.com/office/drawing/2014/main" id="{F967FFE3-7188-B14D-A0F4-1107D7E76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F21F4-2971-614E-98F9-1F4CFA124B73}"/>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27155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9AB8-FDA0-6D44-890E-B6ECA2429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14902C-36DA-CD4D-B538-CE820B8A0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2E487-C5A2-F541-A4EA-6F2DC3AD6A55}"/>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5" name="Footer Placeholder 4">
            <a:extLst>
              <a:ext uri="{FF2B5EF4-FFF2-40B4-BE49-F238E27FC236}">
                <a16:creationId xmlns:a16="http://schemas.microsoft.com/office/drawing/2014/main" id="{3D3A9EE2-A4FA-354A-8CAE-80B1605B4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10339-1486-814F-A6C1-99B767B81B98}"/>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288070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A03-5AB1-1D43-8C17-2FF746490F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F9B997-DF62-4E44-A820-EF27B68F4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A1968F-6727-A24B-A263-9F1D79AC3A46}"/>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5" name="Footer Placeholder 4">
            <a:extLst>
              <a:ext uri="{FF2B5EF4-FFF2-40B4-BE49-F238E27FC236}">
                <a16:creationId xmlns:a16="http://schemas.microsoft.com/office/drawing/2014/main" id="{2FBDA3D8-1D6D-5743-A389-3AC63661E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E49B1-1C9B-1844-82C6-F36851DF5233}"/>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105376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0A6ED-DA79-5346-A45C-1271F79E0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F660A3-D63C-5F42-98CE-0D49336B7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ACCDBC-1E2A-914F-B868-8B83530FDF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4805F7-988B-AC48-B133-139D9600BCD4}"/>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6" name="Footer Placeholder 5">
            <a:extLst>
              <a:ext uri="{FF2B5EF4-FFF2-40B4-BE49-F238E27FC236}">
                <a16:creationId xmlns:a16="http://schemas.microsoft.com/office/drawing/2014/main" id="{C7B5F852-BCC4-8145-BEBE-687C16EAE8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2AE0-386F-BA4E-8516-874B2E042FC5}"/>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402916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3CFF-3B57-CE44-BC90-036A05B940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6EADD6-BE28-4F46-8AF2-AB7CD0C02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00EFC7-7BF0-3344-A5E4-3635EE60BE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D4D2B4-1B95-4440-9FC1-745FA13A0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3313F6-0E7D-E946-9899-C33E41E855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CECD2E-DB86-494E-88AB-AE84362E983D}"/>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8" name="Footer Placeholder 7">
            <a:extLst>
              <a:ext uri="{FF2B5EF4-FFF2-40B4-BE49-F238E27FC236}">
                <a16:creationId xmlns:a16="http://schemas.microsoft.com/office/drawing/2014/main" id="{73D168B0-897E-F140-BA33-8AA3A6ABA3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A1381-10FB-9448-A671-FC2E99577AC7}"/>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16154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00B3-A800-F140-801C-219B92F748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FF291F-7B08-B44A-81E8-C0CE9FE28541}"/>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4" name="Footer Placeholder 3">
            <a:extLst>
              <a:ext uri="{FF2B5EF4-FFF2-40B4-BE49-F238E27FC236}">
                <a16:creationId xmlns:a16="http://schemas.microsoft.com/office/drawing/2014/main" id="{F15B6E97-75B3-B24B-B681-309FECAF09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268C31-68CB-9444-A0B5-FEC07E582D4C}"/>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125979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DA7BD-7187-8043-9A2F-2F8EE1ED91AE}"/>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3" name="Footer Placeholder 2">
            <a:extLst>
              <a:ext uri="{FF2B5EF4-FFF2-40B4-BE49-F238E27FC236}">
                <a16:creationId xmlns:a16="http://schemas.microsoft.com/office/drawing/2014/main" id="{9FD90232-702A-E648-A874-CCC442DEA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ECD99B-70A8-E04C-B572-6CA870188BE2}"/>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329449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8F4C-6684-D542-A500-59B85F7FB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EAA059-31BD-A048-AD6C-D63A0B788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C5D519-D545-A749-9FF1-0E660D2BE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CE2C7-D847-114E-9471-D4D4B811730B}"/>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6" name="Footer Placeholder 5">
            <a:extLst>
              <a:ext uri="{FF2B5EF4-FFF2-40B4-BE49-F238E27FC236}">
                <a16:creationId xmlns:a16="http://schemas.microsoft.com/office/drawing/2014/main" id="{02EAB337-1AFF-C145-BBB5-7E69BF43F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56392-A3AA-6749-B5CE-601E451DA91F}"/>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34266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416B-EE80-EA40-AF8B-42BB7BC1C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157F2C-C449-694C-B47C-CC3AC13AE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EBA5A0-635D-0945-9172-EE0C7A486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CB6B5-F48F-6C4D-9693-D374B29B5A2A}"/>
              </a:ext>
            </a:extLst>
          </p:cNvPr>
          <p:cNvSpPr>
            <a:spLocks noGrp="1"/>
          </p:cNvSpPr>
          <p:nvPr>
            <p:ph type="dt" sz="half" idx="10"/>
          </p:nvPr>
        </p:nvSpPr>
        <p:spPr/>
        <p:txBody>
          <a:bodyPr/>
          <a:lstStyle/>
          <a:p>
            <a:fld id="{C7557579-28C2-B942-90F7-F97BB8160C3D}" type="datetimeFigureOut">
              <a:rPr lang="en-US" smtClean="0"/>
              <a:t>2/22/19</a:t>
            </a:fld>
            <a:endParaRPr lang="en-US"/>
          </a:p>
        </p:txBody>
      </p:sp>
      <p:sp>
        <p:nvSpPr>
          <p:cNvPr id="6" name="Footer Placeholder 5">
            <a:extLst>
              <a:ext uri="{FF2B5EF4-FFF2-40B4-BE49-F238E27FC236}">
                <a16:creationId xmlns:a16="http://schemas.microsoft.com/office/drawing/2014/main" id="{89859820-0D03-CD47-AE7C-F86ADC4576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045E4-B9CB-3A40-8EE0-4A3C3CB0A620}"/>
              </a:ext>
            </a:extLst>
          </p:cNvPr>
          <p:cNvSpPr>
            <a:spLocks noGrp="1"/>
          </p:cNvSpPr>
          <p:nvPr>
            <p:ph type="sldNum" sz="quarter" idx="12"/>
          </p:nvPr>
        </p:nvSpPr>
        <p:spPr/>
        <p:txBody>
          <a:bodyPr/>
          <a:lstStyle/>
          <a:p>
            <a:fld id="{A5E37DDE-BD97-B742-9D1E-A54171DD4922}" type="slidenum">
              <a:rPr lang="en-US" smtClean="0"/>
              <a:t>‹#›</a:t>
            </a:fld>
            <a:endParaRPr lang="en-US"/>
          </a:p>
        </p:txBody>
      </p:sp>
    </p:spTree>
    <p:extLst>
      <p:ext uri="{BB962C8B-B14F-4D97-AF65-F5344CB8AC3E}">
        <p14:creationId xmlns:p14="http://schemas.microsoft.com/office/powerpoint/2010/main" val="170494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0A285-FE4A-CB41-BF0F-C9FEDB2FF3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13F6AB-61BF-9147-A21B-3E0C16589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15779-75BB-E840-BDE5-2C4B69DCB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57579-28C2-B942-90F7-F97BB8160C3D}" type="datetimeFigureOut">
              <a:rPr lang="en-US" smtClean="0"/>
              <a:t>2/22/19</a:t>
            </a:fld>
            <a:endParaRPr lang="en-US"/>
          </a:p>
        </p:txBody>
      </p:sp>
      <p:sp>
        <p:nvSpPr>
          <p:cNvPr id="5" name="Footer Placeholder 4">
            <a:extLst>
              <a:ext uri="{FF2B5EF4-FFF2-40B4-BE49-F238E27FC236}">
                <a16:creationId xmlns:a16="http://schemas.microsoft.com/office/drawing/2014/main" id="{0D68D5D7-C875-054A-84D7-847306C49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D665F1-0181-C747-B18F-91A1B0F42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37DDE-BD97-B742-9D1E-A54171DD4922}" type="slidenum">
              <a:rPr lang="en-US" smtClean="0"/>
              <a:t>‹#›</a:t>
            </a:fld>
            <a:endParaRPr lang="en-US"/>
          </a:p>
        </p:txBody>
      </p:sp>
    </p:spTree>
    <p:extLst>
      <p:ext uri="{BB962C8B-B14F-4D97-AF65-F5344CB8AC3E}">
        <p14:creationId xmlns:p14="http://schemas.microsoft.com/office/powerpoint/2010/main" val="3068083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2F229-1D08-444A-B52F-4BF5458F696F}"/>
              </a:ext>
            </a:extLst>
          </p:cNvPr>
          <p:cNvSpPr>
            <a:spLocks noGrp="1"/>
          </p:cNvSpPr>
          <p:nvPr>
            <p:ph type="ctrTitle"/>
          </p:nvPr>
        </p:nvSpPr>
        <p:spPr>
          <a:xfrm>
            <a:off x="6746628" y="1783959"/>
            <a:ext cx="4645250" cy="2889114"/>
          </a:xfrm>
        </p:spPr>
        <p:txBody>
          <a:bodyPr anchor="b">
            <a:normAutofit/>
          </a:bodyPr>
          <a:lstStyle/>
          <a:p>
            <a:pPr algn="l"/>
            <a:r>
              <a:rPr lang="en-US" dirty="0">
                <a:solidFill>
                  <a:schemeClr val="bg1"/>
                </a:solidFill>
              </a:rPr>
              <a:t>HSPC 2019</a:t>
            </a:r>
            <a:br>
              <a:rPr lang="en-US" dirty="0">
                <a:solidFill>
                  <a:schemeClr val="bg1"/>
                </a:solidFill>
              </a:rPr>
            </a:br>
            <a:r>
              <a:rPr lang="en-US" sz="3200" dirty="0">
                <a:solidFill>
                  <a:schemeClr val="bg1"/>
                </a:solidFill>
              </a:rPr>
              <a:t>Solution Sketches</a:t>
            </a:r>
            <a:endParaRPr lang="en-US" dirty="0">
              <a:solidFill>
                <a:schemeClr val="bg1"/>
              </a:solidFill>
            </a:endParaRPr>
          </a:p>
        </p:txBody>
      </p:sp>
      <p:sp>
        <p:nvSpPr>
          <p:cNvPr id="11" name="Freeform: Shape 10">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0EC7BD9-826B-394E-90A9-4CA01FEC5944}"/>
              </a:ext>
            </a:extLst>
          </p:cNvPr>
          <p:cNvPicPr>
            <a:picLocks noChangeAspect="1"/>
          </p:cNvPicPr>
          <p:nvPr/>
        </p:nvPicPr>
        <p:blipFill>
          <a:blip r:embed="rId2"/>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5789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4ECAC97-31B0-464C-A3E4-4D98A049BDB6}"/>
              </a:ext>
            </a:extLst>
          </p:cNvPr>
          <p:cNvGraphicFramePr>
            <a:graphicFrameLocks noGrp="1"/>
          </p:cNvGraphicFramePr>
          <p:nvPr>
            <p:extLst>
              <p:ext uri="{D42A27DB-BD31-4B8C-83A1-F6EECF244321}">
                <p14:modId xmlns:p14="http://schemas.microsoft.com/office/powerpoint/2010/main" val="4249057489"/>
              </p:ext>
            </p:extLst>
          </p:nvPr>
        </p:nvGraphicFramePr>
        <p:xfrm>
          <a:off x="694006" y="822960"/>
          <a:ext cx="10803988" cy="5212080"/>
        </p:xfrm>
        <a:graphic>
          <a:graphicData uri="http://schemas.openxmlformats.org/drawingml/2006/table">
            <a:tbl>
              <a:tblPr firstRow="1" bandRow="1">
                <a:tableStyleId>{073A0DAA-6AF3-43AB-8588-CEC1D06C72B9}</a:tableStyleId>
              </a:tblPr>
              <a:tblGrid>
                <a:gridCol w="1702191">
                  <a:extLst>
                    <a:ext uri="{9D8B030D-6E8A-4147-A177-3AD203B41FA5}">
                      <a16:colId xmlns:a16="http://schemas.microsoft.com/office/drawing/2014/main" val="4078914842"/>
                    </a:ext>
                  </a:extLst>
                </a:gridCol>
                <a:gridCol w="9101797">
                  <a:extLst>
                    <a:ext uri="{9D8B030D-6E8A-4147-A177-3AD203B41FA5}">
                      <a16:colId xmlns:a16="http://schemas.microsoft.com/office/drawing/2014/main" val="3878484959"/>
                    </a:ext>
                  </a:extLst>
                </a:gridCol>
              </a:tblGrid>
              <a:tr h="490560">
                <a:tc>
                  <a:txBody>
                    <a:bodyPr/>
                    <a:lstStyle/>
                    <a:p>
                      <a:r>
                        <a:rPr lang="en-US" sz="3200" dirty="0"/>
                        <a:t>Problem</a:t>
                      </a:r>
                    </a:p>
                  </a:txBody>
                  <a:tcPr/>
                </a:tc>
                <a:tc>
                  <a:txBody>
                    <a:bodyPr/>
                    <a:lstStyle/>
                    <a:p>
                      <a:r>
                        <a:rPr lang="en-US" sz="3200" dirty="0"/>
                        <a:t>Title</a:t>
                      </a:r>
                    </a:p>
                  </a:txBody>
                  <a:tcPr/>
                </a:tc>
                <a:extLst>
                  <a:ext uri="{0D108BD9-81ED-4DB2-BD59-A6C34878D82A}">
                    <a16:rowId xmlns:a16="http://schemas.microsoft.com/office/drawing/2014/main" val="403310410"/>
                  </a:ext>
                </a:extLst>
              </a:tr>
              <a:tr h="490560">
                <a:tc>
                  <a:txBody>
                    <a:bodyPr/>
                    <a:lstStyle/>
                    <a:p>
                      <a:r>
                        <a:rPr lang="en-US" sz="3200" dirty="0"/>
                        <a:t>P1</a:t>
                      </a:r>
                    </a:p>
                  </a:txBody>
                  <a:tcPr/>
                </a:tc>
                <a:tc>
                  <a:txBody>
                    <a:bodyPr/>
                    <a:lstStyle/>
                    <a:p>
                      <a:r>
                        <a:rPr lang="en-US" sz="3200" u="none" strike="noStrike" kern="1200" dirty="0">
                          <a:effectLst/>
                        </a:rPr>
                        <a:t>Counting with Dash</a:t>
                      </a:r>
                      <a:endParaRPr lang="en-US" sz="3200" dirty="0"/>
                    </a:p>
                  </a:txBody>
                  <a:tcPr/>
                </a:tc>
                <a:extLst>
                  <a:ext uri="{0D108BD9-81ED-4DB2-BD59-A6C34878D82A}">
                    <a16:rowId xmlns:a16="http://schemas.microsoft.com/office/drawing/2014/main" val="353704337"/>
                  </a:ext>
                </a:extLst>
              </a:tr>
              <a:tr h="490560">
                <a:tc>
                  <a:txBody>
                    <a:bodyPr/>
                    <a:lstStyle/>
                    <a:p>
                      <a:r>
                        <a:rPr lang="en-US" sz="3200" dirty="0"/>
                        <a:t>P2</a:t>
                      </a:r>
                    </a:p>
                  </a:txBody>
                  <a:tcPr/>
                </a:tc>
                <a:tc>
                  <a:txBody>
                    <a:bodyPr/>
                    <a:lstStyle/>
                    <a:p>
                      <a:r>
                        <a:rPr lang="en-US" sz="3200" u="none" strike="noStrike" kern="1200" dirty="0">
                          <a:effectLst/>
                        </a:rPr>
                        <a:t>Counting with Jack-Jack</a:t>
                      </a:r>
                      <a:endParaRPr lang="en-US" sz="3200" dirty="0"/>
                    </a:p>
                  </a:txBody>
                  <a:tcPr/>
                </a:tc>
                <a:extLst>
                  <a:ext uri="{0D108BD9-81ED-4DB2-BD59-A6C34878D82A}">
                    <a16:rowId xmlns:a16="http://schemas.microsoft.com/office/drawing/2014/main" val="3647283247"/>
                  </a:ext>
                </a:extLst>
              </a:tr>
              <a:tr h="490560">
                <a:tc>
                  <a:txBody>
                    <a:bodyPr/>
                    <a:lstStyle/>
                    <a:p>
                      <a:r>
                        <a:rPr lang="en-US" sz="3200" dirty="0"/>
                        <a:t>P3</a:t>
                      </a:r>
                    </a:p>
                  </a:txBody>
                  <a:tcPr/>
                </a:tc>
                <a:tc>
                  <a:txBody>
                    <a:bodyPr/>
                    <a:lstStyle/>
                    <a:p>
                      <a:r>
                        <a:rPr lang="en-US" sz="3200" dirty="0"/>
                        <a:t>S</a:t>
                      </a:r>
                      <a:r>
                        <a:rPr lang="en-US" sz="3200" u="none" strike="noStrike" kern="1200" dirty="0">
                          <a:effectLst/>
                        </a:rPr>
                        <a:t>piraling out of -- or into! -- Control</a:t>
                      </a:r>
                      <a:endParaRPr lang="en-US" sz="3200" dirty="0"/>
                    </a:p>
                  </a:txBody>
                  <a:tcPr/>
                </a:tc>
                <a:extLst>
                  <a:ext uri="{0D108BD9-81ED-4DB2-BD59-A6C34878D82A}">
                    <a16:rowId xmlns:a16="http://schemas.microsoft.com/office/drawing/2014/main" val="392676726"/>
                  </a:ext>
                </a:extLst>
              </a:tr>
              <a:tr h="490560">
                <a:tc>
                  <a:txBody>
                    <a:bodyPr/>
                    <a:lstStyle/>
                    <a:p>
                      <a:r>
                        <a:rPr lang="en-US" sz="3200" dirty="0"/>
                        <a:t>P4</a:t>
                      </a:r>
                    </a:p>
                  </a:txBody>
                  <a:tcPr/>
                </a:tc>
                <a:tc>
                  <a:txBody>
                    <a:bodyPr/>
                    <a:lstStyle/>
                    <a:p>
                      <a:r>
                        <a:rPr lang="en-US" sz="3200" u="none" strike="noStrike" kern="1200" dirty="0" err="1">
                          <a:effectLst/>
                        </a:rPr>
                        <a:t>ScreenSlaver</a:t>
                      </a:r>
                      <a:r>
                        <a:rPr lang="en-US" sz="3200" u="none" strike="noStrike" kern="1200" dirty="0">
                          <a:effectLst/>
                        </a:rPr>
                        <a:t> Detection</a:t>
                      </a:r>
                      <a:endParaRPr lang="en-US" sz="3200" dirty="0"/>
                    </a:p>
                  </a:txBody>
                  <a:tcPr/>
                </a:tc>
                <a:extLst>
                  <a:ext uri="{0D108BD9-81ED-4DB2-BD59-A6C34878D82A}">
                    <a16:rowId xmlns:a16="http://schemas.microsoft.com/office/drawing/2014/main" val="3286746149"/>
                  </a:ext>
                </a:extLst>
              </a:tr>
              <a:tr h="490560">
                <a:tc>
                  <a:txBody>
                    <a:bodyPr/>
                    <a:lstStyle/>
                    <a:p>
                      <a:r>
                        <a:rPr lang="en-US" sz="3200" dirty="0"/>
                        <a:t>P5</a:t>
                      </a:r>
                    </a:p>
                  </a:txBody>
                  <a:tcPr/>
                </a:tc>
                <a:tc>
                  <a:txBody>
                    <a:bodyPr/>
                    <a:lstStyle/>
                    <a:p>
                      <a:pPr rtl="0"/>
                      <a:r>
                        <a:rPr lang="en-US" sz="3200" u="none" strike="noStrike" kern="1200" dirty="0">
                          <a:effectLst/>
                        </a:rPr>
                        <a:t>Supervillain Index</a:t>
                      </a:r>
                      <a:endParaRPr lang="en-US" sz="3200" b="0" dirty="0">
                        <a:effectLst/>
                      </a:endParaRPr>
                    </a:p>
                  </a:txBody>
                  <a:tcPr/>
                </a:tc>
                <a:extLst>
                  <a:ext uri="{0D108BD9-81ED-4DB2-BD59-A6C34878D82A}">
                    <a16:rowId xmlns:a16="http://schemas.microsoft.com/office/drawing/2014/main" val="1702635850"/>
                  </a:ext>
                </a:extLst>
              </a:tr>
              <a:tr h="490560">
                <a:tc>
                  <a:txBody>
                    <a:bodyPr/>
                    <a:lstStyle/>
                    <a:p>
                      <a:r>
                        <a:rPr lang="en-US" sz="3200" dirty="0"/>
                        <a:t>P6</a:t>
                      </a:r>
                    </a:p>
                  </a:txBody>
                  <a:tcPr/>
                </a:tc>
                <a:tc>
                  <a:txBody>
                    <a:bodyPr/>
                    <a:lstStyle/>
                    <a:p>
                      <a:r>
                        <a:rPr lang="en-US" sz="3200" u="none" strike="noStrike" kern="1200" dirty="0">
                          <a:effectLst/>
                        </a:rPr>
                        <a:t>Cross-eyed Hypnosis</a:t>
                      </a:r>
                      <a:endParaRPr lang="en-US" sz="3200" dirty="0"/>
                    </a:p>
                  </a:txBody>
                  <a:tcPr/>
                </a:tc>
                <a:extLst>
                  <a:ext uri="{0D108BD9-81ED-4DB2-BD59-A6C34878D82A}">
                    <a16:rowId xmlns:a16="http://schemas.microsoft.com/office/drawing/2014/main" val="1914335808"/>
                  </a:ext>
                </a:extLst>
              </a:tr>
              <a:tr h="490560">
                <a:tc>
                  <a:txBody>
                    <a:bodyPr/>
                    <a:lstStyle/>
                    <a:p>
                      <a:r>
                        <a:rPr lang="en-US" sz="3200" dirty="0"/>
                        <a:t>P7</a:t>
                      </a:r>
                    </a:p>
                  </a:txBody>
                  <a:tcPr/>
                </a:tc>
                <a:tc>
                  <a:txBody>
                    <a:bodyPr/>
                    <a:lstStyle/>
                    <a:p>
                      <a:endParaRPr lang="en-US" sz="3200" dirty="0"/>
                    </a:p>
                  </a:txBody>
                  <a:tcPr/>
                </a:tc>
                <a:extLst>
                  <a:ext uri="{0D108BD9-81ED-4DB2-BD59-A6C34878D82A}">
                    <a16:rowId xmlns:a16="http://schemas.microsoft.com/office/drawing/2014/main" val="2398643761"/>
                  </a:ext>
                </a:extLst>
              </a:tr>
              <a:tr h="490560">
                <a:tc>
                  <a:txBody>
                    <a:bodyPr/>
                    <a:lstStyle/>
                    <a:p>
                      <a:r>
                        <a:rPr lang="en-US" sz="3200" dirty="0"/>
                        <a:t>P8</a:t>
                      </a:r>
                    </a:p>
                  </a:txBody>
                  <a:tcPr/>
                </a:tc>
                <a:tc>
                  <a:txBody>
                    <a:bodyPr/>
                    <a:lstStyle/>
                    <a:p>
                      <a:r>
                        <a:rPr lang="en-US" sz="3200" u="none" strike="noStrike" kern="1200" dirty="0">
                          <a:effectLst/>
                        </a:rPr>
                        <a:t>The Puzzling Hypnosis Goggles</a:t>
                      </a:r>
                      <a:endParaRPr lang="en-US" sz="3200" dirty="0"/>
                    </a:p>
                  </a:txBody>
                  <a:tcPr/>
                </a:tc>
                <a:extLst>
                  <a:ext uri="{0D108BD9-81ED-4DB2-BD59-A6C34878D82A}">
                    <a16:rowId xmlns:a16="http://schemas.microsoft.com/office/drawing/2014/main" val="2135943229"/>
                  </a:ext>
                </a:extLst>
              </a:tr>
            </a:tbl>
          </a:graphicData>
        </a:graphic>
      </p:graphicFrame>
    </p:spTree>
    <p:extLst>
      <p:ext uri="{BB962C8B-B14F-4D97-AF65-F5344CB8AC3E}">
        <p14:creationId xmlns:p14="http://schemas.microsoft.com/office/powerpoint/2010/main" val="201484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AB55-7174-9C4B-9C3B-AAAE1E02C2A8}"/>
              </a:ext>
            </a:extLst>
          </p:cNvPr>
          <p:cNvSpPr>
            <a:spLocks noGrp="1"/>
          </p:cNvSpPr>
          <p:nvPr>
            <p:ph type="title"/>
          </p:nvPr>
        </p:nvSpPr>
        <p:spPr/>
        <p:txBody>
          <a:bodyPr/>
          <a:lstStyle/>
          <a:p>
            <a:r>
              <a:rPr lang="en-US" dirty="0"/>
              <a:t>P1 – Counting with Dash (Primality)</a:t>
            </a:r>
          </a:p>
        </p:txBody>
      </p:sp>
      <p:sp>
        <p:nvSpPr>
          <p:cNvPr id="3" name="Content Placeholder 2">
            <a:extLst>
              <a:ext uri="{FF2B5EF4-FFF2-40B4-BE49-F238E27FC236}">
                <a16:creationId xmlns:a16="http://schemas.microsoft.com/office/drawing/2014/main" id="{EEB2340D-72D0-1149-9614-EC19B3360FEA}"/>
              </a:ext>
            </a:extLst>
          </p:cNvPr>
          <p:cNvSpPr>
            <a:spLocks noGrp="1"/>
          </p:cNvSpPr>
          <p:nvPr>
            <p:ph idx="1"/>
          </p:nvPr>
        </p:nvSpPr>
        <p:spPr/>
        <p:txBody>
          <a:bodyPr>
            <a:normAutofit fontScale="92500" lnSpcReduction="10000"/>
          </a:bodyPr>
          <a:lstStyle/>
          <a:p>
            <a:pPr marL="0" indent="0">
              <a:buNone/>
            </a:pPr>
            <a:r>
              <a:rPr lang="en-US" dirty="0"/>
              <a:t>The main challenges here were determining whether a number was prime and whether a number was a perfect square.  Note that a number could not be both a perfect square and a prime, so there was no need to address such a situation.</a:t>
            </a:r>
          </a:p>
          <a:p>
            <a:pPr marL="0" indent="0">
              <a:buNone/>
            </a:pPr>
            <a:endParaRPr lang="en-US" dirty="0"/>
          </a:p>
          <a:p>
            <a:pPr marL="0" indent="0">
              <a:buNone/>
            </a:pPr>
            <a:r>
              <a:rPr lang="en-US" dirty="0"/>
              <a:t>For determining primality, ideas that could have come in useful either for the correct answer or for efficiency:</a:t>
            </a:r>
          </a:p>
          <a:p>
            <a:r>
              <a:rPr lang="en-US" dirty="0">
                <a:solidFill>
                  <a:schemeClr val="accent1"/>
                </a:solidFill>
              </a:rPr>
              <a:t>Start with the only even prime as a special case and return true.</a:t>
            </a:r>
          </a:p>
          <a:p>
            <a:r>
              <a:rPr lang="en-US" dirty="0">
                <a:solidFill>
                  <a:schemeClr val="accent1"/>
                </a:solidFill>
              </a:rPr>
              <a:t>Return false for any other even number.</a:t>
            </a:r>
          </a:p>
          <a:p>
            <a:r>
              <a:rPr lang="en-US" dirty="0">
                <a:solidFill>
                  <a:schemeClr val="accent1"/>
                </a:solidFill>
              </a:rPr>
              <a:t>Iterate an index from 3 to the square root of the number and see whether the current index value evenly divided the number, returning false if it did.</a:t>
            </a:r>
          </a:p>
        </p:txBody>
      </p:sp>
    </p:spTree>
    <p:extLst>
      <p:ext uri="{BB962C8B-B14F-4D97-AF65-F5344CB8AC3E}">
        <p14:creationId xmlns:p14="http://schemas.microsoft.com/office/powerpoint/2010/main" val="209213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AB55-7174-9C4B-9C3B-AAAE1E02C2A8}"/>
              </a:ext>
            </a:extLst>
          </p:cNvPr>
          <p:cNvSpPr>
            <a:spLocks noGrp="1"/>
          </p:cNvSpPr>
          <p:nvPr>
            <p:ph type="title"/>
          </p:nvPr>
        </p:nvSpPr>
        <p:spPr/>
        <p:txBody>
          <a:bodyPr/>
          <a:lstStyle/>
          <a:p>
            <a:r>
              <a:rPr lang="en-US" dirty="0"/>
              <a:t>P1 – Counting with Dash (Perfect Square)</a:t>
            </a:r>
          </a:p>
        </p:txBody>
      </p:sp>
      <p:sp>
        <p:nvSpPr>
          <p:cNvPr id="3" name="Content Placeholder 2">
            <a:extLst>
              <a:ext uri="{FF2B5EF4-FFF2-40B4-BE49-F238E27FC236}">
                <a16:creationId xmlns:a16="http://schemas.microsoft.com/office/drawing/2014/main" id="{EEB2340D-72D0-1149-9614-EC19B3360FEA}"/>
              </a:ext>
            </a:extLst>
          </p:cNvPr>
          <p:cNvSpPr>
            <a:spLocks noGrp="1"/>
          </p:cNvSpPr>
          <p:nvPr>
            <p:ph idx="1"/>
          </p:nvPr>
        </p:nvSpPr>
        <p:spPr/>
        <p:txBody>
          <a:bodyPr>
            <a:normAutofit fontScale="85000" lnSpcReduction="20000"/>
          </a:bodyPr>
          <a:lstStyle/>
          <a:p>
            <a:pPr marL="0" indent="0">
              <a:buNone/>
            </a:pPr>
            <a:r>
              <a:rPr lang="en-US" dirty="0"/>
              <a:t>For determining whether a number was a perfect square, the key question is whether the square root of the number is itself an integer.</a:t>
            </a:r>
          </a:p>
          <a:p>
            <a:pPr marL="0" indent="0">
              <a:buNone/>
            </a:pPr>
            <a:endParaRPr lang="en-US" dirty="0"/>
          </a:p>
          <a:p>
            <a:pPr marL="0" indent="0">
              <a:buNone/>
            </a:pPr>
            <a:r>
              <a:rPr lang="en-US" dirty="0"/>
              <a:t>It might be tempting to use a test such as:</a:t>
            </a:r>
          </a:p>
          <a:p>
            <a:pPr marL="457200" lvl="1" indent="0">
              <a:buNone/>
            </a:pPr>
            <a:r>
              <a:rPr lang="en-US" dirty="0">
                <a:solidFill>
                  <a:schemeClr val="accent1"/>
                </a:solidFill>
                <a:latin typeface="Courier" pitchFamily="2" charset="0"/>
              </a:rPr>
              <a:t>double </a:t>
            </a:r>
            <a:r>
              <a:rPr lang="en-US" dirty="0" err="1">
                <a:solidFill>
                  <a:schemeClr val="accent1"/>
                </a:solidFill>
                <a:latin typeface="Courier" pitchFamily="2" charset="0"/>
              </a:rPr>
              <a:t>sqrt</a:t>
            </a:r>
            <a:r>
              <a:rPr lang="en-US" dirty="0">
                <a:solidFill>
                  <a:schemeClr val="accent1"/>
                </a:solidFill>
                <a:latin typeface="Courier" pitchFamily="2" charset="0"/>
              </a:rPr>
              <a:t> = </a:t>
            </a:r>
            <a:r>
              <a:rPr lang="en-US" dirty="0" err="1">
                <a:solidFill>
                  <a:schemeClr val="accent1"/>
                </a:solidFill>
                <a:latin typeface="Courier" pitchFamily="2" charset="0"/>
              </a:rPr>
              <a:t>Math.sqrt</a:t>
            </a:r>
            <a:r>
              <a:rPr lang="en-US" dirty="0">
                <a:solidFill>
                  <a:schemeClr val="accent1"/>
                </a:solidFill>
                <a:latin typeface="Courier" pitchFamily="2" charset="0"/>
              </a:rPr>
              <a:t>(</a:t>
            </a:r>
            <a:r>
              <a:rPr lang="en-US" dirty="0" err="1">
                <a:solidFill>
                  <a:schemeClr val="accent1"/>
                </a:solidFill>
                <a:latin typeface="Courier" pitchFamily="2" charset="0"/>
              </a:rPr>
              <a:t>num</a:t>
            </a:r>
            <a:r>
              <a:rPr lang="en-US" dirty="0">
                <a:solidFill>
                  <a:schemeClr val="accent1"/>
                </a:solidFill>
                <a:latin typeface="Courier" pitchFamily="2" charset="0"/>
              </a:rPr>
              <a:t>);</a:t>
            </a:r>
          </a:p>
          <a:p>
            <a:pPr marL="457200" lvl="1" indent="0">
              <a:buNone/>
            </a:pPr>
            <a:r>
              <a:rPr lang="en-US" dirty="0">
                <a:solidFill>
                  <a:schemeClr val="accent1"/>
                </a:solidFill>
                <a:latin typeface="Courier" pitchFamily="2" charset="0"/>
              </a:rPr>
              <a:t>return </a:t>
            </a:r>
            <a:r>
              <a:rPr lang="en-US" dirty="0" err="1">
                <a:solidFill>
                  <a:schemeClr val="accent1"/>
                </a:solidFill>
                <a:latin typeface="Courier" pitchFamily="2" charset="0"/>
              </a:rPr>
              <a:t>sqrt</a:t>
            </a:r>
            <a:r>
              <a:rPr lang="en-US" dirty="0">
                <a:solidFill>
                  <a:schemeClr val="accent1"/>
                </a:solidFill>
                <a:latin typeface="Courier" pitchFamily="2" charset="0"/>
              </a:rPr>
              <a:t> == (long)</a:t>
            </a:r>
            <a:r>
              <a:rPr lang="en-US" dirty="0" err="1">
                <a:solidFill>
                  <a:schemeClr val="accent1"/>
                </a:solidFill>
                <a:latin typeface="Courier" pitchFamily="2" charset="0"/>
              </a:rPr>
              <a:t>sqrt</a:t>
            </a:r>
            <a:r>
              <a:rPr lang="en-US" dirty="0">
                <a:solidFill>
                  <a:schemeClr val="accent1"/>
                </a:solidFill>
                <a:latin typeface="Courier" pitchFamily="2" charset="0"/>
              </a:rPr>
              <a:t>;</a:t>
            </a:r>
          </a:p>
          <a:p>
            <a:pPr marL="0" indent="0">
              <a:buNone/>
            </a:pPr>
            <a:r>
              <a:rPr lang="en-US" dirty="0"/>
              <a:t>however, due to precision issues with floating point numbers, that might not always return the correct answer.</a:t>
            </a:r>
          </a:p>
          <a:p>
            <a:pPr marL="0" indent="0">
              <a:buNone/>
            </a:pPr>
            <a:endParaRPr lang="en-US" dirty="0"/>
          </a:p>
          <a:p>
            <a:pPr marL="0" indent="0">
              <a:buNone/>
            </a:pPr>
            <a:r>
              <a:rPr lang="en-US" dirty="0"/>
              <a:t>We could instead use something such as:</a:t>
            </a:r>
          </a:p>
          <a:p>
            <a:pPr marL="457200" lvl="1" indent="0">
              <a:buNone/>
            </a:pPr>
            <a:r>
              <a:rPr lang="en-US" dirty="0">
                <a:solidFill>
                  <a:schemeClr val="accent1"/>
                </a:solidFill>
                <a:latin typeface="Courier" pitchFamily="2" charset="0"/>
              </a:rPr>
              <a:t>long </a:t>
            </a:r>
            <a:r>
              <a:rPr lang="en-US" dirty="0" err="1">
                <a:solidFill>
                  <a:schemeClr val="accent1"/>
                </a:solidFill>
                <a:latin typeface="Courier" pitchFamily="2" charset="0"/>
              </a:rPr>
              <a:t>sqrtVal</a:t>
            </a:r>
            <a:r>
              <a:rPr lang="en-US" dirty="0">
                <a:solidFill>
                  <a:schemeClr val="accent1"/>
                </a:solidFill>
                <a:latin typeface="Courier" pitchFamily="2" charset="0"/>
              </a:rPr>
              <a:t> = (long)(</a:t>
            </a:r>
            <a:r>
              <a:rPr lang="en-US" dirty="0" err="1">
                <a:solidFill>
                  <a:schemeClr val="accent1"/>
                </a:solidFill>
                <a:latin typeface="Courier" pitchFamily="2" charset="0"/>
              </a:rPr>
              <a:t>Math.sqrt</a:t>
            </a:r>
            <a:r>
              <a:rPr lang="en-US" dirty="0">
                <a:solidFill>
                  <a:schemeClr val="accent1"/>
                </a:solidFill>
                <a:latin typeface="Courier" pitchFamily="2" charset="0"/>
              </a:rPr>
              <a:t>(</a:t>
            </a:r>
            <a:r>
              <a:rPr lang="en-US" dirty="0" err="1">
                <a:solidFill>
                  <a:schemeClr val="accent1"/>
                </a:solidFill>
                <a:latin typeface="Courier" pitchFamily="2" charset="0"/>
              </a:rPr>
              <a:t>num</a:t>
            </a:r>
            <a:r>
              <a:rPr lang="en-US" dirty="0">
                <a:solidFill>
                  <a:schemeClr val="accent1"/>
                </a:solidFill>
                <a:latin typeface="Courier" pitchFamily="2" charset="0"/>
              </a:rPr>
              <a:t>));</a:t>
            </a:r>
          </a:p>
          <a:p>
            <a:pPr marL="457200" lvl="1" indent="0">
              <a:buNone/>
            </a:pPr>
            <a:r>
              <a:rPr lang="en-US" dirty="0">
                <a:solidFill>
                  <a:schemeClr val="accent1"/>
                </a:solidFill>
                <a:latin typeface="Courier" pitchFamily="2" charset="0"/>
              </a:rPr>
              <a:t>return (</a:t>
            </a:r>
            <a:r>
              <a:rPr lang="en-US" dirty="0" err="1">
                <a:solidFill>
                  <a:schemeClr val="accent1"/>
                </a:solidFill>
                <a:latin typeface="Courier" pitchFamily="2" charset="0"/>
              </a:rPr>
              <a:t>sqrtVal</a:t>
            </a:r>
            <a:r>
              <a:rPr lang="en-US" dirty="0">
                <a:solidFill>
                  <a:schemeClr val="accent1"/>
                </a:solidFill>
                <a:latin typeface="Courier" pitchFamily="2" charset="0"/>
              </a:rPr>
              <a:t>*</a:t>
            </a:r>
            <a:r>
              <a:rPr lang="en-US" dirty="0" err="1">
                <a:solidFill>
                  <a:schemeClr val="accent1"/>
                </a:solidFill>
                <a:latin typeface="Courier" pitchFamily="2" charset="0"/>
              </a:rPr>
              <a:t>sqrtVal</a:t>
            </a:r>
            <a:r>
              <a:rPr lang="en-US" dirty="0">
                <a:solidFill>
                  <a:schemeClr val="accent1"/>
                </a:solidFill>
                <a:latin typeface="Courier" pitchFamily="2" charset="0"/>
              </a:rPr>
              <a:t>) == </a:t>
            </a:r>
            <a:r>
              <a:rPr lang="en-US" dirty="0" err="1">
                <a:solidFill>
                  <a:schemeClr val="accent1"/>
                </a:solidFill>
                <a:latin typeface="Courier" pitchFamily="2" charset="0"/>
              </a:rPr>
              <a:t>num</a:t>
            </a:r>
            <a:r>
              <a:rPr lang="en-US" dirty="0">
                <a:solidFill>
                  <a:schemeClr val="accent1"/>
                </a:solidFill>
                <a:latin typeface="Courier" pitchFamily="2" charset="0"/>
              </a:rPr>
              <a:t>;</a:t>
            </a:r>
          </a:p>
          <a:p>
            <a:pPr marL="0" indent="0">
              <a:buNone/>
            </a:pPr>
            <a:r>
              <a:rPr lang="en-US" dirty="0"/>
              <a:t>to avoid issues with floating point values.</a:t>
            </a:r>
          </a:p>
        </p:txBody>
      </p:sp>
    </p:spTree>
    <p:extLst>
      <p:ext uri="{BB962C8B-B14F-4D97-AF65-F5344CB8AC3E}">
        <p14:creationId xmlns:p14="http://schemas.microsoft.com/office/powerpoint/2010/main" val="177459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AB55-7174-9C4B-9C3B-AAAE1E02C2A8}"/>
              </a:ext>
            </a:extLst>
          </p:cNvPr>
          <p:cNvSpPr>
            <a:spLocks noGrp="1"/>
          </p:cNvSpPr>
          <p:nvPr>
            <p:ph type="title"/>
          </p:nvPr>
        </p:nvSpPr>
        <p:spPr/>
        <p:txBody>
          <a:bodyPr/>
          <a:lstStyle/>
          <a:p>
            <a:r>
              <a:rPr lang="en-US" dirty="0"/>
              <a:t>P2 – Counting with Jack-Jack</a:t>
            </a:r>
          </a:p>
        </p:txBody>
      </p:sp>
      <p:sp>
        <p:nvSpPr>
          <p:cNvPr id="3" name="Content Placeholder 2">
            <a:extLst>
              <a:ext uri="{FF2B5EF4-FFF2-40B4-BE49-F238E27FC236}">
                <a16:creationId xmlns:a16="http://schemas.microsoft.com/office/drawing/2014/main" id="{EEB2340D-72D0-1149-9614-EC19B3360FEA}"/>
              </a:ext>
            </a:extLst>
          </p:cNvPr>
          <p:cNvSpPr>
            <a:spLocks noGrp="1"/>
          </p:cNvSpPr>
          <p:nvPr>
            <p:ph idx="1"/>
          </p:nvPr>
        </p:nvSpPr>
        <p:spPr>
          <a:xfrm>
            <a:off x="838200" y="1825625"/>
            <a:ext cx="10515600" cy="4814326"/>
          </a:xfrm>
        </p:spPr>
        <p:txBody>
          <a:bodyPr>
            <a:normAutofit fontScale="85000" lnSpcReduction="20000"/>
          </a:bodyPr>
          <a:lstStyle/>
          <a:p>
            <a:pPr marL="0" indent="0">
              <a:buNone/>
            </a:pPr>
            <a:r>
              <a:rPr lang="en-US" dirty="0"/>
              <a:t>A challenge here was structuring the logic to handle numbers that were divisible by both 4 and 5.  Such numbers would be divisible by 20.  </a:t>
            </a:r>
          </a:p>
          <a:p>
            <a:pPr marL="457200" lvl="1" indent="0">
              <a:buNone/>
            </a:pPr>
            <a:r>
              <a:rPr lang="en-US" dirty="0">
                <a:solidFill>
                  <a:schemeClr val="accent1"/>
                </a:solidFill>
                <a:latin typeface="Courier" pitchFamily="2" charset="0"/>
              </a:rPr>
              <a:t>if (i%20 == 0) answer+="</a:t>
            </a:r>
            <a:r>
              <a:rPr lang="en-US" dirty="0" err="1">
                <a:solidFill>
                  <a:schemeClr val="accent1"/>
                </a:solidFill>
                <a:latin typeface="Courier" pitchFamily="2" charset="0"/>
              </a:rPr>
              <a:t>FamFro</a:t>
            </a:r>
            <a:r>
              <a:rPr lang="en-US" dirty="0">
                <a:solidFill>
                  <a:schemeClr val="accent1"/>
                </a:solidFill>
                <a:latin typeface="Courier" pitchFamily="2" charset="0"/>
              </a:rPr>
              <a:t>";</a:t>
            </a:r>
          </a:p>
          <a:p>
            <a:pPr marL="457200" lvl="1" indent="0">
              <a:buNone/>
            </a:pPr>
            <a:r>
              <a:rPr lang="en-US" dirty="0">
                <a:solidFill>
                  <a:schemeClr val="accent1"/>
                </a:solidFill>
                <a:latin typeface="Courier" pitchFamily="2" charset="0"/>
              </a:rPr>
              <a:t>else if (i%4 == 0) answer+="Fam";</a:t>
            </a:r>
          </a:p>
          <a:p>
            <a:pPr marL="457200" lvl="1" indent="0">
              <a:buNone/>
            </a:pPr>
            <a:r>
              <a:rPr lang="en-US" dirty="0">
                <a:solidFill>
                  <a:schemeClr val="accent1"/>
                </a:solidFill>
                <a:latin typeface="Courier" pitchFamily="2" charset="0"/>
              </a:rPr>
              <a:t>else if (i%5 == 0) answer+="Fro";</a:t>
            </a:r>
          </a:p>
          <a:p>
            <a:pPr marL="457200" lvl="1" indent="0">
              <a:buNone/>
            </a:pPr>
            <a:r>
              <a:rPr lang="en-US" dirty="0">
                <a:solidFill>
                  <a:schemeClr val="accent1"/>
                </a:solidFill>
                <a:latin typeface="Courier" pitchFamily="2" charset="0"/>
              </a:rPr>
              <a:t>else answer+=</a:t>
            </a:r>
            <a:r>
              <a:rPr lang="en-US" dirty="0" err="1">
                <a:solidFill>
                  <a:schemeClr val="accent1"/>
                </a:solidFill>
                <a:latin typeface="Courier" pitchFamily="2" charset="0"/>
              </a:rPr>
              <a:t>i</a:t>
            </a:r>
            <a:r>
              <a:rPr lang="en-US" dirty="0">
                <a:solidFill>
                  <a:schemeClr val="accent1"/>
                </a:solidFill>
                <a:latin typeface="Courier" pitchFamily="2" charset="0"/>
              </a:rPr>
              <a:t>;</a:t>
            </a:r>
          </a:p>
          <a:p>
            <a:pPr marL="0" indent="0">
              <a:buNone/>
            </a:pPr>
            <a:endParaRPr lang="en-US" dirty="0"/>
          </a:p>
          <a:p>
            <a:pPr marL="0" indent="0">
              <a:buNone/>
            </a:pPr>
            <a:r>
              <a:rPr lang="en-US" dirty="0"/>
              <a:t>Asking the “4” and “5” questions in advance allows testing if a value is divisible by neither, then testing the other two as non-filtering steps.</a:t>
            </a:r>
          </a:p>
          <a:p>
            <a:pPr marL="457200" lvl="1" indent="0">
              <a:buNone/>
            </a:pPr>
            <a:r>
              <a:rPr lang="en-US" dirty="0" err="1">
                <a:solidFill>
                  <a:schemeClr val="accent1"/>
                </a:solidFill>
                <a:latin typeface="Courier" pitchFamily="2" charset="0"/>
              </a:rPr>
              <a:t>boolean</a:t>
            </a:r>
            <a:r>
              <a:rPr lang="en-US" dirty="0">
                <a:solidFill>
                  <a:schemeClr val="accent1"/>
                </a:solidFill>
                <a:latin typeface="Courier" pitchFamily="2" charset="0"/>
              </a:rPr>
              <a:t> divBy4 = (i%4)==0;</a:t>
            </a:r>
          </a:p>
          <a:p>
            <a:pPr marL="457200" lvl="1" indent="0">
              <a:buNone/>
            </a:pPr>
            <a:r>
              <a:rPr lang="en-US" dirty="0" err="1">
                <a:solidFill>
                  <a:schemeClr val="accent1"/>
                </a:solidFill>
                <a:latin typeface="Courier" pitchFamily="2" charset="0"/>
              </a:rPr>
              <a:t>boolean</a:t>
            </a:r>
            <a:r>
              <a:rPr lang="en-US" dirty="0">
                <a:solidFill>
                  <a:schemeClr val="accent1"/>
                </a:solidFill>
                <a:latin typeface="Courier" pitchFamily="2" charset="0"/>
              </a:rPr>
              <a:t> divBy5 = (i%5)==0;</a:t>
            </a:r>
          </a:p>
          <a:p>
            <a:pPr marL="457200" lvl="1" indent="0">
              <a:buNone/>
            </a:pPr>
            <a:r>
              <a:rPr lang="en-US" dirty="0">
                <a:solidFill>
                  <a:schemeClr val="accent1"/>
                </a:solidFill>
                <a:latin typeface="Courier" pitchFamily="2" charset="0"/>
              </a:rPr>
              <a:t>if (!divBy4 &amp;&amp; !divBy5) answer+=</a:t>
            </a:r>
            <a:r>
              <a:rPr lang="en-US" dirty="0" err="1">
                <a:solidFill>
                  <a:schemeClr val="accent1"/>
                </a:solidFill>
                <a:latin typeface="Courier" pitchFamily="2" charset="0"/>
              </a:rPr>
              <a:t>i</a:t>
            </a:r>
            <a:r>
              <a:rPr lang="en-US" dirty="0">
                <a:solidFill>
                  <a:schemeClr val="accent1"/>
                </a:solidFill>
                <a:latin typeface="Courier" pitchFamily="2" charset="0"/>
              </a:rPr>
              <a:t>;</a:t>
            </a:r>
          </a:p>
          <a:p>
            <a:pPr marL="457200" lvl="1" indent="0">
              <a:buNone/>
            </a:pPr>
            <a:r>
              <a:rPr lang="en-US" dirty="0">
                <a:solidFill>
                  <a:schemeClr val="accent1"/>
                </a:solidFill>
                <a:latin typeface="Courier" pitchFamily="2" charset="0"/>
              </a:rPr>
              <a:t>else {</a:t>
            </a:r>
          </a:p>
          <a:p>
            <a:pPr marL="457200" lvl="1" indent="0">
              <a:buNone/>
            </a:pPr>
            <a:r>
              <a:rPr lang="en-US" dirty="0">
                <a:solidFill>
                  <a:schemeClr val="accent1"/>
                </a:solidFill>
                <a:latin typeface="Courier" pitchFamily="2" charset="0"/>
              </a:rPr>
              <a:t>    if (divBy4) answer+="Fam";</a:t>
            </a:r>
          </a:p>
          <a:p>
            <a:pPr marL="457200" lvl="1" indent="0">
              <a:buNone/>
            </a:pPr>
            <a:r>
              <a:rPr lang="en-US" dirty="0">
                <a:solidFill>
                  <a:schemeClr val="accent1"/>
                </a:solidFill>
                <a:latin typeface="Courier" pitchFamily="2" charset="0"/>
              </a:rPr>
              <a:t>    if (divBy5) answer+="Fro";</a:t>
            </a:r>
          </a:p>
          <a:p>
            <a:pPr marL="457200" lvl="1" indent="0">
              <a:buNone/>
            </a:pPr>
            <a:r>
              <a:rPr lang="en-US" dirty="0">
                <a:solidFill>
                  <a:schemeClr val="accent1"/>
                </a:solidFill>
                <a:latin typeface="Courier" pitchFamily="2" charset="0"/>
              </a:rPr>
              <a:t>}</a:t>
            </a:r>
          </a:p>
        </p:txBody>
      </p:sp>
    </p:spTree>
    <p:extLst>
      <p:ext uri="{BB962C8B-B14F-4D97-AF65-F5344CB8AC3E}">
        <p14:creationId xmlns:p14="http://schemas.microsoft.com/office/powerpoint/2010/main" val="287716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F733-BF15-094D-9848-0CBE59F0D9E5}"/>
              </a:ext>
            </a:extLst>
          </p:cNvPr>
          <p:cNvSpPr>
            <a:spLocks noGrp="1"/>
          </p:cNvSpPr>
          <p:nvPr>
            <p:ph type="title"/>
          </p:nvPr>
        </p:nvSpPr>
        <p:spPr/>
        <p:txBody>
          <a:bodyPr/>
          <a:lstStyle/>
          <a:p>
            <a:r>
              <a:rPr lang="en-US" dirty="0"/>
              <a:t>P3 – Spiraling out of -- or into! -- Control</a:t>
            </a:r>
          </a:p>
        </p:txBody>
      </p:sp>
      <p:sp>
        <p:nvSpPr>
          <p:cNvPr id="3" name="Content Placeholder 2">
            <a:extLst>
              <a:ext uri="{FF2B5EF4-FFF2-40B4-BE49-F238E27FC236}">
                <a16:creationId xmlns:a16="http://schemas.microsoft.com/office/drawing/2014/main" id="{532E1205-896D-0B41-BEF9-777BD9BE90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719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P4 – </a:t>
            </a:r>
            <a:r>
              <a:rPr lang="en-US" dirty="0" err="1"/>
              <a:t>ScreenSlaver</a:t>
            </a:r>
            <a:r>
              <a:rPr lang="en-US" dirty="0"/>
              <a:t> Detection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 methodical approach to this problem was to read in all of the rectangle bounding box coordinate information, and then iterating through the list of silver rectangles.  While iterating through those, for each silver rectangle you iterate through the list of pink rectangles.  </a:t>
            </a:r>
          </a:p>
          <a:p>
            <a:pPr marL="0" indent="0">
              <a:buNone/>
            </a:pPr>
            <a:endParaRPr lang="en-US" dirty="0"/>
          </a:p>
          <a:p>
            <a:pPr marL="0" indent="0">
              <a:buNone/>
            </a:pPr>
            <a:r>
              <a:rPr lang="en-US" dirty="0"/>
              <a:t>For each pink rectangle, testing whether it is contained within the currently chosen silver rectangle is a matter of determining whether all of the following were true of the X,Y coordinates:</a:t>
            </a:r>
          </a:p>
          <a:p>
            <a:r>
              <a:rPr lang="en-US" dirty="0">
                <a:solidFill>
                  <a:schemeClr val="accent1"/>
                </a:solidFill>
              </a:rPr>
              <a:t>The upper-left X of the silver was less than the upper-left X of the pink.</a:t>
            </a:r>
          </a:p>
          <a:p>
            <a:r>
              <a:rPr lang="en-US" dirty="0">
                <a:solidFill>
                  <a:schemeClr val="accent1"/>
                </a:solidFill>
              </a:rPr>
              <a:t>The upper-left Y of the silver was less than the upper-left Y of the pink.</a:t>
            </a:r>
          </a:p>
          <a:p>
            <a:r>
              <a:rPr lang="en-US" dirty="0">
                <a:solidFill>
                  <a:schemeClr val="accent1"/>
                </a:solidFill>
              </a:rPr>
              <a:t>The lower-right X of the silver was greater than the lower-right X of the pink.</a:t>
            </a:r>
          </a:p>
          <a:p>
            <a:r>
              <a:rPr lang="en-US" dirty="0">
                <a:solidFill>
                  <a:schemeClr val="accent1"/>
                </a:solidFill>
              </a:rPr>
              <a:t>The lower-right Y of the silver was greater than the lower-right Y of the pink.</a:t>
            </a:r>
          </a:p>
        </p:txBody>
      </p:sp>
    </p:spTree>
    <p:extLst>
      <p:ext uri="{BB962C8B-B14F-4D97-AF65-F5344CB8AC3E}">
        <p14:creationId xmlns:p14="http://schemas.microsoft.com/office/powerpoint/2010/main" val="1613427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602</Words>
  <Application>Microsoft Macintosh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vt:lpstr>
      <vt:lpstr>Office Theme</vt:lpstr>
      <vt:lpstr>HSPC 2019 Solution Sketches</vt:lpstr>
      <vt:lpstr>PowerPoint Presentation</vt:lpstr>
      <vt:lpstr>P1 – Counting with Dash (Primality)</vt:lpstr>
      <vt:lpstr>P1 – Counting with Dash (Perfect Square)</vt:lpstr>
      <vt:lpstr>P2 – Counting with Jack-Jack</vt:lpstr>
      <vt:lpstr>P3 – Spiraling out of -- or into! -- Control</vt:lpstr>
      <vt:lpstr>P4 – ScreenSlaver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HSPC 2019 Solution Sketches</dc:title>
  <dc:creator>John Dickerson</dc:creator>
  <cp:lastModifiedBy>John Dickerson</cp:lastModifiedBy>
  <cp:revision>4</cp:revision>
  <dcterms:created xsi:type="dcterms:W3CDTF">2019-02-22T04:58:11Z</dcterms:created>
  <dcterms:modified xsi:type="dcterms:W3CDTF">2019-02-23T02:52:19Z</dcterms:modified>
</cp:coreProperties>
</file>