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6" r:id="rId6"/>
    <p:sldId id="260" r:id="rId7"/>
    <p:sldId id="261" r:id="rId8"/>
    <p:sldId id="267" r:id="rId9"/>
    <p:sldId id="271" r:id="rId10"/>
    <p:sldId id="264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8"/>
    <p:restoredTop sz="94643"/>
  </p:normalViewPr>
  <p:slideViewPr>
    <p:cSldViewPr snapToGrid="0" snapToObjects="1">
      <p:cViewPr varScale="1">
        <p:scale>
          <a:sx n="72" d="100"/>
          <a:sy n="72" d="100"/>
        </p:scale>
        <p:origin x="21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F9D7-B15F-DF46-AC31-12A9F3044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612F9-DFF8-7C4B-8132-70DDF3152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86F1A-E711-8A41-AD62-0B49F867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7579-28C2-B942-90F7-F97BB8160C3D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884D2-7D88-5846-986F-547B1EC3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65D63-6F0C-5A4F-B0B6-021685EB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9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5796-4904-A648-A93E-DE9C0A29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957C1-96ED-2B4E-9249-AEB2E580C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C5C48-5958-0342-B7AB-C26207D2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7579-28C2-B942-90F7-F97BB8160C3D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67FDC-95AE-9442-A93F-6011B5AB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2C79F-DA63-9846-8A43-E06274F6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3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166EA-F7A5-EA4E-81E7-6A17B8B2B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20945-AAF7-4C4D-91C8-F2F8A8B5D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271A4-27C4-B04C-A919-F268D28F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7579-28C2-B942-90F7-F97BB8160C3D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7FFE3-7188-B14D-A0F4-1107D7E7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F21F4-2971-614E-98F9-1F4CFA12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9AB8-FDA0-6D44-890E-B6ECA242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4902C-36DA-CD4D-B538-CE820B8A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2E487-C5A2-F541-A4EA-6F2DC3AD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7579-28C2-B942-90F7-F97BB8160C3D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A9EE2-A4FA-354A-8CAE-80B1605B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10339-1486-814F-A6C1-99B767B8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0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0A03-5AB1-1D43-8C17-2FF74649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9B997-DF62-4E44-A820-EF27B68F4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968F-6727-A24B-A263-9F1D79A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7579-28C2-B942-90F7-F97BB8160C3D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DA3D8-1D6D-5743-A389-3AC63661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E49B1-1C9B-1844-82C6-F36851DF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6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A6ED-DA79-5346-A45C-1271F79E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660A3-D63C-5F42-98CE-0D49336B7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CCDBC-1E2A-914F-B868-8B83530FD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805F7-988B-AC48-B133-139D9600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7579-28C2-B942-90F7-F97BB8160C3D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5F852-BCC4-8145-BEBE-687C16EA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2AE0-386F-BA4E-8516-874B2E0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6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3CFF-3B57-CE44-BC90-036A05B9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ADD6-BE28-4F46-8AF2-AB7CD0C02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0EFC7-7BF0-3344-A5E4-3635EE60B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4D2B4-1B95-4440-9FC1-745FA13A0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313F6-0E7D-E946-9899-C33E41E85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ECD2E-DB86-494E-88AB-AE84362E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7579-28C2-B942-90F7-F97BB8160C3D}" type="datetimeFigureOut">
              <a:rPr lang="en-US" smtClean="0"/>
              <a:t>2/29/20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168B0-897E-F140-BA33-8AA3A6AB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A1381-10FB-9448-A671-FC2E9957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00B3-A800-F140-801C-219B92F7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F291F-7B08-B44A-81E8-C0CE9FE2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7579-28C2-B942-90F7-F97BB8160C3D}" type="datetimeFigureOut">
              <a:rPr lang="en-US" smtClean="0"/>
              <a:t>2/29/20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B6E97-75B3-B24B-B681-309FECAF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68C31-68CB-9444-A0B5-FEC07E58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9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DA7BD-7187-8043-9A2F-2F8EE1ED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7579-28C2-B942-90F7-F97BB8160C3D}" type="datetimeFigureOut">
              <a:rPr lang="en-US" smtClean="0"/>
              <a:t>2/29/20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90232-702A-E648-A874-CCC442DE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CD99B-70A8-E04C-B572-6CA87018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9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8F4C-6684-D542-A500-59B85F7F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AA059-31BD-A048-AD6C-D63A0B78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5D519-D545-A749-9FF1-0E660D2BE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CE2C7-D847-114E-9471-D4D4B811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7579-28C2-B942-90F7-F97BB8160C3D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AB337-1AFF-C145-BBB5-7E69BF43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6392-A3AA-6749-B5CE-601E4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416B-EE80-EA40-AF8B-42BB7BC1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57F2C-C449-694C-B47C-CC3AC13AE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BA5A0-635D-0945-9172-EE0C7A486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CB6B5-F48F-6C4D-9693-D374B29B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7579-28C2-B942-90F7-F97BB8160C3D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59820-0D03-CD47-AE7C-F86ADC45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045E4-B9CB-3A40-8EE0-4A3C3CB0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4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0A285-FE4A-CB41-BF0F-C9FEDB2F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3F6AB-61BF-9147-A21B-3E0C16589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5779-75BB-E840-BDE5-2C4B69DCB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57579-28C2-B942-90F7-F97BB8160C3D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8D5D7-C875-054A-84D7-847306C49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665F1-0181-C747-B18F-91A1B0F42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8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JohnDickerson/umd_hspc2020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2F229-1D08-444A-B52F-4BF5458F6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HSPC 2020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Partial Solutions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C7BD9-826B-394E-90A9-4CA01FEC5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F6E8-A59F-044B-BCA0-6DFDBFB6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P6 – Kevin’s Famous Chili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FE3C-5C32-D244-AA94-C7F6A3B6B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Four cards, integers in {1,2,..,9}:</a:t>
            </a:r>
          </a:p>
          <a:p>
            <a:r>
              <a:rPr lang="en-US" dirty="0"/>
              <a:t>Can I achieve 24 using only *, /, +, -, and ()?</a:t>
            </a:r>
          </a:p>
          <a:p>
            <a:pPr marL="0" indent="0">
              <a:buNone/>
            </a:pPr>
            <a:r>
              <a:rPr lang="en-US" dirty="0"/>
              <a:t>Example: [8, 3, 8, 3]  </a:t>
            </a:r>
            <a:r>
              <a:rPr lang="en-US" dirty="0">
                <a:sym typeface="Wingdings" pitchFamily="2" charset="2"/>
              </a:rPr>
              <a:t>  yes!</a:t>
            </a:r>
          </a:p>
          <a:p>
            <a:r>
              <a:rPr lang="en-US" dirty="0">
                <a:sym typeface="Wingdings" pitchFamily="2" charset="2"/>
              </a:rPr>
              <a:t>8/(3-(8/3)) = 8/(1/3) = 8*3 = 24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For our limited inputs (four operators, four cards with ten possible types), can just do a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brute force search</a:t>
            </a:r>
            <a:r>
              <a:rPr lang="en-US" dirty="0">
                <a:sym typeface="Wingdings" pitchFamily="2" charset="2"/>
              </a:rPr>
              <a:t> (depth first search)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In general: check out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binary expression trees</a:t>
            </a:r>
            <a:r>
              <a:rPr lang="en-US" dirty="0">
                <a:sym typeface="Wingdings" pitchFamily="2" charset="2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ABC1-19E4-9D4A-AF4A-4A90788C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P8 – Cubicles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FAB8-2AB5-B346-8FFE-F88163E6F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Given a rectangle of width w and height h, and a (recursive) sequence of cutting directives, draw an ASCII picture of the final layout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Cutting Directives:</a:t>
            </a:r>
          </a:p>
          <a:p>
            <a:pPr lvl="1"/>
            <a:r>
              <a:rPr lang="en-US" dirty="0"/>
              <a:t>“V s” – Cut </a:t>
            </a:r>
            <a:r>
              <a:rPr lang="en-US" dirty="0">
                <a:solidFill>
                  <a:schemeClr val="accent1"/>
                </a:solidFill>
              </a:rPr>
              <a:t>vertically</a:t>
            </a:r>
            <a:r>
              <a:rPr lang="en-US" dirty="0"/>
              <a:t>, </a:t>
            </a:r>
            <a:r>
              <a:rPr lang="en-US" dirty="0">
                <a:solidFill>
                  <a:prstClr val="black"/>
                </a:solidFill>
              </a:rPr>
              <a:t>creating </a:t>
            </a:r>
            <a:r>
              <a:rPr lang="en-US" dirty="0" err="1">
                <a:solidFill>
                  <a:prstClr val="black"/>
                </a:solidFill>
              </a:rPr>
              <a:t>subrectangles</a:t>
            </a:r>
            <a:r>
              <a:rPr lang="en-US" dirty="0">
                <a:solidFill>
                  <a:prstClr val="black"/>
                </a:solidFill>
              </a:rPr>
              <a:t> of widths s and w-s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“H s” – Cut </a:t>
            </a:r>
            <a:r>
              <a:rPr lang="en-US" dirty="0">
                <a:solidFill>
                  <a:schemeClr val="accent1"/>
                </a:solidFill>
              </a:rPr>
              <a:t>horizontally</a:t>
            </a:r>
            <a:r>
              <a:rPr lang="en-US" dirty="0">
                <a:solidFill>
                  <a:prstClr val="black"/>
                </a:solidFill>
              </a:rPr>
              <a:t>, creating </a:t>
            </a:r>
            <a:r>
              <a:rPr lang="en-US" dirty="0" err="1">
                <a:solidFill>
                  <a:prstClr val="black"/>
                </a:solidFill>
              </a:rPr>
              <a:t>subrectangles</a:t>
            </a:r>
            <a:r>
              <a:rPr lang="en-US" dirty="0">
                <a:solidFill>
                  <a:prstClr val="black"/>
                </a:solidFill>
              </a:rPr>
              <a:t> of heights s and h-s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“.” – Return to the </a:t>
            </a:r>
            <a:r>
              <a:rPr lang="en-US" dirty="0">
                <a:solidFill>
                  <a:schemeClr val="accent1"/>
                </a:solidFill>
              </a:rPr>
              <a:t>previous level 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02F5EDB-D00E-49B9-9FC6-4F1FC395C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4395788"/>
            <a:ext cx="69342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7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ABC1-19E4-9D4A-AF4A-4A90788C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P8 – Cubicles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FAB8-2AB5-B346-8FFE-F88163E6F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en-US" dirty="0"/>
              <a:t>: “6 4 V 2 . H 3 . .”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6 4</a:t>
            </a:r>
            <a:r>
              <a:rPr lang="en-US" dirty="0"/>
              <a:t>”: Start with a width 6, height 4 rectangle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V 2</a:t>
            </a:r>
            <a:r>
              <a:rPr lang="en-US" dirty="0"/>
              <a:t>”: First cut is vertical of size 2</a:t>
            </a:r>
          </a:p>
          <a:p>
            <a:pPr lvl="2"/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/>
              <a:t>”: Left side: Do nothing</a:t>
            </a:r>
          </a:p>
          <a:p>
            <a:pPr lvl="2"/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H 3</a:t>
            </a:r>
            <a:r>
              <a:rPr lang="en-US" dirty="0"/>
              <a:t>”: Right side: Horizontal cut of size 3</a:t>
            </a:r>
          </a:p>
          <a:p>
            <a:pPr lvl="3"/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/>
              <a:t>”: Low side: Do nothing</a:t>
            </a:r>
          </a:p>
          <a:p>
            <a:pPr lvl="3"/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/>
              <a:t>”: High side: Do nothing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4EFBE07-0A38-4413-BB6D-3F1FF7328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24" y="4208435"/>
            <a:ext cx="6332376" cy="1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2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ABC1-19E4-9D4A-AF4A-4A90788C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P8 – Cubicles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FAB8-2AB5-B346-8FFE-F88163E6F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7960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a 2D array,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layout</a:t>
            </a:r>
            <a:r>
              <a:rPr lang="en-US" dirty="0"/>
              <a:t>, of characters to store the solution. Initialize to: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1800" dirty="0">
                <a:latin typeface="Consolas" panose="020B0609020204030204" pitchFamily="49" charset="0"/>
              </a:rPr>
              <a:t>+--+--+--+--+--+--+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|                 |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+  +  +  +  +  +  +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|                 |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+  +  +  +  +  +  +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|                 |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+  +  +  +  +  +  +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|                 |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+--+--+--+--+--+--+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draw(int x, int y, int w, int h) {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// 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x,y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 is lower-left corner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if (next directive is “.”) return </a:t>
            </a:r>
            <a:r>
              <a:rPr lang="en-US" dirty="0">
                <a:latin typeface="Consolas" panose="020B0609020204030204" pitchFamily="49" charset="0"/>
              </a:rPr>
              <a:t>// done with this level</a:t>
            </a:r>
            <a:b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else if (next directive is “V s”) { </a:t>
            </a:r>
            <a:r>
              <a:rPr lang="en-US" dirty="0">
                <a:latin typeface="Consolas" panose="020B0609020204030204" pitchFamily="49" charset="0"/>
              </a:rPr>
              <a:t>// vertical cut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copy “|”s into column s of layout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draw(x, y, s, h, layout); draw(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x+s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 y, w-s, h);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} else if (next directive is “H s”) { </a:t>
            </a:r>
            <a:r>
              <a:rPr lang="en-US" dirty="0">
                <a:latin typeface="Consolas" panose="020B0609020204030204" pitchFamily="49" charset="0"/>
              </a:rPr>
              <a:t>// horizontal cut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copy “—”s into row s of layout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draw(x, y, w, s); draw(x,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y+s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 w, h-s); </a:t>
            </a:r>
            <a:b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5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CEA3A3-55C0-084B-801A-9A18FD99B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688" y="1793688"/>
            <a:ext cx="3270624" cy="3270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0A084B-A989-8A42-8712-6D9AE4A2D39B}"/>
              </a:ext>
            </a:extLst>
          </p:cNvPr>
          <p:cNvSpPr txBox="1"/>
          <p:nvPr/>
        </p:nvSpPr>
        <p:spPr>
          <a:xfrm>
            <a:off x="878541" y="5064312"/>
            <a:ext cx="10434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Problems, writeups, test cases, solutions, </a:t>
            </a:r>
            <a:r>
              <a:rPr lang="en-US" sz="2800" dirty="0" err="1"/>
              <a:t>etc</a:t>
            </a:r>
            <a:r>
              <a:rPr lang="en-US" sz="2800" dirty="0"/>
              <a:t> – available at</a:t>
            </a:r>
          </a:p>
          <a:p>
            <a:pPr algn="ctr"/>
            <a:r>
              <a:rPr lang="en-US" sz="2800" dirty="0">
                <a:hlinkClick r:id="rId3"/>
              </a:rPr>
              <a:t>http://github.com/JohnDickerson/umd_hspc2020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78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ECAC97-31B0-464C-A3E4-4D98A049B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01759"/>
              </p:ext>
            </p:extLst>
          </p:nvPr>
        </p:nvGraphicFramePr>
        <p:xfrm>
          <a:off x="694006" y="822960"/>
          <a:ext cx="10803988" cy="521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2191">
                  <a:extLst>
                    <a:ext uri="{9D8B030D-6E8A-4147-A177-3AD203B41FA5}">
                      <a16:colId xmlns:a16="http://schemas.microsoft.com/office/drawing/2014/main" val="4078914842"/>
                    </a:ext>
                  </a:extLst>
                </a:gridCol>
                <a:gridCol w="9101797">
                  <a:extLst>
                    <a:ext uri="{9D8B030D-6E8A-4147-A177-3AD203B41FA5}">
                      <a16:colId xmlns:a16="http://schemas.microsoft.com/office/drawing/2014/main" val="3878484959"/>
                    </a:ext>
                  </a:extLst>
                </a:gridCol>
              </a:tblGrid>
              <a:tr h="490560">
                <a:tc>
                  <a:txBody>
                    <a:bodyPr/>
                    <a:lstStyle/>
                    <a:p>
                      <a:r>
                        <a:rPr lang="en-US" sz="3200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10410"/>
                  </a:ext>
                </a:extLst>
              </a:tr>
              <a:tr h="490560">
                <a:tc>
                  <a:txBody>
                    <a:bodyPr/>
                    <a:lstStyle/>
                    <a:p>
                      <a:r>
                        <a:rPr lang="en-US" sz="32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none" strike="noStrike" kern="1200" dirty="0">
                          <a:effectLst/>
                        </a:rPr>
                        <a:t>Fundraising with Angela (Part I)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4337"/>
                  </a:ext>
                </a:extLst>
              </a:tr>
              <a:tr h="490560">
                <a:tc>
                  <a:txBody>
                    <a:bodyPr/>
                    <a:lstStyle/>
                    <a:p>
                      <a:r>
                        <a:rPr lang="en-US" sz="32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Fundraising with Angela (Part II): The </a:t>
                      </a:r>
                      <a:r>
                        <a:rPr lang="en-US" sz="3200" dirty="0" err="1"/>
                        <a:t>Purrfect</a:t>
                      </a:r>
                      <a:r>
                        <a:rPr lang="en-US" sz="3200" dirty="0"/>
                        <a:t> Auction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83247"/>
                  </a:ext>
                </a:extLst>
              </a:tr>
              <a:tr h="490560">
                <a:tc>
                  <a:txBody>
                    <a:bodyPr/>
                    <a:lstStyle/>
                    <a:p>
                      <a:r>
                        <a:rPr lang="en-US" sz="32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Conga Line at the Cafe Disco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76726"/>
                  </a:ext>
                </a:extLst>
              </a:tr>
              <a:tr h="490560">
                <a:tc>
                  <a:txBody>
                    <a:bodyPr/>
                    <a:lstStyle/>
                    <a:p>
                      <a:r>
                        <a:rPr lang="en-US" sz="32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Mindful </a:t>
                      </a:r>
                      <a:r>
                        <a:rPr lang="en-US" sz="3200" dirty="0" err="1"/>
                        <a:t>Drienf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46149"/>
                  </a:ext>
                </a:extLst>
              </a:tr>
              <a:tr h="490560">
                <a:tc>
                  <a:txBody>
                    <a:bodyPr/>
                    <a:lstStyle/>
                    <a:p>
                      <a:r>
                        <a:rPr lang="en-US" sz="3200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3200" b="0" dirty="0">
                          <a:effectLst/>
                        </a:rPr>
                        <a:t>Accounting with Oscar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35850"/>
                  </a:ext>
                </a:extLst>
              </a:tr>
              <a:tr h="490560">
                <a:tc>
                  <a:txBody>
                    <a:bodyPr/>
                    <a:lstStyle/>
                    <a:p>
                      <a:r>
                        <a:rPr lang="en-US" sz="3200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Kevin’s Famous Chili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35808"/>
                  </a:ext>
                </a:extLst>
              </a:tr>
              <a:tr h="490560">
                <a:tc>
                  <a:txBody>
                    <a:bodyPr/>
                    <a:lstStyle/>
                    <a:p>
                      <a:r>
                        <a:rPr lang="en-US" sz="3200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Kevin’s Big Spill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43761"/>
                  </a:ext>
                </a:extLst>
              </a:tr>
              <a:tr h="490560">
                <a:tc>
                  <a:txBody>
                    <a:bodyPr/>
                    <a:lstStyle/>
                    <a:p>
                      <a:r>
                        <a:rPr lang="en-US" sz="3200" dirty="0"/>
                        <a:t>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Cubic(</a:t>
                      </a:r>
                      <a:r>
                        <a:rPr lang="en-US" sz="3200" dirty="0" err="1"/>
                        <a:t>ubic</a:t>
                      </a:r>
                      <a:r>
                        <a:rPr lang="en-US" sz="3200" dirty="0"/>
                        <a:t>(</a:t>
                      </a:r>
                      <a:r>
                        <a:rPr lang="en-US" sz="3200" dirty="0" err="1"/>
                        <a:t>ubicles</a:t>
                      </a:r>
                      <a:r>
                        <a:rPr lang="en-US" sz="3200" dirty="0"/>
                        <a:t>)les)les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94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84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0435-E24F-2447-BC73-D91AA2C2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 – Fundraising with Angela (Part I)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937C-F2B3-7245-9AC8-2AEFD132C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9706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200" dirty="0"/>
              <a:t>Angela is running a first price, sealed bid, multi-item auction – these are run in the real world! A lot!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300" dirty="0">
                <a:solidFill>
                  <a:schemeClr val="accent1"/>
                </a:solidFill>
                <a:latin typeface="Courier" pitchFamily="2" charset="0"/>
              </a:rPr>
              <a:t>for(int item=0; item&lt;</a:t>
            </a:r>
            <a:r>
              <a:rPr lang="en-US" sz="3300" dirty="0" err="1">
                <a:solidFill>
                  <a:schemeClr val="accent1"/>
                </a:solidFill>
                <a:latin typeface="Courier" pitchFamily="2" charset="0"/>
              </a:rPr>
              <a:t>numItems</a:t>
            </a:r>
            <a:r>
              <a:rPr lang="en-US" sz="3300" dirty="0">
                <a:solidFill>
                  <a:schemeClr val="accent1"/>
                </a:solidFill>
                <a:latin typeface="Courier" pitchFamily="2" charset="0"/>
              </a:rPr>
              <a:t>; item++)</a:t>
            </a:r>
            <a:r>
              <a:rPr lang="en-US" sz="3300" dirty="0"/>
              <a:t> // Compute revenue for each item 		</a:t>
            </a:r>
          </a:p>
          <a:p>
            <a:pPr marL="0" indent="0">
              <a:buNone/>
            </a:pPr>
            <a:r>
              <a:rPr lang="en-US" sz="3300" dirty="0"/>
              <a:t>	</a:t>
            </a:r>
            <a:r>
              <a:rPr lang="en-US" sz="3300" dirty="0">
                <a:solidFill>
                  <a:schemeClr val="accent1"/>
                </a:solidFill>
                <a:latin typeface="Courier" pitchFamily="2" charset="0"/>
              </a:rPr>
              <a:t>int </a:t>
            </a:r>
            <a:r>
              <a:rPr lang="en-US" sz="3300" dirty="0" err="1">
                <a:solidFill>
                  <a:schemeClr val="accent1"/>
                </a:solidFill>
                <a:latin typeface="Courier" pitchFamily="2" charset="0"/>
              </a:rPr>
              <a:t>itemRevenue</a:t>
            </a:r>
            <a:r>
              <a:rPr lang="en-US" sz="3300" dirty="0">
                <a:solidFill>
                  <a:schemeClr val="accent1"/>
                </a:solidFill>
                <a:latin typeface="Courier" pitchFamily="2" charset="0"/>
              </a:rPr>
              <a:t> = -1;</a:t>
            </a:r>
            <a:r>
              <a:rPr lang="en-US" sz="3300" dirty="0"/>
              <a:t> // Individual item's revenue is max across all bids for item</a:t>
            </a:r>
          </a:p>
          <a:p>
            <a:pPr marL="0" indent="0">
              <a:buNone/>
            </a:pPr>
            <a:r>
              <a:rPr lang="en-US" sz="3300" dirty="0"/>
              <a:t>	</a:t>
            </a:r>
            <a:r>
              <a:rPr lang="en-US" sz="3300" dirty="0">
                <a:solidFill>
                  <a:schemeClr val="accent1"/>
                </a:solidFill>
                <a:latin typeface="Courier" pitchFamily="2" charset="0"/>
              </a:rPr>
              <a:t>for(int agent=0; agent&lt;</a:t>
            </a:r>
            <a:r>
              <a:rPr lang="en-US" sz="3300" dirty="0" err="1">
                <a:solidFill>
                  <a:schemeClr val="accent1"/>
                </a:solidFill>
                <a:latin typeface="Courier" pitchFamily="2" charset="0"/>
              </a:rPr>
              <a:t>numAgents</a:t>
            </a:r>
            <a:r>
              <a:rPr lang="en-US" sz="3300" dirty="0">
                <a:solidFill>
                  <a:schemeClr val="accent1"/>
                </a:solidFill>
                <a:latin typeface="Courier" pitchFamily="2" charset="0"/>
              </a:rPr>
              <a:t>; agent++) 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accent1"/>
                </a:solidFill>
                <a:latin typeface="Courier" pitchFamily="2" charset="0"/>
              </a:rPr>
              <a:t>		int </a:t>
            </a:r>
            <a:r>
              <a:rPr lang="en-US" sz="3300" dirty="0" err="1">
                <a:solidFill>
                  <a:schemeClr val="accent1"/>
                </a:solidFill>
                <a:latin typeface="Courier" pitchFamily="2" charset="0"/>
              </a:rPr>
              <a:t>currBid</a:t>
            </a:r>
            <a:r>
              <a:rPr lang="en-US" sz="3300" dirty="0">
                <a:solidFill>
                  <a:schemeClr val="accent1"/>
                </a:solidFill>
                <a:latin typeface="Courier" pitchFamily="2" charset="0"/>
              </a:rPr>
              <a:t> = bids[agent][item];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accent1"/>
                </a:solidFill>
                <a:latin typeface="Courier" pitchFamily="2" charset="0"/>
              </a:rPr>
              <a:t>		if(</a:t>
            </a:r>
            <a:r>
              <a:rPr lang="en-US" sz="3300" dirty="0" err="1">
                <a:solidFill>
                  <a:schemeClr val="accent1"/>
                </a:solidFill>
                <a:latin typeface="Courier" pitchFamily="2" charset="0"/>
              </a:rPr>
              <a:t>currBid</a:t>
            </a:r>
            <a:r>
              <a:rPr lang="en-US" sz="3300" dirty="0">
                <a:solidFill>
                  <a:schemeClr val="accent1"/>
                </a:solidFill>
                <a:latin typeface="Courier" pitchFamily="2" charset="0"/>
              </a:rPr>
              <a:t> &gt; </a:t>
            </a:r>
            <a:r>
              <a:rPr lang="en-US" sz="3300" dirty="0" err="1">
                <a:solidFill>
                  <a:schemeClr val="accent1"/>
                </a:solidFill>
                <a:latin typeface="Courier" pitchFamily="2" charset="0"/>
              </a:rPr>
              <a:t>itemRevenue</a:t>
            </a:r>
            <a:r>
              <a:rPr lang="en-US" sz="3300" dirty="0">
                <a:solidFill>
                  <a:schemeClr val="accent1"/>
                </a:solidFill>
                <a:latin typeface="Courier" pitchFamily="2" charset="0"/>
              </a:rPr>
              <a:t>) 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accent1"/>
                </a:solidFill>
                <a:latin typeface="Courier" pitchFamily="2" charset="0"/>
              </a:rPr>
              <a:t>			</a:t>
            </a:r>
            <a:r>
              <a:rPr lang="en-US" sz="3300" dirty="0" err="1">
                <a:solidFill>
                  <a:schemeClr val="accent1"/>
                </a:solidFill>
                <a:latin typeface="Courier" pitchFamily="2" charset="0"/>
              </a:rPr>
              <a:t>itemRevenue</a:t>
            </a:r>
            <a:r>
              <a:rPr lang="en-US" sz="3300" dirty="0">
                <a:solidFill>
                  <a:schemeClr val="accent1"/>
                </a:solidFill>
                <a:latin typeface="Courier" pitchFamily="2" charset="0"/>
              </a:rPr>
              <a:t> = </a:t>
            </a:r>
            <a:r>
              <a:rPr lang="en-US" sz="3300" dirty="0" err="1">
                <a:solidFill>
                  <a:schemeClr val="accent1"/>
                </a:solidFill>
                <a:latin typeface="Courier" pitchFamily="2" charset="0"/>
              </a:rPr>
              <a:t>currBid</a:t>
            </a:r>
            <a:r>
              <a:rPr lang="en-US" sz="3300" dirty="0">
                <a:solidFill>
                  <a:schemeClr val="accent1"/>
                </a:solidFill>
                <a:latin typeface="Courier" pitchFamily="2" charset="0"/>
              </a:rPr>
              <a:t>;	</a:t>
            </a:r>
          </a:p>
          <a:p>
            <a:pPr marL="0" indent="0">
              <a:buNone/>
            </a:pPr>
            <a:endParaRPr lang="en-US" sz="3300" dirty="0">
              <a:solidFill>
                <a:schemeClr val="accent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3300" dirty="0">
                <a:solidFill>
                  <a:schemeClr val="accent1"/>
                </a:solidFill>
                <a:latin typeface="Courier" pitchFamily="2" charset="0"/>
              </a:rPr>
              <a:t>	</a:t>
            </a:r>
            <a:r>
              <a:rPr lang="en-US" sz="3300" dirty="0" err="1">
                <a:solidFill>
                  <a:schemeClr val="accent1"/>
                </a:solidFill>
                <a:latin typeface="Courier" pitchFamily="2" charset="0"/>
              </a:rPr>
              <a:t>totalRevenue</a:t>
            </a:r>
            <a:r>
              <a:rPr lang="en-US" sz="3300" dirty="0">
                <a:solidFill>
                  <a:schemeClr val="accent1"/>
                </a:solidFill>
                <a:latin typeface="Courier" pitchFamily="2" charset="0"/>
              </a:rPr>
              <a:t> += </a:t>
            </a:r>
            <a:r>
              <a:rPr lang="en-US" sz="3300" dirty="0" err="1">
                <a:solidFill>
                  <a:schemeClr val="accent1"/>
                </a:solidFill>
                <a:latin typeface="Courier" pitchFamily="2" charset="0"/>
              </a:rPr>
              <a:t>itemRevenue</a:t>
            </a:r>
            <a:r>
              <a:rPr lang="en-US" sz="3300" dirty="0">
                <a:solidFill>
                  <a:schemeClr val="accent1"/>
                </a:solidFill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585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E1D7-745A-F841-AB3D-87586F6B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 – Fundraising with Angela (Part II): The </a:t>
            </a:r>
            <a:r>
              <a:rPr lang="en-US" dirty="0" err="1"/>
              <a:t>Purrfect</a:t>
            </a:r>
            <a:r>
              <a:rPr lang="en-US" dirty="0"/>
              <a:t> Auction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FB37-3B8D-4543-BBCB-06999ED0C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Angela is now running a super weird auction.  These probably aren’t run as much in practice.  But who knows!</a:t>
            </a:r>
          </a:p>
          <a:p>
            <a:pPr marL="0" indent="0">
              <a:buNone/>
            </a:pPr>
            <a:r>
              <a:rPr lang="en-US" dirty="0"/>
              <a:t>In real life: </a:t>
            </a:r>
            <a:r>
              <a:rPr lang="en-US" dirty="0">
                <a:solidFill>
                  <a:schemeClr val="accent1"/>
                </a:solidFill>
              </a:rPr>
              <a:t>perfect numbers</a:t>
            </a:r>
            <a:r>
              <a:rPr lang="en-US" dirty="0"/>
              <a:t> are positive integers that are equal to sum of their positive divisors, e.g.,</a:t>
            </a:r>
          </a:p>
          <a:p>
            <a:r>
              <a:rPr lang="en-US" dirty="0"/>
              <a:t>6 has divisors 1, 2, 3, 6 … and 6 = 1 + 2 + 3.</a:t>
            </a:r>
          </a:p>
          <a:p>
            <a:pPr marL="0" indent="0">
              <a:buNone/>
            </a:pPr>
            <a:r>
              <a:rPr lang="en-US" dirty="0"/>
              <a:t>In Angela’s life: </a:t>
            </a:r>
            <a:r>
              <a:rPr lang="en-US" dirty="0" err="1">
                <a:solidFill>
                  <a:schemeClr val="accent1"/>
                </a:solidFill>
              </a:rPr>
              <a:t>purrfect</a:t>
            </a:r>
            <a:r>
              <a:rPr lang="en-US" dirty="0">
                <a:solidFill>
                  <a:schemeClr val="accent1"/>
                </a:solidFill>
              </a:rPr>
              <a:t> numbers</a:t>
            </a:r>
            <a:r>
              <a:rPr lang="en-US" dirty="0"/>
              <a:t> is two plus the sum of proper divisors</a:t>
            </a:r>
          </a:p>
          <a:p>
            <a:r>
              <a:rPr lang="en-US" dirty="0"/>
              <a:t>3 has divisors 1, 3 … and 3 = 2 + 1</a:t>
            </a:r>
          </a:p>
          <a:p>
            <a:pPr marL="0" indent="0">
              <a:buNone/>
            </a:pPr>
            <a:r>
              <a:rPr lang="en-US" dirty="0"/>
              <a:t>In Angela’s life: </a:t>
            </a:r>
            <a:r>
              <a:rPr lang="en-US" dirty="0" err="1">
                <a:solidFill>
                  <a:schemeClr val="accent1"/>
                </a:solidFill>
              </a:rPr>
              <a:t>impurrfect</a:t>
            </a:r>
            <a:r>
              <a:rPr lang="en-US" dirty="0">
                <a:solidFill>
                  <a:schemeClr val="accent1"/>
                </a:solidFill>
              </a:rPr>
              <a:t> numbers </a:t>
            </a:r>
            <a:r>
              <a:rPr lang="en-US" dirty="0"/>
              <a:t>are just squares (cats are round)</a:t>
            </a:r>
          </a:p>
        </p:txBody>
      </p:sp>
    </p:spTree>
    <p:extLst>
      <p:ext uri="{BB962C8B-B14F-4D97-AF65-F5344CB8AC3E}">
        <p14:creationId xmlns:p14="http://schemas.microsoft.com/office/powerpoint/2010/main" val="269879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6590-8D88-6146-93B0-258F58DC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 – The </a:t>
            </a:r>
            <a:r>
              <a:rPr lang="en-US" dirty="0" err="1"/>
              <a:t>Purrfect</a:t>
            </a:r>
            <a:r>
              <a:rPr lang="en-US" dirty="0"/>
              <a:t> Auction (</a:t>
            </a:r>
            <a:r>
              <a:rPr lang="en-US" dirty="0" err="1"/>
              <a:t>Purrfect</a:t>
            </a:r>
            <a:r>
              <a:rPr lang="en-US" dirty="0"/>
              <a:t> Numbers)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1934-CFDF-CA43-B651-73E9F4BFF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int sum = 1;</a:t>
            </a:r>
            <a:r>
              <a:rPr lang="en-US" sz="2400" dirty="0">
                <a:solidFill>
                  <a:schemeClr val="accent1"/>
                </a:solidFill>
              </a:rPr>
              <a:t> </a:t>
            </a:r>
            <a:r>
              <a:rPr lang="en-US" sz="2400" dirty="0"/>
              <a:t>      // Accumulate divisors; 1 is shared divisor, so seed with that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for(int </a:t>
            </a: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 = 2; </a:t>
            </a: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 * </a:t>
            </a: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 &lt;= n; </a:t>
            </a: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++)</a:t>
            </a:r>
            <a:r>
              <a:rPr lang="en-US" sz="2400" dirty="0"/>
              <a:t>    // Accumulate each divisor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if(n % 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==0)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	if(</a:t>
            </a: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 * </a:t>
            </a: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 != n) 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		sum += </a:t>
            </a: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 + n / </a:t>
            </a: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; 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	else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		sum += </a:t>
            </a: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;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return (sum+2) == n;</a:t>
            </a:r>
            <a:r>
              <a:rPr lang="en-US" sz="2400" dirty="0"/>
              <a:t> // If 2 + sum divisors == n, then return </a:t>
            </a:r>
            <a:r>
              <a:rPr lang="en-US" sz="2400" u="sng" dirty="0" err="1"/>
              <a:t>purrfect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504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AB55-7174-9C4B-9C3B-AAAE1E02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 – The </a:t>
            </a:r>
            <a:r>
              <a:rPr lang="en-US" dirty="0" err="1"/>
              <a:t>Purrfect</a:t>
            </a:r>
            <a:r>
              <a:rPr lang="en-US" dirty="0"/>
              <a:t> Auction (</a:t>
            </a:r>
            <a:r>
              <a:rPr lang="en-US" dirty="0" err="1"/>
              <a:t>Impurrfect</a:t>
            </a:r>
            <a:r>
              <a:rPr lang="en-US" dirty="0"/>
              <a:t> Square)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2340D-72D0-1149-9614-EC19B336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determining whether a number was a perfect square, the key question is whether the square root of the number is itself an integer.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might be tempting to use a test such as: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double 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sqrt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Math.sqrt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num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return 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sqrt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 == (long)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sqrt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/>
              <a:t>however, due to precision issues with floating point numbers, that might not always return the correct answer.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could instead use something such as: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long 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sqrtVal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 = (long)(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Math.sqrt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num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return (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sqrtVal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*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sqrtVal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) == 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num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/>
              <a:t>to avoid issues with floating point values.</a:t>
            </a:r>
          </a:p>
        </p:txBody>
      </p:sp>
    </p:spTree>
    <p:extLst>
      <p:ext uri="{BB962C8B-B14F-4D97-AF65-F5344CB8AC3E}">
        <p14:creationId xmlns:p14="http://schemas.microsoft.com/office/powerpoint/2010/main" val="177459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ABC1-19E4-9D4A-AF4A-4A90788C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P3 – Conga Line at the Cafe Disco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FAB8-2AB5-B346-8FFE-F88163E6F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even-length array A, can it be reordered such that</a:t>
            </a:r>
            <a:br>
              <a:rPr lang="en-US" dirty="0"/>
            </a:br>
            <a:r>
              <a:rPr lang="en-US" dirty="0"/>
              <a:t>	 A[2i+1] = 2A[2i]		for 0 .. </a:t>
            </a:r>
            <a:r>
              <a:rPr lang="en-US" dirty="0" err="1"/>
              <a:t>i</a:t>
            </a:r>
            <a:r>
              <a:rPr lang="en-US" dirty="0"/>
              <a:t> .. n/2? </a:t>
            </a:r>
          </a:p>
          <a:p>
            <a:pPr marL="0" indent="0">
              <a:buNone/>
            </a:pPr>
            <a:r>
              <a:rPr lang="en-US" dirty="0"/>
              <a:t>Example: [4, -2, 2, -4]  --&gt;  [-2 -4 2 4]</a:t>
            </a:r>
          </a:p>
          <a:p>
            <a:r>
              <a:rPr lang="en-US" dirty="0" err="1"/>
              <a:t>i</a:t>
            </a:r>
            <a:r>
              <a:rPr lang="en-US" dirty="0"/>
              <a:t>=0, A[2i+1] = A[1] = -4		-2 = A[0] = A[2i]</a:t>
            </a:r>
          </a:p>
          <a:p>
            <a:r>
              <a:rPr lang="en-US" dirty="0" err="1"/>
              <a:t>i</a:t>
            </a:r>
            <a:r>
              <a:rPr lang="en-US" dirty="0"/>
              <a:t>=1, A[2i+1] = A[3] = 4		2 = A[2] = A[2i]</a:t>
            </a:r>
          </a:p>
          <a:p>
            <a:pPr marL="0" indent="0">
              <a:buNone/>
            </a:pPr>
            <a:r>
              <a:rPr lang="en-US" dirty="0"/>
              <a:t>Intuition: </a:t>
            </a:r>
          </a:p>
          <a:p>
            <a:r>
              <a:rPr lang="en-US" dirty="0"/>
              <a:t>Let x be the smallest (absolute value) element currently unpaired</a:t>
            </a:r>
          </a:p>
          <a:p>
            <a:r>
              <a:rPr lang="en-US" dirty="0"/>
              <a:t>It must pair with an element 2x, because there’s no x/2 to pair with</a:t>
            </a:r>
          </a:p>
          <a:p>
            <a:pPr marL="0" indent="0">
              <a:buNone/>
            </a:pPr>
            <a:r>
              <a:rPr lang="en-US" dirty="0"/>
              <a:t>Basic greedy solution works for our constrained cases!</a:t>
            </a:r>
          </a:p>
        </p:txBody>
      </p:sp>
    </p:spTree>
    <p:extLst>
      <p:ext uri="{BB962C8B-B14F-4D97-AF65-F5344CB8AC3E}">
        <p14:creationId xmlns:p14="http://schemas.microsoft.com/office/powerpoint/2010/main" val="123688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61C1-8F7A-D94F-BD02-5126CD69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– Mindful </a:t>
            </a:r>
            <a:r>
              <a:rPr lang="en-US" dirty="0" err="1"/>
              <a:t>Drienf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DFA3-D5D5-314B-890E-1A54EF7E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Determine how many unique ways can you rearrange the letters in a name (e.g., </a:t>
            </a:r>
            <a:r>
              <a:rPr lang="en-US" dirty="0">
                <a:latin typeface="Courier" pitchFamily="2" charset="0"/>
              </a:rPr>
              <a:t>Valid Name</a:t>
            </a:r>
            <a:r>
              <a:rPr lang="en-US" dirty="0"/>
              <a:t>) while maintaining:</a:t>
            </a:r>
          </a:p>
          <a:p>
            <a:r>
              <a:rPr lang="en-US" dirty="0"/>
              <a:t>Words start with a capital</a:t>
            </a:r>
          </a:p>
          <a:p>
            <a:r>
              <a:rPr lang="en-US" dirty="0"/>
              <a:t>Must have the same number “non-empty” words (e.g., </a:t>
            </a:r>
            <a:r>
              <a:rPr lang="en-US" dirty="0">
                <a:latin typeface="Courier" pitchFamily="2" charset="0"/>
              </a:rPr>
              <a:t>V </a:t>
            </a:r>
            <a:r>
              <a:rPr lang="en-US" dirty="0" err="1">
                <a:latin typeface="Courier" pitchFamily="2" charset="0"/>
              </a:rPr>
              <a:t>alidName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Stephanie</a:t>
            </a:r>
            <a:r>
              <a:rPr lang="en-US" dirty="0"/>
              <a:t> = 9 "characters”</a:t>
            </a:r>
          </a:p>
          <a:p>
            <a:r>
              <a:rPr lang="en-US" dirty="0"/>
              <a:t>no spaces to worry about</a:t>
            </a:r>
            <a:br>
              <a:rPr lang="en-US" dirty="0"/>
            </a:br>
            <a:r>
              <a:rPr lang="en-US" dirty="0"/>
              <a:t>1 option for the first letter of the two words (S)</a:t>
            </a:r>
            <a:br>
              <a:rPr lang="en-US" dirty="0"/>
            </a:br>
            <a:r>
              <a:rPr lang="en-US" dirty="0"/>
              <a:t>8!/2! options for shuffling the rest of the letters = 20,160</a:t>
            </a:r>
          </a:p>
          <a:p>
            <a:pPr marL="0" indent="0">
              <a:buNone/>
            </a:pPr>
            <a:r>
              <a:rPr lang="en-US" dirty="0"/>
              <a:t>David Wallace = 13 "characters”</a:t>
            </a:r>
          </a:p>
          <a:p>
            <a:r>
              <a:rPr lang="en-US" dirty="0"/>
              <a:t>11 positions for the space (can't be first or last)</a:t>
            </a:r>
            <a:br>
              <a:rPr lang="en-US" dirty="0"/>
            </a:br>
            <a:r>
              <a:rPr lang="en-US" dirty="0"/>
              <a:t>2 options for the first letter of the two words (D or W)</a:t>
            </a:r>
            <a:br>
              <a:rPr lang="en-US" dirty="0"/>
            </a:br>
            <a:r>
              <a:rPr lang="en-US" dirty="0"/>
              <a:t>10!/(2!3!) options for shuffling the rest of the letters = 302,400</a:t>
            </a:r>
          </a:p>
        </p:txBody>
      </p:sp>
    </p:spTree>
    <p:extLst>
      <p:ext uri="{BB962C8B-B14F-4D97-AF65-F5344CB8AC3E}">
        <p14:creationId xmlns:p14="http://schemas.microsoft.com/office/powerpoint/2010/main" val="406187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030E-960C-4244-B34A-5710975C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 – Accounting with Oscar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9687-DAE9-FD47-83F8-2C42C667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master string M and a search substring s, find the minimum window in M that contains all letters (with possible repeats) in 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7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1329</Words>
  <Application>Microsoft Macintosh PowerPoint</Application>
  <PresentationFormat>Widescreen</PresentationFormat>
  <Paragraphs>112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</vt:lpstr>
      <vt:lpstr>Office Theme</vt:lpstr>
      <vt:lpstr>HSPC 2020 Partial Solutions</vt:lpstr>
      <vt:lpstr>PowerPoint Presentation</vt:lpstr>
      <vt:lpstr>P1 – Fundraising with Angela (Part I) </vt:lpstr>
      <vt:lpstr>P2 – Fundraising with Angela (Part II): The Purrfect Auction</vt:lpstr>
      <vt:lpstr>P2 – The Purrfect Auction (Purrfect Numbers)</vt:lpstr>
      <vt:lpstr>P2 – The Purrfect Auction (Impurrfect Square)</vt:lpstr>
      <vt:lpstr>P3 – Conga Line at the Cafe Disco </vt:lpstr>
      <vt:lpstr>P4 – Mindful Drienf</vt:lpstr>
      <vt:lpstr>P5 – Accounting with Oscar</vt:lpstr>
      <vt:lpstr>P6 – Kevin’s Famous Chili</vt:lpstr>
      <vt:lpstr>P8 – Cubicles</vt:lpstr>
      <vt:lpstr>P8 – Cubicles</vt:lpstr>
      <vt:lpstr>P8 – Cubicles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HSPC 2019 Solution Sketches</dc:title>
  <dc:creator>John Dickerson</dc:creator>
  <cp:lastModifiedBy>John Dickerson</cp:lastModifiedBy>
  <cp:revision>48</cp:revision>
  <dcterms:created xsi:type="dcterms:W3CDTF">2019-02-22T04:58:11Z</dcterms:created>
  <dcterms:modified xsi:type="dcterms:W3CDTF">2020-03-01T15:19:32Z</dcterms:modified>
</cp:coreProperties>
</file>