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handoutMasterIdLst>
    <p:handoutMasterId r:id="rId26"/>
  </p:handoutMasterIdLst>
  <p:sldIdLst>
    <p:sldId id="256" r:id="rId2"/>
    <p:sldId id="257" r:id="rId3"/>
    <p:sldId id="258" r:id="rId4"/>
    <p:sldId id="259" r:id="rId5"/>
    <p:sldId id="261" r:id="rId6"/>
    <p:sldId id="262" r:id="rId7"/>
    <p:sldId id="263" r:id="rId8"/>
    <p:sldId id="265" r:id="rId9"/>
    <p:sldId id="266" r:id="rId10"/>
    <p:sldId id="267" r:id="rId11"/>
    <p:sldId id="268" r:id="rId12"/>
    <p:sldId id="276" r:id="rId13"/>
    <p:sldId id="269" r:id="rId14"/>
    <p:sldId id="274" r:id="rId15"/>
    <p:sldId id="272" r:id="rId16"/>
    <p:sldId id="273" r:id="rId17"/>
    <p:sldId id="277" r:id="rId18"/>
    <p:sldId id="278" r:id="rId19"/>
    <p:sldId id="270" r:id="rId20"/>
    <p:sldId id="271" r:id="rId21"/>
    <p:sldId id="275" r:id="rId22"/>
    <p:sldId id="279" r:id="rId23"/>
    <p:sldId id="280" r:id="rId24"/>
    <p:sldId id="281" r:id="rId25"/>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20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89" autoAdjust="0"/>
    <p:restoredTop sz="94660"/>
  </p:normalViewPr>
  <p:slideViewPr>
    <p:cSldViewPr snapToGrid="0">
      <p:cViewPr varScale="1">
        <p:scale>
          <a:sx n="113" d="100"/>
          <a:sy n="113" d="100"/>
        </p:scale>
        <p:origin x="6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a:defRPr sz="1200"/>
            </a:lvl1pPr>
          </a:lstStyle>
          <a:p>
            <a:fld id="{D6B690D6-1403-496B-A4AF-8E7C2A90B62E}" type="datetimeFigureOut">
              <a:rPr lang="en-US" smtClean="0"/>
              <a:t>1/26/2021</a:t>
            </a:fld>
            <a:endParaRPr lang="en-US"/>
          </a:p>
        </p:txBody>
      </p:sp>
      <p:sp>
        <p:nvSpPr>
          <p:cNvPr id="4" name="Footer Placeholder 3"/>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a:defRPr sz="1200"/>
            </a:lvl1pPr>
          </a:lstStyle>
          <a:p>
            <a:fld id="{22352FD8-0EC2-4163-8C80-6190CF9B22DF}" type="slidenum">
              <a:rPr lang="en-US" smtClean="0"/>
              <a:t>‹#›</a:t>
            </a:fld>
            <a:endParaRPr lang="en-US"/>
          </a:p>
        </p:txBody>
      </p:sp>
    </p:spTree>
    <p:extLst>
      <p:ext uri="{BB962C8B-B14F-4D97-AF65-F5344CB8AC3E}">
        <p14:creationId xmlns:p14="http://schemas.microsoft.com/office/powerpoint/2010/main" val="179808552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1/26/2021</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1/26/2021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1/26/2021</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1/26/2021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1/26/2021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1/26/2021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1/26/2021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1/26/2021</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1/26/2021</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mockaroo.co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damwilbert.com/blog/2018/3/26/get-started-with-sql-server-on-macos-complete-with-a-native-gui" TargetMode="External"/><Relationship Id="rId2" Type="http://schemas.openxmlformats.org/officeDocument/2006/relationships/hyperlink" Target="https://visualstudio.microsoft.com/download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1976238"/>
          </a:xfrm>
        </p:spPr>
        <p:txBody>
          <a:bodyPr/>
          <a:lstStyle/>
          <a:p>
            <a:r>
              <a:rPr lang="en-US" dirty="0"/>
              <a:t>CSE 385</a:t>
            </a:r>
          </a:p>
        </p:txBody>
      </p:sp>
      <p:sp>
        <p:nvSpPr>
          <p:cNvPr id="3" name="Subtitle 2"/>
          <p:cNvSpPr>
            <a:spLocks noGrp="1"/>
          </p:cNvSpPr>
          <p:nvPr>
            <p:ph type="subTitle" idx="1"/>
          </p:nvPr>
        </p:nvSpPr>
        <p:spPr>
          <a:xfrm>
            <a:off x="2679906" y="3764693"/>
            <a:ext cx="6831673" cy="1277824"/>
          </a:xfrm>
        </p:spPr>
        <p:txBody>
          <a:bodyPr>
            <a:normAutofit/>
          </a:bodyPr>
          <a:lstStyle/>
          <a:p>
            <a:r>
              <a:rPr lang="en-US" dirty="0"/>
              <a:t>M. </a:t>
            </a:r>
            <a:r>
              <a:rPr lang="en-US" dirty="0" err="1"/>
              <a:t>Stahr</a:t>
            </a:r>
            <a:endParaRPr lang="en-US" dirty="0"/>
          </a:p>
          <a:p>
            <a:r>
              <a:rPr lang="en-US" dirty="0"/>
              <a:t>Database Systems</a:t>
            </a:r>
          </a:p>
          <a:p>
            <a:r>
              <a:rPr lang="en-US" dirty="0" smtClean="0"/>
              <a:t>Week </a:t>
            </a:r>
            <a:r>
              <a:rPr lang="en-US" dirty="0"/>
              <a:t>1</a:t>
            </a:r>
          </a:p>
        </p:txBody>
      </p:sp>
    </p:spTree>
    <p:extLst>
      <p:ext uri="{BB962C8B-B14F-4D97-AF65-F5344CB8AC3E}">
        <p14:creationId xmlns:p14="http://schemas.microsoft.com/office/powerpoint/2010/main" val="6501388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374513"/>
            <a:ext cx="9601200" cy="646889"/>
          </a:xfrm>
        </p:spPr>
        <p:txBody>
          <a:bodyPr>
            <a:normAutofit fontScale="90000"/>
          </a:bodyPr>
          <a:lstStyle/>
          <a:p>
            <a:r>
              <a:rPr lang="en-US" dirty="0"/>
              <a:t>Database Tables</a:t>
            </a:r>
          </a:p>
        </p:txBody>
      </p:sp>
      <p:sp>
        <p:nvSpPr>
          <p:cNvPr id="3" name="Content Placeholder 2"/>
          <p:cNvSpPr>
            <a:spLocks noGrp="1"/>
          </p:cNvSpPr>
          <p:nvPr>
            <p:ph idx="1"/>
          </p:nvPr>
        </p:nvSpPr>
        <p:spPr>
          <a:xfrm>
            <a:off x="867032" y="3379350"/>
            <a:ext cx="10610335" cy="2926560"/>
          </a:xfrm>
        </p:spPr>
        <p:txBody>
          <a:bodyPr/>
          <a:lstStyle/>
          <a:p>
            <a:r>
              <a:rPr lang="en-US" dirty="0"/>
              <a:t>Tables are used to store data in a database through a grid system of columns and rows</a:t>
            </a:r>
          </a:p>
          <a:p>
            <a:r>
              <a:rPr lang="en-US" dirty="0"/>
              <a:t>Think of a table as a class (e.g., Car, Employee, Vendor, </a:t>
            </a:r>
            <a:r>
              <a:rPr lang="en-US" dirty="0" err="1"/>
              <a:t>etc</a:t>
            </a:r>
            <a:r>
              <a:rPr lang="en-US" dirty="0"/>
              <a:t>)</a:t>
            </a:r>
          </a:p>
          <a:p>
            <a:r>
              <a:rPr lang="en-US" dirty="0"/>
              <a:t>Made up of </a:t>
            </a:r>
            <a:r>
              <a:rPr lang="en-US" b="1" u="sng" dirty="0"/>
              <a:t>columns</a:t>
            </a:r>
            <a:r>
              <a:rPr lang="en-US" dirty="0"/>
              <a:t> (think of these as class properties) and </a:t>
            </a:r>
            <a:r>
              <a:rPr lang="en-US" b="1" u="sng" dirty="0"/>
              <a:t>rows</a:t>
            </a:r>
            <a:r>
              <a:rPr lang="en-US" dirty="0"/>
              <a:t> (think of these as instances of a class: e.g., </a:t>
            </a:r>
            <a:r>
              <a:rPr lang="en-US" sz="1800" b="1" dirty="0">
                <a:latin typeface="Courier New" panose="02070309020205020404" pitchFamily="49" charset="0"/>
                <a:cs typeface="Courier New" panose="02070309020205020404" pitchFamily="49" charset="0"/>
              </a:rPr>
              <a:t>Vendor v1 = new Vendor(); v1.VendorID = 1;</a:t>
            </a:r>
            <a:r>
              <a:rPr lang="en-US" dirty="0"/>
              <a:t>)</a:t>
            </a:r>
          </a:p>
          <a:p>
            <a:r>
              <a:rPr lang="en-US" dirty="0"/>
              <a:t>If properly constructed – tables are used to store data about a single entity without repeating entry data.</a:t>
            </a:r>
          </a:p>
          <a:p>
            <a:r>
              <a:rPr lang="en-US" dirty="0"/>
              <a:t>Each row will have one or more columns that uniquely identify that row – the </a:t>
            </a:r>
            <a:r>
              <a:rPr lang="en-US" b="1" dirty="0"/>
              <a:t>KEY field(s) </a:t>
            </a:r>
          </a:p>
        </p:txBody>
      </p:sp>
      <p:pic>
        <p:nvPicPr>
          <p:cNvPr id="4" name="Picture 3"/>
          <p:cNvPicPr>
            <a:picLocks noChangeAspect="1"/>
          </p:cNvPicPr>
          <p:nvPr/>
        </p:nvPicPr>
        <p:blipFill>
          <a:blip r:embed="rId2"/>
          <a:stretch>
            <a:fillRect/>
          </a:stretch>
        </p:blipFill>
        <p:spPr>
          <a:xfrm>
            <a:off x="2530923" y="894942"/>
            <a:ext cx="7706801" cy="2238687"/>
          </a:xfrm>
          <a:prstGeom prst="rect">
            <a:avLst/>
          </a:prstGeom>
        </p:spPr>
      </p:pic>
    </p:spTree>
    <p:extLst>
      <p:ext uri="{BB962C8B-B14F-4D97-AF65-F5344CB8AC3E}">
        <p14:creationId xmlns:p14="http://schemas.microsoft.com/office/powerpoint/2010/main" val="2387830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18871"/>
            <a:ext cx="9601200" cy="744166"/>
          </a:xfrm>
        </p:spPr>
        <p:txBody>
          <a:bodyPr/>
          <a:lstStyle/>
          <a:p>
            <a:r>
              <a:rPr lang="en-US" dirty="0"/>
              <a:t>Creating a table</a:t>
            </a:r>
          </a:p>
        </p:txBody>
      </p:sp>
      <p:sp>
        <p:nvSpPr>
          <p:cNvPr id="3" name="Content Placeholder 2"/>
          <p:cNvSpPr>
            <a:spLocks noGrp="1"/>
          </p:cNvSpPr>
          <p:nvPr>
            <p:ph idx="1"/>
          </p:nvPr>
        </p:nvSpPr>
        <p:spPr>
          <a:xfrm>
            <a:off x="1138137" y="1001946"/>
            <a:ext cx="10554510" cy="5760993"/>
          </a:xfrm>
        </p:spPr>
        <p:txBody>
          <a:bodyPr>
            <a:normAutofit/>
          </a:bodyPr>
          <a:lstStyle/>
          <a:p>
            <a:r>
              <a:rPr lang="en-US" dirty="0"/>
              <a:t>Creating a table is quite simple through the GUI interface and not much different when created by a script.  Lets create a </a:t>
            </a:r>
            <a:r>
              <a:rPr lang="en-US" b="1" dirty="0">
                <a:solidFill>
                  <a:srgbClr val="2200F0"/>
                </a:solidFill>
              </a:rPr>
              <a:t>Friend</a:t>
            </a:r>
            <a:r>
              <a:rPr lang="en-US" dirty="0"/>
              <a:t> table using a script.  Note that our book does not use a prefix to dB objects and uses plural names rather than singular as table names.  This can be argued either way but it really comes down to convention and it’s more important to being consistent than not.</a:t>
            </a:r>
          </a:p>
          <a:p>
            <a:r>
              <a:rPr lang="en-US" dirty="0"/>
              <a:t>For our course will use the following prefixes to our dB objects (</a:t>
            </a:r>
            <a:r>
              <a:rPr lang="en-US" b="1" dirty="0" err="1">
                <a:latin typeface="Courier New" panose="02070309020205020404" pitchFamily="49" charset="0"/>
                <a:cs typeface="Courier New" panose="02070309020205020404" pitchFamily="49" charset="0"/>
              </a:rPr>
              <a:t>tbl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vw</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sp</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fn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udt</a:t>
            </a:r>
            <a:r>
              <a:rPr lang="en-US" dirty="0"/>
              <a:t>)</a:t>
            </a:r>
          </a:p>
          <a:p>
            <a:pPr marL="0" indent="0" defTabSz="785813">
              <a:lnSpc>
                <a:spcPct val="100000"/>
              </a:lnSpc>
              <a:spcBef>
                <a:spcPts val="0"/>
              </a:spcBef>
              <a:spcAft>
                <a:spcPts val="0"/>
              </a:spcAft>
              <a:buNone/>
            </a:pPr>
            <a:endParaRPr lang="en-US" sz="1600" dirty="0" smtClean="0"/>
          </a:p>
          <a:p>
            <a:pPr marL="0" indent="0" defTabSz="785813">
              <a:lnSpc>
                <a:spcPct val="100000"/>
              </a:lnSpc>
              <a:spcBef>
                <a:spcPts val="0"/>
              </a:spcBef>
              <a:spcAft>
                <a:spcPts val="0"/>
              </a:spcAft>
              <a:buNone/>
            </a:pPr>
            <a:r>
              <a:rPr lang="en-US" sz="1600" dirty="0"/>
              <a:t>	</a:t>
            </a:r>
            <a:r>
              <a:rPr lang="en-US" sz="1400" b="1" dirty="0">
                <a:latin typeface="Courier New" panose="02070309020205020404" pitchFamily="49" charset="0"/>
                <a:cs typeface="Courier New" panose="02070309020205020404" pitchFamily="49" charset="0"/>
              </a:rPr>
              <a:t>CREATE TABLE </a:t>
            </a:r>
            <a:r>
              <a:rPr lang="en-US" sz="1400" b="1" dirty="0" err="1">
                <a:latin typeface="Courier New" panose="02070309020205020404" pitchFamily="49" charset="0"/>
                <a:cs typeface="Courier New" panose="02070309020205020404" pitchFamily="49" charset="0"/>
              </a:rPr>
              <a:t>tblFriends</a:t>
            </a:r>
            <a:r>
              <a:rPr lang="en-US" sz="1400" b="1" dirty="0">
                <a:latin typeface="Courier New" panose="02070309020205020404" pitchFamily="49" charset="0"/>
                <a:cs typeface="Courier New" panose="02070309020205020404" pitchFamily="49" charset="0"/>
              </a:rPr>
              <a:t> (</a:t>
            </a:r>
          </a:p>
          <a:p>
            <a:pPr marL="0" indent="0" defTabSz="785813">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friendId</a:t>
            </a:r>
            <a:r>
              <a:rPr lang="en-US" sz="1400" b="1" dirty="0">
                <a:latin typeface="Courier New" panose="02070309020205020404" pitchFamily="49" charset="0"/>
                <a:cs typeface="Courier New" panose="02070309020205020404" pitchFamily="49" charset="0"/>
              </a:rPr>
              <a:t>	INT		NOT NULL	IDENTITY	PRIMARY KEY,</a:t>
            </a:r>
          </a:p>
          <a:p>
            <a:pPr marL="0" indent="0" defTabSz="785813">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firstName</a:t>
            </a:r>
            <a:r>
              <a:rPr lang="en-US" sz="1400" b="1" dirty="0">
                <a:latin typeface="Courier New" panose="02070309020205020404" pitchFamily="49" charset="0"/>
                <a:cs typeface="Courier New" panose="02070309020205020404" pitchFamily="49" charset="0"/>
              </a:rPr>
              <a:t>	VARCHAR(20)	NOT NULL,</a:t>
            </a:r>
          </a:p>
          <a:p>
            <a:pPr marL="0" indent="0" defTabSz="785813">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lastName</a:t>
            </a:r>
            <a:r>
              <a:rPr lang="en-US" sz="1400" b="1" dirty="0">
                <a:latin typeface="Courier New" panose="02070309020205020404" pitchFamily="49" charset="0"/>
                <a:cs typeface="Courier New" panose="02070309020205020404" pitchFamily="49" charset="0"/>
              </a:rPr>
              <a:t>	VARCHAR(20)	NOT NULL,</a:t>
            </a:r>
          </a:p>
          <a:p>
            <a:pPr marL="0" indent="0" defTabSz="785813">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age		INT		NOT NULL	DEFAULT 0,</a:t>
            </a:r>
          </a:p>
          <a:p>
            <a:pPr marL="0" indent="0" defTabSz="785813">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phoneNumber</a:t>
            </a:r>
            <a:r>
              <a:rPr lang="en-US" sz="1400" b="1" dirty="0">
                <a:latin typeface="Courier New" panose="02070309020205020404" pitchFamily="49" charset="0"/>
                <a:cs typeface="Courier New" panose="02070309020205020404" pitchFamily="49" charset="0"/>
              </a:rPr>
              <a:t>	VARCHAR(20)	NOT NULL	DEFAULT ''</a:t>
            </a:r>
          </a:p>
          <a:p>
            <a:pPr marL="0" indent="0" defTabSz="785813">
              <a:lnSpc>
                <a:spcPct val="100000"/>
              </a:lnSpc>
              <a:spcBef>
                <a:spcPts val="0"/>
              </a:spcBef>
              <a:spcAft>
                <a:spcPts val="0"/>
              </a:spcAft>
              <a:buNone/>
            </a:pPr>
            <a:r>
              <a:rPr lang="en-US" sz="1400" b="1" dirty="0">
                <a:latin typeface="Courier New" panose="02070309020205020404" pitchFamily="49" charset="0"/>
                <a:cs typeface="Courier New" panose="02070309020205020404" pitchFamily="49" charset="0"/>
              </a:rPr>
              <a:t>	);</a:t>
            </a:r>
          </a:p>
          <a:p>
            <a:pPr marL="0" indent="0">
              <a:lnSpc>
                <a:spcPct val="100000"/>
              </a:lnSpc>
              <a:spcBef>
                <a:spcPts val="0"/>
              </a:spcBef>
              <a:spcAft>
                <a:spcPts val="0"/>
              </a:spcAft>
              <a:buNone/>
            </a:pPr>
            <a:endParaRPr lang="en-US" dirty="0"/>
          </a:p>
          <a:p>
            <a:pPr>
              <a:lnSpc>
                <a:spcPct val="100000"/>
              </a:lnSpc>
              <a:spcBef>
                <a:spcPts val="0"/>
              </a:spcBef>
              <a:spcAft>
                <a:spcPts val="0"/>
              </a:spcAft>
            </a:pPr>
            <a:r>
              <a:rPr lang="en-US" dirty="0" err="1"/>
              <a:t>FriendID</a:t>
            </a:r>
            <a:r>
              <a:rPr lang="en-US" dirty="0"/>
              <a:t> – A unique identifier for a single row (the KEY field). Every table should have a way to uniquely identify a row.</a:t>
            </a:r>
          </a:p>
          <a:p>
            <a:pPr marL="0" indent="0">
              <a:lnSpc>
                <a:spcPct val="100000"/>
              </a:lnSpc>
              <a:spcBef>
                <a:spcPts val="0"/>
              </a:spcBef>
              <a:spcAft>
                <a:spcPts val="0"/>
              </a:spcAft>
              <a:buNone/>
            </a:pPr>
            <a:endParaRPr lang="en-US" dirty="0"/>
          </a:p>
        </p:txBody>
      </p:sp>
    </p:spTree>
    <p:extLst>
      <p:ext uri="{BB962C8B-B14F-4D97-AF65-F5344CB8AC3E}">
        <p14:creationId xmlns:p14="http://schemas.microsoft.com/office/powerpoint/2010/main" val="2223686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38200"/>
          </a:xfrm>
        </p:spPr>
        <p:txBody>
          <a:bodyPr/>
          <a:lstStyle/>
          <a:p>
            <a:r>
              <a:rPr lang="en-US" dirty="0" smtClean="0"/>
              <a:t>This is a bunch of CRUD!</a:t>
            </a:r>
            <a:endParaRPr lang="en-US" dirty="0"/>
          </a:p>
        </p:txBody>
      </p:sp>
      <p:sp>
        <p:nvSpPr>
          <p:cNvPr id="3" name="Content Placeholder 2"/>
          <p:cNvSpPr>
            <a:spLocks noGrp="1"/>
          </p:cNvSpPr>
          <p:nvPr>
            <p:ph idx="1"/>
          </p:nvPr>
        </p:nvSpPr>
        <p:spPr>
          <a:xfrm>
            <a:off x="1371600" y="1761067"/>
            <a:ext cx="9601200" cy="4106333"/>
          </a:xfrm>
        </p:spPr>
        <p:txBody>
          <a:bodyPr/>
          <a:lstStyle/>
          <a:p>
            <a:r>
              <a:rPr lang="en-US" dirty="0" smtClean="0"/>
              <a:t>CRUD is a term we use to describe the interaction we have with a </a:t>
            </a:r>
            <a:r>
              <a:rPr lang="en-US" dirty="0" err="1" smtClean="0"/>
              <a:t>dB.</a:t>
            </a:r>
            <a:endParaRPr lang="en-US" dirty="0" smtClean="0"/>
          </a:p>
          <a:p>
            <a:pPr lvl="1">
              <a:buFont typeface="Arial" panose="020B0604020202020204" pitchFamily="34" charset="0"/>
              <a:buChar char="•"/>
            </a:pPr>
            <a:r>
              <a:rPr lang="en-US" sz="2800" b="1" dirty="0" smtClean="0"/>
              <a:t>C</a:t>
            </a:r>
            <a:r>
              <a:rPr lang="en-US" dirty="0" smtClean="0"/>
              <a:t> – Create (adding records</a:t>
            </a:r>
            <a:r>
              <a:rPr lang="en-US" dirty="0" smtClean="0"/>
              <a:t>)</a:t>
            </a:r>
            <a:r>
              <a:rPr lang="en-US" dirty="0" smtClean="0">
                <a:solidFill>
                  <a:srgbClr val="FF0000"/>
                </a:solidFill>
              </a:rPr>
              <a:t>*</a:t>
            </a:r>
            <a:endParaRPr lang="en-US" dirty="0" smtClean="0">
              <a:solidFill>
                <a:srgbClr val="FF0000"/>
              </a:solidFill>
            </a:endParaRPr>
          </a:p>
          <a:p>
            <a:pPr lvl="1">
              <a:buFont typeface="Arial" panose="020B0604020202020204" pitchFamily="34" charset="0"/>
              <a:buChar char="•"/>
            </a:pPr>
            <a:r>
              <a:rPr lang="en-US" sz="2800" b="1" dirty="0"/>
              <a:t>R</a:t>
            </a:r>
            <a:r>
              <a:rPr lang="en-US" dirty="0" smtClean="0"/>
              <a:t> – Read (querying the database to retrieve records</a:t>
            </a:r>
            <a:r>
              <a:rPr lang="en-US" dirty="0" smtClean="0"/>
              <a:t>)</a:t>
            </a:r>
            <a:r>
              <a:rPr lang="en-US" dirty="0" smtClean="0">
                <a:solidFill>
                  <a:srgbClr val="FF0000"/>
                </a:solidFill>
              </a:rPr>
              <a:t>*</a:t>
            </a:r>
            <a:endParaRPr lang="en-US" dirty="0" smtClean="0">
              <a:solidFill>
                <a:srgbClr val="FF0000"/>
              </a:solidFill>
            </a:endParaRPr>
          </a:p>
          <a:p>
            <a:pPr lvl="1">
              <a:buFont typeface="Arial" panose="020B0604020202020204" pitchFamily="34" charset="0"/>
              <a:buChar char="•"/>
            </a:pPr>
            <a:r>
              <a:rPr lang="en-US" sz="2800" b="1" dirty="0"/>
              <a:t>U</a:t>
            </a:r>
            <a:r>
              <a:rPr lang="en-US" dirty="0" smtClean="0"/>
              <a:t> – Update (updating current values in the dB)</a:t>
            </a:r>
          </a:p>
          <a:p>
            <a:pPr lvl="1">
              <a:buFont typeface="Arial" panose="020B0604020202020204" pitchFamily="34" charset="0"/>
              <a:buChar char="•"/>
            </a:pPr>
            <a:r>
              <a:rPr lang="en-US" sz="2800" b="1" dirty="0"/>
              <a:t>D</a:t>
            </a:r>
            <a:r>
              <a:rPr lang="en-US" dirty="0" smtClean="0"/>
              <a:t> – Delete (removing records from the dB)</a:t>
            </a:r>
          </a:p>
          <a:p>
            <a:pPr marL="0" indent="0">
              <a:buNone/>
            </a:pPr>
            <a:r>
              <a:rPr lang="en-US" dirty="0" smtClean="0"/>
              <a:t>With these 4 we can manipulate our database in order to build sophisticated systems</a:t>
            </a:r>
            <a:r>
              <a:rPr lang="en-US" dirty="0" smtClean="0"/>
              <a:t>.</a:t>
            </a:r>
          </a:p>
          <a:p>
            <a:pPr marL="0" indent="0">
              <a:buNone/>
            </a:pPr>
            <a:endParaRPr lang="en-US" dirty="0"/>
          </a:p>
          <a:p>
            <a:pPr marL="0" indent="0">
              <a:buNone/>
            </a:pPr>
            <a:r>
              <a:rPr lang="en-US" dirty="0" smtClean="0">
                <a:solidFill>
                  <a:srgbClr val="FF0000"/>
                </a:solidFill>
              </a:rPr>
              <a:t>*</a:t>
            </a:r>
            <a:r>
              <a:rPr lang="en-US" dirty="0" smtClean="0"/>
              <a:t> </a:t>
            </a:r>
            <a:r>
              <a:rPr lang="en-US" i="1" dirty="0" smtClean="0"/>
              <a:t>Are required to be considered a database</a:t>
            </a:r>
            <a:endParaRPr lang="en-US" i="1" dirty="0"/>
          </a:p>
        </p:txBody>
      </p:sp>
    </p:spTree>
    <p:extLst>
      <p:ext uri="{BB962C8B-B14F-4D97-AF65-F5344CB8AC3E}">
        <p14:creationId xmlns:p14="http://schemas.microsoft.com/office/powerpoint/2010/main" val="283962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8004"/>
            <a:ext cx="9601200" cy="695527"/>
          </a:xfrm>
        </p:spPr>
        <p:txBody>
          <a:bodyPr/>
          <a:lstStyle/>
          <a:p>
            <a:r>
              <a:rPr lang="en-US" dirty="0"/>
              <a:t>Adding rows to a </a:t>
            </a:r>
            <a:r>
              <a:rPr lang="en-US" dirty="0" smtClean="0"/>
              <a:t>table </a:t>
            </a:r>
            <a:r>
              <a:rPr lang="en-US" dirty="0"/>
              <a:t>(Create - </a:t>
            </a:r>
            <a:r>
              <a:rPr lang="en-US" b="1" u="sng" dirty="0" smtClean="0"/>
              <a:t>C</a:t>
            </a:r>
            <a:r>
              <a:rPr lang="en-US" dirty="0" smtClean="0"/>
              <a:t>rud</a:t>
            </a:r>
            <a:r>
              <a:rPr lang="en-US" dirty="0"/>
              <a:t>)</a:t>
            </a:r>
          </a:p>
        </p:txBody>
      </p:sp>
      <p:sp>
        <p:nvSpPr>
          <p:cNvPr id="3" name="Content Placeholder 2"/>
          <p:cNvSpPr>
            <a:spLocks noGrp="1"/>
          </p:cNvSpPr>
          <p:nvPr>
            <p:ph idx="1"/>
          </p:nvPr>
        </p:nvSpPr>
        <p:spPr>
          <a:xfrm>
            <a:off x="826851" y="903531"/>
            <a:ext cx="11186809" cy="5828009"/>
          </a:xfrm>
        </p:spPr>
        <p:txBody>
          <a:bodyPr>
            <a:normAutofit/>
          </a:bodyPr>
          <a:lstStyle/>
          <a:p>
            <a:r>
              <a:rPr lang="en-US" dirty="0"/>
              <a:t>One way to add rows is simply adding them by hand. This works just fine for small amounts of data</a:t>
            </a:r>
          </a:p>
          <a:p>
            <a:r>
              <a:rPr lang="en-US" dirty="0"/>
              <a:t>Another way is to run a script that adds rows to your table.  Here are 2 examples:</a:t>
            </a:r>
            <a:endParaRPr lang="en-US" sz="1800" b="1" dirty="0"/>
          </a:p>
          <a:p>
            <a:pPr marL="530352" lvl="1" indent="0">
              <a:buNone/>
            </a:pPr>
            <a:r>
              <a:rPr lang="en-US" sz="1600" b="1" dirty="0">
                <a:latin typeface="Courier New" panose="02070309020205020404" pitchFamily="49" charset="0"/>
                <a:cs typeface="Courier New" panose="02070309020205020404" pitchFamily="49" charset="0"/>
              </a:rPr>
              <a:t>SET IDENTITY_INSERT </a:t>
            </a:r>
            <a:r>
              <a:rPr lang="en-US" sz="1600" b="1" dirty="0" err="1">
                <a:latin typeface="Courier New" panose="02070309020205020404" pitchFamily="49" charset="0"/>
                <a:cs typeface="Courier New" panose="02070309020205020404" pitchFamily="49" charset="0"/>
              </a:rPr>
              <a:t>tblFriend</a:t>
            </a:r>
            <a:r>
              <a:rPr lang="en-US" sz="1600" b="1" dirty="0">
                <a:latin typeface="Courier New" panose="02070309020205020404" pitchFamily="49" charset="0"/>
                <a:cs typeface="Courier New" panose="02070309020205020404" pitchFamily="49" charset="0"/>
              </a:rPr>
              <a:t> ON</a:t>
            </a:r>
          </a:p>
          <a:p>
            <a:pPr marL="987552" lvl="2" indent="0">
              <a:buNone/>
            </a:pPr>
            <a:r>
              <a:rPr lang="en-US" sz="1050" b="1" dirty="0">
                <a:latin typeface="Courier New" panose="02070309020205020404" pitchFamily="49" charset="0"/>
                <a:cs typeface="Courier New" panose="02070309020205020404" pitchFamily="49" charset="0"/>
              </a:rPr>
              <a:t>INSERT INTO </a:t>
            </a:r>
            <a:r>
              <a:rPr lang="en-US" sz="1050" b="1" dirty="0" err="1">
                <a:latin typeface="Courier New" panose="02070309020205020404" pitchFamily="49" charset="0"/>
                <a:cs typeface="Courier New" panose="02070309020205020404" pitchFamily="49" charset="0"/>
              </a:rPr>
              <a:t>tblFriend</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friendID</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firstName</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lastName</a:t>
            </a:r>
            <a:r>
              <a:rPr lang="en-US" sz="1050" b="1" dirty="0">
                <a:latin typeface="Courier New" panose="02070309020205020404" pitchFamily="49" charset="0"/>
                <a:cs typeface="Courier New" panose="02070309020205020404" pitchFamily="49" charset="0"/>
              </a:rPr>
              <a:t>, age, </a:t>
            </a:r>
            <a:r>
              <a:rPr lang="en-US" sz="1050" b="1" dirty="0" err="1">
                <a:latin typeface="Courier New" panose="02070309020205020404" pitchFamily="49" charset="0"/>
                <a:cs typeface="Courier New" panose="02070309020205020404" pitchFamily="49" charset="0"/>
              </a:rPr>
              <a:t>phoneNumber</a:t>
            </a:r>
            <a:r>
              <a:rPr lang="en-US" sz="1050" b="1" dirty="0">
                <a:latin typeface="Courier New" panose="02070309020205020404" pitchFamily="49" charset="0"/>
                <a:cs typeface="Courier New" panose="02070309020205020404" pitchFamily="49" charset="0"/>
              </a:rPr>
              <a:t>) VALUES (1, 'Tom',   'Ryan',  25, '111-222-3333')</a:t>
            </a:r>
          </a:p>
          <a:p>
            <a:pPr marL="987552" lvl="2" indent="0">
              <a:buNone/>
            </a:pPr>
            <a:r>
              <a:rPr lang="en-US" sz="1050" b="1" dirty="0">
                <a:latin typeface="Courier New" panose="02070309020205020404" pitchFamily="49" charset="0"/>
                <a:cs typeface="Courier New" panose="02070309020205020404" pitchFamily="49" charset="0"/>
              </a:rPr>
              <a:t>INSERT INTO </a:t>
            </a:r>
            <a:r>
              <a:rPr lang="en-US" sz="1050" b="1" dirty="0" err="1">
                <a:latin typeface="Courier New" panose="02070309020205020404" pitchFamily="49" charset="0"/>
                <a:cs typeface="Courier New" panose="02070309020205020404" pitchFamily="49" charset="0"/>
              </a:rPr>
              <a:t>tblFriend</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friendID</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firstName</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lastName</a:t>
            </a:r>
            <a:r>
              <a:rPr lang="en-US" sz="1050" b="1" dirty="0">
                <a:latin typeface="Courier New" panose="02070309020205020404" pitchFamily="49" charset="0"/>
                <a:cs typeface="Courier New" panose="02070309020205020404" pitchFamily="49" charset="0"/>
              </a:rPr>
              <a:t>, age, </a:t>
            </a:r>
            <a:r>
              <a:rPr lang="en-US" sz="1050" b="1" dirty="0" err="1">
                <a:latin typeface="Courier New" panose="02070309020205020404" pitchFamily="49" charset="0"/>
                <a:cs typeface="Courier New" panose="02070309020205020404" pitchFamily="49" charset="0"/>
              </a:rPr>
              <a:t>phoneNumber</a:t>
            </a:r>
            <a:r>
              <a:rPr lang="en-US" sz="1050" b="1" dirty="0">
                <a:latin typeface="Courier New" panose="02070309020205020404" pitchFamily="49" charset="0"/>
                <a:cs typeface="Courier New" panose="02070309020205020404" pitchFamily="49" charset="0"/>
              </a:rPr>
              <a:t>) VALUES (2, 'Sally', 'Right', 23, '222-333-4444')</a:t>
            </a:r>
          </a:p>
          <a:p>
            <a:pPr marL="987552" lvl="2" indent="0">
              <a:buNone/>
            </a:pPr>
            <a:r>
              <a:rPr lang="en-US" sz="1050" b="1" dirty="0">
                <a:latin typeface="Courier New" panose="02070309020205020404" pitchFamily="49" charset="0"/>
                <a:cs typeface="Courier New" panose="02070309020205020404" pitchFamily="49" charset="0"/>
              </a:rPr>
              <a:t>INSERT INTO </a:t>
            </a:r>
            <a:r>
              <a:rPr lang="en-US" sz="1050" b="1" dirty="0" err="1">
                <a:latin typeface="Courier New" panose="02070309020205020404" pitchFamily="49" charset="0"/>
                <a:cs typeface="Courier New" panose="02070309020205020404" pitchFamily="49" charset="0"/>
              </a:rPr>
              <a:t>tblFriend</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friendID</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firstName</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lastName</a:t>
            </a:r>
            <a:r>
              <a:rPr lang="en-US" sz="1050" b="1" dirty="0">
                <a:latin typeface="Courier New" panose="02070309020205020404" pitchFamily="49" charset="0"/>
                <a:cs typeface="Courier New" panose="02070309020205020404" pitchFamily="49" charset="0"/>
              </a:rPr>
              <a:t>, age, </a:t>
            </a:r>
            <a:r>
              <a:rPr lang="en-US" sz="1050" b="1" dirty="0" err="1">
                <a:latin typeface="Courier New" panose="02070309020205020404" pitchFamily="49" charset="0"/>
                <a:cs typeface="Courier New" panose="02070309020205020404" pitchFamily="49" charset="0"/>
              </a:rPr>
              <a:t>phoneNumber</a:t>
            </a:r>
            <a:r>
              <a:rPr lang="en-US" sz="1050" b="1" dirty="0">
                <a:latin typeface="Courier New" panose="02070309020205020404" pitchFamily="49" charset="0"/>
                <a:cs typeface="Courier New" panose="02070309020205020404" pitchFamily="49" charset="0"/>
              </a:rPr>
              <a:t>) VALUES (3, 'Jack',  'Ryan',  24, '333-444-5555')</a:t>
            </a:r>
          </a:p>
          <a:p>
            <a:pPr marL="987552" lvl="2" indent="0">
              <a:buNone/>
            </a:pPr>
            <a:r>
              <a:rPr lang="en-US" sz="1050" b="1" dirty="0">
                <a:latin typeface="Courier New" panose="02070309020205020404" pitchFamily="49" charset="0"/>
                <a:cs typeface="Courier New" panose="02070309020205020404" pitchFamily="49" charset="0"/>
              </a:rPr>
              <a:t>INSERT INTO </a:t>
            </a:r>
            <a:r>
              <a:rPr lang="en-US" sz="1050" b="1" dirty="0" err="1">
                <a:latin typeface="Courier New" panose="02070309020205020404" pitchFamily="49" charset="0"/>
                <a:cs typeface="Courier New" panose="02070309020205020404" pitchFamily="49" charset="0"/>
              </a:rPr>
              <a:t>tblFriend</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friendID</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firstName</a:t>
            </a:r>
            <a:r>
              <a:rPr lang="en-US" sz="1050" b="1" dirty="0">
                <a:latin typeface="Courier New" panose="02070309020205020404" pitchFamily="49" charset="0"/>
                <a:cs typeface="Courier New" panose="02070309020205020404" pitchFamily="49" charset="0"/>
              </a:rPr>
              <a:t>, </a:t>
            </a:r>
            <a:r>
              <a:rPr lang="en-US" sz="1050" b="1" dirty="0" err="1">
                <a:latin typeface="Courier New" panose="02070309020205020404" pitchFamily="49" charset="0"/>
                <a:cs typeface="Courier New" panose="02070309020205020404" pitchFamily="49" charset="0"/>
              </a:rPr>
              <a:t>lastName</a:t>
            </a:r>
            <a:r>
              <a:rPr lang="en-US" sz="1050" b="1" dirty="0">
                <a:latin typeface="Courier New" panose="02070309020205020404" pitchFamily="49" charset="0"/>
                <a:cs typeface="Courier New" panose="02070309020205020404" pitchFamily="49" charset="0"/>
              </a:rPr>
              <a:t>, age, </a:t>
            </a:r>
            <a:r>
              <a:rPr lang="en-US" sz="1050" b="1" dirty="0" err="1">
                <a:latin typeface="Courier New" panose="02070309020205020404" pitchFamily="49" charset="0"/>
                <a:cs typeface="Courier New" panose="02070309020205020404" pitchFamily="49" charset="0"/>
              </a:rPr>
              <a:t>phoneNumber</a:t>
            </a:r>
            <a:r>
              <a:rPr lang="en-US" sz="1050" b="1" dirty="0">
                <a:latin typeface="Courier New" panose="02070309020205020404" pitchFamily="49" charset="0"/>
                <a:cs typeface="Courier New" panose="02070309020205020404" pitchFamily="49" charset="0"/>
              </a:rPr>
              <a:t>) VALUES (4, 'Mary',  'Light', 27, '')</a:t>
            </a:r>
          </a:p>
          <a:p>
            <a:pPr marL="530352" lvl="1" indent="0">
              <a:buNone/>
            </a:pPr>
            <a:r>
              <a:rPr lang="en-US" sz="1600" b="1" dirty="0">
                <a:latin typeface="Courier New" panose="02070309020205020404" pitchFamily="49" charset="0"/>
                <a:cs typeface="Courier New" panose="02070309020205020404" pitchFamily="49" charset="0"/>
              </a:rPr>
              <a:t>SET IDENTITY_INSERT </a:t>
            </a:r>
            <a:r>
              <a:rPr lang="en-US" sz="1600" b="1" dirty="0" err="1">
                <a:latin typeface="Courier New" panose="02070309020205020404" pitchFamily="49" charset="0"/>
                <a:cs typeface="Courier New" panose="02070309020205020404" pitchFamily="49" charset="0"/>
              </a:rPr>
              <a:t>tblFriend</a:t>
            </a:r>
            <a:r>
              <a:rPr lang="en-US" sz="1600" b="1" dirty="0">
                <a:latin typeface="Courier New" panose="02070309020205020404" pitchFamily="49" charset="0"/>
                <a:cs typeface="Courier New" panose="02070309020205020404" pitchFamily="49" charset="0"/>
              </a:rPr>
              <a:t> OFF</a:t>
            </a:r>
            <a:endParaRPr lang="en-US" dirty="0"/>
          </a:p>
          <a:p>
            <a:pPr marL="0" indent="0">
              <a:buNone/>
            </a:pPr>
            <a:endParaRPr lang="en-US" dirty="0"/>
          </a:p>
          <a:p>
            <a:pPr marL="0" indent="0">
              <a:buNone/>
            </a:pPr>
            <a:r>
              <a:rPr lang="en-US" dirty="0"/>
              <a:t>or even better - simply comma separate your data records:</a:t>
            </a:r>
          </a:p>
          <a:p>
            <a:pPr marL="0" indent="0">
              <a:buNone/>
            </a:pPr>
            <a:endParaRPr lang="en-US" sz="1800" b="1" dirty="0"/>
          </a:p>
          <a:p>
            <a:pPr marL="530352" lvl="1" indent="0">
              <a:buNone/>
            </a:pPr>
            <a:r>
              <a:rPr lang="en-US" sz="1600" b="1" dirty="0">
                <a:latin typeface="Courier New" panose="02070309020205020404" pitchFamily="49" charset="0"/>
                <a:cs typeface="Courier New" panose="02070309020205020404" pitchFamily="49" charset="0"/>
              </a:rPr>
              <a:t>SET IDENTITY_INSERT </a:t>
            </a:r>
            <a:r>
              <a:rPr lang="en-US" sz="1600" b="1" dirty="0" err="1">
                <a:latin typeface="Courier New" panose="02070309020205020404" pitchFamily="49" charset="0"/>
                <a:cs typeface="Courier New" panose="02070309020205020404" pitchFamily="49" charset="0"/>
              </a:rPr>
              <a:t>tblFriend</a:t>
            </a:r>
            <a:r>
              <a:rPr lang="en-US" sz="1600" b="1" dirty="0">
                <a:latin typeface="Courier New" panose="02070309020205020404" pitchFamily="49" charset="0"/>
                <a:cs typeface="Courier New" panose="02070309020205020404" pitchFamily="49" charset="0"/>
              </a:rPr>
              <a:t> ON</a:t>
            </a:r>
          </a:p>
          <a:p>
            <a:pPr marL="987552" lvl="2" indent="0">
              <a:buNone/>
            </a:pPr>
            <a:r>
              <a:rPr lang="en-US" sz="1200" b="1" dirty="0">
                <a:latin typeface="Courier New" panose="02070309020205020404" pitchFamily="49" charset="0"/>
                <a:cs typeface="Courier New" panose="02070309020205020404" pitchFamily="49" charset="0"/>
              </a:rPr>
              <a:t>INSERT INTO </a:t>
            </a:r>
            <a:r>
              <a:rPr lang="en-US" sz="1200" b="1" dirty="0" err="1">
                <a:latin typeface="Courier New" panose="02070309020205020404" pitchFamily="49" charset="0"/>
                <a:cs typeface="Courier New" panose="02070309020205020404" pitchFamily="49" charset="0"/>
              </a:rPr>
              <a:t>tblFriend</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friendID</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firstName</a:t>
            </a:r>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lastName</a:t>
            </a:r>
            <a:r>
              <a:rPr lang="en-US" sz="1200" b="1" dirty="0">
                <a:latin typeface="Courier New" panose="02070309020205020404" pitchFamily="49" charset="0"/>
                <a:cs typeface="Courier New" panose="02070309020205020404" pitchFamily="49" charset="0"/>
              </a:rPr>
              <a:t>, age, </a:t>
            </a:r>
            <a:r>
              <a:rPr lang="en-US" sz="1200" b="1" dirty="0" err="1">
                <a:latin typeface="Courier New" panose="02070309020205020404" pitchFamily="49" charset="0"/>
                <a:cs typeface="Courier New" panose="02070309020205020404" pitchFamily="49" charset="0"/>
              </a:rPr>
              <a:t>phoneNumber</a:t>
            </a:r>
            <a:r>
              <a:rPr lang="en-US" sz="1200" b="1" dirty="0">
                <a:latin typeface="Courier New" panose="02070309020205020404" pitchFamily="49" charset="0"/>
                <a:cs typeface="Courier New" panose="02070309020205020404" pitchFamily="49" charset="0"/>
              </a:rPr>
              <a:t>)</a:t>
            </a:r>
          </a:p>
          <a:p>
            <a:pPr marL="987552" lvl="2" indent="0">
              <a:buNone/>
            </a:pPr>
            <a:r>
              <a:rPr lang="en-US" sz="1200" b="1" dirty="0">
                <a:latin typeface="Courier New" panose="02070309020205020404" pitchFamily="49" charset="0"/>
                <a:cs typeface="Courier New" panose="02070309020205020404" pitchFamily="49" charset="0"/>
              </a:rPr>
              <a:t>VALUES	(1, 'Tom',   'Ryan',  25, '111-222-3333'),</a:t>
            </a:r>
          </a:p>
          <a:p>
            <a:pPr marL="1444752" lvl="3" indent="0">
              <a:buNone/>
            </a:pPr>
            <a:r>
              <a:rPr lang="en-US" sz="1200" b="1" i="0" dirty="0">
                <a:latin typeface="Courier New" panose="02070309020205020404" pitchFamily="49" charset="0"/>
                <a:cs typeface="Courier New" panose="02070309020205020404" pitchFamily="49" charset="0"/>
              </a:rPr>
              <a:t>	(2, 'Sally', 'Right', 23, '222-333-4444'),</a:t>
            </a:r>
          </a:p>
          <a:p>
            <a:pPr marL="987552" lvl="2" indent="0">
              <a:buNone/>
            </a:pPr>
            <a:r>
              <a:rPr lang="en-US" sz="1200" b="1" dirty="0">
                <a:latin typeface="Courier New" panose="02070309020205020404" pitchFamily="49" charset="0"/>
                <a:cs typeface="Courier New" panose="02070309020205020404" pitchFamily="49" charset="0"/>
              </a:rPr>
              <a:t>	(3, 'Jack',  'Ryan',  24, '333-444-5555'),</a:t>
            </a:r>
          </a:p>
          <a:p>
            <a:pPr marL="987552" lvl="2" indent="0">
              <a:buNone/>
            </a:pPr>
            <a:r>
              <a:rPr lang="en-US" sz="1200" b="1" dirty="0">
                <a:latin typeface="Courier New" panose="02070309020205020404" pitchFamily="49" charset="0"/>
                <a:cs typeface="Courier New" panose="02070309020205020404" pitchFamily="49" charset="0"/>
              </a:rPr>
              <a:t>	(4, 'Mary',  'Light', 27, '')</a:t>
            </a:r>
          </a:p>
          <a:p>
            <a:pPr marL="530352" lvl="1" indent="0">
              <a:buNone/>
            </a:pPr>
            <a:r>
              <a:rPr lang="en-US" sz="1600" b="1" dirty="0">
                <a:latin typeface="Courier New" panose="02070309020205020404" pitchFamily="49" charset="0"/>
                <a:cs typeface="Courier New" panose="02070309020205020404" pitchFamily="49" charset="0"/>
              </a:rPr>
              <a:t>SET IDENTITY_INSERT </a:t>
            </a:r>
            <a:r>
              <a:rPr lang="en-US" sz="1600" b="1" dirty="0" err="1">
                <a:latin typeface="Courier New" panose="02070309020205020404" pitchFamily="49" charset="0"/>
                <a:cs typeface="Courier New" panose="02070309020205020404" pitchFamily="49" charset="0"/>
              </a:rPr>
              <a:t>tblFriend</a:t>
            </a:r>
            <a:r>
              <a:rPr lang="en-US" sz="1600" b="1" dirty="0">
                <a:latin typeface="Courier New" panose="02070309020205020404" pitchFamily="49" charset="0"/>
                <a:cs typeface="Courier New" panose="02070309020205020404" pitchFamily="49" charset="0"/>
              </a:rPr>
              <a:t> OFF</a:t>
            </a:r>
          </a:p>
          <a:p>
            <a:pPr marL="0" indent="0">
              <a:buNone/>
            </a:pPr>
            <a:endParaRPr lang="en-US" dirty="0"/>
          </a:p>
        </p:txBody>
      </p:sp>
    </p:spTree>
    <p:extLst>
      <p:ext uri="{BB962C8B-B14F-4D97-AF65-F5344CB8AC3E}">
        <p14:creationId xmlns:p14="http://schemas.microsoft.com/office/powerpoint/2010/main" val="20005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5" end="1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10429336" cy="1022230"/>
          </a:xfrm>
        </p:spPr>
        <p:txBody>
          <a:bodyPr>
            <a:normAutofit/>
          </a:bodyPr>
          <a:lstStyle/>
          <a:p>
            <a:r>
              <a:rPr lang="en-US" dirty="0"/>
              <a:t>Setting your own value for the primary field</a:t>
            </a:r>
          </a:p>
        </p:txBody>
      </p:sp>
      <p:sp>
        <p:nvSpPr>
          <p:cNvPr id="3" name="Content Placeholder 2"/>
          <p:cNvSpPr>
            <a:spLocks noGrp="1"/>
          </p:cNvSpPr>
          <p:nvPr>
            <p:ph idx="1"/>
          </p:nvPr>
        </p:nvSpPr>
        <p:spPr>
          <a:xfrm>
            <a:off x="1371599" y="2286000"/>
            <a:ext cx="10575985" cy="3581400"/>
          </a:xfrm>
        </p:spPr>
        <p:txBody>
          <a:bodyPr/>
          <a:lstStyle/>
          <a:p>
            <a:pPr marL="0" indent="0">
              <a:buNone/>
            </a:pPr>
            <a:r>
              <a:rPr lang="en-US" dirty="0"/>
              <a:t>A table with a primary key field set to IDENTITY will auto generate the primary key value each time you add a row; however, if you want to insert your own unique primary key you must first tell SQL that you want to insert your own identity value.  We do this by using the form:</a:t>
            </a:r>
          </a:p>
          <a:p>
            <a:pPr marL="0" indent="0">
              <a:buNone/>
            </a:pPr>
            <a:r>
              <a:rPr lang="en-US" b="1" dirty="0">
                <a:latin typeface="Courier New" panose="02070309020205020404" pitchFamily="49" charset="0"/>
                <a:cs typeface="Courier New" panose="02070309020205020404" pitchFamily="49" charset="0"/>
              </a:rPr>
              <a:t>	SET IDENTITY_INSERT </a:t>
            </a:r>
            <a:r>
              <a:rPr lang="en-US" b="1" i="1" dirty="0">
                <a:latin typeface="Courier New" panose="02070309020205020404" pitchFamily="49" charset="0"/>
                <a:cs typeface="Courier New" panose="02070309020205020404" pitchFamily="49" charset="0"/>
              </a:rPr>
              <a:t>[table]</a:t>
            </a:r>
            <a:r>
              <a:rPr lang="en-US" b="1" dirty="0">
                <a:latin typeface="Courier New" panose="02070309020205020404" pitchFamily="49" charset="0"/>
                <a:cs typeface="Courier New" panose="02070309020205020404" pitchFamily="49" charset="0"/>
              </a:rPr>
              <a:t> ON</a:t>
            </a:r>
          </a:p>
          <a:p>
            <a:pPr marL="0" indent="0">
              <a:buNone/>
            </a:pPr>
            <a:r>
              <a:rPr lang="en-US" dirty="0"/>
              <a:t>When you are done inserting the record(s) you must remember to turn off the manual identity by:</a:t>
            </a:r>
          </a:p>
          <a:p>
            <a:pPr marL="0" indent="0">
              <a:buNone/>
            </a:pPr>
            <a:r>
              <a:rPr lang="en-US" b="1" dirty="0">
                <a:latin typeface="Courier New" panose="02070309020205020404" pitchFamily="49" charset="0"/>
                <a:cs typeface="Courier New" panose="02070309020205020404" pitchFamily="49" charset="0"/>
              </a:rPr>
              <a:t>	SET IDENTITY_INSERT </a:t>
            </a:r>
            <a:r>
              <a:rPr lang="en-US" b="1" i="1" dirty="0">
                <a:latin typeface="Courier New" panose="02070309020205020404" pitchFamily="49" charset="0"/>
                <a:cs typeface="Courier New" panose="02070309020205020404" pitchFamily="49" charset="0"/>
              </a:rPr>
              <a:t>[table]</a:t>
            </a:r>
            <a:r>
              <a:rPr lang="en-US" b="1" dirty="0">
                <a:latin typeface="Courier New" panose="02070309020205020404" pitchFamily="49" charset="0"/>
                <a:cs typeface="Courier New" panose="02070309020205020404" pitchFamily="49" charset="0"/>
              </a:rPr>
              <a:t> OFF</a:t>
            </a:r>
          </a:p>
          <a:p>
            <a:pPr marL="0" indent="0">
              <a:buNone/>
            </a:pPr>
            <a:endParaRPr lang="en-US" dirty="0"/>
          </a:p>
        </p:txBody>
      </p:sp>
    </p:spTree>
    <p:extLst>
      <p:ext uri="{BB962C8B-B14F-4D97-AF65-F5344CB8AC3E}">
        <p14:creationId xmlns:p14="http://schemas.microsoft.com/office/powerpoint/2010/main" val="230109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8004"/>
            <a:ext cx="9601200" cy="695527"/>
          </a:xfrm>
        </p:spPr>
        <p:txBody>
          <a:bodyPr/>
          <a:lstStyle/>
          <a:p>
            <a:r>
              <a:rPr lang="en-US" dirty="0"/>
              <a:t>Adding rows to a table (</a:t>
            </a:r>
            <a:r>
              <a:rPr lang="en-US" dirty="0" smtClean="0"/>
              <a:t>Create </a:t>
            </a:r>
            <a:r>
              <a:rPr lang="en-US" dirty="0"/>
              <a:t>- </a:t>
            </a:r>
            <a:r>
              <a:rPr lang="en-US" b="1" u="sng" dirty="0"/>
              <a:t>C</a:t>
            </a:r>
            <a:r>
              <a:rPr lang="en-US" dirty="0"/>
              <a:t>rud</a:t>
            </a:r>
            <a:r>
              <a:rPr lang="en-US" dirty="0" smtClean="0"/>
              <a:t>)</a:t>
            </a:r>
            <a:endParaRPr lang="en-US" dirty="0"/>
          </a:p>
        </p:txBody>
      </p:sp>
      <p:sp>
        <p:nvSpPr>
          <p:cNvPr id="3" name="Content Placeholder 2"/>
          <p:cNvSpPr>
            <a:spLocks noGrp="1"/>
          </p:cNvSpPr>
          <p:nvPr>
            <p:ph idx="1"/>
          </p:nvPr>
        </p:nvSpPr>
        <p:spPr>
          <a:xfrm>
            <a:off x="826851" y="903531"/>
            <a:ext cx="11186809" cy="5828009"/>
          </a:xfrm>
        </p:spPr>
        <p:txBody>
          <a:bodyPr>
            <a:normAutofit/>
          </a:bodyPr>
          <a:lstStyle/>
          <a:p>
            <a:r>
              <a:rPr lang="en-US" sz="1800" dirty="0"/>
              <a:t>So what if we want to generate a lot of test data? What is the best way to import a mass amount of data from a file – how would you solve this?</a:t>
            </a:r>
          </a:p>
          <a:p>
            <a:r>
              <a:rPr lang="en-US" sz="1800" dirty="0"/>
              <a:t>By using a Bulk Insert</a:t>
            </a:r>
          </a:p>
          <a:p>
            <a:r>
              <a:rPr lang="en-US" sz="1800" dirty="0"/>
              <a:t>There are a number of websites that will generate test data for you but the best one I’ve found is: </a:t>
            </a:r>
            <a:r>
              <a:rPr lang="en-US" sz="1800" dirty="0">
                <a:hlinkClick r:id="rId2"/>
              </a:rPr>
              <a:t>https://www.mockaroo.com/</a:t>
            </a:r>
            <a:r>
              <a:rPr lang="en-US" sz="1800" dirty="0"/>
              <a:t> (Intro to mockaroo.com)</a:t>
            </a:r>
          </a:p>
          <a:p>
            <a:pPr lvl="1"/>
            <a:r>
              <a:rPr lang="en-US" dirty="0"/>
              <a:t>Bulk Insert Example:</a:t>
            </a:r>
          </a:p>
          <a:p>
            <a:pPr marL="530352" lvl="1" indent="0">
              <a:buNone/>
            </a:pPr>
            <a:r>
              <a:rPr lang="en-US" sz="1400" dirty="0"/>
              <a:t>		</a:t>
            </a:r>
            <a:r>
              <a:rPr lang="en-US" sz="1400" b="1" i="0" dirty="0">
                <a:latin typeface="Courier New" panose="02070309020205020404" pitchFamily="49" charset="0"/>
                <a:cs typeface="Courier New" panose="02070309020205020404" pitchFamily="49" charset="0"/>
              </a:rPr>
              <a:t>BULK INSERT [</a:t>
            </a:r>
            <a:r>
              <a:rPr lang="en-US" sz="1400" b="1" dirty="0">
                <a:latin typeface="Courier New" panose="02070309020205020404" pitchFamily="49" charset="0"/>
                <a:cs typeface="Courier New" panose="02070309020205020404" pitchFamily="49" charset="0"/>
              </a:rPr>
              <a:t>table</a:t>
            </a:r>
            <a:r>
              <a:rPr lang="en-US" sz="1400" b="1" i="0" dirty="0">
                <a:latin typeface="Courier New" panose="02070309020205020404" pitchFamily="49" charset="0"/>
                <a:cs typeface="Courier New" panose="02070309020205020404" pitchFamily="49" charset="0"/>
              </a:rPr>
              <a:t>]</a:t>
            </a:r>
          </a:p>
          <a:p>
            <a:pPr marL="530352" lvl="1" indent="0">
              <a:buNone/>
            </a:pPr>
            <a:r>
              <a:rPr lang="en-US" sz="1400" b="1" i="0" dirty="0">
                <a:latin typeface="Courier New" panose="02070309020205020404" pitchFamily="49" charset="0"/>
                <a:cs typeface="Courier New" panose="02070309020205020404" pitchFamily="49" charset="0"/>
              </a:rPr>
              <a:t>		FROM '[</a:t>
            </a:r>
            <a:r>
              <a:rPr lang="en-US" sz="1400" b="1" dirty="0" err="1">
                <a:latin typeface="Courier New" panose="02070309020205020404" pitchFamily="49" charset="0"/>
                <a:cs typeface="Courier New" panose="02070309020205020404" pitchFamily="49" charset="0"/>
              </a:rPr>
              <a:t>filePath</a:t>
            </a:r>
            <a:r>
              <a:rPr lang="en-US" sz="1400" b="1" dirty="0">
                <a:latin typeface="Courier New" panose="02070309020205020404" pitchFamily="49" charset="0"/>
                <a:cs typeface="Courier New" panose="02070309020205020404" pitchFamily="49" charset="0"/>
              </a:rPr>
              <a:t>/filename</a:t>
            </a:r>
            <a:r>
              <a:rPr lang="en-US" sz="1400" b="1" i="0" dirty="0">
                <a:latin typeface="Courier New" panose="02070309020205020404" pitchFamily="49" charset="0"/>
                <a:cs typeface="Courier New" panose="02070309020205020404" pitchFamily="49" charset="0"/>
              </a:rPr>
              <a:t>]'</a:t>
            </a:r>
          </a:p>
          <a:p>
            <a:pPr marL="530352" lvl="1" indent="0">
              <a:buNone/>
            </a:pPr>
            <a:r>
              <a:rPr lang="en-US" sz="1400" b="1" i="0" dirty="0">
                <a:latin typeface="Courier New" panose="02070309020205020404" pitchFamily="49" charset="0"/>
                <a:cs typeface="Courier New" panose="02070309020205020404" pitchFamily="49" charset="0"/>
              </a:rPr>
              <a:t>		WITH (</a:t>
            </a:r>
          </a:p>
          <a:p>
            <a:pPr marL="530352" lvl="1" indent="0">
              <a:buNone/>
            </a:pPr>
            <a:r>
              <a:rPr lang="en-US" sz="1400" b="1" i="0" dirty="0">
                <a:latin typeface="Courier New" panose="02070309020205020404" pitchFamily="49" charset="0"/>
                <a:cs typeface="Courier New" panose="02070309020205020404" pitchFamily="49" charset="0"/>
              </a:rPr>
              <a:t>			FIRSTROW = </a:t>
            </a:r>
            <a:r>
              <a:rPr lang="en-US" sz="1400" b="1" dirty="0">
                <a:latin typeface="Courier New" panose="02070309020205020404" pitchFamily="49" charset="0"/>
                <a:cs typeface="Courier New" panose="02070309020205020404" pitchFamily="49" charset="0"/>
              </a:rPr>
              <a:t>[first row data starts on. This is 1 based],</a:t>
            </a:r>
          </a:p>
          <a:p>
            <a:pPr marL="530352" lvl="1" indent="0">
              <a:buNone/>
            </a:pPr>
            <a:r>
              <a:rPr lang="en-US" sz="1400" b="1" i="0" dirty="0">
                <a:latin typeface="Courier New" panose="02070309020205020404" pitchFamily="49" charset="0"/>
                <a:cs typeface="Courier New" panose="02070309020205020404" pitchFamily="49" charset="0"/>
              </a:rPr>
              <a:t>			ROWTERMINATOR = '</a:t>
            </a:r>
            <a:r>
              <a:rPr lang="en-US" sz="1400" b="1" dirty="0">
                <a:latin typeface="Courier New" panose="02070309020205020404" pitchFamily="49" charset="0"/>
                <a:cs typeface="Courier New" panose="02070309020205020404" pitchFamily="49" charset="0"/>
              </a:rPr>
              <a:t>indicate the line delimiter </a:t>
            </a:r>
            <a:r>
              <a:rPr lang="en-US" sz="1400" b="1" i="0" dirty="0">
                <a:latin typeface="Courier New" panose="02070309020205020404" pitchFamily="49" charset="0"/>
                <a:cs typeface="Courier New" panose="02070309020205020404" pitchFamily="49" charset="0"/>
              </a:rPr>
              <a:t>(ex: \n)',</a:t>
            </a:r>
          </a:p>
          <a:p>
            <a:pPr marL="530352" lvl="1" indent="0">
              <a:buNone/>
            </a:pPr>
            <a:r>
              <a:rPr lang="en-US" sz="1400" b="1" i="0" dirty="0">
                <a:latin typeface="Courier New" panose="02070309020205020404" pitchFamily="49" charset="0"/>
                <a:cs typeface="Courier New" panose="02070309020205020404" pitchFamily="49" charset="0"/>
              </a:rPr>
              <a:t>			FIELDTERMINATOR = '</a:t>
            </a:r>
            <a:r>
              <a:rPr lang="en-US" sz="1400" b="1" dirty="0">
                <a:latin typeface="Courier New" panose="02070309020205020404" pitchFamily="49" charset="0"/>
                <a:cs typeface="Courier New" panose="02070309020205020404" pitchFamily="49" charset="0"/>
              </a:rPr>
              <a:t>indicate the field delimiter (ex: \t)</a:t>
            </a:r>
            <a:r>
              <a:rPr lang="en-US" sz="1400" b="1" i="0" dirty="0">
                <a:latin typeface="Courier New" panose="02070309020205020404" pitchFamily="49" charset="0"/>
                <a:cs typeface="Courier New" panose="02070309020205020404" pitchFamily="49" charset="0"/>
              </a:rPr>
              <a:t>',</a:t>
            </a:r>
          </a:p>
          <a:p>
            <a:pPr marL="530352" lvl="1" indent="0">
              <a:buNone/>
            </a:pPr>
            <a:r>
              <a:rPr lang="en-US" sz="1400" b="1" i="0" dirty="0">
                <a:latin typeface="Courier New" panose="02070309020205020404" pitchFamily="49" charset="0"/>
                <a:cs typeface="Courier New" panose="02070309020205020404" pitchFamily="49" charset="0"/>
              </a:rPr>
              <a:t>			KEEPIDENTITY</a:t>
            </a:r>
          </a:p>
          <a:p>
            <a:pPr marL="530352" lvl="1" indent="0">
              <a:buNone/>
            </a:pPr>
            <a:r>
              <a:rPr lang="en-US" sz="1400" b="1" i="0" dirty="0">
                <a:latin typeface="Courier New" panose="02070309020205020404" pitchFamily="49" charset="0"/>
                <a:cs typeface="Courier New" panose="02070309020205020404" pitchFamily="49" charset="0"/>
              </a:rPr>
              <a:t>		)</a:t>
            </a:r>
          </a:p>
          <a:p>
            <a:pPr marL="0" indent="0">
              <a:lnSpc>
                <a:spcPct val="50000"/>
              </a:lnSpc>
              <a:spcAft>
                <a:spcPts val="0"/>
              </a:spcAft>
              <a:buNone/>
            </a:pPr>
            <a:r>
              <a:rPr lang="en-US" sz="1600" dirty="0"/>
              <a:t>FIRSTROW 	= What line the data starts on in the file.  This is 1 based</a:t>
            </a:r>
          </a:p>
          <a:p>
            <a:pPr marL="0" indent="0">
              <a:lnSpc>
                <a:spcPct val="50000"/>
              </a:lnSpc>
              <a:spcAft>
                <a:spcPts val="0"/>
              </a:spcAft>
              <a:buNone/>
            </a:pPr>
            <a:r>
              <a:rPr lang="en-US" sz="1600" dirty="0"/>
              <a:t>ROWTERMINATOR 	= What character represents the end of the line character</a:t>
            </a:r>
          </a:p>
          <a:p>
            <a:pPr marL="0" indent="0">
              <a:lnSpc>
                <a:spcPct val="50000"/>
              </a:lnSpc>
              <a:spcAft>
                <a:spcPts val="0"/>
              </a:spcAft>
              <a:buNone/>
            </a:pPr>
            <a:r>
              <a:rPr lang="en-US" sz="1600" dirty="0"/>
              <a:t>FIELDTERMINATOR	= The character that is used to separate fields in a line</a:t>
            </a:r>
          </a:p>
          <a:p>
            <a:pPr marL="0" indent="0">
              <a:lnSpc>
                <a:spcPct val="50000"/>
              </a:lnSpc>
              <a:spcAft>
                <a:spcPts val="0"/>
              </a:spcAft>
              <a:buNone/>
            </a:pPr>
            <a:r>
              <a:rPr lang="en-US" sz="1600" dirty="0"/>
              <a:t>KEEPIDENTITY	= Used when file contains an ID field that needs to be imported</a:t>
            </a:r>
          </a:p>
        </p:txBody>
      </p:sp>
    </p:spTree>
    <p:extLst>
      <p:ext uri="{BB962C8B-B14F-4D97-AF65-F5344CB8AC3E}">
        <p14:creationId xmlns:p14="http://schemas.microsoft.com/office/powerpoint/2010/main" val="3060911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9601200" cy="685800"/>
          </a:xfrm>
        </p:spPr>
        <p:txBody>
          <a:bodyPr>
            <a:noAutofit/>
          </a:bodyPr>
          <a:lstStyle/>
          <a:p>
            <a:r>
              <a:rPr lang="en-US" dirty="0"/>
              <a:t>Bulk Insert </a:t>
            </a:r>
            <a:r>
              <a:rPr lang="en-US" dirty="0" smtClean="0"/>
              <a:t>Example (Create - </a:t>
            </a:r>
            <a:r>
              <a:rPr lang="en-US" b="1" u="sng" dirty="0" smtClean="0"/>
              <a:t>C</a:t>
            </a:r>
            <a:r>
              <a:rPr lang="en-US" dirty="0" smtClean="0"/>
              <a:t>rud)</a:t>
            </a:r>
            <a:endParaRPr lang="en-US" dirty="0"/>
          </a:p>
        </p:txBody>
      </p:sp>
      <p:sp>
        <p:nvSpPr>
          <p:cNvPr id="3" name="Content Placeholder 2"/>
          <p:cNvSpPr>
            <a:spLocks noGrp="1"/>
          </p:cNvSpPr>
          <p:nvPr>
            <p:ph idx="1"/>
          </p:nvPr>
        </p:nvSpPr>
        <p:spPr>
          <a:xfrm>
            <a:off x="1371600" y="1052418"/>
            <a:ext cx="9601200" cy="5638800"/>
          </a:xfrm>
        </p:spPr>
        <p:txBody>
          <a:bodyPr>
            <a:normAutofit fontScale="92500" lnSpcReduction="20000"/>
          </a:bodyPr>
          <a:lstStyle/>
          <a:p>
            <a:r>
              <a:rPr lang="en-US" dirty="0"/>
              <a:t>Right-click on your database and select “New Query”</a:t>
            </a:r>
          </a:p>
          <a:p>
            <a:r>
              <a:rPr lang="en-US" dirty="0"/>
              <a:t>Type the following into the query window and run</a:t>
            </a:r>
          </a:p>
          <a:p>
            <a:pPr marL="0" indent="0">
              <a:buNone/>
            </a:pPr>
            <a:r>
              <a:rPr lang="en-US" dirty="0"/>
              <a:t>	</a:t>
            </a:r>
            <a:r>
              <a:rPr lang="en-US" sz="1400" b="1" dirty="0">
                <a:latin typeface="Courier New" panose="02070309020205020404" pitchFamily="49" charset="0"/>
                <a:cs typeface="Courier New" panose="02070309020205020404" pitchFamily="49" charset="0"/>
              </a:rPr>
              <a:t>CREATE TABLE </a:t>
            </a:r>
            <a:r>
              <a:rPr lang="en-US" sz="1400" b="1" dirty="0" err="1">
                <a:latin typeface="Courier New" panose="02070309020205020404" pitchFamily="49" charset="0"/>
                <a:cs typeface="Courier New" panose="02070309020205020404" pitchFamily="49" charset="0"/>
              </a:rPr>
              <a:t>tblCars</a:t>
            </a:r>
            <a:r>
              <a:rPr lang="en-US" sz="1400" b="1" dirty="0">
                <a:latin typeface="Courier New" panose="02070309020205020404" pitchFamily="49" charset="0"/>
                <a:cs typeface="Courier New" panose="02070309020205020404" pitchFamily="49" charset="0"/>
              </a:rPr>
              <a:t> (</a:t>
            </a:r>
          </a:p>
          <a:p>
            <a:pPr marL="0" lvl="1" indent="0">
              <a:buNone/>
            </a:pPr>
            <a:r>
              <a:rPr lang="en-US" sz="1400" b="1" i="0" dirty="0">
                <a:latin typeface="Courier New" panose="02070309020205020404" pitchFamily="49" charset="0"/>
                <a:cs typeface="Courier New" panose="02070309020205020404" pitchFamily="49" charset="0"/>
              </a:rPr>
              <a:t>		Id	INT		NOT NULL		IDENTITY (1, 1)	PRIMARY KEY,</a:t>
            </a:r>
          </a:p>
          <a:p>
            <a:pPr marL="0" lvl="1" indent="0">
              <a:buNone/>
            </a:pPr>
            <a:r>
              <a:rPr lang="en-US" sz="1400" b="1" i="0" dirty="0">
                <a:latin typeface="Courier New" panose="02070309020205020404" pitchFamily="49" charset="0"/>
                <a:cs typeface="Courier New" panose="02070309020205020404" pitchFamily="49" charset="0"/>
              </a:rPr>
              <a:t>		vin	VARCHAR(17)	NOT NULL,</a:t>
            </a:r>
          </a:p>
          <a:p>
            <a:pPr marL="0" lvl="1" indent="0">
              <a:buNone/>
            </a:pPr>
            <a:r>
              <a:rPr lang="en-US" sz="1400" b="1" i="0" dirty="0">
                <a:latin typeface="Courier New" panose="02070309020205020404" pitchFamily="49" charset="0"/>
                <a:cs typeface="Courier New" panose="02070309020205020404" pitchFamily="49" charset="0"/>
              </a:rPr>
              <a:t>		make	VARCHAR(30)	NOT NULL,</a:t>
            </a:r>
          </a:p>
          <a:p>
            <a:pPr marL="0" lvl="1" indent="0">
              <a:buNone/>
            </a:pPr>
            <a:r>
              <a:rPr lang="en-US" sz="1400" b="1" i="0" dirty="0">
                <a:latin typeface="Courier New" panose="02070309020205020404" pitchFamily="49" charset="0"/>
                <a:cs typeface="Courier New" panose="02070309020205020404" pitchFamily="49" charset="0"/>
              </a:rPr>
              <a:t>		model	VARCHAR(30)	NOT </a:t>
            </a:r>
            <a:r>
              <a:rPr lang="en-US" sz="1400" b="1" i="0" dirty="0" smtClean="0">
                <a:latin typeface="Courier New" panose="02070309020205020404" pitchFamily="49" charset="0"/>
                <a:cs typeface="Courier New" panose="02070309020205020404" pitchFamily="49" charset="0"/>
              </a:rPr>
              <a:t>NULL,</a:t>
            </a:r>
            <a:endParaRPr lang="en-US" sz="1400" b="1" i="0" dirty="0">
              <a:latin typeface="Courier New" panose="02070309020205020404" pitchFamily="49" charset="0"/>
              <a:cs typeface="Courier New" panose="02070309020205020404" pitchFamily="49" charset="0"/>
            </a:endParaRPr>
          </a:p>
          <a:p>
            <a:pPr marL="0" lvl="1" indent="0">
              <a:buNone/>
            </a:pPr>
            <a:r>
              <a:rPr lang="en-US" sz="1400" b="1" i="0" dirty="0">
                <a:latin typeface="Courier New" panose="02070309020205020404" pitchFamily="49" charset="0"/>
                <a:cs typeface="Courier New" panose="02070309020205020404" pitchFamily="49" charset="0"/>
              </a:rPr>
              <a:t>		year	INT		NOT NULL,</a:t>
            </a:r>
          </a:p>
          <a:p>
            <a:pPr marL="0" lvl="1" indent="0">
              <a:buNone/>
            </a:pPr>
            <a:r>
              <a:rPr lang="en-US" sz="1400" b="1" i="0" dirty="0">
                <a:latin typeface="Courier New" panose="02070309020205020404" pitchFamily="49" charset="0"/>
                <a:cs typeface="Courier New" panose="02070309020205020404" pitchFamily="49" charset="0"/>
              </a:rPr>
              <a:t>	);</a:t>
            </a:r>
            <a:endParaRPr lang="en-US" sz="1400" b="1" dirty="0">
              <a:latin typeface="Courier New" panose="02070309020205020404" pitchFamily="49" charset="0"/>
              <a:cs typeface="Courier New" panose="02070309020205020404" pitchFamily="49" charset="0"/>
            </a:endParaRPr>
          </a:p>
          <a:p>
            <a:r>
              <a:rPr lang="en-US" dirty="0"/>
              <a:t>Download the file: </a:t>
            </a:r>
            <a:r>
              <a:rPr lang="en-US" b="1" dirty="0"/>
              <a:t>CarData.txt</a:t>
            </a:r>
            <a:r>
              <a:rPr lang="en-US" dirty="0"/>
              <a:t> from Canvas. Found in </a:t>
            </a:r>
            <a:r>
              <a:rPr lang="en-US" b="1" dirty="0"/>
              <a:t>Files/Handouts</a:t>
            </a:r>
            <a:r>
              <a:rPr lang="en-US" dirty="0"/>
              <a:t> folder and save it to your </a:t>
            </a:r>
            <a:r>
              <a:rPr lang="en-US" b="1" dirty="0"/>
              <a:t>c:\temp</a:t>
            </a:r>
            <a:r>
              <a:rPr lang="en-US" dirty="0"/>
              <a:t> folder</a:t>
            </a:r>
          </a:p>
          <a:p>
            <a:r>
              <a:rPr lang="en-US" dirty="0"/>
              <a:t>Delete the CREATE TABLE code in your query window then type and run the following:</a:t>
            </a:r>
          </a:p>
          <a:p>
            <a:endParaRPr lang="en-US" dirty="0"/>
          </a:p>
          <a:p>
            <a:pPr marL="0" indent="0">
              <a:lnSpc>
                <a:spcPct val="120000"/>
              </a:lnSpc>
              <a:spcBef>
                <a:spcPts val="0"/>
              </a:spcBef>
              <a:spcAft>
                <a:spcPts val="0"/>
              </a:spcAft>
              <a:buNone/>
            </a:pPr>
            <a:r>
              <a:rPr lang="en-US" sz="1400" b="1" dirty="0"/>
              <a:t>	BULK INSERT </a:t>
            </a:r>
            <a:r>
              <a:rPr lang="en-US" sz="1400" b="1" dirty="0" err="1"/>
              <a:t>tblCars</a:t>
            </a:r>
            <a:endParaRPr lang="en-US" sz="1400" b="1" dirty="0"/>
          </a:p>
          <a:p>
            <a:pPr marL="0" indent="0">
              <a:lnSpc>
                <a:spcPct val="120000"/>
              </a:lnSpc>
              <a:spcBef>
                <a:spcPts val="0"/>
              </a:spcBef>
              <a:spcAft>
                <a:spcPts val="0"/>
              </a:spcAft>
              <a:buNone/>
            </a:pPr>
            <a:r>
              <a:rPr lang="en-US" sz="1400" b="1" dirty="0"/>
              <a:t>	FROM 'c:\temp\CarData.txt'</a:t>
            </a:r>
          </a:p>
          <a:p>
            <a:pPr marL="0" indent="0">
              <a:lnSpc>
                <a:spcPct val="120000"/>
              </a:lnSpc>
              <a:spcBef>
                <a:spcPts val="0"/>
              </a:spcBef>
              <a:spcAft>
                <a:spcPts val="0"/>
              </a:spcAft>
              <a:buNone/>
            </a:pPr>
            <a:r>
              <a:rPr lang="en-US" sz="1400" b="1" dirty="0"/>
              <a:t>	WITH (</a:t>
            </a:r>
          </a:p>
          <a:p>
            <a:pPr marL="0" indent="0">
              <a:lnSpc>
                <a:spcPct val="120000"/>
              </a:lnSpc>
              <a:spcBef>
                <a:spcPts val="0"/>
              </a:spcBef>
              <a:spcAft>
                <a:spcPts val="0"/>
              </a:spcAft>
              <a:buNone/>
            </a:pPr>
            <a:r>
              <a:rPr lang="en-US" sz="1400" b="1" dirty="0"/>
              <a:t>		FIRSTROW = 2,</a:t>
            </a:r>
          </a:p>
          <a:p>
            <a:pPr marL="0" indent="0">
              <a:lnSpc>
                <a:spcPct val="120000"/>
              </a:lnSpc>
              <a:spcBef>
                <a:spcPts val="0"/>
              </a:spcBef>
              <a:spcAft>
                <a:spcPts val="0"/>
              </a:spcAft>
              <a:buNone/>
            </a:pPr>
            <a:r>
              <a:rPr lang="en-US" sz="1400" b="1" dirty="0"/>
              <a:t>		ROWTERMINATOR = '\n',</a:t>
            </a:r>
          </a:p>
          <a:p>
            <a:pPr marL="0" indent="0">
              <a:lnSpc>
                <a:spcPct val="120000"/>
              </a:lnSpc>
              <a:spcBef>
                <a:spcPts val="0"/>
              </a:spcBef>
              <a:spcAft>
                <a:spcPts val="0"/>
              </a:spcAft>
              <a:buNone/>
            </a:pPr>
            <a:r>
              <a:rPr lang="en-US" sz="1400" b="1" dirty="0"/>
              <a:t>		FIELDTERMINATOR = '\</a:t>
            </a:r>
            <a:r>
              <a:rPr lang="en-US" sz="1400" b="1" dirty="0" smtClean="0"/>
              <a:t>t',</a:t>
            </a:r>
            <a:endParaRPr lang="en-US" sz="1400" b="1" dirty="0"/>
          </a:p>
          <a:p>
            <a:pPr marL="0" indent="0">
              <a:lnSpc>
                <a:spcPct val="120000"/>
              </a:lnSpc>
              <a:spcBef>
                <a:spcPts val="0"/>
              </a:spcBef>
              <a:spcAft>
                <a:spcPts val="0"/>
              </a:spcAft>
              <a:buNone/>
            </a:pPr>
            <a:r>
              <a:rPr lang="en-US" sz="1400" b="1" dirty="0"/>
              <a:t>		KEEPIDENTITY</a:t>
            </a:r>
          </a:p>
          <a:p>
            <a:pPr marL="0" indent="0">
              <a:lnSpc>
                <a:spcPct val="120000"/>
              </a:lnSpc>
              <a:spcBef>
                <a:spcPts val="0"/>
              </a:spcBef>
              <a:spcAft>
                <a:spcPts val="0"/>
              </a:spcAft>
              <a:buNone/>
            </a:pPr>
            <a:r>
              <a:rPr lang="en-US" sz="1400" b="1" dirty="0"/>
              <a:t>	</a:t>
            </a:r>
            <a:r>
              <a:rPr lang="en-US" sz="1400" b="1" dirty="0" smtClean="0"/>
              <a:t>);</a:t>
            </a:r>
            <a:endParaRPr lang="en-US" sz="1400" b="1" dirty="0"/>
          </a:p>
          <a:p>
            <a:pPr marL="0" indent="0">
              <a:lnSpc>
                <a:spcPct val="120000"/>
              </a:lnSpc>
              <a:spcBef>
                <a:spcPts val="0"/>
              </a:spcBef>
              <a:spcAft>
                <a:spcPts val="0"/>
              </a:spcAft>
              <a:buNone/>
            </a:pPr>
            <a:endParaRPr lang="en-US" sz="1400" b="1" dirty="0"/>
          </a:p>
          <a:p>
            <a:pPr marL="0" indent="0">
              <a:lnSpc>
                <a:spcPct val="120000"/>
              </a:lnSpc>
              <a:spcBef>
                <a:spcPts val="0"/>
              </a:spcBef>
              <a:spcAft>
                <a:spcPts val="0"/>
              </a:spcAft>
              <a:buNone/>
            </a:pPr>
            <a:endParaRPr lang="en-US" dirty="0"/>
          </a:p>
          <a:p>
            <a:pPr marL="0" indent="0">
              <a:buNone/>
            </a:pPr>
            <a:endParaRPr lang="en-US" dirty="0"/>
          </a:p>
        </p:txBody>
      </p:sp>
    </p:spTree>
    <p:extLst>
      <p:ext uri="{BB962C8B-B14F-4D97-AF65-F5344CB8AC3E}">
        <p14:creationId xmlns:p14="http://schemas.microsoft.com/office/powerpoint/2010/main" val="230805597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6570"/>
          </a:xfrm>
        </p:spPr>
        <p:txBody>
          <a:bodyPr/>
          <a:lstStyle/>
          <a:p>
            <a:r>
              <a:rPr lang="en-US" dirty="0" smtClean="0"/>
              <a:t>Retrieving data from a dB (Read - </a:t>
            </a:r>
            <a:r>
              <a:rPr lang="en-US" dirty="0" err="1" smtClean="0"/>
              <a:t>c</a:t>
            </a:r>
            <a:r>
              <a:rPr lang="en-US" b="1" u="sng" dirty="0" err="1" smtClean="0"/>
              <a:t>R</a:t>
            </a:r>
            <a:r>
              <a:rPr lang="en-US" dirty="0" err="1" smtClean="0"/>
              <a:t>ud</a:t>
            </a:r>
            <a:r>
              <a:rPr lang="en-US" dirty="0" smtClean="0"/>
              <a:t>)</a:t>
            </a:r>
            <a:endParaRPr lang="en-US" dirty="0"/>
          </a:p>
        </p:txBody>
      </p:sp>
      <p:sp>
        <p:nvSpPr>
          <p:cNvPr id="3" name="Content Placeholder 2"/>
          <p:cNvSpPr>
            <a:spLocks noGrp="1"/>
          </p:cNvSpPr>
          <p:nvPr>
            <p:ph idx="1"/>
          </p:nvPr>
        </p:nvSpPr>
        <p:spPr>
          <a:xfrm>
            <a:off x="1371600" y="1492370"/>
            <a:ext cx="9601200" cy="4375030"/>
          </a:xfrm>
        </p:spPr>
        <p:txBody>
          <a:bodyPr/>
          <a:lstStyle/>
          <a:p>
            <a:r>
              <a:rPr lang="en-US" dirty="0" smtClean="0"/>
              <a:t>Retrieving data from a dB is a very important aspect when working with systems</a:t>
            </a:r>
          </a:p>
          <a:p>
            <a:r>
              <a:rPr lang="en-US" dirty="0" smtClean="0"/>
              <a:t>We will learn layers and layers of ways to read data from a database but here is a simple example</a:t>
            </a:r>
          </a:p>
          <a:p>
            <a:pPr marL="0" indent="0">
              <a:buNone/>
            </a:pPr>
            <a:endParaRPr lang="en-US" dirty="0"/>
          </a:p>
          <a:p>
            <a:pPr marL="0" indent="0">
              <a:buNone/>
            </a:pPr>
            <a:r>
              <a:rPr lang="en-US" sz="1400" b="1" dirty="0" smtClean="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SELECT * FROM </a:t>
            </a:r>
            <a:r>
              <a:rPr lang="en-US" b="1" dirty="0" err="1">
                <a:latin typeface="Courier New" panose="02070309020205020404" pitchFamily="49" charset="0"/>
                <a:cs typeface="Courier New" panose="02070309020205020404" pitchFamily="49" charset="0"/>
              </a:rPr>
              <a:t>tblCars</a:t>
            </a:r>
            <a:r>
              <a:rPr lang="en-US" b="1" dirty="0">
                <a:latin typeface="Courier New" panose="02070309020205020404" pitchFamily="49" charset="0"/>
                <a:cs typeface="Courier New" panose="02070309020205020404" pitchFamily="49" charset="0"/>
              </a:rPr>
              <a:t> WHERE make = </a:t>
            </a:r>
            <a:r>
              <a:rPr lang="en-US" b="1" dirty="0" smtClean="0">
                <a:latin typeface="Courier New" panose="02070309020205020404" pitchFamily="49" charset="0"/>
                <a:cs typeface="Courier New" panose="02070309020205020404" pitchFamily="49" charset="0"/>
              </a:rPr>
              <a:t>'Honda';</a:t>
            </a:r>
            <a:endParaRPr lang="en-US" b="1" dirty="0">
              <a:latin typeface="Courier New" panose="02070309020205020404" pitchFamily="49" charset="0"/>
              <a:cs typeface="Courier New" panose="02070309020205020404" pitchFamily="49" charset="0"/>
            </a:endParaRPr>
          </a:p>
          <a:p>
            <a:pPr marL="0" indent="0">
              <a:buNone/>
            </a:pPr>
            <a:endParaRPr lang="en-US" dirty="0" smtClean="0"/>
          </a:p>
        </p:txBody>
      </p:sp>
    </p:spTree>
    <p:extLst>
      <p:ext uri="{BB962C8B-B14F-4D97-AF65-F5344CB8AC3E}">
        <p14:creationId xmlns:p14="http://schemas.microsoft.com/office/powerpoint/2010/main" val="30468901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599" y="685800"/>
            <a:ext cx="10282687" cy="987725"/>
          </a:xfrm>
        </p:spPr>
        <p:txBody>
          <a:bodyPr>
            <a:normAutofit/>
          </a:bodyPr>
          <a:lstStyle/>
          <a:p>
            <a:r>
              <a:rPr lang="en-US" dirty="0" smtClean="0"/>
              <a:t>Updating records in a dB (Update - </a:t>
            </a:r>
            <a:r>
              <a:rPr lang="en-US" dirty="0" err="1" smtClean="0"/>
              <a:t>cr</a:t>
            </a:r>
            <a:r>
              <a:rPr lang="en-US" b="1" u="sng" dirty="0" err="1" smtClean="0"/>
              <a:t>U</a:t>
            </a:r>
            <a:r>
              <a:rPr lang="en-US" dirty="0" err="1" smtClean="0"/>
              <a:t>d</a:t>
            </a:r>
            <a:r>
              <a:rPr lang="en-US" dirty="0" smtClean="0"/>
              <a:t>)</a:t>
            </a:r>
            <a:endParaRPr lang="en-US" dirty="0"/>
          </a:p>
        </p:txBody>
      </p:sp>
      <p:sp>
        <p:nvSpPr>
          <p:cNvPr id="3" name="Content Placeholder 2"/>
          <p:cNvSpPr>
            <a:spLocks noGrp="1"/>
          </p:cNvSpPr>
          <p:nvPr>
            <p:ph idx="1"/>
          </p:nvPr>
        </p:nvSpPr>
        <p:spPr/>
        <p:txBody>
          <a:bodyPr/>
          <a:lstStyle/>
          <a:p>
            <a:r>
              <a:rPr lang="en-US" dirty="0" smtClean="0"/>
              <a:t>Although updating records isn’t required it is often used when one works with a dB</a:t>
            </a:r>
          </a:p>
          <a:p>
            <a:r>
              <a:rPr lang="en-US" dirty="0" smtClean="0"/>
              <a:t>Here is a simple example of an update to a table alone with a select (Read)</a:t>
            </a:r>
          </a:p>
          <a:p>
            <a:endParaRPr lang="en-US" dirty="0"/>
          </a:p>
          <a:p>
            <a:pPr marL="0" indent="0">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UPDATE </a:t>
            </a:r>
            <a:r>
              <a:rPr lang="en-US" b="1" dirty="0" err="1" smtClean="0">
                <a:latin typeface="Courier New" panose="02070309020205020404" pitchFamily="49" charset="0"/>
                <a:cs typeface="Courier New" panose="02070309020205020404" pitchFamily="49" charset="0"/>
              </a:rPr>
              <a:t>tblCars</a:t>
            </a:r>
            <a:r>
              <a:rPr lang="en-US" b="1" dirty="0" smtClean="0">
                <a:latin typeface="Courier New" panose="02070309020205020404" pitchFamily="49" charset="0"/>
                <a:cs typeface="Courier New" panose="02070309020205020404" pitchFamily="49" charset="0"/>
              </a:rPr>
              <a:t> SET make = 'HONDA' WHERE make = 'Honda';</a:t>
            </a:r>
          </a:p>
          <a:p>
            <a:pPr marL="0" indent="0">
              <a:buNone/>
            </a:pP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SELECT </a:t>
            </a:r>
            <a:r>
              <a:rPr lang="en-US" b="1" dirty="0">
                <a:latin typeface="Courier New" panose="02070309020205020404" pitchFamily="49" charset="0"/>
                <a:cs typeface="Courier New" panose="02070309020205020404" pitchFamily="49" charset="0"/>
              </a:rPr>
              <a:t>* FROM </a:t>
            </a:r>
            <a:r>
              <a:rPr lang="en-US" b="1" dirty="0" err="1">
                <a:latin typeface="Courier New" panose="02070309020205020404" pitchFamily="49" charset="0"/>
                <a:cs typeface="Courier New" panose="02070309020205020404" pitchFamily="49" charset="0"/>
              </a:rPr>
              <a:t>tblCars</a:t>
            </a:r>
            <a:r>
              <a:rPr lang="en-US" b="1" dirty="0">
                <a:latin typeface="Courier New" panose="02070309020205020404" pitchFamily="49" charset="0"/>
                <a:cs typeface="Courier New" panose="02070309020205020404" pitchFamily="49" charset="0"/>
              </a:rPr>
              <a:t> WHERE make = </a:t>
            </a:r>
            <a:r>
              <a:rPr lang="en-US" b="1" dirty="0" smtClean="0">
                <a:latin typeface="Courier New" panose="02070309020205020404" pitchFamily="49" charset="0"/>
                <a:cs typeface="Courier New" panose="02070309020205020404" pitchFamily="49" charset="0"/>
              </a:rPr>
              <a:t>'Honda';</a:t>
            </a:r>
            <a:endParaRPr lang="en-US" b="1" dirty="0">
              <a:latin typeface="Courier New" panose="02070309020205020404" pitchFamily="49" charset="0"/>
              <a:cs typeface="Courier New" panose="02070309020205020404" pitchFamily="49" charset="0"/>
            </a:endParaRPr>
          </a:p>
          <a:p>
            <a:pPr marL="0" indent="0">
              <a:buNone/>
            </a:pPr>
            <a:endParaRPr lang="en-US" dirty="0"/>
          </a:p>
        </p:txBody>
      </p:sp>
    </p:spTree>
    <p:extLst>
      <p:ext uri="{BB962C8B-B14F-4D97-AF65-F5344CB8AC3E}">
        <p14:creationId xmlns:p14="http://schemas.microsoft.com/office/powerpoint/2010/main" val="1421787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08004"/>
            <a:ext cx="9601200" cy="695527"/>
          </a:xfrm>
        </p:spPr>
        <p:txBody>
          <a:bodyPr/>
          <a:lstStyle/>
          <a:p>
            <a:r>
              <a:rPr lang="en-US" dirty="0"/>
              <a:t>Deleting </a:t>
            </a:r>
            <a:r>
              <a:rPr lang="en-US" dirty="0" smtClean="0"/>
              <a:t>rows </a:t>
            </a:r>
            <a:r>
              <a:rPr lang="en-US" dirty="0"/>
              <a:t>to a </a:t>
            </a:r>
            <a:r>
              <a:rPr lang="en-US" dirty="0" smtClean="0"/>
              <a:t>dB (Delete - </a:t>
            </a:r>
            <a:r>
              <a:rPr lang="en-US" dirty="0" err="1" smtClean="0"/>
              <a:t>cru</a:t>
            </a:r>
            <a:r>
              <a:rPr lang="en-US" b="1" u="sng" dirty="0" err="1" smtClean="0"/>
              <a:t>D</a:t>
            </a:r>
            <a:r>
              <a:rPr lang="en-US" dirty="0" smtClean="0"/>
              <a:t>)</a:t>
            </a:r>
            <a:endParaRPr lang="en-US" dirty="0"/>
          </a:p>
        </p:txBody>
      </p:sp>
      <p:sp>
        <p:nvSpPr>
          <p:cNvPr id="3" name="Content Placeholder 2"/>
          <p:cNvSpPr>
            <a:spLocks noGrp="1"/>
          </p:cNvSpPr>
          <p:nvPr>
            <p:ph idx="1"/>
          </p:nvPr>
        </p:nvSpPr>
        <p:spPr>
          <a:xfrm>
            <a:off x="826851" y="903531"/>
            <a:ext cx="11186809" cy="5828009"/>
          </a:xfrm>
        </p:spPr>
        <p:txBody>
          <a:bodyPr>
            <a:normAutofit/>
          </a:bodyPr>
          <a:lstStyle/>
          <a:p>
            <a:r>
              <a:rPr lang="en-US" sz="1800" b="1" dirty="0"/>
              <a:t>There are two basic ways to remove all data from a table:</a:t>
            </a:r>
          </a:p>
          <a:p>
            <a:pPr lvl="1"/>
            <a:r>
              <a:rPr lang="en-US" sz="1800" b="1" dirty="0" smtClean="0"/>
              <a:t>DELETE FROM </a:t>
            </a:r>
            <a:r>
              <a:rPr lang="en-US" sz="1800" b="1" dirty="0" err="1"/>
              <a:t>tableName</a:t>
            </a:r>
            <a:endParaRPr lang="en-US" sz="1800" b="1" dirty="0"/>
          </a:p>
          <a:p>
            <a:pPr lvl="1"/>
            <a:r>
              <a:rPr lang="en-US" sz="1800" b="1" dirty="0"/>
              <a:t>TRUNCATE TABLE </a:t>
            </a:r>
          </a:p>
          <a:p>
            <a:pPr lvl="2"/>
            <a:r>
              <a:rPr lang="en-US" sz="1600" b="1" dirty="0"/>
              <a:t>Advantage / </a:t>
            </a:r>
            <a:r>
              <a:rPr lang="en-US" sz="1600" b="1" dirty="0" smtClean="0"/>
              <a:t>disadvantages</a:t>
            </a:r>
            <a:endParaRPr lang="en-US" sz="1600" b="1" dirty="0"/>
          </a:p>
          <a:p>
            <a:pPr marL="0" lvl="2" indent="0">
              <a:buNone/>
            </a:pPr>
            <a:endParaRPr lang="en-US" sz="1600" b="1" dirty="0" smtClean="0"/>
          </a:p>
          <a:p>
            <a:pPr marL="384048" lvl="2">
              <a:spcBef>
                <a:spcPts val="1000"/>
              </a:spcBef>
            </a:pPr>
            <a:r>
              <a:rPr lang="en-US" b="1" dirty="0"/>
              <a:t>Some examples:</a:t>
            </a:r>
          </a:p>
          <a:p>
            <a:pPr marL="0" indent="0">
              <a:buNone/>
            </a:pPr>
            <a:r>
              <a:rPr lang="en-US" sz="1600" b="1" dirty="0"/>
              <a:t>	</a:t>
            </a:r>
            <a:r>
              <a:rPr lang="en-US" sz="1600" dirty="0"/>
              <a:t> </a:t>
            </a:r>
            <a:r>
              <a:rPr lang="en-US" b="1" dirty="0" smtClean="0">
                <a:latin typeface="Courier New" panose="02070309020205020404" pitchFamily="49" charset="0"/>
                <a:cs typeface="Courier New" panose="02070309020205020404" pitchFamily="49" charset="0"/>
              </a:rPr>
              <a:t>DELETE FROM </a:t>
            </a:r>
            <a:r>
              <a:rPr lang="en-US" b="1" dirty="0" err="1">
                <a:latin typeface="Courier New" panose="02070309020205020404" pitchFamily="49" charset="0"/>
                <a:cs typeface="Courier New" panose="02070309020205020404" pitchFamily="49" charset="0"/>
              </a:rPr>
              <a:t>tblCars</a:t>
            </a:r>
            <a:r>
              <a:rPr lang="en-US" b="1" dirty="0">
                <a:latin typeface="Courier New" panose="02070309020205020404" pitchFamily="49" charset="0"/>
                <a:cs typeface="Courier New" panose="02070309020205020404" pitchFamily="49" charset="0"/>
              </a:rPr>
              <a:t> </a:t>
            </a:r>
            <a:r>
              <a:rPr lang="en-US" b="1" dirty="0" smtClean="0">
                <a:latin typeface="Courier New" panose="02070309020205020404" pitchFamily="49" charset="0"/>
                <a:cs typeface="Courier New" panose="02070309020205020404" pitchFamily="49" charset="0"/>
              </a:rPr>
              <a:t>WHERE </a:t>
            </a:r>
            <a:r>
              <a:rPr lang="en-US" b="1" dirty="0">
                <a:latin typeface="Courier New" panose="02070309020205020404" pitchFamily="49" charset="0"/>
                <a:cs typeface="Courier New" panose="02070309020205020404" pitchFamily="49" charset="0"/>
              </a:rPr>
              <a:t>make = </a:t>
            </a:r>
            <a:r>
              <a:rPr lang="en-US" b="1" dirty="0" smtClean="0">
                <a:latin typeface="Courier New" panose="02070309020205020404" pitchFamily="49" charset="0"/>
                <a:cs typeface="Courier New" panose="02070309020205020404" pitchFamily="49" charset="0"/>
              </a:rPr>
              <a:t>'Honda';</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SELECT * FROM </a:t>
            </a:r>
            <a:r>
              <a:rPr lang="en-US" b="1" dirty="0" err="1">
                <a:latin typeface="Courier New" panose="02070309020205020404" pitchFamily="49" charset="0"/>
                <a:cs typeface="Courier New" panose="02070309020205020404" pitchFamily="49" charset="0"/>
              </a:rPr>
              <a:t>tblCars</a:t>
            </a:r>
            <a:r>
              <a:rPr lang="en-US" b="1" dirty="0">
                <a:latin typeface="Courier New" panose="02070309020205020404" pitchFamily="49" charset="0"/>
                <a:cs typeface="Courier New" panose="02070309020205020404" pitchFamily="49" charset="0"/>
              </a:rPr>
              <a:t> WHERE make = </a:t>
            </a:r>
            <a:r>
              <a:rPr lang="en-US" b="1" dirty="0" smtClean="0">
                <a:latin typeface="Courier New" panose="02070309020205020404" pitchFamily="49" charset="0"/>
                <a:cs typeface="Courier New" panose="02070309020205020404" pitchFamily="49" charset="0"/>
              </a:rPr>
              <a:t>'Honda';</a:t>
            </a:r>
          </a:p>
          <a:p>
            <a:pPr marL="0" indent="0">
              <a:buNone/>
            </a:pPr>
            <a:endParaRPr lang="en-US" b="1" dirty="0">
              <a:latin typeface="Courier New" panose="02070309020205020404" pitchFamily="49" charset="0"/>
              <a:cs typeface="Courier New" panose="02070309020205020404" pitchFamily="49" charset="0"/>
            </a:endParaRPr>
          </a:p>
          <a:p>
            <a:pPr marL="0" indent="0">
              <a:buNone/>
            </a:pPr>
            <a:r>
              <a:rPr lang="en-US" sz="1600" b="1" dirty="0"/>
              <a:t>	</a:t>
            </a:r>
            <a:r>
              <a:rPr lang="en-US" b="1" dirty="0" smtClean="0">
                <a:latin typeface="Courier New" panose="02070309020205020404" pitchFamily="49" charset="0"/>
                <a:cs typeface="Courier New" panose="02070309020205020404" pitchFamily="49" charset="0"/>
              </a:rPr>
              <a:t>TRUNCATE TABLE </a:t>
            </a:r>
            <a:r>
              <a:rPr lang="en-US" b="1" dirty="0" err="1" smtClean="0">
                <a:latin typeface="Courier New" panose="02070309020205020404" pitchFamily="49" charset="0"/>
                <a:cs typeface="Courier New" panose="02070309020205020404" pitchFamily="49" charset="0"/>
              </a:rPr>
              <a:t>tblCars</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	SELECT * FROM </a:t>
            </a:r>
            <a:r>
              <a:rPr lang="en-US" b="1" dirty="0" err="1" smtClean="0">
                <a:latin typeface="Courier New" panose="02070309020205020404" pitchFamily="49" charset="0"/>
                <a:cs typeface="Courier New" panose="02070309020205020404" pitchFamily="49" charset="0"/>
              </a:rPr>
              <a:t>tblCars</a:t>
            </a:r>
            <a:r>
              <a:rPr lang="en-US" b="1" dirty="0" smtClean="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marL="0" lvl="2" indent="0">
              <a:buNone/>
            </a:pPr>
            <a:endParaRPr lang="en-US" sz="1600" b="1" dirty="0" smtClean="0"/>
          </a:p>
        </p:txBody>
      </p:sp>
    </p:spTree>
    <p:extLst>
      <p:ext uri="{BB962C8B-B14F-4D97-AF65-F5344CB8AC3E}">
        <p14:creationId xmlns:p14="http://schemas.microsoft.com/office/powerpoint/2010/main" val="4040147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course</a:t>
            </a:r>
          </a:p>
        </p:txBody>
      </p:sp>
      <p:sp>
        <p:nvSpPr>
          <p:cNvPr id="3" name="Content Placeholder 2"/>
          <p:cNvSpPr>
            <a:spLocks noGrp="1"/>
          </p:cNvSpPr>
          <p:nvPr>
            <p:ph idx="1"/>
          </p:nvPr>
        </p:nvSpPr>
        <p:spPr/>
        <p:txBody>
          <a:bodyPr/>
          <a:lstStyle/>
          <a:p>
            <a:r>
              <a:rPr lang="en-US" dirty="0"/>
              <a:t>Professor </a:t>
            </a:r>
            <a:r>
              <a:rPr lang="en-US" dirty="0" err="1"/>
              <a:t>Stahr</a:t>
            </a:r>
            <a:endParaRPr lang="en-US" dirty="0"/>
          </a:p>
          <a:p>
            <a:r>
              <a:rPr lang="en-US" dirty="0"/>
              <a:t>Office: Benton 15</a:t>
            </a:r>
          </a:p>
          <a:p>
            <a:r>
              <a:rPr lang="en-US" dirty="0"/>
              <a:t>Syllabus</a:t>
            </a:r>
          </a:p>
          <a:p>
            <a:r>
              <a:rPr lang="en-US" dirty="0"/>
              <a:t>What are we going to cover this semester?</a:t>
            </a:r>
          </a:p>
        </p:txBody>
      </p:sp>
    </p:spTree>
    <p:extLst>
      <p:ext uri="{BB962C8B-B14F-4D97-AF65-F5344CB8AC3E}">
        <p14:creationId xmlns:p14="http://schemas.microsoft.com/office/powerpoint/2010/main" val="31610863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02532"/>
          </a:xfrm>
        </p:spPr>
        <p:txBody>
          <a:bodyPr/>
          <a:lstStyle/>
          <a:p>
            <a:r>
              <a:rPr lang="en-US" dirty="0"/>
              <a:t>Running a database script file</a:t>
            </a:r>
          </a:p>
        </p:txBody>
      </p:sp>
      <p:sp>
        <p:nvSpPr>
          <p:cNvPr id="3" name="Content Placeholder 2"/>
          <p:cNvSpPr>
            <a:spLocks noGrp="1"/>
          </p:cNvSpPr>
          <p:nvPr>
            <p:ph idx="1"/>
          </p:nvPr>
        </p:nvSpPr>
        <p:spPr>
          <a:xfrm>
            <a:off x="1371600" y="1566153"/>
            <a:ext cx="10564238" cy="4301247"/>
          </a:xfrm>
        </p:spPr>
        <p:txBody>
          <a:bodyPr/>
          <a:lstStyle/>
          <a:p>
            <a:r>
              <a:rPr lang="en-US" dirty="0"/>
              <a:t>Download the </a:t>
            </a:r>
            <a:r>
              <a:rPr lang="en-US" dirty="0" err="1"/>
              <a:t>create_ap.sql</a:t>
            </a:r>
            <a:r>
              <a:rPr lang="en-US" dirty="0"/>
              <a:t> script file from Canvas. This are located in the Database Scripts folder under Files.</a:t>
            </a:r>
          </a:p>
          <a:p>
            <a:r>
              <a:rPr lang="en-US" dirty="0" smtClean="0"/>
              <a:t>In Visual Studio, click </a:t>
            </a:r>
            <a:r>
              <a:rPr lang="en-US" dirty="0"/>
              <a:t>the Open File icon on the top </a:t>
            </a:r>
            <a:r>
              <a:rPr lang="en-US" dirty="0" smtClean="0"/>
              <a:t>menu</a:t>
            </a:r>
            <a:endParaRPr lang="en-US" dirty="0"/>
          </a:p>
          <a:p>
            <a:r>
              <a:rPr lang="en-US" dirty="0"/>
              <a:t>Select the </a:t>
            </a:r>
            <a:r>
              <a:rPr lang="en-US" dirty="0" smtClean="0"/>
              <a:t>script </a:t>
            </a:r>
            <a:r>
              <a:rPr lang="en-US" dirty="0"/>
              <a:t>file (</a:t>
            </a:r>
            <a:r>
              <a:rPr lang="en-US" b="1" dirty="0" err="1"/>
              <a:t>create_ap.sql</a:t>
            </a:r>
            <a:r>
              <a:rPr lang="en-US" dirty="0"/>
              <a:t>)</a:t>
            </a:r>
          </a:p>
          <a:p>
            <a:r>
              <a:rPr lang="en-US" dirty="0"/>
              <a:t>Click the small green run arrow in the </a:t>
            </a:r>
            <a:r>
              <a:rPr lang="en-US" dirty="0" err="1"/>
              <a:t>create_ap.sql</a:t>
            </a:r>
            <a:r>
              <a:rPr lang="en-US" dirty="0"/>
              <a:t> tab and run it.</a:t>
            </a:r>
          </a:p>
          <a:p>
            <a:r>
              <a:rPr lang="en-US" dirty="0"/>
              <a:t>When asked to select a server expand Local and pick the </a:t>
            </a:r>
            <a:r>
              <a:rPr lang="en-US" dirty="0" err="1"/>
              <a:t>MSSQLLocalDB</a:t>
            </a:r>
            <a:r>
              <a:rPr lang="en-US" dirty="0"/>
              <a:t> and click Connect</a:t>
            </a:r>
          </a:p>
          <a:p>
            <a:r>
              <a:rPr lang="en-US" dirty="0"/>
              <a:t>Right click onto the Database folder and select Refresh to see that your databases imported</a:t>
            </a:r>
          </a:p>
          <a:p>
            <a:endParaRPr lang="en-US" dirty="0"/>
          </a:p>
        </p:txBody>
      </p:sp>
    </p:spTree>
    <p:extLst>
      <p:ext uri="{BB962C8B-B14F-4D97-AF65-F5344CB8AC3E}">
        <p14:creationId xmlns:p14="http://schemas.microsoft.com/office/powerpoint/2010/main" val="1817742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Looking at data</a:t>
            </a:r>
          </a:p>
        </p:txBody>
      </p:sp>
      <p:sp>
        <p:nvSpPr>
          <p:cNvPr id="3" name="Content Placeholder 2"/>
          <p:cNvSpPr>
            <a:spLocks noGrp="1"/>
          </p:cNvSpPr>
          <p:nvPr>
            <p:ph idx="1"/>
          </p:nvPr>
        </p:nvSpPr>
        <p:spPr>
          <a:xfrm>
            <a:off x="1371600" y="1552754"/>
            <a:ext cx="9601200" cy="776377"/>
          </a:xfrm>
        </p:spPr>
        <p:txBody>
          <a:bodyPr/>
          <a:lstStyle/>
          <a:p>
            <a:r>
              <a:rPr lang="en-US" dirty="0"/>
              <a:t>We will take some time to look at the tables in the database and see how things are related.</a:t>
            </a:r>
          </a:p>
        </p:txBody>
      </p:sp>
    </p:spTree>
    <p:extLst>
      <p:ext uri="{BB962C8B-B14F-4D97-AF65-F5344CB8AC3E}">
        <p14:creationId xmlns:p14="http://schemas.microsoft.com/office/powerpoint/2010/main" val="35708403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858328"/>
          </a:xfrm>
        </p:spPr>
        <p:txBody>
          <a:bodyPr/>
          <a:lstStyle/>
          <a:p>
            <a:r>
              <a:rPr lang="en-US" dirty="0" smtClean="0"/>
              <a:t>Designing a dB</a:t>
            </a:r>
            <a:endParaRPr lang="en-US" dirty="0"/>
          </a:p>
        </p:txBody>
      </p:sp>
      <p:sp>
        <p:nvSpPr>
          <p:cNvPr id="3" name="Content Placeholder 2"/>
          <p:cNvSpPr>
            <a:spLocks noGrp="1"/>
          </p:cNvSpPr>
          <p:nvPr>
            <p:ph idx="1"/>
          </p:nvPr>
        </p:nvSpPr>
        <p:spPr>
          <a:xfrm>
            <a:off x="1371600" y="1621766"/>
            <a:ext cx="9601200" cy="4908430"/>
          </a:xfrm>
        </p:spPr>
        <p:txBody>
          <a:bodyPr/>
          <a:lstStyle/>
          <a:p>
            <a:r>
              <a:rPr lang="en-US" dirty="0" smtClean="0"/>
              <a:t>During the semester we will be working a lot with pre-created dBs; however, it is very important that you learn how to create a dB yourself.  Not only that, you need to have the skills to create a dB from an idea…</a:t>
            </a:r>
          </a:p>
          <a:p>
            <a:r>
              <a:rPr lang="en-US" dirty="0" smtClean="0"/>
              <a:t>Lets take the following system and build a database:</a:t>
            </a:r>
          </a:p>
          <a:p>
            <a:pPr marL="914400" indent="0">
              <a:buNone/>
            </a:pPr>
            <a:r>
              <a:rPr lang="en-US" dirty="0" smtClean="0"/>
              <a:t>Create a system to be used by a university.  The system needs to account for </a:t>
            </a:r>
            <a:r>
              <a:rPr lang="en-US" b="1" dirty="0" smtClean="0"/>
              <a:t>teachers</a:t>
            </a:r>
            <a:r>
              <a:rPr lang="en-US" dirty="0" smtClean="0"/>
              <a:t>, </a:t>
            </a:r>
            <a:r>
              <a:rPr lang="en-US" b="1" dirty="0" smtClean="0"/>
              <a:t>students</a:t>
            </a:r>
            <a:r>
              <a:rPr lang="en-US" dirty="0" smtClean="0"/>
              <a:t>, </a:t>
            </a:r>
            <a:r>
              <a:rPr lang="en-US" b="1" dirty="0" smtClean="0"/>
              <a:t>courses</a:t>
            </a:r>
            <a:endParaRPr lang="en-US" dirty="0"/>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18694533"/>
              </p:ext>
            </p:extLst>
          </p:nvPr>
        </p:nvGraphicFramePr>
        <p:xfrm>
          <a:off x="1850842" y="3816549"/>
          <a:ext cx="9294485" cy="2595880"/>
        </p:xfrm>
        <a:graphic>
          <a:graphicData uri="http://schemas.openxmlformats.org/drawingml/2006/table">
            <a:tbl>
              <a:tblPr firstRow="1" bandRow="1">
                <a:tableStyleId>{5C22544A-7EE6-4342-B048-85BDC9FD1C3A}</a:tableStyleId>
              </a:tblPr>
              <a:tblGrid>
                <a:gridCol w="1858897">
                  <a:extLst>
                    <a:ext uri="{9D8B030D-6E8A-4147-A177-3AD203B41FA5}">
                      <a16:colId xmlns:a16="http://schemas.microsoft.com/office/drawing/2014/main" val="1714722942"/>
                    </a:ext>
                  </a:extLst>
                </a:gridCol>
                <a:gridCol w="1858897">
                  <a:extLst>
                    <a:ext uri="{9D8B030D-6E8A-4147-A177-3AD203B41FA5}">
                      <a16:colId xmlns:a16="http://schemas.microsoft.com/office/drawing/2014/main" val="1003654070"/>
                    </a:ext>
                  </a:extLst>
                </a:gridCol>
                <a:gridCol w="1530904">
                  <a:extLst>
                    <a:ext uri="{9D8B030D-6E8A-4147-A177-3AD203B41FA5}">
                      <a16:colId xmlns:a16="http://schemas.microsoft.com/office/drawing/2014/main" val="2728637579"/>
                    </a:ext>
                  </a:extLst>
                </a:gridCol>
                <a:gridCol w="2001328">
                  <a:extLst>
                    <a:ext uri="{9D8B030D-6E8A-4147-A177-3AD203B41FA5}">
                      <a16:colId xmlns:a16="http://schemas.microsoft.com/office/drawing/2014/main" val="1017954843"/>
                    </a:ext>
                  </a:extLst>
                </a:gridCol>
                <a:gridCol w="2044459">
                  <a:extLst>
                    <a:ext uri="{9D8B030D-6E8A-4147-A177-3AD203B41FA5}">
                      <a16:colId xmlns:a16="http://schemas.microsoft.com/office/drawing/2014/main" val="2547333375"/>
                    </a:ext>
                  </a:extLst>
                </a:gridCol>
              </a:tblGrid>
              <a:tr h="370840">
                <a:tc>
                  <a:txBody>
                    <a:bodyPr/>
                    <a:lstStyle/>
                    <a:p>
                      <a:r>
                        <a:rPr lang="en-US" dirty="0" err="1" smtClean="0"/>
                        <a:t>tblTeachers</a:t>
                      </a:r>
                      <a:endParaRPr lang="en-US" dirty="0"/>
                    </a:p>
                  </a:txBody>
                  <a:tcPr/>
                </a:tc>
                <a:tc>
                  <a:txBody>
                    <a:bodyPr/>
                    <a:lstStyle/>
                    <a:p>
                      <a:r>
                        <a:rPr lang="en-US" dirty="0" err="1" smtClean="0"/>
                        <a:t>tblStudents</a:t>
                      </a:r>
                      <a:endParaRPr lang="en-US" dirty="0"/>
                    </a:p>
                  </a:txBody>
                  <a:tcPr/>
                </a:tc>
                <a:tc>
                  <a:txBody>
                    <a:bodyPr/>
                    <a:lstStyle/>
                    <a:p>
                      <a:r>
                        <a:rPr lang="en-US" dirty="0" err="1" smtClean="0"/>
                        <a:t>tblCourses</a:t>
                      </a:r>
                      <a:endParaRPr lang="en-US" dirty="0"/>
                    </a:p>
                  </a:txBody>
                  <a:tcPr/>
                </a:tc>
                <a:tc>
                  <a:txBody>
                    <a:bodyPr/>
                    <a:lstStyle/>
                    <a:p>
                      <a:r>
                        <a:rPr lang="en-US" dirty="0" err="1" smtClean="0"/>
                        <a:t>tblTeacherCourses</a:t>
                      </a:r>
                      <a:endParaRPr lang="en-US" dirty="0"/>
                    </a:p>
                  </a:txBody>
                  <a:tcPr/>
                </a:tc>
                <a:tc>
                  <a:txBody>
                    <a:bodyPr/>
                    <a:lstStyle/>
                    <a:p>
                      <a:r>
                        <a:rPr lang="en-US" dirty="0" err="1" smtClean="0"/>
                        <a:t>tblStudentCourses</a:t>
                      </a:r>
                      <a:endParaRPr lang="en-US" dirty="0"/>
                    </a:p>
                  </a:txBody>
                  <a:tcPr/>
                </a:tc>
                <a:extLst>
                  <a:ext uri="{0D108BD9-81ED-4DB2-BD59-A6C34878D82A}">
                    <a16:rowId xmlns:a16="http://schemas.microsoft.com/office/drawing/2014/main" val="4072083061"/>
                  </a:ext>
                </a:extLst>
              </a:tr>
              <a:tr h="370840">
                <a:tc>
                  <a:txBody>
                    <a:bodyPr/>
                    <a:lstStyle/>
                    <a:p>
                      <a:r>
                        <a:rPr lang="en-US" dirty="0" err="1" smtClean="0"/>
                        <a:t>teacherId</a:t>
                      </a:r>
                      <a:endParaRPr lang="en-US" dirty="0"/>
                    </a:p>
                  </a:txBody>
                  <a:tcPr/>
                </a:tc>
                <a:tc>
                  <a:txBody>
                    <a:bodyPr/>
                    <a:lstStyle/>
                    <a:p>
                      <a:r>
                        <a:rPr lang="en-US" dirty="0" err="1" smtClean="0"/>
                        <a:t>studentId</a:t>
                      </a:r>
                      <a:endParaRPr lang="en-US" dirty="0"/>
                    </a:p>
                  </a:txBody>
                  <a:tcPr/>
                </a:tc>
                <a:tc>
                  <a:txBody>
                    <a:bodyPr/>
                    <a:lstStyle/>
                    <a:p>
                      <a:r>
                        <a:rPr lang="en-US" dirty="0" err="1" smtClean="0"/>
                        <a:t>courseId</a:t>
                      </a:r>
                      <a:endParaRPr lang="en-US" dirty="0"/>
                    </a:p>
                  </a:txBody>
                  <a:tcPr/>
                </a:tc>
                <a:tc>
                  <a:txBody>
                    <a:bodyPr/>
                    <a:lstStyle/>
                    <a:p>
                      <a:r>
                        <a:rPr lang="en-US" dirty="0" err="1" smtClean="0"/>
                        <a:t>teacherId</a:t>
                      </a:r>
                      <a:endParaRPr lang="en-US" dirty="0"/>
                    </a:p>
                  </a:txBody>
                  <a:tcPr/>
                </a:tc>
                <a:tc>
                  <a:txBody>
                    <a:bodyPr/>
                    <a:lstStyle/>
                    <a:p>
                      <a:r>
                        <a:rPr lang="en-US" dirty="0" err="1" smtClean="0"/>
                        <a:t>studentId</a:t>
                      </a:r>
                      <a:endParaRPr lang="en-US" dirty="0"/>
                    </a:p>
                  </a:txBody>
                  <a:tcPr/>
                </a:tc>
                <a:extLst>
                  <a:ext uri="{0D108BD9-81ED-4DB2-BD59-A6C34878D82A}">
                    <a16:rowId xmlns:a16="http://schemas.microsoft.com/office/drawing/2014/main" val="1672133204"/>
                  </a:ext>
                </a:extLst>
              </a:tr>
              <a:tr h="370840">
                <a:tc>
                  <a:txBody>
                    <a:bodyPr/>
                    <a:lstStyle/>
                    <a:p>
                      <a:r>
                        <a:rPr lang="en-US" dirty="0" err="1" smtClean="0"/>
                        <a:t>teacherName</a:t>
                      </a:r>
                      <a:endParaRPr lang="en-US" dirty="0"/>
                    </a:p>
                  </a:txBody>
                  <a:tcPr/>
                </a:tc>
                <a:tc>
                  <a:txBody>
                    <a:bodyPr/>
                    <a:lstStyle/>
                    <a:p>
                      <a:r>
                        <a:rPr lang="en-US" dirty="0" err="1" smtClean="0"/>
                        <a:t>studentName</a:t>
                      </a:r>
                      <a:endParaRPr lang="en-US" dirty="0"/>
                    </a:p>
                  </a:txBody>
                  <a:tcPr/>
                </a:tc>
                <a:tc>
                  <a:txBody>
                    <a:bodyPr/>
                    <a:lstStyle/>
                    <a:p>
                      <a:r>
                        <a:rPr lang="en-US" dirty="0" err="1" smtClean="0"/>
                        <a:t>courseName</a:t>
                      </a:r>
                      <a:endParaRPr lang="en-US" dirty="0"/>
                    </a:p>
                  </a:txBody>
                  <a:tcPr/>
                </a:tc>
                <a:tc>
                  <a:txBody>
                    <a:bodyPr/>
                    <a:lstStyle/>
                    <a:p>
                      <a:r>
                        <a:rPr lang="en-US" dirty="0" err="1" smtClean="0"/>
                        <a:t>courseId</a:t>
                      </a:r>
                      <a:endParaRPr lang="en-US" dirty="0"/>
                    </a:p>
                  </a:txBody>
                  <a:tcPr/>
                </a:tc>
                <a:tc>
                  <a:txBody>
                    <a:bodyPr/>
                    <a:lstStyle/>
                    <a:p>
                      <a:r>
                        <a:rPr lang="en-US" dirty="0" err="1" smtClean="0"/>
                        <a:t>courseId</a:t>
                      </a:r>
                      <a:endParaRPr lang="en-US" dirty="0"/>
                    </a:p>
                  </a:txBody>
                  <a:tcPr/>
                </a:tc>
                <a:extLst>
                  <a:ext uri="{0D108BD9-81ED-4DB2-BD59-A6C34878D82A}">
                    <a16:rowId xmlns:a16="http://schemas.microsoft.com/office/drawing/2014/main" val="3077759321"/>
                  </a:ext>
                </a:extLst>
              </a:tr>
              <a:tr h="370840">
                <a:tc>
                  <a:txBody>
                    <a:bodyPr/>
                    <a:lstStyle/>
                    <a:p>
                      <a:endParaRPr lang="en-US"/>
                    </a:p>
                  </a:txBody>
                  <a:tcPr/>
                </a:tc>
                <a:tc>
                  <a:txBody>
                    <a:bodyPr/>
                    <a:lstStyle/>
                    <a:p>
                      <a:endParaRPr lang="en-US"/>
                    </a:p>
                  </a:txBody>
                  <a:tcPr/>
                </a:tc>
                <a:tc>
                  <a:txBody>
                    <a:bodyPr/>
                    <a:lstStyle/>
                    <a:p>
                      <a:r>
                        <a:rPr lang="en-US" dirty="0" err="1" smtClean="0"/>
                        <a:t>courseCredits</a:t>
                      </a:r>
                      <a:endParaRPr lang="en-US" dirty="0"/>
                    </a:p>
                  </a:txBody>
                  <a:tcPr/>
                </a:tc>
                <a:tc>
                  <a:txBody>
                    <a:bodyPr/>
                    <a:lstStyle/>
                    <a:p>
                      <a:endParaRPr lang="en-US"/>
                    </a:p>
                  </a:txBody>
                  <a:tcPr/>
                </a:tc>
                <a:tc>
                  <a:txBody>
                    <a:bodyPr/>
                    <a:lstStyle/>
                    <a:p>
                      <a:r>
                        <a:rPr lang="en-US" dirty="0" err="1" smtClean="0"/>
                        <a:t>studentGrade</a:t>
                      </a:r>
                      <a:endParaRPr lang="en-US" dirty="0"/>
                    </a:p>
                  </a:txBody>
                  <a:tcPr/>
                </a:tc>
                <a:extLst>
                  <a:ext uri="{0D108BD9-81ED-4DB2-BD59-A6C34878D82A}">
                    <a16:rowId xmlns:a16="http://schemas.microsoft.com/office/drawing/2014/main" val="682573909"/>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92305588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014168494"/>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606024536"/>
                  </a:ext>
                </a:extLst>
              </a:tr>
            </a:tbl>
          </a:graphicData>
        </a:graphic>
      </p:graphicFrame>
    </p:spTree>
    <p:extLst>
      <p:ext uri="{BB962C8B-B14F-4D97-AF65-F5344CB8AC3E}">
        <p14:creationId xmlns:p14="http://schemas.microsoft.com/office/powerpoint/2010/main" val="2646273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Magnetic Disk 9"/>
          <p:cNvSpPr/>
          <p:nvPr/>
        </p:nvSpPr>
        <p:spPr>
          <a:xfrm>
            <a:off x="2242868" y="232912"/>
            <a:ext cx="8367623" cy="60902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a:solidFill>
                  <a:schemeClr val="tx1"/>
                </a:solidFill>
              </a:rPr>
              <a:t>UniversityDB</a:t>
            </a:r>
            <a:endParaRPr lang="en-US"/>
          </a:p>
        </p:txBody>
      </p:sp>
      <p:cxnSp>
        <p:nvCxnSpPr>
          <p:cNvPr id="12" name="Straight Connector 11"/>
          <p:cNvCxnSpPr/>
          <p:nvPr/>
        </p:nvCxnSpPr>
        <p:spPr>
          <a:xfrm>
            <a:off x="4235570" y="3614468"/>
            <a:ext cx="429163" cy="10082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430329" y="3614469"/>
            <a:ext cx="613556" cy="100821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6853688" y="3614468"/>
            <a:ext cx="455042" cy="100821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8022568" y="3614468"/>
            <a:ext cx="263106" cy="1003898"/>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3247847" y="2799272"/>
            <a:ext cx="1613139" cy="95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tblTeachers</a:t>
            </a:r>
            <a:endParaRPr lang="en-US" dirty="0"/>
          </a:p>
        </p:txBody>
      </p:sp>
      <p:sp>
        <p:nvSpPr>
          <p:cNvPr id="6" name="Rectangle 5"/>
          <p:cNvSpPr/>
          <p:nvPr/>
        </p:nvSpPr>
        <p:spPr>
          <a:xfrm>
            <a:off x="5512279" y="2799272"/>
            <a:ext cx="1613139" cy="95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tblCourses</a:t>
            </a:r>
            <a:endParaRPr lang="en-US" dirty="0"/>
          </a:p>
        </p:txBody>
      </p:sp>
      <p:sp>
        <p:nvSpPr>
          <p:cNvPr id="7" name="Rectangle 6"/>
          <p:cNvSpPr/>
          <p:nvPr/>
        </p:nvSpPr>
        <p:spPr>
          <a:xfrm>
            <a:off x="7763772" y="2790644"/>
            <a:ext cx="1613139" cy="95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tblStudents</a:t>
            </a:r>
            <a:endParaRPr lang="en-US" dirty="0"/>
          </a:p>
        </p:txBody>
      </p:sp>
      <p:sp>
        <p:nvSpPr>
          <p:cNvPr id="8" name="Rectangle 7"/>
          <p:cNvSpPr/>
          <p:nvPr/>
        </p:nvSpPr>
        <p:spPr>
          <a:xfrm>
            <a:off x="3795624" y="4449073"/>
            <a:ext cx="2234242" cy="95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tblTeacherCourses</a:t>
            </a:r>
            <a:endParaRPr lang="en-US" dirty="0"/>
          </a:p>
        </p:txBody>
      </p:sp>
      <p:sp>
        <p:nvSpPr>
          <p:cNvPr id="9" name="Rectangle 8"/>
          <p:cNvSpPr/>
          <p:nvPr/>
        </p:nvSpPr>
        <p:spPr>
          <a:xfrm>
            <a:off x="6599209" y="4449073"/>
            <a:ext cx="2147977" cy="9575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tblStudentCourses</a:t>
            </a:r>
            <a:endParaRPr lang="en-US" dirty="0"/>
          </a:p>
        </p:txBody>
      </p:sp>
    </p:spTree>
    <p:extLst>
      <p:ext uri="{BB962C8B-B14F-4D97-AF65-F5344CB8AC3E}">
        <p14:creationId xmlns:p14="http://schemas.microsoft.com/office/powerpoint/2010/main" val="8647371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lowchart: Magnetic Disk 9"/>
          <p:cNvSpPr/>
          <p:nvPr/>
        </p:nvSpPr>
        <p:spPr>
          <a:xfrm>
            <a:off x="2242868" y="232912"/>
            <a:ext cx="8367623" cy="6090249"/>
          </a:xfrm>
          <a:prstGeom prst="flowChartMagneticDisk">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a:solidFill>
                  <a:schemeClr val="tx1"/>
                </a:solidFill>
              </a:rPr>
              <a:t>UniversityDB</a:t>
            </a:r>
            <a:endParaRPr lang="en-US"/>
          </a:p>
        </p:txBody>
      </p:sp>
      <p:pic>
        <p:nvPicPr>
          <p:cNvPr id="5" name="Picture 4"/>
          <p:cNvPicPr>
            <a:picLocks noChangeAspect="1"/>
          </p:cNvPicPr>
          <p:nvPr/>
        </p:nvPicPr>
        <p:blipFill>
          <a:blip r:embed="rId2"/>
          <a:stretch>
            <a:fillRect/>
          </a:stretch>
        </p:blipFill>
        <p:spPr>
          <a:xfrm>
            <a:off x="3001963" y="2923452"/>
            <a:ext cx="6849431" cy="2772162"/>
          </a:xfrm>
          <a:prstGeom prst="rect">
            <a:avLst/>
          </a:prstGeom>
        </p:spPr>
      </p:pic>
    </p:spTree>
    <p:extLst>
      <p:ext uri="{BB962C8B-B14F-4D97-AF65-F5344CB8AC3E}">
        <p14:creationId xmlns:p14="http://schemas.microsoft.com/office/powerpoint/2010/main" val="39888567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What are we going to cover this semester?</a:t>
            </a:r>
          </a:p>
        </p:txBody>
      </p:sp>
      <p:sp>
        <p:nvSpPr>
          <p:cNvPr id="3" name="Content Placeholder 2"/>
          <p:cNvSpPr>
            <a:spLocks noGrp="1"/>
          </p:cNvSpPr>
          <p:nvPr>
            <p:ph idx="1"/>
          </p:nvPr>
        </p:nvSpPr>
        <p:spPr>
          <a:xfrm>
            <a:off x="1128585" y="1837039"/>
            <a:ext cx="10360682" cy="4703804"/>
          </a:xfrm>
        </p:spPr>
        <p:txBody>
          <a:bodyPr/>
          <a:lstStyle/>
          <a:p>
            <a:r>
              <a:rPr lang="en-US" dirty="0"/>
              <a:t>How we work with data storage</a:t>
            </a:r>
          </a:p>
          <a:p>
            <a:r>
              <a:rPr lang="en-US" dirty="0"/>
              <a:t>Database Systems using mainly Microsoft SQL Server</a:t>
            </a:r>
          </a:p>
          <a:p>
            <a:r>
              <a:rPr lang="en-US" dirty="0"/>
              <a:t>Building SQL Server </a:t>
            </a:r>
            <a:r>
              <a:rPr lang="en-US" b="1" dirty="0"/>
              <a:t>tables</a:t>
            </a:r>
            <a:r>
              <a:rPr lang="en-US" dirty="0"/>
              <a:t>, </a:t>
            </a:r>
            <a:r>
              <a:rPr lang="en-US" b="1" dirty="0"/>
              <a:t>views</a:t>
            </a:r>
            <a:r>
              <a:rPr lang="en-US" dirty="0"/>
              <a:t>, </a:t>
            </a:r>
            <a:r>
              <a:rPr lang="en-US" b="1" dirty="0"/>
              <a:t>stored procedures</a:t>
            </a:r>
            <a:r>
              <a:rPr lang="en-US" dirty="0"/>
              <a:t>, </a:t>
            </a:r>
            <a:r>
              <a:rPr lang="en-US" b="1" dirty="0" err="1"/>
              <a:t>UDTypes</a:t>
            </a:r>
            <a:r>
              <a:rPr lang="en-US" dirty="0"/>
              <a:t>, functions, etc. using scripts</a:t>
            </a:r>
          </a:p>
          <a:p>
            <a:r>
              <a:rPr lang="en-US" dirty="0"/>
              <a:t>The basics of dB security</a:t>
            </a:r>
          </a:p>
          <a:p>
            <a:r>
              <a:rPr lang="en-US" dirty="0"/>
              <a:t>We will cover Microsoft C# as a front end to our database</a:t>
            </a:r>
          </a:p>
          <a:p>
            <a:r>
              <a:rPr lang="en-US" dirty="0"/>
              <a:t>We will use C# to build web services that interface with a SQL Server dB</a:t>
            </a:r>
          </a:p>
          <a:p>
            <a:r>
              <a:rPr lang="en-US" dirty="0"/>
              <a:t>We will cover consuming our web service using JQuery</a:t>
            </a:r>
          </a:p>
          <a:p>
            <a:r>
              <a:rPr lang="en-US" dirty="0"/>
              <a:t>Time permitting:</a:t>
            </a:r>
          </a:p>
          <a:p>
            <a:pPr lvl="1"/>
            <a:r>
              <a:rPr lang="en-US" dirty="0"/>
              <a:t>We will learn how to access our database system using Java</a:t>
            </a:r>
          </a:p>
          <a:p>
            <a:endParaRPr lang="en-US" dirty="0"/>
          </a:p>
          <a:p>
            <a:endParaRPr lang="en-US" dirty="0"/>
          </a:p>
          <a:p>
            <a:endParaRPr lang="en-US" dirty="0"/>
          </a:p>
        </p:txBody>
      </p:sp>
    </p:spTree>
    <p:extLst>
      <p:ext uri="{BB962C8B-B14F-4D97-AF65-F5344CB8AC3E}">
        <p14:creationId xmlns:p14="http://schemas.microsoft.com/office/powerpoint/2010/main" val="4283150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99067"/>
          </a:xfrm>
        </p:spPr>
        <p:txBody>
          <a:bodyPr/>
          <a:lstStyle/>
          <a:p>
            <a:r>
              <a:rPr lang="en-US" dirty="0"/>
              <a:t>What will our tools be this semester:</a:t>
            </a:r>
          </a:p>
        </p:txBody>
      </p:sp>
      <p:sp>
        <p:nvSpPr>
          <p:cNvPr id="3" name="Content Placeholder 2"/>
          <p:cNvSpPr>
            <a:spLocks noGrp="1"/>
          </p:cNvSpPr>
          <p:nvPr>
            <p:ph idx="1"/>
          </p:nvPr>
        </p:nvSpPr>
        <p:spPr>
          <a:xfrm>
            <a:off x="1371599" y="1684867"/>
            <a:ext cx="10151533" cy="4182533"/>
          </a:xfrm>
        </p:spPr>
        <p:txBody>
          <a:bodyPr>
            <a:normAutofit/>
          </a:bodyPr>
          <a:lstStyle/>
          <a:p>
            <a:pPr marL="987552" lvl="1" indent="-457200">
              <a:buFont typeface="+mj-lt"/>
              <a:buAutoNum type="arabicPeriod"/>
            </a:pPr>
            <a:r>
              <a:rPr lang="en-US" i="0" dirty="0"/>
              <a:t>We will be using Microsoft SQL Server (MSSQL) as our database (dB)</a:t>
            </a:r>
          </a:p>
          <a:p>
            <a:pPr marL="987552" lvl="1" indent="-457200">
              <a:buFont typeface="+mj-lt"/>
              <a:buAutoNum type="arabicPeriod"/>
            </a:pPr>
            <a:r>
              <a:rPr lang="en-US" i="0" dirty="0"/>
              <a:t>We will be using Microsoft Visual Studio C# to build a gateway to our dB</a:t>
            </a:r>
          </a:p>
          <a:p>
            <a:pPr marL="987552" lvl="1" indent="-457200">
              <a:buFont typeface="+mj-lt"/>
              <a:buAutoNum type="arabicPeriod"/>
            </a:pPr>
            <a:r>
              <a:rPr lang="en-US" i="0" dirty="0"/>
              <a:t>We will use a modified version of SQL Server Management Studio (SSMS) to work with our database. This version of SSMS is built into Visual Studio and does everything we need it to do but is not as user-friendly as the stand-alone SSMS version.</a:t>
            </a:r>
          </a:p>
          <a:p>
            <a:pPr marL="987552" lvl="1" indent="-457200">
              <a:buFont typeface="+mj-lt"/>
              <a:buAutoNum type="arabicPeriod"/>
            </a:pPr>
            <a:r>
              <a:rPr lang="en-US" i="0" dirty="0"/>
              <a:t>We will create Web Services in C# that will talk with our dB</a:t>
            </a:r>
          </a:p>
          <a:p>
            <a:pPr marL="987552" lvl="1" indent="-457200">
              <a:buFont typeface="+mj-lt"/>
              <a:buAutoNum type="arabicPeriod"/>
            </a:pPr>
            <a:r>
              <a:rPr lang="en-US" i="0" dirty="0"/>
              <a:t>We will use jQuery in order to contact our web service</a:t>
            </a:r>
          </a:p>
          <a:p>
            <a:pPr marL="987552" lvl="1" indent="-457200">
              <a:buFont typeface="+mj-lt"/>
              <a:buAutoNum type="arabicPeriod"/>
            </a:pPr>
            <a:r>
              <a:rPr lang="en-US" i="0" dirty="0"/>
              <a:t>We will use HTML (as well as .</a:t>
            </a:r>
            <a:r>
              <a:rPr lang="en-US" i="0" dirty="0" err="1"/>
              <a:t>aspx</a:t>
            </a:r>
            <a:r>
              <a:rPr lang="en-US" i="0" dirty="0"/>
              <a:t>) pages to display our data we get back from our web services</a:t>
            </a:r>
          </a:p>
        </p:txBody>
      </p:sp>
    </p:spTree>
    <p:extLst>
      <p:ext uri="{BB962C8B-B14F-4D97-AF65-F5344CB8AC3E}">
        <p14:creationId xmlns:p14="http://schemas.microsoft.com/office/powerpoint/2010/main" val="2396216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18520"/>
          </a:xfrm>
        </p:spPr>
        <p:txBody>
          <a:bodyPr/>
          <a:lstStyle/>
          <a:p>
            <a:r>
              <a:rPr lang="en-US" dirty="0"/>
              <a:t>Microsoft Products used in this class</a:t>
            </a:r>
          </a:p>
        </p:txBody>
      </p:sp>
      <p:sp>
        <p:nvSpPr>
          <p:cNvPr id="3" name="Content Placeholder 2"/>
          <p:cNvSpPr>
            <a:spLocks noGrp="1"/>
          </p:cNvSpPr>
          <p:nvPr>
            <p:ph idx="1"/>
          </p:nvPr>
        </p:nvSpPr>
        <p:spPr>
          <a:xfrm>
            <a:off x="1371600" y="1441622"/>
            <a:ext cx="9601200" cy="5148648"/>
          </a:xfrm>
        </p:spPr>
        <p:txBody>
          <a:bodyPr>
            <a:normAutofit fontScale="92500" lnSpcReduction="10000"/>
          </a:bodyPr>
          <a:lstStyle/>
          <a:p>
            <a:r>
              <a:rPr lang="en-US" dirty="0"/>
              <a:t>Lets get set up with </a:t>
            </a:r>
            <a:r>
              <a:rPr lang="en-US" dirty="0" smtClean="0"/>
              <a:t>our environment in order to work with our </a:t>
            </a:r>
            <a:r>
              <a:rPr lang="en-US" dirty="0" smtClean="0"/>
              <a:t>database </a:t>
            </a:r>
            <a:r>
              <a:rPr lang="en-US" dirty="0"/>
              <a:t>systems.</a:t>
            </a:r>
          </a:p>
          <a:p>
            <a:pPr lvl="1"/>
            <a:r>
              <a:rPr lang="en-US" dirty="0" smtClean="0"/>
              <a:t>Because we ar</a:t>
            </a:r>
            <a:r>
              <a:rPr lang="en-US" dirty="0" smtClean="0"/>
              <a:t>e online you should download Visual Studio and install it on your computer.  If you have Windows that is a MUCH easier process.  If you have a mac this will be more difficult.</a:t>
            </a:r>
          </a:p>
          <a:p>
            <a:pPr lvl="2"/>
            <a:r>
              <a:rPr lang="en-US" dirty="0" smtClean="0"/>
              <a:t>Windows: </a:t>
            </a:r>
            <a:r>
              <a:rPr lang="en-US" u="sng" dirty="0">
                <a:hlinkClick r:id="rId2"/>
              </a:rPr>
              <a:t>https://visualstudio.microsoft.com/downloads/</a:t>
            </a:r>
            <a:endParaRPr lang="en-US" dirty="0" smtClean="0"/>
          </a:p>
          <a:p>
            <a:pPr lvl="2"/>
            <a:r>
              <a:rPr lang="en-US" dirty="0" smtClean="0"/>
              <a:t>Mac: </a:t>
            </a:r>
            <a:r>
              <a:rPr lang="en-US" u="sng" dirty="0">
                <a:hlinkClick r:id="rId3"/>
              </a:rPr>
              <a:t>https://adamwilbert.com/blog/2018/3/26/get-started-with-sql-server-on-macos-complete-with-a-native-gui (Links to an external site.)</a:t>
            </a:r>
            <a:r>
              <a:rPr lang="en-US" dirty="0"/>
              <a:t/>
            </a:r>
            <a:br>
              <a:rPr lang="en-US" dirty="0"/>
            </a:br>
            <a:endParaRPr lang="en-US" dirty="0" smtClean="0"/>
          </a:p>
          <a:p>
            <a:pPr lvl="1"/>
            <a:r>
              <a:rPr lang="en-US" dirty="0" smtClean="0"/>
              <a:t>If you are using a school PC then from </a:t>
            </a:r>
            <a:r>
              <a:rPr lang="en-US" dirty="0"/>
              <a:t>the start menu navigate to:</a:t>
            </a:r>
          </a:p>
          <a:p>
            <a:pPr lvl="2"/>
            <a:r>
              <a:rPr lang="en-US" sz="1600" dirty="0">
                <a:sym typeface="Wingdings" panose="05000000000000000000" pitchFamily="2" charset="2"/>
              </a:rPr>
              <a:t>CEC Applications  Programming Languages  Visual Studio  Visual Studio</a:t>
            </a:r>
          </a:p>
          <a:p>
            <a:pPr lvl="3"/>
            <a:r>
              <a:rPr lang="en-US" sz="1600" b="1" dirty="0">
                <a:sym typeface="Wingdings" panose="05000000000000000000" pitchFamily="2" charset="2"/>
              </a:rPr>
              <a:t>Note: 	</a:t>
            </a:r>
            <a:r>
              <a:rPr lang="en-US" b="1" u="sng" dirty="0">
                <a:sym typeface="Wingdings" panose="05000000000000000000" pitchFamily="2" charset="2"/>
              </a:rPr>
              <a:t>DO NOT select the Blend version</a:t>
            </a:r>
            <a:endParaRPr lang="en-US" sz="1600" b="1" u="sng" dirty="0"/>
          </a:p>
          <a:p>
            <a:pPr lvl="1"/>
            <a:r>
              <a:rPr lang="en-US" dirty="0"/>
              <a:t>You do not have to create an account with Microsoft – so, if asked, just skip it.</a:t>
            </a:r>
          </a:p>
          <a:p>
            <a:pPr lvl="1"/>
            <a:r>
              <a:rPr lang="en-US" dirty="0"/>
              <a:t>The left-hand tabs will probably only have “Server Explorer” and “Toolbox” but we will want one more…</a:t>
            </a:r>
          </a:p>
          <a:p>
            <a:pPr lvl="2"/>
            <a:r>
              <a:rPr lang="en-US" dirty="0"/>
              <a:t>Click on “View” from the top menu and select “</a:t>
            </a:r>
            <a:r>
              <a:rPr lang="en-US" b="1" dirty="0"/>
              <a:t>SQL Server Object Explorer</a:t>
            </a:r>
            <a:r>
              <a:rPr lang="en-US" dirty="0"/>
              <a:t>”</a:t>
            </a:r>
          </a:p>
          <a:p>
            <a:r>
              <a:rPr lang="en-US" dirty="0"/>
              <a:t>Once you’ve got to this point you will have an easy way to create a database and a C# application that could be a website, web service, desktop app, mobile app, etc.</a:t>
            </a:r>
          </a:p>
        </p:txBody>
      </p:sp>
    </p:spTree>
    <p:extLst>
      <p:ext uri="{BB962C8B-B14F-4D97-AF65-F5344CB8AC3E}">
        <p14:creationId xmlns:p14="http://schemas.microsoft.com/office/powerpoint/2010/main" val="32451509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39800"/>
          </a:xfrm>
        </p:spPr>
        <p:txBody>
          <a:bodyPr/>
          <a:lstStyle/>
          <a:p>
            <a:r>
              <a:rPr lang="en-US" dirty="0"/>
              <a:t>Once you are all set up…</a:t>
            </a:r>
          </a:p>
        </p:txBody>
      </p:sp>
      <p:sp>
        <p:nvSpPr>
          <p:cNvPr id="3" name="Content Placeholder 2"/>
          <p:cNvSpPr>
            <a:spLocks noGrp="1"/>
          </p:cNvSpPr>
          <p:nvPr>
            <p:ph idx="1"/>
          </p:nvPr>
        </p:nvSpPr>
        <p:spPr>
          <a:xfrm>
            <a:off x="1371600" y="1771135"/>
            <a:ext cx="9601200" cy="4794422"/>
          </a:xfrm>
        </p:spPr>
        <p:txBody>
          <a:bodyPr/>
          <a:lstStyle/>
          <a:p>
            <a:r>
              <a:rPr lang="en-US" dirty="0"/>
              <a:t>So what is a database?  What’s it used for?  Have you ever used one?</a:t>
            </a:r>
          </a:p>
          <a:p>
            <a:r>
              <a:rPr lang="en-US" dirty="0"/>
              <a:t>One advantage you all have learning database systems is that you’ve taken 271 – OOP (Object Oriented Programming) because building and working with a database is closely related to OOP.</a:t>
            </a:r>
          </a:p>
          <a:p>
            <a:r>
              <a:rPr lang="en-US" dirty="0"/>
              <a:t>A dB is used to store </a:t>
            </a:r>
            <a:r>
              <a:rPr lang="en-US" dirty="0" smtClean="0"/>
              <a:t>and retrieve data</a:t>
            </a:r>
            <a:r>
              <a:rPr lang="en-US" dirty="0"/>
              <a:t>…</a:t>
            </a:r>
          </a:p>
          <a:p>
            <a:r>
              <a:rPr lang="en-US" dirty="0"/>
              <a:t>A typical dB stores information about a single topic (e.g., Sales)</a:t>
            </a:r>
          </a:p>
          <a:p>
            <a:r>
              <a:rPr lang="en-US" dirty="0"/>
              <a:t>This information is broken down by related </a:t>
            </a:r>
            <a:r>
              <a:rPr lang="en-US" u="sng" dirty="0"/>
              <a:t>entities</a:t>
            </a:r>
            <a:r>
              <a:rPr lang="en-US" dirty="0"/>
              <a:t> called tables that usually relate to a real-world object (e.g., Car.java)</a:t>
            </a:r>
          </a:p>
          <a:p>
            <a:r>
              <a:rPr lang="en-US" dirty="0"/>
              <a:t>A table is constructed from columns and rows (like a spreadsheet)</a:t>
            </a:r>
          </a:p>
          <a:p>
            <a:r>
              <a:rPr lang="en-US" dirty="0"/>
              <a:t>Each column in a table is used to store an attribute (property) of the entity (e.g. make, model, year, </a:t>
            </a:r>
            <a:r>
              <a:rPr lang="en-US" dirty="0" err="1"/>
              <a:t>ownerName</a:t>
            </a:r>
            <a:r>
              <a:rPr lang="en-US" dirty="0"/>
              <a:t>)</a:t>
            </a:r>
          </a:p>
          <a:p>
            <a:r>
              <a:rPr lang="en-US" dirty="0"/>
              <a:t>Each row of a table is used to store an instance of the entity.</a:t>
            </a:r>
          </a:p>
          <a:p>
            <a:endParaRPr lang="en-US" dirty="0"/>
          </a:p>
        </p:txBody>
      </p:sp>
    </p:spTree>
    <p:extLst>
      <p:ext uri="{BB962C8B-B14F-4D97-AF65-F5344CB8AC3E}">
        <p14:creationId xmlns:p14="http://schemas.microsoft.com/office/powerpoint/2010/main" val="760464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dB form</a:t>
            </a:r>
          </a:p>
        </p:txBody>
      </p:sp>
      <p:sp>
        <p:nvSpPr>
          <p:cNvPr id="3" name="Content Placeholder 2"/>
          <p:cNvSpPr>
            <a:spLocks noGrp="1"/>
          </p:cNvSpPr>
          <p:nvPr>
            <p:ph idx="1"/>
          </p:nvPr>
        </p:nvSpPr>
        <p:spPr>
          <a:xfrm>
            <a:off x="1087402" y="1598141"/>
            <a:ext cx="9885398" cy="4269259"/>
          </a:xfrm>
        </p:spPr>
        <p:txBody>
          <a:bodyPr/>
          <a:lstStyle/>
          <a:p>
            <a:r>
              <a:rPr lang="en-US" dirty="0"/>
              <a:t>An example of a simple OOP setup and structure of a basic database</a:t>
            </a:r>
          </a:p>
        </p:txBody>
      </p:sp>
      <p:grpSp>
        <p:nvGrpSpPr>
          <p:cNvPr id="25" name="Group 24"/>
          <p:cNvGrpSpPr/>
          <p:nvPr/>
        </p:nvGrpSpPr>
        <p:grpSpPr>
          <a:xfrm>
            <a:off x="1087402" y="2289088"/>
            <a:ext cx="4240419" cy="3477569"/>
            <a:chOff x="1087402" y="2289088"/>
            <a:chExt cx="4240419" cy="3477569"/>
          </a:xfrm>
        </p:grpSpPr>
        <p:grpSp>
          <p:nvGrpSpPr>
            <p:cNvPr id="20" name="Group 19"/>
            <p:cNvGrpSpPr/>
            <p:nvPr/>
          </p:nvGrpSpPr>
          <p:grpSpPr>
            <a:xfrm>
              <a:off x="1087402" y="2289088"/>
              <a:ext cx="4036540" cy="2940907"/>
              <a:chOff x="1581670" y="2287028"/>
              <a:chExt cx="4036540" cy="2940907"/>
            </a:xfrm>
          </p:grpSpPr>
          <p:sp>
            <p:nvSpPr>
              <p:cNvPr id="9" name="Left Brace 8"/>
              <p:cNvSpPr/>
              <p:nvPr/>
            </p:nvSpPr>
            <p:spPr>
              <a:xfrm>
                <a:off x="3657608" y="2287028"/>
                <a:ext cx="708454" cy="2940907"/>
              </a:xfrm>
              <a:prstGeom prst="leftBrace">
                <a:avLst>
                  <a:gd name="adj1" fmla="val 42054"/>
                  <a:gd name="adj2" fmla="val 474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p:cNvSpPr/>
              <p:nvPr/>
            </p:nvSpPr>
            <p:spPr>
              <a:xfrm>
                <a:off x="4366061" y="2415743"/>
                <a:ext cx="1252149" cy="8237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Employee</a:t>
                </a:r>
              </a:p>
            </p:txBody>
          </p:sp>
          <p:sp>
            <p:nvSpPr>
              <p:cNvPr id="17" name="Rectangle 16"/>
              <p:cNvSpPr/>
              <p:nvPr/>
            </p:nvSpPr>
            <p:spPr>
              <a:xfrm>
                <a:off x="4366061" y="3326024"/>
                <a:ext cx="1252149" cy="8237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Machine</a:t>
                </a:r>
              </a:p>
            </p:txBody>
          </p:sp>
          <p:sp>
            <p:nvSpPr>
              <p:cNvPr id="18" name="Rectangle 17"/>
              <p:cNvSpPr/>
              <p:nvPr/>
            </p:nvSpPr>
            <p:spPr>
              <a:xfrm>
                <a:off x="4366061" y="4236305"/>
                <a:ext cx="1252149" cy="823784"/>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Product</a:t>
                </a:r>
              </a:p>
            </p:txBody>
          </p:sp>
          <p:sp>
            <p:nvSpPr>
              <p:cNvPr id="19" name="Rectangle 18"/>
              <p:cNvSpPr/>
              <p:nvPr/>
            </p:nvSpPr>
            <p:spPr>
              <a:xfrm>
                <a:off x="1581670" y="3239527"/>
                <a:ext cx="1952369" cy="99677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err="1"/>
                  <a:t>EmployeeTracker</a:t>
                </a:r>
                <a:endParaRPr lang="en-US" dirty="0"/>
              </a:p>
            </p:txBody>
          </p:sp>
        </p:grpSp>
        <p:sp>
          <p:nvSpPr>
            <p:cNvPr id="21" name="TextBox 20"/>
            <p:cNvSpPr txBox="1"/>
            <p:nvPr/>
          </p:nvSpPr>
          <p:spPr>
            <a:xfrm>
              <a:off x="1596100" y="4497859"/>
              <a:ext cx="1293341" cy="369332"/>
            </a:xfrm>
            <a:prstGeom prst="rect">
              <a:avLst/>
            </a:prstGeom>
            <a:noFill/>
          </p:spPr>
          <p:txBody>
            <a:bodyPr wrap="square" rtlCol="0">
              <a:spAutoFit/>
            </a:bodyPr>
            <a:lstStyle/>
            <a:p>
              <a:r>
                <a:rPr lang="en-US" dirty="0"/>
                <a:t>Project</a:t>
              </a:r>
            </a:p>
          </p:txBody>
        </p:sp>
        <p:sp>
          <p:nvSpPr>
            <p:cNvPr id="22" name="TextBox 21"/>
            <p:cNvSpPr txBox="1"/>
            <p:nvPr/>
          </p:nvSpPr>
          <p:spPr>
            <a:xfrm>
              <a:off x="4034480" y="5397325"/>
              <a:ext cx="1293341" cy="369332"/>
            </a:xfrm>
            <a:prstGeom prst="rect">
              <a:avLst/>
            </a:prstGeom>
            <a:noFill/>
          </p:spPr>
          <p:txBody>
            <a:bodyPr wrap="square" rtlCol="0">
              <a:spAutoFit/>
            </a:bodyPr>
            <a:lstStyle/>
            <a:p>
              <a:r>
                <a:rPr lang="en-US" dirty="0"/>
                <a:t>Classes</a:t>
              </a:r>
            </a:p>
          </p:txBody>
        </p:sp>
      </p:grpSp>
      <p:grpSp>
        <p:nvGrpSpPr>
          <p:cNvPr id="26" name="Group 25"/>
          <p:cNvGrpSpPr/>
          <p:nvPr/>
        </p:nvGrpSpPr>
        <p:grpSpPr>
          <a:xfrm>
            <a:off x="6214533" y="2171700"/>
            <a:ext cx="4371088" cy="3597706"/>
            <a:chOff x="6214533" y="2171700"/>
            <a:chExt cx="4371088" cy="3597706"/>
          </a:xfrm>
        </p:grpSpPr>
        <p:grpSp>
          <p:nvGrpSpPr>
            <p:cNvPr id="10" name="Group 9"/>
            <p:cNvGrpSpPr/>
            <p:nvPr/>
          </p:nvGrpSpPr>
          <p:grpSpPr>
            <a:xfrm>
              <a:off x="6214533" y="2171700"/>
              <a:ext cx="4371088" cy="2940907"/>
              <a:chOff x="1565910" y="2866768"/>
              <a:chExt cx="2742479" cy="2940907"/>
            </a:xfrm>
          </p:grpSpPr>
          <p:sp>
            <p:nvSpPr>
              <p:cNvPr id="11" name="Flowchart: Magnetic Disk 10"/>
              <p:cNvSpPr/>
              <p:nvPr/>
            </p:nvSpPr>
            <p:spPr>
              <a:xfrm>
                <a:off x="1565910" y="3819267"/>
                <a:ext cx="1238436" cy="996779"/>
              </a:xfrm>
              <a:prstGeom prst="flowChartMagneticDisk">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err="1"/>
                  <a:t>EmployeeTrackerDb</a:t>
                </a:r>
                <a:endParaRPr lang="en-US" sz="1600" dirty="0"/>
              </a:p>
            </p:txBody>
          </p:sp>
          <p:sp>
            <p:nvSpPr>
              <p:cNvPr id="12" name="Flowchart: Internal Storage 11"/>
              <p:cNvSpPr/>
              <p:nvPr/>
            </p:nvSpPr>
            <p:spPr>
              <a:xfrm>
                <a:off x="3204519" y="2995483"/>
                <a:ext cx="1103870" cy="823784"/>
              </a:xfrm>
              <a:prstGeom prst="flowChartInternalStorag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tblEmployee</a:t>
                </a:r>
                <a:endParaRPr lang="en-US" dirty="0"/>
              </a:p>
            </p:txBody>
          </p:sp>
          <p:sp>
            <p:nvSpPr>
              <p:cNvPr id="13" name="Flowchart: Internal Storage 12"/>
              <p:cNvSpPr/>
              <p:nvPr/>
            </p:nvSpPr>
            <p:spPr>
              <a:xfrm>
                <a:off x="3204519" y="3918120"/>
                <a:ext cx="1103870" cy="823784"/>
              </a:xfrm>
              <a:prstGeom prst="flowChartInternalStorag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tblMachine</a:t>
                </a:r>
                <a:endParaRPr lang="en-US" dirty="0"/>
              </a:p>
            </p:txBody>
          </p:sp>
          <p:sp>
            <p:nvSpPr>
              <p:cNvPr id="14" name="Flowchart: Internal Storage 13"/>
              <p:cNvSpPr/>
              <p:nvPr/>
            </p:nvSpPr>
            <p:spPr>
              <a:xfrm>
                <a:off x="3204519" y="4840757"/>
                <a:ext cx="1103870" cy="823784"/>
              </a:xfrm>
              <a:prstGeom prst="flowChartInternalStorag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a:t>tblProduct</a:t>
                </a:r>
                <a:endParaRPr lang="en-US" dirty="0"/>
              </a:p>
            </p:txBody>
          </p:sp>
          <p:sp>
            <p:nvSpPr>
              <p:cNvPr id="15" name="Left Brace 14"/>
              <p:cNvSpPr/>
              <p:nvPr/>
            </p:nvSpPr>
            <p:spPr>
              <a:xfrm>
                <a:off x="2804347" y="2866768"/>
                <a:ext cx="400172" cy="2940907"/>
              </a:xfrm>
              <a:prstGeom prst="leftBrace">
                <a:avLst>
                  <a:gd name="adj1" fmla="val 42054"/>
                  <a:gd name="adj2" fmla="val 4741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3" name="TextBox 22"/>
            <p:cNvSpPr txBox="1"/>
            <p:nvPr/>
          </p:nvSpPr>
          <p:spPr>
            <a:xfrm>
              <a:off x="6709739" y="4497859"/>
              <a:ext cx="1293341" cy="369332"/>
            </a:xfrm>
            <a:prstGeom prst="rect">
              <a:avLst/>
            </a:prstGeom>
            <a:noFill/>
          </p:spPr>
          <p:txBody>
            <a:bodyPr wrap="square" rtlCol="0">
              <a:spAutoFit/>
            </a:bodyPr>
            <a:lstStyle/>
            <a:p>
              <a:r>
                <a:rPr lang="en-US" dirty="0"/>
                <a:t>Database</a:t>
              </a:r>
            </a:p>
          </p:txBody>
        </p:sp>
        <p:sp>
          <p:nvSpPr>
            <p:cNvPr id="24" name="TextBox 23"/>
            <p:cNvSpPr txBox="1"/>
            <p:nvPr/>
          </p:nvSpPr>
          <p:spPr>
            <a:xfrm>
              <a:off x="9284043" y="5400074"/>
              <a:ext cx="1068550" cy="369332"/>
            </a:xfrm>
            <a:prstGeom prst="rect">
              <a:avLst/>
            </a:prstGeom>
            <a:noFill/>
          </p:spPr>
          <p:txBody>
            <a:bodyPr wrap="square" rtlCol="0">
              <a:spAutoFit/>
            </a:bodyPr>
            <a:lstStyle/>
            <a:p>
              <a:r>
                <a:rPr lang="en-US" dirty="0"/>
                <a:t>Tables</a:t>
              </a:r>
            </a:p>
          </p:txBody>
        </p:sp>
      </p:grpSp>
    </p:spTree>
    <p:extLst>
      <p:ext uri="{BB962C8B-B14F-4D97-AF65-F5344CB8AC3E}">
        <p14:creationId xmlns:p14="http://schemas.microsoft.com/office/powerpoint/2010/main" val="86760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91528"/>
            <a:ext cx="9601200" cy="1019433"/>
          </a:xfrm>
        </p:spPr>
        <p:txBody>
          <a:bodyPr/>
          <a:lstStyle/>
          <a:p>
            <a:r>
              <a:rPr lang="en-US" dirty="0"/>
              <a:t>Database Options </a:t>
            </a:r>
          </a:p>
        </p:txBody>
      </p:sp>
      <p:sp>
        <p:nvSpPr>
          <p:cNvPr id="3" name="Content Placeholder 2"/>
          <p:cNvSpPr>
            <a:spLocks noGrp="1"/>
          </p:cNvSpPr>
          <p:nvPr>
            <p:ph idx="1"/>
          </p:nvPr>
        </p:nvSpPr>
        <p:spPr>
          <a:xfrm>
            <a:off x="955589" y="939800"/>
            <a:ext cx="10972800" cy="5378621"/>
          </a:xfrm>
        </p:spPr>
        <p:txBody>
          <a:bodyPr>
            <a:normAutofit/>
          </a:bodyPr>
          <a:lstStyle/>
          <a:p>
            <a:pPr marL="0" indent="0">
              <a:buNone/>
            </a:pPr>
            <a:r>
              <a:rPr lang="en-US" sz="1600" dirty="0"/>
              <a:t>There are many different types of database out there on the market. Here is a list of a few of the best dB Software Systems*:</a:t>
            </a:r>
          </a:p>
          <a:p>
            <a:pPr marL="0" indent="0">
              <a:buNone/>
            </a:pPr>
            <a:r>
              <a:rPr lang="en-US" sz="1600" dirty="0"/>
              <a:t>(</a:t>
            </a:r>
            <a:r>
              <a:rPr lang="en-US" sz="1600" b="1" dirty="0"/>
              <a:t>RDBMS</a:t>
            </a:r>
            <a:r>
              <a:rPr lang="en-US" sz="1600" dirty="0"/>
              <a:t>: Relational Database Management System)</a:t>
            </a:r>
          </a:p>
          <a:p>
            <a:pPr marL="0" indent="0">
              <a:lnSpc>
                <a:spcPct val="100000"/>
              </a:lnSpc>
              <a:buNone/>
            </a:pPr>
            <a:endParaRPr lang="en-US" sz="100" dirty="0"/>
          </a:p>
          <a:p>
            <a:pPr>
              <a:buFont typeface="+mj-lt"/>
              <a:buAutoNum type="arabicPeriod"/>
            </a:pPr>
            <a:r>
              <a:rPr lang="en-US" sz="1600" b="1" u="sng" dirty="0"/>
              <a:t>Oracle RDBMS</a:t>
            </a:r>
            <a:r>
              <a:rPr lang="en-US" sz="1600" dirty="0"/>
              <a:t> (“…</a:t>
            </a:r>
            <a:r>
              <a:rPr lang="en-US" sz="1600" i="1" dirty="0"/>
              <a:t>designed for grid computing, is the best RDBMS…</a:t>
            </a:r>
            <a:r>
              <a:rPr lang="en-US" sz="1600" dirty="0"/>
              <a:t>”)</a:t>
            </a:r>
          </a:p>
          <a:p>
            <a:pPr>
              <a:buFont typeface="+mj-lt"/>
              <a:buAutoNum type="arabicPeriod"/>
            </a:pPr>
            <a:r>
              <a:rPr lang="en-US" sz="1600" b="1" u="sng" dirty="0"/>
              <a:t>IBM DB2</a:t>
            </a:r>
            <a:r>
              <a:rPr lang="en-US" sz="1600" dirty="0"/>
              <a:t> (“</a:t>
            </a:r>
            <a:r>
              <a:rPr lang="en-US" sz="1600" i="1" dirty="0"/>
              <a:t>While DB2 is not likely to over perform Oracle in market share, it is definitely secured in the second position</a:t>
            </a:r>
            <a:r>
              <a:rPr lang="en-US" sz="1600" dirty="0"/>
              <a:t>”)</a:t>
            </a:r>
          </a:p>
          <a:p>
            <a:pPr>
              <a:buFont typeface="+mj-lt"/>
              <a:buAutoNum type="arabicPeriod"/>
            </a:pPr>
            <a:r>
              <a:rPr lang="en-US" sz="1600" b="1" u="sng" dirty="0"/>
              <a:t>Microsoft SQL Server</a:t>
            </a:r>
            <a:r>
              <a:rPr lang="en-US" sz="1600" dirty="0"/>
              <a:t> (“</a:t>
            </a:r>
            <a:r>
              <a:rPr lang="en-US" sz="1600" i="1" dirty="0"/>
              <a:t>…Microsoft has made strategic investments to push its </a:t>
            </a:r>
            <a:r>
              <a:rPr lang="en-US" sz="1600" i="1" dirty="0" err="1"/>
              <a:t>SQLServer</a:t>
            </a:r>
            <a:r>
              <a:rPr lang="en-US" sz="1600" i="1" dirty="0"/>
              <a:t> to the frontline to compete with Oracle and DB2 head-to-head.</a:t>
            </a:r>
            <a:r>
              <a:rPr lang="en-US" sz="1600" dirty="0"/>
              <a:t>”)</a:t>
            </a:r>
          </a:p>
          <a:p>
            <a:pPr>
              <a:buFont typeface="+mj-lt"/>
              <a:buAutoNum type="arabicPeriod"/>
            </a:pPr>
            <a:r>
              <a:rPr lang="en-US" sz="1600" b="1" u="sng" dirty="0"/>
              <a:t>SAP Sybase ASE</a:t>
            </a:r>
            <a:r>
              <a:rPr lang="en-US" sz="1600" dirty="0"/>
              <a:t> (“</a:t>
            </a:r>
            <a:r>
              <a:rPr lang="en-US" sz="1600" i="1" dirty="0"/>
              <a:t>used to be one of the big 3 database giants (with Oracle and DB2) dominating the database field, but Sybase lost its momentum overtime</a:t>
            </a:r>
            <a:r>
              <a:rPr lang="en-US" sz="1600" dirty="0"/>
              <a:t>”)</a:t>
            </a:r>
          </a:p>
          <a:p>
            <a:pPr>
              <a:buFont typeface="+mj-lt"/>
              <a:buAutoNum type="arabicPeriod"/>
            </a:pPr>
            <a:r>
              <a:rPr lang="en-US" sz="1600" b="1" u="sng" dirty="0"/>
              <a:t>Teradata</a:t>
            </a:r>
            <a:r>
              <a:rPr lang="en-US" sz="1600" dirty="0"/>
              <a:t> (“</a:t>
            </a:r>
            <a:r>
              <a:rPr lang="en-US" sz="1600" i="1" dirty="0"/>
              <a:t>is the most powerful Very Large Database (</a:t>
            </a:r>
            <a:r>
              <a:rPr lang="en-US" sz="1600" b="1" i="1" dirty="0"/>
              <a:t>VLDB</a:t>
            </a:r>
            <a:r>
              <a:rPr lang="en-US" sz="1600" i="1" dirty="0"/>
              <a:t>) system</a:t>
            </a:r>
            <a:r>
              <a:rPr lang="en-US" sz="1600" dirty="0"/>
              <a:t>”)</a:t>
            </a:r>
          </a:p>
          <a:p>
            <a:pPr>
              <a:buFont typeface="+mj-lt"/>
              <a:buAutoNum type="arabicPeriod"/>
            </a:pPr>
            <a:r>
              <a:rPr lang="en-US" sz="1600" b="1" u="sng" dirty="0"/>
              <a:t>ADABAS</a:t>
            </a:r>
            <a:r>
              <a:rPr lang="en-US" sz="1600" dirty="0"/>
              <a:t> (“</a:t>
            </a:r>
            <a:r>
              <a:rPr lang="en-US" sz="1600" i="1" dirty="0" err="1"/>
              <a:t>Adabas</a:t>
            </a:r>
            <a:r>
              <a:rPr lang="en-US" sz="1600" i="1" dirty="0"/>
              <a:t> once was the most powerful mainframe database</a:t>
            </a:r>
            <a:r>
              <a:rPr lang="en-US" sz="1600" dirty="0"/>
              <a:t>”)</a:t>
            </a:r>
          </a:p>
          <a:p>
            <a:pPr>
              <a:buFont typeface="+mj-lt"/>
              <a:buAutoNum type="arabicPeriod"/>
            </a:pPr>
            <a:r>
              <a:rPr lang="en-US" sz="1600" b="1" u="sng" dirty="0"/>
              <a:t>MySQL</a:t>
            </a:r>
            <a:r>
              <a:rPr lang="en-US" sz="1600" dirty="0"/>
              <a:t> (</a:t>
            </a:r>
            <a:r>
              <a:rPr lang="en-US" sz="1600" i="1" dirty="0"/>
              <a:t>Becoming one of the most popular dB systems on the market for web based systems. Now owned by Oracle</a:t>
            </a:r>
            <a:r>
              <a:rPr lang="en-US" sz="1600" dirty="0"/>
              <a:t>)</a:t>
            </a:r>
          </a:p>
          <a:p>
            <a:pPr>
              <a:buFont typeface="+mj-lt"/>
              <a:buAutoNum type="arabicPeriod"/>
            </a:pPr>
            <a:r>
              <a:rPr lang="en-US" sz="1600" b="1" u="sng" dirty="0"/>
              <a:t>FileMaker</a:t>
            </a:r>
            <a:r>
              <a:rPr lang="en-US" sz="1600" dirty="0"/>
              <a:t> </a:t>
            </a:r>
          </a:p>
          <a:p>
            <a:pPr>
              <a:buFont typeface="+mj-lt"/>
              <a:buAutoNum type="arabicPeriod"/>
            </a:pPr>
            <a:r>
              <a:rPr lang="en-US" sz="1600" b="1" u="sng" dirty="0"/>
              <a:t>Microsoft Access</a:t>
            </a:r>
          </a:p>
          <a:p>
            <a:pPr>
              <a:buFont typeface="+mj-lt"/>
              <a:buAutoNum type="arabicPeriod"/>
            </a:pPr>
            <a:r>
              <a:rPr lang="en-US" sz="1600" b="1" u="sng" dirty="0"/>
              <a:t>Informix</a:t>
            </a:r>
          </a:p>
          <a:p>
            <a:endParaRPr lang="en-US" sz="1600" dirty="0"/>
          </a:p>
        </p:txBody>
      </p:sp>
      <p:sp>
        <p:nvSpPr>
          <p:cNvPr id="4" name="TextBox 3"/>
          <p:cNvSpPr txBox="1"/>
          <p:nvPr/>
        </p:nvSpPr>
        <p:spPr>
          <a:xfrm>
            <a:off x="955590" y="6318422"/>
            <a:ext cx="7257535" cy="276999"/>
          </a:xfrm>
          <a:prstGeom prst="rect">
            <a:avLst/>
          </a:prstGeom>
          <a:noFill/>
        </p:spPr>
        <p:txBody>
          <a:bodyPr wrap="square" rtlCol="0">
            <a:spAutoFit/>
          </a:bodyPr>
          <a:lstStyle/>
          <a:p>
            <a:r>
              <a:rPr lang="en-US" sz="1200" i="1" dirty="0"/>
              <a:t>*http://www.itcareersuccess.com/tech/database.htm</a:t>
            </a:r>
          </a:p>
        </p:txBody>
      </p:sp>
    </p:spTree>
    <p:extLst>
      <p:ext uri="{BB962C8B-B14F-4D97-AF65-F5344CB8AC3E}">
        <p14:creationId xmlns:p14="http://schemas.microsoft.com/office/powerpoint/2010/main" val="1226515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175951"/>
          </a:xfrm>
        </p:spPr>
        <p:txBody>
          <a:bodyPr/>
          <a:lstStyle/>
          <a:p>
            <a:r>
              <a:rPr lang="en-US" dirty="0"/>
              <a:t>Structure of a Database</a:t>
            </a:r>
            <a:endParaRPr lang="en-US" b="1" dirty="0"/>
          </a:p>
        </p:txBody>
      </p:sp>
      <p:sp>
        <p:nvSpPr>
          <p:cNvPr id="3" name="Content Placeholder 2"/>
          <p:cNvSpPr>
            <a:spLocks noGrp="1"/>
          </p:cNvSpPr>
          <p:nvPr>
            <p:ph idx="1"/>
          </p:nvPr>
        </p:nvSpPr>
        <p:spPr>
          <a:xfrm>
            <a:off x="1371600" y="1771135"/>
            <a:ext cx="9601200" cy="4096265"/>
          </a:xfrm>
        </p:spPr>
        <p:txBody>
          <a:bodyPr/>
          <a:lstStyle/>
          <a:p>
            <a:r>
              <a:rPr lang="en-US" dirty="0"/>
              <a:t>Tables – </a:t>
            </a:r>
            <a:r>
              <a:rPr lang="en-US" i="1" dirty="0"/>
              <a:t>stores data</a:t>
            </a:r>
          </a:p>
          <a:p>
            <a:r>
              <a:rPr lang="en-US" dirty="0"/>
              <a:t>Views – </a:t>
            </a:r>
            <a:r>
              <a:rPr lang="en-US" i="1" dirty="0" smtClean="0"/>
              <a:t>consolidates / filters </a:t>
            </a:r>
            <a:r>
              <a:rPr lang="en-US" i="1" dirty="0"/>
              <a:t>data from multiple sources in the dB</a:t>
            </a:r>
          </a:p>
          <a:p>
            <a:r>
              <a:rPr lang="en-US" dirty="0"/>
              <a:t>Stored Procedures – </a:t>
            </a:r>
            <a:r>
              <a:rPr lang="en-US" i="1" dirty="0"/>
              <a:t>scripts / queries </a:t>
            </a:r>
          </a:p>
          <a:p>
            <a:r>
              <a:rPr lang="en-US" dirty="0"/>
              <a:t>Functions – </a:t>
            </a:r>
            <a:r>
              <a:rPr lang="en-US" i="1" dirty="0"/>
              <a:t>built in and user defined dB methods</a:t>
            </a:r>
          </a:p>
          <a:p>
            <a:r>
              <a:rPr lang="en-US" dirty="0"/>
              <a:t>Data types – </a:t>
            </a:r>
            <a:r>
              <a:rPr lang="en-US" i="1" dirty="0"/>
              <a:t>built in and user defined dB types</a:t>
            </a:r>
          </a:p>
        </p:txBody>
      </p:sp>
    </p:spTree>
    <p:extLst>
      <p:ext uri="{BB962C8B-B14F-4D97-AF65-F5344CB8AC3E}">
        <p14:creationId xmlns:p14="http://schemas.microsoft.com/office/powerpoint/2010/main" val="4134309084"/>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3474</TotalTime>
  <Words>2409</Words>
  <Application>Microsoft Office PowerPoint</Application>
  <PresentationFormat>Widescreen</PresentationFormat>
  <Paragraphs>234</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Courier New</vt:lpstr>
      <vt:lpstr>Franklin Gothic Book</vt:lpstr>
      <vt:lpstr>Wingdings</vt:lpstr>
      <vt:lpstr>Crop</vt:lpstr>
      <vt:lpstr>CSE 385</vt:lpstr>
      <vt:lpstr>Introduction to the course</vt:lpstr>
      <vt:lpstr>What are we going to cover this semester?</vt:lpstr>
      <vt:lpstr>What will our tools be this semester:</vt:lpstr>
      <vt:lpstr>Microsoft Products used in this class</vt:lpstr>
      <vt:lpstr>Once you are all set up…</vt:lpstr>
      <vt:lpstr>Basic dB form</vt:lpstr>
      <vt:lpstr>Database Options </vt:lpstr>
      <vt:lpstr>Structure of a Database</vt:lpstr>
      <vt:lpstr>Database Tables</vt:lpstr>
      <vt:lpstr>Creating a table</vt:lpstr>
      <vt:lpstr>This is a bunch of CRUD!</vt:lpstr>
      <vt:lpstr>Adding rows to a table (Create - Crud)</vt:lpstr>
      <vt:lpstr>Setting your own value for the primary field</vt:lpstr>
      <vt:lpstr>Adding rows to a table (Create - Crud)</vt:lpstr>
      <vt:lpstr>Bulk Insert Example (Create - Crud)</vt:lpstr>
      <vt:lpstr>Retrieving data from a dB (Read - cRud)</vt:lpstr>
      <vt:lpstr>Updating records in a dB (Update - crUd)</vt:lpstr>
      <vt:lpstr>Deleting rows to a dB (Delete - cruD)</vt:lpstr>
      <vt:lpstr>Running a database script file</vt:lpstr>
      <vt:lpstr>Looking at data</vt:lpstr>
      <vt:lpstr>Designing a dB</vt:lpstr>
      <vt:lpstr>PowerPoint Presentation</vt:lpstr>
      <vt:lpstr>PowerPoint Presentation</vt:lpstr>
    </vt:vector>
  </TitlesOfParts>
  <Company>Miami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 385</dc:title>
  <dc:creator>"stahrm"</dc:creator>
  <cp:lastModifiedBy>"stahrm"</cp:lastModifiedBy>
  <cp:revision>99</cp:revision>
  <cp:lastPrinted>2020-01-28T14:50:56Z</cp:lastPrinted>
  <dcterms:created xsi:type="dcterms:W3CDTF">2017-01-23T00:37:06Z</dcterms:created>
  <dcterms:modified xsi:type="dcterms:W3CDTF">2021-01-26T14:56:08Z</dcterms:modified>
</cp:coreProperties>
</file>