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62" r:id="rId1"/>
  </p:sldMasterIdLst>
  <p:notesMasterIdLst>
    <p:notesMasterId r:id="rId72"/>
  </p:notesMasterIdLst>
  <p:handoutMasterIdLst>
    <p:handoutMasterId r:id="rId73"/>
  </p:handoutMasterIdLst>
  <p:sldIdLst>
    <p:sldId id="320" r:id="rId2"/>
    <p:sldId id="321" r:id="rId3"/>
    <p:sldId id="322" r:id="rId4"/>
    <p:sldId id="323" r:id="rId5"/>
    <p:sldId id="327" r:id="rId6"/>
    <p:sldId id="324" r:id="rId7"/>
    <p:sldId id="325" r:id="rId8"/>
    <p:sldId id="326" r:id="rId9"/>
    <p:sldId id="256" r:id="rId10"/>
    <p:sldId id="257" r:id="rId11"/>
    <p:sldId id="309"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311" r:id="rId34"/>
    <p:sldId id="312" r:id="rId35"/>
    <p:sldId id="313" r:id="rId36"/>
    <p:sldId id="314" r:id="rId37"/>
    <p:sldId id="316" r:id="rId38"/>
    <p:sldId id="315"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319" r:id="rId58"/>
    <p:sldId id="297" r:id="rId59"/>
    <p:sldId id="317" r:id="rId60"/>
    <p:sldId id="318" r:id="rId61"/>
    <p:sldId id="299" r:id="rId62"/>
    <p:sldId id="300" r:id="rId63"/>
    <p:sldId id="302" r:id="rId64"/>
    <p:sldId id="303" r:id="rId65"/>
    <p:sldId id="304" r:id="rId66"/>
    <p:sldId id="305" r:id="rId67"/>
    <p:sldId id="306" r:id="rId68"/>
    <p:sldId id="301" r:id="rId69"/>
    <p:sldId id="307" r:id="rId70"/>
    <p:sldId id="308" r:id="rId71"/>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756" y="114"/>
      </p:cViewPr>
      <p:guideLst>
        <p:guide orient="horz" pos="2160"/>
        <p:guide pos="384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5.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image" Target="../media/image3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image" Target="../media/image5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58.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66.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6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0.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76.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D1D520BB-3009-4BD4-BBC8-90DDBFC37A0A}" type="datetimeFigureOut">
              <a:rPr lang="en-US"/>
              <a:pPr>
                <a:defRPr/>
              </a:pPr>
              <a:t>4/9/2020</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34490DB1-22C5-4379-BE0C-D255AB7B250F}" type="slidenum">
              <a:rPr lang="en-US"/>
              <a:pPr>
                <a:defRPr/>
              </a:pPr>
              <a:t>‹#›</a:t>
            </a:fld>
            <a:endParaRPr lang="en-US"/>
          </a:p>
        </p:txBody>
      </p:sp>
    </p:spTree>
    <p:extLst>
      <p:ext uri="{BB962C8B-B14F-4D97-AF65-F5344CB8AC3E}">
        <p14:creationId xmlns:p14="http://schemas.microsoft.com/office/powerpoint/2010/main" val="15161911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vl1pPr>
          </a:lstStyle>
          <a:p>
            <a:pPr>
              <a:defRPr/>
            </a:pPr>
            <a:endParaRPr lang="en-US"/>
          </a:p>
        </p:txBody>
      </p:sp>
      <p:sp>
        <p:nvSpPr>
          <p:cNvPr id="67588" name="Rectangle 4"/>
          <p:cNvSpPr>
            <a:spLocks noGrp="1" noRot="1" noChangeAspect="1" noChangeArrowheads="1" noTextEdit="1"/>
          </p:cNvSpPr>
          <p:nvPr>
            <p:ph type="sldImg" idx="2"/>
          </p:nvPr>
        </p:nvSpPr>
        <p:spPr bwMode="auto">
          <a:xfrm>
            <a:off x="406400" y="696913"/>
            <a:ext cx="61976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vl1pPr>
          </a:lstStyle>
          <a:p>
            <a:pPr>
              <a:defRPr/>
            </a:pPr>
            <a:fld id="{87A7412D-4DFD-4B5A-B486-39044313B20D}" type="slidenum">
              <a:rPr lang="en-US"/>
              <a:pPr>
                <a:defRPr/>
              </a:pPr>
              <a:t>‹#›</a:t>
            </a:fld>
            <a:endParaRPr lang="en-US"/>
          </a:p>
        </p:txBody>
      </p:sp>
    </p:spTree>
    <p:extLst>
      <p:ext uri="{BB962C8B-B14F-4D97-AF65-F5344CB8AC3E}">
        <p14:creationId xmlns:p14="http://schemas.microsoft.com/office/powerpoint/2010/main" val="74303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57066" indent="-291179">
              <a:defRPr sz="2400">
                <a:solidFill>
                  <a:schemeClr val="tx1"/>
                </a:solidFill>
                <a:latin typeface="Times New Roman" pitchFamily="18" charset="0"/>
              </a:defRPr>
            </a:lvl2pPr>
            <a:lvl3pPr marL="1164717" indent="-232943">
              <a:defRPr sz="2400">
                <a:solidFill>
                  <a:schemeClr val="tx1"/>
                </a:solidFill>
                <a:latin typeface="Times New Roman" pitchFamily="18" charset="0"/>
              </a:defRPr>
            </a:lvl3pPr>
            <a:lvl4pPr marL="1630604" indent="-232943">
              <a:defRPr sz="2400">
                <a:solidFill>
                  <a:schemeClr val="tx1"/>
                </a:solidFill>
                <a:latin typeface="Times New Roman" pitchFamily="18" charset="0"/>
              </a:defRPr>
            </a:lvl4pPr>
            <a:lvl5pPr marL="2096491" indent="-232943">
              <a:defRPr sz="2400">
                <a:solidFill>
                  <a:schemeClr val="tx1"/>
                </a:solidFill>
                <a:latin typeface="Times New Roman" pitchFamily="18" charset="0"/>
              </a:defRPr>
            </a:lvl5pPr>
            <a:lvl6pPr marL="2562377" indent="-232943" eaLnBrk="0" fontAlgn="base" hangingPunct="0">
              <a:spcBef>
                <a:spcPct val="0"/>
              </a:spcBef>
              <a:spcAft>
                <a:spcPct val="0"/>
              </a:spcAft>
              <a:defRPr sz="2400">
                <a:solidFill>
                  <a:schemeClr val="tx1"/>
                </a:solidFill>
                <a:latin typeface="Times New Roman" pitchFamily="18" charset="0"/>
              </a:defRPr>
            </a:lvl6pPr>
            <a:lvl7pPr marL="3028264" indent="-232943" eaLnBrk="0" fontAlgn="base" hangingPunct="0">
              <a:spcBef>
                <a:spcPct val="0"/>
              </a:spcBef>
              <a:spcAft>
                <a:spcPct val="0"/>
              </a:spcAft>
              <a:defRPr sz="2400">
                <a:solidFill>
                  <a:schemeClr val="tx1"/>
                </a:solidFill>
                <a:latin typeface="Times New Roman" pitchFamily="18" charset="0"/>
              </a:defRPr>
            </a:lvl7pPr>
            <a:lvl8pPr marL="3494151" indent="-232943" eaLnBrk="0" fontAlgn="base" hangingPunct="0">
              <a:spcBef>
                <a:spcPct val="0"/>
              </a:spcBef>
              <a:spcAft>
                <a:spcPct val="0"/>
              </a:spcAft>
              <a:defRPr sz="2400">
                <a:solidFill>
                  <a:schemeClr val="tx1"/>
                </a:solidFill>
                <a:latin typeface="Times New Roman" pitchFamily="18" charset="0"/>
              </a:defRPr>
            </a:lvl8pPr>
            <a:lvl9pPr marL="3960038" indent="-232943" eaLnBrk="0" fontAlgn="base" hangingPunct="0">
              <a:spcBef>
                <a:spcPct val="0"/>
              </a:spcBef>
              <a:spcAft>
                <a:spcPct val="0"/>
              </a:spcAft>
              <a:defRPr sz="2400">
                <a:solidFill>
                  <a:schemeClr val="tx1"/>
                </a:solidFill>
                <a:latin typeface="Times New Roman" pitchFamily="18" charset="0"/>
              </a:defRPr>
            </a:lvl9pPr>
          </a:lstStyle>
          <a:p>
            <a:fld id="{5851F87A-CF9E-4F1E-A92E-FB7708E7522E}" type="slidenum">
              <a:rPr lang="en-US" sz="1200"/>
              <a:pPr/>
              <a:t>9</a:t>
            </a:fld>
            <a:endParaRPr lang="en-US" sz="1200"/>
          </a:p>
        </p:txBody>
      </p:sp>
      <p:sp>
        <p:nvSpPr>
          <p:cNvPr id="68611" name="Rectangle 2"/>
          <p:cNvSpPr>
            <a:spLocks noGrp="1" noRot="1" noChangeAspect="1" noChangeArrowheads="1" noTextEdit="1"/>
          </p:cNvSpPr>
          <p:nvPr>
            <p:ph type="sldImg"/>
          </p:nvPr>
        </p:nvSpPr>
        <p:spPr>
          <a:xfrm>
            <a:off x="406400" y="696913"/>
            <a:ext cx="6197600" cy="3486150"/>
          </a:xfrm>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7A7412D-4DFD-4B5A-B486-39044313B20D}" type="slidenum">
              <a:rPr lang="en-US" smtClean="0"/>
              <a:pPr>
                <a:defRPr/>
              </a:pPr>
              <a:t>70</a:t>
            </a:fld>
            <a:endParaRPr lang="en-US"/>
          </a:p>
        </p:txBody>
      </p:sp>
    </p:spTree>
    <p:extLst>
      <p:ext uri="{BB962C8B-B14F-4D97-AF65-F5344CB8AC3E}">
        <p14:creationId xmlns:p14="http://schemas.microsoft.com/office/powerpoint/2010/main" val="4018072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0458131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803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07152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2871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5554261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1153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3313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9728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3364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5956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26871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7222345"/>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Lst>
  <p:hf hdr="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2" pos="9216" userDrawn="1">
          <p15:clr>
            <a:srgbClr val="F26B43"/>
          </p15:clr>
        </p15:guide>
        <p15:guide id="13" pos="1248" userDrawn="1">
          <p15:clr>
            <a:srgbClr val="F26B43"/>
          </p15:clr>
        </p15:guide>
        <p15:guide id="14" pos="1152" userDrawn="1">
          <p15:clr>
            <a:srgbClr val="F26B43"/>
          </p15:clr>
        </p15:guide>
        <p15:guide id="15" orient="horz" pos="1368" userDrawn="1">
          <p15:clr>
            <a:srgbClr val="F26B43"/>
          </p15:clr>
        </p15:guide>
        <p15:guide id="16" orient="horz" pos="1440" userDrawn="1">
          <p15:clr>
            <a:srgbClr val="F26B43"/>
          </p15:clr>
        </p15:guide>
        <p15:guide id="17" orient="horz" pos="3696" userDrawn="1">
          <p15:clr>
            <a:srgbClr val="F26B43"/>
          </p15:clr>
        </p15:guide>
        <p15:guide id="18" orient="horz" pos="432" userDrawn="1">
          <p15:clr>
            <a:srgbClr val="F26B43"/>
          </p15:clr>
        </p15:guide>
        <p15:guide id="19" orient="horz" pos="1512" userDrawn="1">
          <p15:clr>
            <a:srgbClr val="F26B43"/>
          </p15:clr>
        </p15:guide>
        <p15:guide id="20" pos="6912" userDrawn="1">
          <p15:clr>
            <a:srgbClr val="F26B43"/>
          </p15:clr>
        </p15:guide>
        <p15:guide id="21" pos="936" userDrawn="1">
          <p15:clr>
            <a:srgbClr val="F26B43"/>
          </p15:clr>
        </p15:guide>
        <p15:guide id="22" pos="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4.png"/><Relationship Id="rId4" Type="http://schemas.openxmlformats.org/officeDocument/2006/relationships/image" Target="../media/image13.emf"/></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16.png"/><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17.emf"/></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9.png"/><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21.png"/><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3.png"/><Relationship Id="rId4" Type="http://schemas.openxmlformats.org/officeDocument/2006/relationships/image" Target="../media/image22.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4.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26.png"/><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28.png"/><Relationship Id="rId4" Type="http://schemas.openxmlformats.org/officeDocument/2006/relationships/image" Target="../media/image27.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31.png"/><Relationship Id="rId4" Type="http://schemas.openxmlformats.org/officeDocument/2006/relationships/image" Target="../media/image30.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33.png"/><Relationship Id="rId4" Type="http://schemas.openxmlformats.org/officeDocument/2006/relationships/image" Target="../media/image3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4.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36.png"/><Relationship Id="rId4" Type="http://schemas.openxmlformats.org/officeDocument/2006/relationships/image" Target="../media/image35.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6.docx"/><Relationship Id="rId7" Type="http://schemas.openxmlformats.org/officeDocument/2006/relationships/image" Target="../media/image38.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package" Target="../embeddings/Microsoft_Word_Document7.docx"/><Relationship Id="rId5" Type="http://schemas.openxmlformats.org/officeDocument/2006/relationships/image" Target="../media/image39.png"/><Relationship Id="rId4" Type="http://schemas.openxmlformats.org/officeDocument/2006/relationships/image" Target="../media/image37.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41.png"/><Relationship Id="rId4" Type="http://schemas.openxmlformats.org/officeDocument/2006/relationships/image" Target="../media/image40.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43.png"/><Relationship Id="rId4" Type="http://schemas.openxmlformats.org/officeDocument/2006/relationships/image" Target="../media/image42.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45.png"/><Relationship Id="rId4" Type="http://schemas.openxmlformats.org/officeDocument/2006/relationships/image" Target="../media/image44.emf"/></Relationships>
</file>

<file path=ppt/slides/_rels/slide46.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46.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47.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48.emf"/></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Word_Document9.docx"/><Relationship Id="rId7"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package" Target="../embeddings/Microsoft_Word_Document10.docx"/><Relationship Id="rId5" Type="http://schemas.openxmlformats.org/officeDocument/2006/relationships/image" Target="../media/image51.png"/><Relationship Id="rId4" Type="http://schemas.openxmlformats.org/officeDocument/2006/relationships/image" Target="../media/image4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Word_Document11.docx"/><Relationship Id="rId7" Type="http://schemas.openxmlformats.org/officeDocument/2006/relationships/image" Target="../media/image53.e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package" Target="../embeddings/Microsoft_Word_Document12.docx"/><Relationship Id="rId5" Type="http://schemas.openxmlformats.org/officeDocument/2006/relationships/image" Target="../media/image54.png"/><Relationship Id="rId4" Type="http://schemas.openxmlformats.org/officeDocument/2006/relationships/image" Target="../media/image52.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55.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56.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package" Target="../embeddings/Microsoft_Word_Document13.docx"/><Relationship Id="rId2" Type="http://schemas.openxmlformats.org/officeDocument/2006/relationships/slideLayout" Target="../slideLayouts/slideLayout7.xml"/><Relationship Id="rId1" Type="http://schemas.openxmlformats.org/officeDocument/2006/relationships/vmlDrawing" Target="../drawings/vmlDrawing26.vml"/><Relationship Id="rId4" Type="http://schemas.openxmlformats.org/officeDocument/2006/relationships/image" Target="../media/image57.emf"/></Relationships>
</file>

<file path=ppt/slides/_rels/slide55.xml.rels><?xml version="1.0" encoding="UTF-8" standalone="yes"?>
<Relationships xmlns="http://schemas.openxmlformats.org/package/2006/relationships"><Relationship Id="rId3" Type="http://schemas.openxmlformats.org/officeDocument/2006/relationships/package" Target="../embeddings/Microsoft_Word_Document14.docx"/><Relationship Id="rId2" Type="http://schemas.openxmlformats.org/officeDocument/2006/relationships/slideLayout" Target="../slideLayouts/slideLayout7.xml"/><Relationship Id="rId1" Type="http://schemas.openxmlformats.org/officeDocument/2006/relationships/vmlDrawing" Target="../drawings/vmlDrawing27.vml"/><Relationship Id="rId4" Type="http://schemas.openxmlformats.org/officeDocument/2006/relationships/image" Target="../media/image5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59.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29.vml"/><Relationship Id="rId4" Type="http://schemas.openxmlformats.org/officeDocument/2006/relationships/image" Target="../media/image60.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30.vml"/><Relationship Id="rId5" Type="http://schemas.openxmlformats.org/officeDocument/2006/relationships/image" Target="../media/image62.png"/><Relationship Id="rId4" Type="http://schemas.openxmlformats.org/officeDocument/2006/relationships/image" Target="../media/image61.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31.vml"/><Relationship Id="rId5" Type="http://schemas.openxmlformats.org/officeDocument/2006/relationships/image" Target="../media/image62.png"/><Relationship Id="rId4" Type="http://schemas.openxmlformats.org/officeDocument/2006/relationships/image" Target="../media/image6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32.vml"/><Relationship Id="rId5" Type="http://schemas.openxmlformats.org/officeDocument/2006/relationships/image" Target="../media/image65.png"/><Relationship Id="rId4" Type="http://schemas.openxmlformats.org/officeDocument/2006/relationships/image" Target="../media/image64.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33.vml"/><Relationship Id="rId5" Type="http://schemas.openxmlformats.org/officeDocument/2006/relationships/image" Target="../media/image67.png"/><Relationship Id="rId4" Type="http://schemas.openxmlformats.org/officeDocument/2006/relationships/image" Target="../media/image66.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34.vml"/><Relationship Id="rId5" Type="http://schemas.openxmlformats.org/officeDocument/2006/relationships/image" Target="../media/image69.png"/><Relationship Id="rId4" Type="http://schemas.openxmlformats.org/officeDocument/2006/relationships/image" Target="../media/image68.emf"/></Relationships>
</file>

<file path=ppt/slides/_rels/slide63.xml.rels><?xml version="1.0" encoding="UTF-8" standalone="yes"?>
<Relationships xmlns="http://schemas.openxmlformats.org/package/2006/relationships"><Relationship Id="rId3" Type="http://schemas.openxmlformats.org/officeDocument/2006/relationships/package" Target="../embeddings/Microsoft_Word_Document15.docx"/><Relationship Id="rId2" Type="http://schemas.openxmlformats.org/officeDocument/2006/relationships/slideLayout" Target="../slideLayouts/slideLayout7.xml"/><Relationship Id="rId1" Type="http://schemas.openxmlformats.org/officeDocument/2006/relationships/vmlDrawing" Target="../drawings/vmlDrawing35.vml"/><Relationship Id="rId5" Type="http://schemas.openxmlformats.org/officeDocument/2006/relationships/image" Target="../media/image71.png"/><Relationship Id="rId4" Type="http://schemas.openxmlformats.org/officeDocument/2006/relationships/image" Target="../media/image70.emf"/></Relationships>
</file>

<file path=ppt/slides/_rels/slide64.xml.rels><?xml version="1.0" encoding="UTF-8" standalone="yes"?>
<Relationships xmlns="http://schemas.openxmlformats.org/package/2006/relationships"><Relationship Id="rId3" Type="http://schemas.openxmlformats.org/officeDocument/2006/relationships/package" Target="../embeddings/Microsoft_Word_Document16.docx"/><Relationship Id="rId2" Type="http://schemas.openxmlformats.org/officeDocument/2006/relationships/slideLayout" Target="../slideLayouts/slideLayout7.xml"/><Relationship Id="rId1" Type="http://schemas.openxmlformats.org/officeDocument/2006/relationships/vmlDrawing" Target="../drawings/vmlDrawing36.vml"/><Relationship Id="rId5" Type="http://schemas.openxmlformats.org/officeDocument/2006/relationships/image" Target="../media/image73.png"/><Relationship Id="rId4" Type="http://schemas.openxmlformats.org/officeDocument/2006/relationships/image" Target="../media/image72.emf"/></Relationships>
</file>

<file path=ppt/slides/_rels/slide65.xml.rels><?xml version="1.0" encoding="UTF-8" standalone="yes"?>
<Relationships xmlns="http://schemas.openxmlformats.org/package/2006/relationships"><Relationship Id="rId3" Type="http://schemas.openxmlformats.org/officeDocument/2006/relationships/package" Target="../embeddings/Microsoft_Word_Document17.docx"/><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image" Target="../media/image75.png"/><Relationship Id="rId4" Type="http://schemas.openxmlformats.org/officeDocument/2006/relationships/image" Target="../media/image74.emf"/></Relationships>
</file>

<file path=ppt/slides/_rels/slide66.xml.rels><?xml version="1.0" encoding="UTF-8" standalone="yes"?>
<Relationships xmlns="http://schemas.openxmlformats.org/package/2006/relationships"><Relationship Id="rId3" Type="http://schemas.openxmlformats.org/officeDocument/2006/relationships/package" Target="../embeddings/Microsoft_Word_Document18.docx"/><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77.png"/><Relationship Id="rId4" Type="http://schemas.openxmlformats.org/officeDocument/2006/relationships/image" Target="../media/image76.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39.vml"/><Relationship Id="rId5" Type="http://schemas.openxmlformats.org/officeDocument/2006/relationships/image" Target="../media/image79.png"/><Relationship Id="rId4" Type="http://schemas.openxmlformats.org/officeDocument/2006/relationships/image" Target="../media/image78.emf"/></Relationships>
</file>

<file path=ppt/slides/_rels/slide68.xml.rels><?xml version="1.0" encoding="UTF-8" standalone="yes"?>
<Relationships xmlns="http://schemas.openxmlformats.org/package/2006/relationships"><Relationship Id="rId3" Type="http://schemas.openxmlformats.org/officeDocument/2006/relationships/package" Target="../embeddings/Microsoft_Word_Document19.docx"/><Relationship Id="rId2" Type="http://schemas.openxmlformats.org/officeDocument/2006/relationships/slideLayout" Target="../slideLayouts/slideLayout7.xml"/><Relationship Id="rId1" Type="http://schemas.openxmlformats.org/officeDocument/2006/relationships/vmlDrawing" Target="../drawings/vmlDrawing40.vml"/><Relationship Id="rId4" Type="http://schemas.openxmlformats.org/officeDocument/2006/relationships/image" Target="../media/image80.emf"/></Relationships>
</file>

<file path=ppt/slides/_rels/slide69.xml.rels><?xml version="1.0" encoding="UTF-8" standalone="yes"?>
<Relationships xmlns="http://schemas.openxmlformats.org/package/2006/relationships"><Relationship Id="rId3" Type="http://schemas.openxmlformats.org/officeDocument/2006/relationships/package" Target="../embeddings/Microsoft_Word_Document20.docx"/><Relationship Id="rId2" Type="http://schemas.openxmlformats.org/officeDocument/2006/relationships/slideLayout" Target="../slideLayouts/slideLayout7.xml"/><Relationship Id="rId1" Type="http://schemas.openxmlformats.org/officeDocument/2006/relationships/vmlDrawing" Target="../drawings/vmlDrawing41.vml"/><Relationship Id="rId5" Type="http://schemas.openxmlformats.org/officeDocument/2006/relationships/image" Target="../media/image82.png"/><Relationship Id="rId4" Type="http://schemas.openxmlformats.org/officeDocument/2006/relationships/image" Target="../media/image8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vmlDrawing" Target="../drawings/vmlDrawing42.vml"/><Relationship Id="rId6" Type="http://schemas.openxmlformats.org/officeDocument/2006/relationships/image" Target="../media/image84.png"/><Relationship Id="rId5" Type="http://schemas.openxmlformats.org/officeDocument/2006/relationships/image" Target="../media/image83.emf"/><Relationship Id="rId4" Type="http://schemas.openxmlformats.org/officeDocument/2006/relationships/package" Target="../embeddings/Microsoft_Word_Document21.docx"/></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609601"/>
            <a:ext cx="7162800" cy="2508379"/>
          </a:xfrm>
          <a:prstGeom prst="rect">
            <a:avLst/>
          </a:prstGeom>
        </p:spPr>
        <p:txBody>
          <a:bodyPr wrap="square">
            <a:spAutoFit/>
          </a:bodyPr>
          <a:lstStyle/>
          <a:p>
            <a:pPr algn="ctr">
              <a:spcAft>
                <a:spcPts val="600"/>
              </a:spcAft>
              <a:tabLst>
                <a:tab pos="1371600" algn="l"/>
              </a:tabLst>
            </a:pPr>
            <a:r>
              <a:rPr lang="en-US" sz="36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Entering Database Systems</a:t>
            </a:r>
          </a:p>
          <a:p>
            <a:pPr algn="ctr">
              <a:spcBef>
                <a:spcPts val="2400"/>
              </a:spcBef>
              <a:spcAft>
                <a:spcPts val="600"/>
              </a:spcAft>
              <a:tabLst>
                <a:tab pos="1371600" algn="l"/>
              </a:tabLst>
            </a:pPr>
            <a:r>
              <a:rPr lang="en-US" sz="4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Intro to a Database using MS SQL Server</a:t>
            </a:r>
          </a:p>
        </p:txBody>
      </p:sp>
    </p:spTree>
    <p:extLst>
      <p:ext uri="{BB962C8B-B14F-4D97-AF65-F5344CB8AC3E}">
        <p14:creationId xmlns:p14="http://schemas.microsoft.com/office/powerpoint/2010/main" val="3312836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1" y="685801"/>
            <a:ext cx="7451615" cy="5078313"/>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Objectives</a:t>
            </a:r>
          </a:p>
          <a:p>
            <a:pPr>
              <a:spcBef>
                <a:spcPts val="1200"/>
              </a:spcBef>
              <a:spcAft>
                <a:spcPts val="600"/>
              </a:spcAft>
              <a:tabLst>
                <a:tab pos="1371600" algn="l"/>
              </a:tabLst>
            </a:pPr>
            <a:r>
              <a:rPr lang="en-US" sz="2000" b="1" dirty="0">
                <a:latin typeface="Arial" panose="020B0604020202020204" pitchFamily="34" charset="0"/>
                <a:ea typeface="Times New Roman" panose="02020603050405020304" pitchFamily="18" charset="0"/>
                <a:cs typeface="Times New Roman" panose="02020603050405020304" pitchFamily="18" charset="0"/>
              </a:rPr>
              <a:t>Applied</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Code and run SELECT statements that use any of the language elements presented in this chapter.</a:t>
            </a:r>
          </a:p>
          <a:p>
            <a:pPr>
              <a:spcBef>
                <a:spcPts val="1200"/>
              </a:spcBef>
              <a:spcAft>
                <a:spcPts val="600"/>
              </a:spcAft>
              <a:tabLst>
                <a:tab pos="1371600" algn="l"/>
              </a:tabLst>
            </a:pPr>
            <a:r>
              <a:rPr lang="en-US" sz="2000"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Distinguish between the base table values and the calculated values in SELECT statements.</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Describe the use of a column alias.</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Describe the order of precedence and the use of parentheses for arithmetic expressions.</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Describe the use of the DISTINCT keyword and the TOP clause.</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Describe the use of comparison operators, logical operators, and parentheses in WHERE clauses.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762000"/>
            <a:ext cx="7696200" cy="3462486"/>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Objectives (cont.)</a:t>
            </a:r>
          </a:p>
          <a:p>
            <a:pPr>
              <a:spcBef>
                <a:spcPts val="1200"/>
              </a:spcBef>
              <a:spcAft>
                <a:spcPts val="600"/>
              </a:spcAft>
              <a:tabLst>
                <a:tab pos="1371600" algn="l"/>
              </a:tabLst>
            </a:pPr>
            <a:r>
              <a:rPr lang="en-US" sz="2000" b="1" dirty="0">
                <a:latin typeface="Arial" panose="020B0604020202020204" pitchFamily="34" charset="0"/>
                <a:ea typeface="Times New Roman" panose="02020603050405020304" pitchFamily="18" charset="0"/>
                <a:cs typeface="Times New Roman" panose="02020603050405020304" pitchFamily="18" charset="0"/>
              </a:rPr>
              <a:t>Knowledge</a:t>
            </a:r>
          </a:p>
          <a:p>
            <a:pPr marL="342900" indent="-342900">
              <a:spcAft>
                <a:spcPts val="600"/>
              </a:spcAft>
              <a:buFont typeface="Symbol" panose="05050102010706020507" pitchFamily="18" charset="2"/>
              <a:buChar char=""/>
              <a:tabLst>
                <a:tab pos="342900" algn="l"/>
                <a:tab pos="228600" algn="l"/>
              </a:tabLst>
            </a:pPr>
            <a:r>
              <a:rPr lang="en-US" sz="2000" spc="-10" dirty="0">
                <a:latin typeface="Times New Roman" panose="02020603050405020304" pitchFamily="18" charset="0"/>
                <a:ea typeface="Times New Roman" panose="02020603050405020304" pitchFamily="18" charset="0"/>
              </a:rPr>
              <a:t>Describe the use of the IN, BETWEEN, and LIKE operators in WHERE clauses.</a:t>
            </a:r>
          </a:p>
          <a:p>
            <a:pPr marL="342900" indent="-342900">
              <a:spcAft>
                <a:spcPts val="600"/>
              </a:spcAft>
              <a:buFont typeface="Symbol" panose="05050102010706020507" pitchFamily="18" charset="2"/>
              <a:buChar char=""/>
              <a:tabLst>
                <a:tab pos="342900" algn="l"/>
                <a:tab pos="228600" algn="l"/>
              </a:tabLst>
            </a:pPr>
            <a:r>
              <a:rPr lang="en-US" sz="2000" spc="-10" dirty="0">
                <a:latin typeface="Times New Roman" panose="02020603050405020304" pitchFamily="18" charset="0"/>
                <a:ea typeface="Times New Roman" panose="02020603050405020304" pitchFamily="18" charset="0"/>
              </a:rPr>
              <a:t>Describe the use of the IS NULL clause in a WHERE clause.</a:t>
            </a:r>
          </a:p>
          <a:p>
            <a:pPr marL="342900" indent="-342900">
              <a:spcAft>
                <a:spcPts val="600"/>
              </a:spcAft>
              <a:buFont typeface="Symbol" panose="05050102010706020507" pitchFamily="18" charset="2"/>
              <a:buChar char=""/>
              <a:tabLst>
                <a:tab pos="342900" algn="l"/>
                <a:tab pos="228600" algn="l"/>
              </a:tabLst>
            </a:pPr>
            <a:r>
              <a:rPr lang="en-US" sz="2000" spc="-10" dirty="0">
                <a:latin typeface="Times New Roman" panose="02020603050405020304" pitchFamily="18" charset="0"/>
                <a:ea typeface="Times New Roman" panose="02020603050405020304" pitchFamily="18" charset="0"/>
              </a:rPr>
              <a:t>Describe the use of column names, aliases, calculated values, and column numbers in ORDER BY clauses.</a:t>
            </a:r>
          </a:p>
          <a:p>
            <a:pPr marL="342900" indent="-342900">
              <a:spcAft>
                <a:spcPts val="600"/>
              </a:spcAft>
              <a:buFont typeface="Symbol" panose="05050102010706020507" pitchFamily="18" charset="2"/>
              <a:buChar char=""/>
              <a:tabLst>
                <a:tab pos="342900" algn="l"/>
                <a:tab pos="228600" algn="l"/>
              </a:tabLst>
            </a:pPr>
            <a:r>
              <a:rPr lang="en-US" sz="2000" spc="-10" dirty="0">
                <a:latin typeface="Times New Roman" panose="02020603050405020304" pitchFamily="18" charset="0"/>
                <a:ea typeface="Times New Roman" panose="02020603050405020304" pitchFamily="18" charset="0"/>
              </a:rPr>
              <a:t>Describe the use of the OFFSET and FETCH clauses in ORDER BY clauses.</a:t>
            </a:r>
          </a:p>
        </p:txBody>
      </p:sp>
    </p:spTree>
    <p:extLst>
      <p:ext uri="{BB962C8B-B14F-4D97-AF65-F5344CB8AC3E}">
        <p14:creationId xmlns:p14="http://schemas.microsoft.com/office/powerpoint/2010/main" val="313851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762001"/>
            <a:ext cx="7620000" cy="3585597"/>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simplified syntax of the SELECT statement</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select_list</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table_source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[WHERE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search_condition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br>
              <a:rPr lang="en-US" sz="1600" b="1" dirty="0">
                <a:latin typeface="Courier New" panose="02070309020205020404" pitchFamily="49" charset="0"/>
                <a:ea typeface="Times New Roman" panose="02020603050405020304" pitchFamily="18" charset="0"/>
                <a:cs typeface="Times New Roman" panose="02020603050405020304" pitchFamily="18" charset="0"/>
              </a:rPr>
            </a:br>
            <a:r>
              <a:rPr lang="en-US" sz="1600" b="1" dirty="0">
                <a:latin typeface="Courier New" panose="02070309020205020404" pitchFamily="49" charset="0"/>
                <a:ea typeface="Times New Roman" panose="02020603050405020304" pitchFamily="18" charset="0"/>
                <a:cs typeface="Times New Roman" panose="02020603050405020304" pitchFamily="18" charset="0"/>
              </a:rPr>
              <a:t>[ORDER BY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order_by_list</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spcBef>
                <a:spcPts val="1200"/>
              </a:spcBef>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4 clauses of the simplified SELECT statement</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SELECT</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FROM</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WHERE</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ORDER BY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0" y="2057400"/>
            <a:ext cx="6709506"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286000" y="3516868"/>
            <a:ext cx="1563248" cy="369332"/>
          </a:xfrm>
          <a:prstGeom prst="rect">
            <a:avLst/>
          </a:prstGeom>
        </p:spPr>
        <p:txBody>
          <a:bodyPr wrap="none">
            <a:spAutoFit/>
          </a:bodyPr>
          <a:lstStyle/>
          <a:p>
            <a:pPr>
              <a:spcBef>
                <a:spcPts val="600"/>
              </a:spcBef>
              <a:spcAft>
                <a:spcPts val="300"/>
              </a:spcAft>
              <a:tabLst>
                <a:tab pos="1371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(114 rows)</a:t>
            </a:r>
          </a:p>
        </p:txBody>
      </p:sp>
      <p:sp>
        <p:nvSpPr>
          <p:cNvPr id="3" name="Rectangle 2"/>
          <p:cNvSpPr/>
          <p:nvPr/>
        </p:nvSpPr>
        <p:spPr>
          <a:xfrm>
            <a:off x="2286000" y="797750"/>
            <a:ext cx="4572000" cy="1031051"/>
          </a:xfrm>
          <a:prstGeom prst="rect">
            <a:avLst/>
          </a:prstGeom>
        </p:spPr>
        <p:txBody>
          <a:bodyPr>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simple SELECT statement</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1" y="1828800"/>
            <a:ext cx="706794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8400" y="533401"/>
            <a:ext cx="7620000" cy="1277273"/>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that retrieves and sorts rows</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ORDER BY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p:txBody>
      </p:sp>
      <p:sp>
        <p:nvSpPr>
          <p:cNvPr id="6" name="Rectangle 5"/>
          <p:cNvSpPr/>
          <p:nvPr/>
        </p:nvSpPr>
        <p:spPr>
          <a:xfrm>
            <a:off x="2286000" y="3124200"/>
            <a:ext cx="1563248" cy="369332"/>
          </a:xfrm>
          <a:prstGeom prst="rect">
            <a:avLst/>
          </a:prstGeom>
        </p:spPr>
        <p:txBody>
          <a:bodyPr wrap="none">
            <a:spAutoFit/>
          </a:bodyPr>
          <a:lstStyle/>
          <a:p>
            <a:pPr>
              <a:spcBef>
                <a:spcPts val="600"/>
              </a:spcBef>
              <a:spcAft>
                <a:spcPts val="300"/>
              </a:spcAft>
              <a:tabLst>
                <a:tab pos="1371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(114 rows)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362200" y="4038600"/>
            <a:ext cx="5943600" cy="2555762"/>
            <a:chOff x="2362200" y="3886758"/>
            <a:chExt cx="5943600" cy="2555762"/>
          </a:xfrm>
        </p:grpSpPr>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362200" y="5953123"/>
              <a:ext cx="2670406" cy="489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362200" y="3886758"/>
              <a:ext cx="5943600" cy="1892826"/>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that retrieves </a:t>
              </a:r>
              <a:b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calculated value for a single invoice</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InvoiceID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CreditTotal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TotalCredits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WHERE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InvoiceID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17;</a:t>
              </a:r>
            </a:p>
          </p:txBody>
        </p:sp>
      </p:grpSp>
      <p:grpSp>
        <p:nvGrpSpPr>
          <p:cNvPr id="7" name="Group 6"/>
          <p:cNvGrpSpPr/>
          <p:nvPr/>
        </p:nvGrpSpPr>
        <p:grpSpPr>
          <a:xfrm>
            <a:off x="2362200" y="381000"/>
            <a:ext cx="5943600" cy="3072243"/>
            <a:chOff x="2438400" y="609600"/>
            <a:chExt cx="5943600" cy="3072243"/>
          </a:xfrm>
        </p:grpSpPr>
        <p:sp>
          <p:nvSpPr>
            <p:cNvPr id="2" name="Rectangle 1"/>
            <p:cNvSpPr/>
            <p:nvPr/>
          </p:nvSpPr>
          <p:spPr>
            <a:xfrm>
              <a:off x="2438400" y="609600"/>
              <a:ext cx="5943600" cy="1646605"/>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that retrieves </a:t>
              </a:r>
              <a:b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calculated value</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InvoiceID</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CreditTotal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TotalCredits</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p:txBody>
        </p:sp>
        <p:pic>
          <p:nvPicPr>
            <p:cNvPr id="3" name="Picture 2"/>
            <p:cNvPicPr>
              <a:picLocks noChangeAspect="1"/>
            </p:cNvPicPr>
            <p:nvPr/>
          </p:nvPicPr>
          <p:blipFill rotWithShape="1">
            <a:blip r:embed="rId3"/>
            <a:srcRect l="3237" t="5455" r="-1"/>
            <a:stretch/>
          </p:blipFill>
          <p:spPr>
            <a:xfrm>
              <a:off x="2590800" y="2286000"/>
              <a:ext cx="2278178" cy="1395843"/>
            </a:xfrm>
            <a:prstGeom prst="rect">
              <a:avLst/>
            </a:prstGeom>
            <a:ln w="19050">
              <a:solidFill>
                <a:schemeClr val="tx1"/>
              </a:solid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62"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1" y="2463800"/>
            <a:ext cx="6761415" cy="112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2415988" y="3810000"/>
            <a:ext cx="1563248" cy="369332"/>
          </a:xfrm>
          <a:prstGeom prst="rect">
            <a:avLst/>
          </a:prstGeom>
        </p:spPr>
        <p:txBody>
          <a:bodyPr wrap="none">
            <a:spAutoFit/>
          </a:bodyPr>
          <a:lstStyle/>
          <a:p>
            <a:pPr>
              <a:spcBef>
                <a:spcPts val="600"/>
              </a:spcBef>
              <a:spcAft>
                <a:spcPts val="300"/>
              </a:spcAft>
              <a:tabLst>
                <a:tab pos="1371600" algn="l"/>
              </a:tabLst>
            </a:pPr>
            <a:r>
              <a:rPr lang="en-US" b="1" dirty="0">
                <a:solidFill>
                  <a:srgbClr val="000000"/>
                </a:solidFill>
                <a:latin typeface="Courier New" panose="02070309020205020404" pitchFamily="49" charset="0"/>
                <a:ea typeface="Times New Roman" panose="02020603050405020304" pitchFamily="18" charset="0"/>
                <a:cs typeface="Times New Roman" panose="02020603050405020304" pitchFamily="18" charset="0"/>
              </a:rPr>
              <a:t>(101 rows)</a:t>
            </a:r>
          </a:p>
        </p:txBody>
      </p:sp>
      <p:sp>
        <p:nvSpPr>
          <p:cNvPr id="2" name="Rectangle 1"/>
          <p:cNvSpPr/>
          <p:nvPr/>
        </p:nvSpPr>
        <p:spPr>
          <a:xfrm>
            <a:off x="2415988" y="533400"/>
            <a:ext cx="7397937" cy="1892826"/>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that retrieves all invoices between given dates</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WHERE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BETWEEN '2016-01-01' AND '2016-05-31'</a:t>
            </a: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ORDER BY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9142" y="2465144"/>
            <a:ext cx="6971429" cy="582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29142" y="609601"/>
            <a:ext cx="7324459" cy="1646605"/>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that returns </a:t>
            </a:r>
            <a:b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an empty result set</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WHERE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&gt; 50000;</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0" y="694760"/>
            <a:ext cx="7620000" cy="3801041"/>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expanded syntax of the SELECT clause</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u="sng" dirty="0">
                <a:latin typeface="Courier New" panose="02070309020205020404" pitchFamily="49" charset="0"/>
                <a:ea typeface="Times New Roman" panose="02020603050405020304" pitchFamily="18" charset="0"/>
                <a:cs typeface="Times New Roman" panose="02020603050405020304" pitchFamily="18" charset="0"/>
              </a:rPr>
              <a:t>ALL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|DISTINCT] [TOP n [PERCENT] [WITH TIES]]</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column_specification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result_column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column_specification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result_column</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Bef>
                <a:spcPts val="1200"/>
              </a:spcBef>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Five ways to code column specifications</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All columns in a base table</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Column name in a base table</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Arithmetic expression</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String expression</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Function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62200" y="865764"/>
            <a:ext cx="7543800" cy="1877437"/>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Column specifications that use base table values</a:t>
            </a:r>
          </a:p>
          <a:p>
            <a:pPr marL="347345">
              <a:spcAft>
                <a:spcPts val="600"/>
              </a:spcAft>
              <a:tabLst>
                <a:tab pos="1371600" algn="l"/>
                <a:tab pos="2743200" algn="l"/>
              </a:tabLst>
            </a:pPr>
            <a:r>
              <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 is used to retrieve all columns</a:t>
            </a:r>
          </a:p>
          <a:p>
            <a:pPr marL="347345">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p>
          <a:p>
            <a:pPr marL="347345">
              <a:spcAft>
                <a:spcPts val="600"/>
              </a:spcAft>
              <a:tabLst>
                <a:tab pos="1371600" algn="l"/>
                <a:tab pos="2743200" algn="l"/>
              </a:tabLst>
            </a:pPr>
            <a:r>
              <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Column names are used to retrieve specific columns</a:t>
            </a:r>
          </a:p>
          <a:p>
            <a:pPr marL="347345">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VendorCity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VendorState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609601"/>
            <a:ext cx="7162800" cy="1769715"/>
          </a:xfrm>
          <a:prstGeom prst="rect">
            <a:avLst/>
          </a:prstGeom>
        </p:spPr>
        <p:txBody>
          <a:bodyPr wrap="square">
            <a:spAutoFit/>
          </a:bodyPr>
          <a:lstStyle/>
          <a:p>
            <a:pPr algn="ctr">
              <a:spcAft>
                <a:spcPts val="600"/>
              </a:spcAft>
              <a:tabLst>
                <a:tab pos="1371600" algn="l"/>
              </a:tabLst>
            </a:pPr>
            <a:r>
              <a:rPr lang="en-US" sz="36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Entering Database Systems</a:t>
            </a:r>
          </a:p>
          <a:p>
            <a:pPr algn="ctr">
              <a:spcBef>
                <a:spcPts val="2400"/>
              </a:spcBef>
              <a:spcAft>
                <a:spcPts val="600"/>
              </a:spcAft>
              <a:tabLst>
                <a:tab pos="1371600" algn="l"/>
              </a:tabLst>
            </a:pPr>
            <a:r>
              <a:rPr lang="en-US" sz="4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Database Objects</a:t>
            </a:r>
          </a:p>
        </p:txBody>
      </p:sp>
      <p:sp>
        <p:nvSpPr>
          <p:cNvPr id="4" name="Rectangle 3"/>
          <p:cNvSpPr/>
          <p:nvPr/>
        </p:nvSpPr>
        <p:spPr>
          <a:xfrm>
            <a:off x="2286000" y="2971801"/>
            <a:ext cx="8153400" cy="2539157"/>
          </a:xfrm>
          <a:prstGeom prst="rect">
            <a:avLst/>
          </a:prstGeom>
        </p:spPr>
        <p:txBody>
          <a:bodyPr wrap="square">
            <a:spAutoFit/>
          </a:bodyPr>
          <a:lstStyle/>
          <a:p>
            <a:pPr>
              <a:spcAft>
                <a:spcPts val="600"/>
              </a:spcAft>
              <a:tabLst>
                <a:tab pos="1371600" algn="l"/>
              </a:tabLst>
            </a:pPr>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What database objects will we work with</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p>
          <a:p>
            <a:pPr marL="342900" indent="-342900">
              <a:buFont typeface="Symbol" panose="05050102010706020507" pitchFamily="18" charset="2"/>
              <a:buChar char=""/>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Tables			</a:t>
            </a:r>
            <a:r>
              <a:rPr lang="en-US" b="1" i="1" dirty="0">
                <a:latin typeface="Courier New" panose="02070309020205020404" pitchFamily="49" charset="0"/>
                <a:ea typeface="Times New Roman" panose="02020603050405020304" pitchFamily="18" charset="0"/>
                <a:cs typeface="Times New Roman" panose="02020603050405020304" pitchFamily="18" charset="0"/>
              </a:rPr>
              <a:t>Stores data</a:t>
            </a:r>
          </a:p>
          <a:p>
            <a:pPr marL="342900" indent="-342900">
              <a:buFont typeface="Symbol" panose="05050102010706020507" pitchFamily="18" charset="2"/>
              <a:buChar char=""/>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Views			</a:t>
            </a:r>
            <a:r>
              <a:rPr lang="en-US" b="1" i="1" dirty="0">
                <a:latin typeface="Courier New" panose="02070309020205020404" pitchFamily="49" charset="0"/>
                <a:ea typeface="Times New Roman" panose="02020603050405020304" pitchFamily="18" charset="0"/>
                <a:cs typeface="Times New Roman" panose="02020603050405020304" pitchFamily="18" charset="0"/>
              </a:rPr>
              <a:t>Consolidates data from multiple sources </a:t>
            </a:r>
          </a:p>
          <a:p>
            <a:pPr marL="342900" indent="-342900">
              <a:buFont typeface="Symbol" panose="05050102010706020507" pitchFamily="18" charset="2"/>
              <a:buChar char=""/>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Stored </a:t>
            </a:r>
            <a:r>
              <a:rPr lang="en-US" b="1" dirty="0" err="1">
                <a:latin typeface="Courier New" panose="02070309020205020404" pitchFamily="49" charset="0"/>
                <a:ea typeface="Times New Roman" panose="02020603050405020304" pitchFamily="18" charset="0"/>
                <a:cs typeface="Times New Roman" panose="02020603050405020304" pitchFamily="18" charset="0"/>
              </a:rPr>
              <a:t>Procs</a:t>
            </a:r>
            <a:r>
              <a:rPr lang="en-US" b="1" dirty="0">
                <a:latin typeface="Courier New" panose="02070309020205020404" pitchFamily="49" charset="0"/>
                <a:ea typeface="Times New Roman" panose="02020603050405020304" pitchFamily="18" charset="0"/>
                <a:cs typeface="Times New Roman" panose="02020603050405020304" pitchFamily="18" charset="0"/>
              </a:rPr>
              <a:t>.	</a:t>
            </a:r>
            <a:r>
              <a:rPr lang="en-US" b="1" i="1" dirty="0">
                <a:latin typeface="Courier New" panose="02070309020205020404" pitchFamily="49" charset="0"/>
                <a:ea typeface="Times New Roman" panose="02020603050405020304" pitchFamily="18" charset="0"/>
                <a:cs typeface="Times New Roman" panose="02020603050405020304" pitchFamily="18" charset="0"/>
              </a:rPr>
              <a:t>Queries</a:t>
            </a:r>
          </a:p>
          <a:p>
            <a:pPr marL="342900" indent="-342900">
              <a:buFont typeface="Symbol" panose="05050102010706020507" pitchFamily="18" charset="2"/>
              <a:buChar char=""/>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Functions		</a:t>
            </a:r>
            <a:r>
              <a:rPr lang="en-US" b="1" i="1" dirty="0">
                <a:latin typeface="Courier New" panose="02070309020205020404" pitchFamily="49" charset="0"/>
                <a:ea typeface="Times New Roman" panose="02020603050405020304" pitchFamily="18" charset="0"/>
                <a:cs typeface="Times New Roman" panose="02020603050405020304" pitchFamily="18" charset="0"/>
              </a:rPr>
              <a:t>built in and user defined dB functions</a:t>
            </a:r>
          </a:p>
          <a:p>
            <a:pPr marL="342900" indent="-342900">
              <a:buFont typeface="Symbol" panose="05050102010706020507" pitchFamily="18" charset="2"/>
              <a:buChar char=""/>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Data Types		</a:t>
            </a:r>
            <a:r>
              <a:rPr lang="en-US" b="1" i="1" dirty="0">
                <a:latin typeface="Courier New" panose="02070309020205020404" pitchFamily="49" charset="0"/>
                <a:ea typeface="Times New Roman" panose="02020603050405020304" pitchFamily="18" charset="0"/>
                <a:cs typeface="Times New Roman" panose="02020603050405020304" pitchFamily="18" charset="0"/>
              </a:rPr>
              <a:t>built in and user defined dB types</a:t>
            </a:r>
          </a:p>
          <a:p>
            <a:pPr>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tabLst>
                <a:tab pos="1371600" algn="l"/>
              </a:tabLst>
            </a:pPr>
            <a:r>
              <a:rPr lang="en-US" b="1" dirty="0">
                <a:latin typeface="Courier New" panose="02070309020205020404" pitchFamily="49" charset="0"/>
                <a:ea typeface="Times New Roman" panose="02020603050405020304" pitchFamily="18" charset="0"/>
                <a:cs typeface="Times New Roman" panose="02020603050405020304" pitchFamily="18" charset="0"/>
              </a:rPr>
              <a:t>Time permitting, I will add a couple more</a:t>
            </a:r>
          </a:p>
        </p:txBody>
      </p:sp>
    </p:spTree>
    <p:extLst>
      <p:ext uri="{BB962C8B-B14F-4D97-AF65-F5344CB8AC3E}">
        <p14:creationId xmlns:p14="http://schemas.microsoft.com/office/powerpoint/2010/main" val="333688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1001792"/>
            <a:ext cx="10896600" cy="2923877"/>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Column specifications that use calculated values</a:t>
            </a:r>
          </a:p>
          <a:p>
            <a:pPr marL="347345">
              <a:spcAft>
                <a:spcPts val="600"/>
              </a:spcAft>
              <a:tabLst>
                <a:tab pos="1371600" algn="l"/>
                <a:tab pos="2743200" algn="l"/>
              </a:tabLst>
            </a:pPr>
            <a:r>
              <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An arithmetic expression is used to calculate </a:t>
            </a:r>
            <a:r>
              <a:rPr lang="en-US" sz="2000" b="1" spc="-10" dirty="0" err="1">
                <a:solidFill>
                  <a:srgbClr val="0033CC"/>
                </a:solidFill>
                <a:latin typeface="Arial" panose="020B0604020202020204" pitchFamily="34" charset="0"/>
                <a:ea typeface="Times New Roman" panose="02020603050405020304" pitchFamily="18" charset="0"/>
                <a:cs typeface="Times New Roman" panose="02020603050405020304" pitchFamily="18" charset="0"/>
              </a:rPr>
              <a:t>BalanceDue</a:t>
            </a:r>
            <a:endPar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CreditTotalAS</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BalanceDue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Aft>
                <a:spcPts val="600"/>
              </a:spcAft>
              <a:tabLst>
                <a:tab pos="1371600" algn="l"/>
                <a:tab pos="2743200" algn="l"/>
              </a:tabLst>
            </a:pPr>
            <a:r>
              <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string expression is used to calculate </a:t>
            </a:r>
            <a:r>
              <a:rPr lang="en-US" sz="2000" b="1" spc="-10" dirty="0" err="1">
                <a:solidFill>
                  <a:srgbClr val="0033CC"/>
                </a:solidFill>
                <a:latin typeface="Arial" panose="020B0604020202020204" pitchFamily="34" charset="0"/>
                <a:ea typeface="Times New Roman" panose="02020603050405020304" pitchFamily="18" charset="0"/>
                <a:cs typeface="Times New Roman" panose="02020603050405020304" pitchFamily="18" charset="0"/>
              </a:rPr>
              <a:t>FullName</a:t>
            </a:r>
            <a:endPar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VendorContactFName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VendorContactLName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FullName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tabLst>
                <a:tab pos="1371600" algn="l"/>
              </a:tabLst>
            </a:pP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Aft>
                <a:spcPts val="600"/>
              </a:spcAft>
              <a:tabLst>
                <a:tab pos="1371600" algn="l"/>
                <a:tab pos="2743200" algn="l"/>
              </a:tabLst>
            </a:pPr>
            <a:r>
              <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function is used to calculate </a:t>
            </a:r>
            <a:r>
              <a:rPr lang="en-US" sz="2000" b="1" spc="-10" dirty="0" err="1">
                <a:solidFill>
                  <a:srgbClr val="0033CC"/>
                </a:solidFill>
                <a:latin typeface="Arial" panose="020B0604020202020204" pitchFamily="34" charset="0"/>
                <a:ea typeface="Times New Roman" panose="02020603050405020304" pitchFamily="18" charset="0"/>
                <a:cs typeface="Times New Roman" panose="02020603050405020304" pitchFamily="18" charset="0"/>
              </a:rPr>
              <a:t>CurrentDate</a:t>
            </a:r>
            <a:endPar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endParaRP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GETDATE() AS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CurrentDate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82"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51814" y="4356100"/>
            <a:ext cx="7001786"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209800" y="558492"/>
            <a:ext cx="7924800" cy="3708708"/>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Two ways to name the columns in a result set</a:t>
            </a:r>
          </a:p>
          <a:p>
            <a:pPr marL="347345">
              <a:spcAft>
                <a:spcPts val="600"/>
              </a:spcAft>
              <a:tabLst>
                <a:tab pos="1371600" algn="l"/>
                <a:tab pos="2743200" algn="l"/>
              </a:tabLst>
            </a:pPr>
            <a:r>
              <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Using the AS keyword (the preferred technique)</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[Invoice Number],</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Date,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Total</a:t>
            </a:r>
          </a:p>
          <a:p>
            <a:pPr marL="347345">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a:p>
            <a:pPr marL="347345">
              <a:spcAft>
                <a:spcPts val="600"/>
              </a:spcAft>
              <a:tabLst>
                <a:tab pos="1371600" algn="l"/>
                <a:tab pos="2743200" algn="l"/>
              </a:tabLst>
            </a:pPr>
            <a:r>
              <a:rPr lang="en-US" sz="2000" b="1" spc="-10"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Using the equal operator (an older technique) </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[Invoice Number]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Date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marL="347345">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Total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marL="347345">
              <a:spcAft>
                <a:spcPts val="600"/>
              </a:spcAft>
              <a:tabLst>
                <a:tab pos="13716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a:p>
            <a:pPr>
              <a:spcBef>
                <a:spcPts val="1200"/>
              </a:spcBef>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result set for both SELECT statements </a:t>
            </a:r>
          </a:p>
        </p:txBody>
      </p:sp>
      <p:sp>
        <p:nvSpPr>
          <p:cNvPr id="3" name="Oval 2"/>
          <p:cNvSpPr/>
          <p:nvPr/>
        </p:nvSpPr>
        <p:spPr>
          <a:xfrm>
            <a:off x="4513730" y="2554940"/>
            <a:ext cx="381000" cy="38100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endCxn id="3" idx="7"/>
          </p:cNvCxnSpPr>
          <p:nvPr/>
        </p:nvCxnSpPr>
        <p:spPr>
          <a:xfrm flipH="1">
            <a:off x="4838934" y="2554940"/>
            <a:ext cx="3466866" cy="55796"/>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8305800" y="2140804"/>
            <a:ext cx="1714500" cy="1015663"/>
          </a:xfrm>
          <a:prstGeom prst="rect">
            <a:avLst/>
          </a:prstGeom>
          <a:ln>
            <a:solidFill>
              <a:schemeClr val="accent2"/>
            </a:solidFill>
          </a:ln>
        </p:spPr>
        <p:txBody>
          <a:bodyPr wrap="square">
            <a:spAutoFit/>
          </a:bodyPr>
          <a:lstStyle/>
          <a:p>
            <a:pPr>
              <a:spcAft>
                <a:spcPts val="600"/>
              </a:spcAft>
              <a:tabLst>
                <a:tab pos="1371600" algn="l"/>
              </a:tabLst>
            </a:pPr>
            <a:r>
              <a:rPr lang="en-US" sz="1200" b="1" i="1" dirty="0">
                <a:solidFill>
                  <a:schemeClr val="accent2"/>
                </a:solidFill>
                <a:latin typeface="Courier New" panose="02070309020205020404" pitchFamily="49" charset="0"/>
                <a:ea typeface="Times New Roman" panose="02020603050405020304" pitchFamily="18" charset="0"/>
                <a:cs typeface="Times New Roman" panose="02020603050405020304" pitchFamily="18" charset="0"/>
              </a:rPr>
              <a:t>Don’t do this! Column names should not have spaces. Poor practice</a:t>
            </a:r>
            <a:endParaRPr lang="en-US" sz="1000" b="1" i="1" dirty="0">
              <a:solidFill>
                <a:schemeClr val="accent2"/>
              </a:solidFill>
              <a:latin typeface="Courier New" panose="02070309020205020404" pitchFamily="49" charset="0"/>
              <a:ea typeface="Times New Roman" panose="02020603050405020304" pitchFamily="18" charset="0"/>
              <a:cs typeface="Times New Roman" panose="02020603050405020304" pitchFamily="18" charset="0"/>
            </a:endParaRPr>
          </a:p>
        </p:txBody>
      </p:sp>
      <p:sp>
        <p:nvSpPr>
          <p:cNvPr id="7" name="Oval 6"/>
          <p:cNvSpPr/>
          <p:nvPr/>
        </p:nvSpPr>
        <p:spPr>
          <a:xfrm>
            <a:off x="6477000" y="1366216"/>
            <a:ext cx="381000" cy="381000"/>
          </a:xfrm>
          <a:prstGeom prst="ellipse">
            <a:avLst/>
          </a:prstGeom>
          <a:noFill/>
          <a:ln>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6789761" y="1691113"/>
            <a:ext cx="1516039" cy="807724"/>
          </a:xfrm>
          <a:prstGeom prst="straightConnector1">
            <a:avLst/>
          </a:prstGeom>
          <a:ln>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6" name="Picture 6"/>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1" y="2209800"/>
            <a:ext cx="706722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8400" y="563196"/>
            <a:ext cx="7300912" cy="1646605"/>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that doesn’t name </a:t>
            </a:r>
            <a:b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calculated column</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InvoiceNumber</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InvoiceDate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CreditTotal</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Invoices;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30"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1" y="1676400"/>
            <a:ext cx="6672983"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286000" y="569150"/>
            <a:ext cx="7620000" cy="1031051"/>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How to concatenate string data</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VendorCity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VendorState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VendorCity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VendorState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Vendors;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4"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38400" y="2120900"/>
            <a:ext cx="6826192" cy="1119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8400" y="533400"/>
            <a:ext cx="7375525" cy="1523494"/>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How to format string data using literal values</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VendorCity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VendorState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VendorZipCode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AS Address</a:t>
            </a: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Vendors;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8"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58841" y="1905000"/>
            <a:ext cx="7160018"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38400" y="533401"/>
            <a:ext cx="7375525" cy="1277273"/>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How to include apostrophes in literal values</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VendorName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'''s Address: ',</a:t>
            </a:r>
          </a:p>
          <a:p>
            <a:pPr>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VendorCity</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VendorState</a:t>
            </a:r>
            <a:r>
              <a:rPr lang="en-US" sz="1600" b="1" dirty="0">
                <a:latin typeface="Courier New" panose="02070309020205020404" pitchFamily="49" charset="0"/>
                <a:ea typeface="Times New Roman" panose="02020603050405020304" pitchFamily="18" charset="0"/>
                <a:cs typeface="Times New Roman" panose="02020603050405020304" pitchFamily="18" charset="0"/>
              </a:rPr>
              <a:t> + ' ' + </a:t>
            </a:r>
            <a:r>
              <a:rPr lang="en-US" sz="1600" b="1" dirty="0" err="1">
                <a:latin typeface="Courier New" panose="02070309020205020404" pitchFamily="49" charset="0"/>
                <a:ea typeface="Times New Roman" panose="02020603050405020304" pitchFamily="18" charset="0"/>
                <a:cs typeface="Times New Roman" panose="02020603050405020304" pitchFamily="18" charset="0"/>
              </a:rPr>
              <a:t>VendorZipCode</a:t>
            </a:r>
            <a:endParaRPr lang="en-US" sz="1600" b="1" dirty="0">
              <a:latin typeface="Courier New" panose="02070309020205020404" pitchFamily="49" charset="0"/>
              <a:ea typeface="Times New Roman" panose="02020603050405020304" pitchFamily="18" charset="0"/>
              <a:cs typeface="Times New Roman" panose="02020603050405020304" pitchFamily="18" charset="0"/>
            </a:endParaRPr>
          </a:p>
          <a:p>
            <a:pPr>
              <a:spcAft>
                <a:spcPts val="600"/>
              </a:spcAft>
              <a:tabLst>
                <a:tab pos="6515100" algn="l"/>
              </a:tabLst>
            </a:pPr>
            <a:r>
              <a:rPr lang="en-US" sz="1600" b="1" dirty="0">
                <a:latin typeface="Courier New" panose="02070309020205020404" pitchFamily="49" charset="0"/>
                <a:ea typeface="Times New Roman" panose="02020603050405020304" pitchFamily="18" charset="0"/>
                <a:cs typeface="Times New Roman" panose="02020603050405020304" pitchFamily="18" charset="0"/>
              </a:rPr>
              <a:t>FROM Vendors;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8400" y="533400"/>
            <a:ext cx="7375525" cy="2385268"/>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arithmetic operators in order of precedence</a:t>
            </a:r>
          </a:p>
          <a:p>
            <a:pPr marR="182880">
              <a:spcAft>
                <a:spcPts val="600"/>
              </a:spcAft>
              <a:tabLst>
                <a:tab pos="685800" algn="l"/>
              </a:tabLst>
            </a:pPr>
            <a:r>
              <a:rPr lang="en-US" sz="1600" b="1" dirty="0">
                <a:latin typeface="Courier New" panose="02070309020205020404" pitchFamily="49"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Multiplication</a:t>
            </a:r>
          </a:p>
          <a:p>
            <a:pPr marR="182880">
              <a:spcAft>
                <a:spcPts val="600"/>
              </a:spcAft>
              <a:tabLst>
                <a:tab pos="685800" algn="l"/>
              </a:tabLst>
            </a:pPr>
            <a:r>
              <a:rPr lang="en-US" sz="1600" b="1" dirty="0">
                <a:latin typeface="Courier New" panose="02070309020205020404" pitchFamily="49"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Division</a:t>
            </a:r>
          </a:p>
          <a:p>
            <a:pPr marR="182880">
              <a:spcAft>
                <a:spcPts val="600"/>
              </a:spcAft>
              <a:tabLst>
                <a:tab pos="685800" algn="l"/>
              </a:tabLst>
            </a:pPr>
            <a:r>
              <a:rPr lang="en-US" sz="1600" b="1" dirty="0">
                <a:latin typeface="Courier New" panose="02070309020205020404" pitchFamily="49"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Modulo (Remainder)</a:t>
            </a:r>
          </a:p>
          <a:p>
            <a:pPr marR="182880">
              <a:spcAft>
                <a:spcPts val="600"/>
              </a:spcAft>
              <a:tabLst>
                <a:tab pos="685800" algn="l"/>
              </a:tabLst>
            </a:pPr>
            <a:r>
              <a:rPr lang="en-US" sz="1600" b="1" dirty="0">
                <a:latin typeface="Courier New" panose="02070309020205020404" pitchFamily="49"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Addition</a:t>
            </a:r>
          </a:p>
          <a:p>
            <a:pPr marR="182880">
              <a:spcAft>
                <a:spcPts val="600"/>
              </a:spcAft>
              <a:tabLst>
                <a:tab pos="685800" algn="l"/>
              </a:tabLst>
            </a:pPr>
            <a:r>
              <a:rPr lang="en-US" sz="1600" b="1" dirty="0">
                <a:latin typeface="Courier New" panose="02070309020205020404" pitchFamily="49" charset="0"/>
                <a:ea typeface="Times New Roman" panose="02020603050405020304" pitchFamily="18" charset="0"/>
              </a:rPr>
              <a:t>-</a:t>
            </a:r>
            <a:r>
              <a:rPr lang="en-US" sz="2000" dirty="0">
                <a:latin typeface="Times New Roman" panose="02020603050405020304" pitchFamily="18" charset="0"/>
                <a:ea typeface="Times New Roman" panose="02020603050405020304" pitchFamily="18" charset="0"/>
              </a:rPr>
              <a:t>	Subtraction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6" name="Picture 5"/>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02542" y="3505200"/>
            <a:ext cx="7067550" cy="886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2402542" y="685801"/>
            <a:ext cx="9179858" cy="2416046"/>
          </a:xfrm>
          <a:prstGeom prst="rect">
            <a:avLst/>
          </a:prstGeom>
        </p:spPr>
        <p:txBody>
          <a:bodyPr wrap="square">
            <a:spAutoFit/>
          </a:bodyPr>
          <a:lstStyle/>
          <a:p>
            <a:pPr>
              <a:spcAft>
                <a:spcPts val="600"/>
              </a:spcAft>
              <a:tabLst>
                <a:tab pos="1371600" algn="l"/>
              </a:tabLst>
            </a:pPr>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A SELECT statement that calculates </a:t>
            </a:r>
            <a:b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br>
            <a:r>
              <a:rPr lang="en-US" sz="28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the balance due</a:t>
            </a:r>
          </a:p>
          <a:p>
            <a:r>
              <a:rPr lang="en-US" b="1" dirty="0">
                <a:latin typeface="Courier New" panose="02070309020205020404" pitchFamily="49" charset="0"/>
                <a:ea typeface="Times New Roman" panose="02020603050405020304" pitchFamily="18" charset="0"/>
                <a:cs typeface="Times New Roman" panose="02020603050405020304" pitchFamily="18" charset="0"/>
              </a:rPr>
              <a:t>SELECT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p>
          <a:p>
            <a:r>
              <a:rPr lang="en-US" b="1" dirty="0">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b="1" dirty="0">
                <a:latin typeface="Courier New" panose="02070309020205020404" pitchFamily="49" charset="0"/>
                <a:ea typeface="Times New Roman" panose="02020603050405020304" pitchFamily="18" charset="0"/>
                <a:cs typeface="Times New Roman" panose="02020603050405020304" pitchFamily="18" charset="0"/>
              </a:rPr>
              <a:t>, </a:t>
            </a:r>
          </a:p>
          <a:p>
            <a:r>
              <a:rPr lang="en-US" b="1" dirty="0">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CreditTotal</a:t>
            </a:r>
            <a:r>
              <a:rPr lang="en-US" b="1" dirty="0">
                <a:latin typeface="Courier New" panose="02070309020205020404" pitchFamily="49" charset="0"/>
                <a:ea typeface="Times New Roman" panose="02020603050405020304" pitchFamily="18" charset="0"/>
                <a:cs typeface="Times New Roman" panose="02020603050405020304" pitchFamily="18" charset="0"/>
              </a:rPr>
              <a:t>,</a:t>
            </a:r>
          </a:p>
          <a:p>
            <a:r>
              <a:rPr lang="en-US" b="1" dirty="0">
                <a:latin typeface="Courier New" panose="02070309020205020404" pitchFamily="49" charset="0"/>
                <a:ea typeface="Times New Roman" panose="02020603050405020304" pitchFamily="18" charset="0"/>
                <a:cs typeface="Times New Roman" panose="02020603050405020304" pitchFamily="18" charset="0"/>
              </a:rPr>
              <a:t>    	</a:t>
            </a:r>
            <a:r>
              <a:rPr lang="en-US" b="1" dirty="0" err="1">
                <a:latin typeface="Courier New" panose="02070309020205020404" pitchFamily="49" charset="0"/>
                <a:ea typeface="Times New Roman" panose="02020603050405020304" pitchFamily="18" charset="0"/>
                <a:cs typeface="Times New Roman" panose="02020603050405020304" pitchFamily="18" charset="0"/>
              </a:rPr>
              <a:t>InvoiceTotal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PaymentTotal</a:t>
            </a:r>
            <a:r>
              <a:rPr lang="en-US" b="1" dirty="0">
                <a:latin typeface="Courier New" panose="02070309020205020404" pitchFamily="49" charset="0"/>
                <a:ea typeface="Times New Roman" panose="02020603050405020304" pitchFamily="18" charset="0"/>
                <a:cs typeface="Times New Roman" panose="02020603050405020304" pitchFamily="18" charset="0"/>
              </a:rPr>
              <a:t> - </a:t>
            </a:r>
            <a:r>
              <a:rPr lang="en-US" b="1" dirty="0" err="1">
                <a:latin typeface="Courier New" panose="02070309020205020404" pitchFamily="49" charset="0"/>
                <a:ea typeface="Times New Roman" panose="02020603050405020304" pitchFamily="18" charset="0"/>
                <a:cs typeface="Times New Roman" panose="02020603050405020304" pitchFamily="18" charset="0"/>
              </a:rPr>
              <a:t>CreditTotal</a:t>
            </a:r>
            <a:r>
              <a:rPr lang="en-US" b="1" dirty="0">
                <a:latin typeface="Courier New" panose="02070309020205020404" pitchFamily="49" charset="0"/>
                <a:ea typeface="Times New Roman" panose="02020603050405020304" pitchFamily="18" charset="0"/>
                <a:cs typeface="Times New Roman" panose="02020603050405020304" pitchFamily="18" charset="0"/>
              </a:rPr>
              <a:t> AS </a:t>
            </a:r>
            <a:r>
              <a:rPr lang="en-US" b="1" dirty="0" err="1">
                <a:latin typeface="Courier New" panose="02070309020205020404" pitchFamily="49" charset="0"/>
                <a:ea typeface="Times New Roman" panose="02020603050405020304" pitchFamily="18" charset="0"/>
                <a:cs typeface="Times New Roman" panose="02020603050405020304" pitchFamily="18" charset="0"/>
              </a:rPr>
              <a:t>BalanceDue</a:t>
            </a:r>
            <a:endParaRPr lang="en-US" b="1" dirty="0">
              <a:latin typeface="Courier New" panose="02070309020205020404" pitchFamily="49" charset="0"/>
              <a:ea typeface="Times New Roman" panose="02020603050405020304" pitchFamily="18" charset="0"/>
              <a:cs typeface="Times New Roman" panose="02020603050405020304" pitchFamily="18" charset="0"/>
            </a:endParaRPr>
          </a:p>
          <a:p>
            <a:pPr>
              <a:spcAft>
                <a:spcPts val="600"/>
              </a:spcAft>
            </a:pPr>
            <a:r>
              <a:rPr lang="en-US" b="1" dirty="0">
                <a:latin typeface="Courier New" panose="02070309020205020404" pitchFamily="49" charset="0"/>
                <a:ea typeface="Times New Roman" panose="02020603050405020304" pitchFamily="18" charset="0"/>
                <a:cs typeface="Times New Roman" panose="02020603050405020304" pitchFamily="18" charset="0"/>
              </a:rPr>
              <a:t>FROM Invoices;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49" name="Object 4"/>
          <p:cNvGraphicFramePr>
            <a:graphicFrameLocks noChangeAspect="1"/>
          </p:cNvGraphicFramePr>
          <p:nvPr>
            <p:extLst>
              <p:ext uri="{D42A27DB-BD31-4B8C-83A1-F6EECF244321}">
                <p14:modId xmlns:p14="http://schemas.microsoft.com/office/powerpoint/2010/main" val="3697484890"/>
              </p:ext>
            </p:extLst>
          </p:nvPr>
        </p:nvGraphicFramePr>
        <p:xfrm>
          <a:off x="2438400" y="685800"/>
          <a:ext cx="8772525" cy="3000375"/>
        </p:xfrm>
        <a:graphic>
          <a:graphicData uri="http://schemas.openxmlformats.org/presentationml/2006/ole">
            <mc:AlternateContent xmlns:mc="http://schemas.openxmlformats.org/markup-compatibility/2006">
              <mc:Choice xmlns:v="urn:schemas-microsoft-com:vml" Requires="v">
                <p:oleObj spid="_x0000_s31837" name="Document" r:id="rId3" imgW="7386787" imgH="2529119" progId="Word.Document.12">
                  <p:embed/>
                </p:oleObj>
              </mc:Choice>
              <mc:Fallback>
                <p:oleObj name="Document" r:id="rId3" imgW="7386787" imgH="2529119" progId="Word.Document.12">
                  <p:embed/>
                  <p:pic>
                    <p:nvPicPr>
                      <p:cNvPr id="0" name="Picture 7"/>
                      <p:cNvPicPr>
                        <a:picLocks noChangeAspect="1" noChangeArrowheads="1"/>
                      </p:cNvPicPr>
                      <p:nvPr/>
                    </p:nvPicPr>
                    <p:blipFill>
                      <a:blip r:embed="rId4"/>
                      <a:srcRect/>
                      <a:stretch>
                        <a:fillRect/>
                      </a:stretch>
                    </p:blipFill>
                    <p:spPr bwMode="auto">
                      <a:xfrm>
                        <a:off x="2438400" y="685800"/>
                        <a:ext cx="8772525" cy="300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1750"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3886200"/>
            <a:ext cx="691197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3" name="Object 4"/>
          <p:cNvGraphicFramePr>
            <a:graphicFrameLocks noChangeAspect="1"/>
          </p:cNvGraphicFramePr>
          <p:nvPr/>
        </p:nvGraphicFramePr>
        <p:xfrm>
          <a:off x="2438401" y="685800"/>
          <a:ext cx="7375525" cy="2324100"/>
        </p:xfrm>
        <a:graphic>
          <a:graphicData uri="http://schemas.openxmlformats.org/presentationml/2006/ole">
            <mc:AlternateContent xmlns:mc="http://schemas.openxmlformats.org/markup-compatibility/2006">
              <mc:Choice xmlns:v="urn:schemas-microsoft-com:vml" Requires="v">
                <p:oleObj spid="_x0000_s32861" name="Document" r:id="rId3" imgW="7375415" imgH="2324226" progId="Word.Document.12">
                  <p:embed/>
                </p:oleObj>
              </mc:Choice>
              <mc:Fallback>
                <p:oleObj name="Document" r:id="rId3" imgW="7375415" imgH="2324226"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232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2774"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2743200"/>
            <a:ext cx="691197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2112090" y="228601"/>
            <a:ext cx="9601200" cy="646889"/>
          </a:xfrm>
          <a:prstGeom prst="rect">
            <a:avLst/>
          </a:prstGeom>
        </p:spPr>
        <p:txBody>
          <a:bodyPr>
            <a:normAutofit fontScale="97500" lnSpcReduction="1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Database Tables</a:t>
            </a:r>
          </a:p>
        </p:txBody>
      </p:sp>
      <p:sp>
        <p:nvSpPr>
          <p:cNvPr id="6" name="Content Placeholder 2"/>
          <p:cNvSpPr txBox="1">
            <a:spLocks/>
          </p:cNvSpPr>
          <p:nvPr/>
        </p:nvSpPr>
        <p:spPr>
          <a:xfrm>
            <a:off x="838200" y="1091469"/>
            <a:ext cx="11353800" cy="5564224"/>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Tables are used to store data in a database through a grid system of columns and rows</a:t>
            </a:r>
          </a:p>
          <a:p>
            <a:r>
              <a:rPr lang="en-US" dirty="0"/>
              <a:t>How to create a table through a script:</a:t>
            </a:r>
          </a:p>
          <a:p>
            <a:pPr marL="530352" lvl="1" indent="0">
              <a:buNone/>
            </a:pPr>
            <a:r>
              <a:rPr lang="en-US" b="1" i="0" dirty="0">
                <a:latin typeface="Courier New" panose="02070309020205020404" pitchFamily="49" charset="0"/>
                <a:cs typeface="Courier New" panose="02070309020205020404" pitchFamily="49" charset="0"/>
              </a:rPr>
              <a:t>CREATE TABLE </a:t>
            </a:r>
            <a:r>
              <a:rPr lang="en-US" b="1" i="0" dirty="0" err="1">
                <a:latin typeface="Courier New" panose="02070309020205020404" pitchFamily="49" charset="0"/>
                <a:cs typeface="Courier New" panose="02070309020205020404" pitchFamily="49" charset="0"/>
              </a:rPr>
              <a:t>tblFriends</a:t>
            </a:r>
            <a:r>
              <a:rPr lang="en-US" b="1" i="0" dirty="0">
                <a:latin typeface="Courier New" panose="02070309020205020404" pitchFamily="49" charset="0"/>
                <a:cs typeface="Courier New" panose="02070309020205020404" pitchFamily="49" charset="0"/>
              </a:rPr>
              <a:t> (</a:t>
            </a:r>
          </a:p>
          <a:p>
            <a:pPr marL="530352" lvl="1" indent="0">
              <a:buNone/>
            </a:pPr>
            <a:r>
              <a:rPr lang="en-US" b="1" i="0" dirty="0">
                <a:latin typeface="Courier New" panose="02070309020205020404" pitchFamily="49" charset="0"/>
                <a:cs typeface="Courier New" panose="02070309020205020404" pitchFamily="49" charset="0"/>
              </a:rPr>
              <a:t>		</a:t>
            </a:r>
            <a:r>
              <a:rPr lang="en-US" b="1" i="0" dirty="0" err="1">
                <a:latin typeface="Courier New" panose="02070309020205020404" pitchFamily="49" charset="0"/>
                <a:cs typeface="Courier New" panose="02070309020205020404" pitchFamily="49" charset="0"/>
              </a:rPr>
              <a:t>friendId</a:t>
            </a:r>
            <a:r>
              <a:rPr lang="en-US" b="1" i="0" dirty="0">
                <a:latin typeface="Courier New" panose="02070309020205020404" pitchFamily="49" charset="0"/>
                <a:cs typeface="Courier New" panose="02070309020205020404" pitchFamily="49" charset="0"/>
              </a:rPr>
              <a:t>		INT			NOT NULL		PRIMARY KEY 	IDENTITY,</a:t>
            </a:r>
          </a:p>
          <a:p>
            <a:pPr marL="530352" lvl="1" indent="0">
              <a:buNone/>
            </a:pPr>
            <a:r>
              <a:rPr lang="en-US" b="1" i="0" dirty="0">
                <a:latin typeface="Courier New" panose="02070309020205020404" pitchFamily="49" charset="0"/>
                <a:cs typeface="Courier New" panose="02070309020205020404" pitchFamily="49" charset="0"/>
              </a:rPr>
              <a:t>		</a:t>
            </a:r>
            <a:r>
              <a:rPr lang="en-US" b="1" i="0" dirty="0" err="1">
                <a:latin typeface="Courier New" panose="02070309020205020404" pitchFamily="49" charset="0"/>
                <a:cs typeface="Courier New" panose="02070309020205020404" pitchFamily="49" charset="0"/>
              </a:rPr>
              <a:t>fName</a:t>
            </a:r>
            <a:r>
              <a:rPr lang="en-US" b="1" i="0" dirty="0">
                <a:latin typeface="Courier New" panose="02070309020205020404" pitchFamily="49" charset="0"/>
                <a:cs typeface="Courier New" panose="02070309020205020404" pitchFamily="49" charset="0"/>
              </a:rPr>
              <a:t>		NVARCHAR(MAX)	NOT NULL		DEFALUT '',</a:t>
            </a:r>
          </a:p>
          <a:p>
            <a:pPr marL="530352" lvl="1" indent="0">
              <a:buNone/>
            </a:pPr>
            <a:r>
              <a:rPr lang="en-US" b="1" i="0" dirty="0">
                <a:latin typeface="Courier New" panose="02070309020205020404" pitchFamily="49" charset="0"/>
                <a:cs typeface="Courier New" panose="02070309020205020404" pitchFamily="49" charset="0"/>
              </a:rPr>
              <a:t>		</a:t>
            </a:r>
            <a:r>
              <a:rPr lang="en-US" b="1" i="0" dirty="0" err="1">
                <a:latin typeface="Courier New" panose="02070309020205020404" pitchFamily="49" charset="0"/>
                <a:cs typeface="Courier New" panose="02070309020205020404" pitchFamily="49" charset="0"/>
              </a:rPr>
              <a:t>lName</a:t>
            </a:r>
            <a:r>
              <a:rPr lang="en-US" b="1" i="0" dirty="0">
                <a:latin typeface="Courier New" panose="02070309020205020404" pitchFamily="49" charset="0"/>
                <a:cs typeface="Courier New" panose="02070309020205020404" pitchFamily="49" charset="0"/>
              </a:rPr>
              <a:t>		CHAR(500) 	NOT NULL		DEFALUT '',</a:t>
            </a:r>
          </a:p>
          <a:p>
            <a:pPr marL="530352" lvl="1" indent="0">
              <a:buNone/>
            </a:pPr>
            <a:r>
              <a:rPr lang="en-US" b="1" i="0" dirty="0">
                <a:latin typeface="Courier New" panose="02070309020205020404" pitchFamily="49" charset="0"/>
                <a:cs typeface="Courier New" panose="02070309020205020404" pitchFamily="49" charset="0"/>
              </a:rPr>
              <a:t>		age			INT			NOT NULL		DEFALUT 0,</a:t>
            </a:r>
          </a:p>
          <a:p>
            <a:pPr marL="530352" lvl="1" indent="0">
              <a:buNone/>
            </a:pPr>
            <a:r>
              <a:rPr lang="en-US" b="1" i="0" dirty="0">
                <a:latin typeface="Courier New" panose="02070309020205020404" pitchFamily="49" charset="0"/>
                <a:cs typeface="Courier New" panose="02070309020205020404" pitchFamily="49" charset="0"/>
              </a:rPr>
              <a:t>		</a:t>
            </a:r>
            <a:r>
              <a:rPr lang="en-US" b="1" i="0" dirty="0" err="1">
                <a:latin typeface="Courier New" panose="02070309020205020404" pitchFamily="49" charset="0"/>
                <a:cs typeface="Courier New" panose="02070309020205020404" pitchFamily="49" charset="0"/>
              </a:rPr>
              <a:t>phoneNum</a:t>
            </a:r>
            <a:r>
              <a:rPr lang="en-US" b="1" i="0" dirty="0">
                <a:latin typeface="Courier New" panose="02070309020205020404" pitchFamily="49" charset="0"/>
                <a:cs typeface="Courier New" panose="02070309020205020404" pitchFamily="49" charset="0"/>
              </a:rPr>
              <a:t>		VARCHAR(20) 	NOT NULL		DEFALUT 'NONE'</a:t>
            </a:r>
          </a:p>
          <a:p>
            <a:pPr marL="530352" lvl="1" indent="0">
              <a:buNone/>
            </a:pPr>
            <a:r>
              <a:rPr lang="en-US" b="1" i="0" dirty="0">
                <a:latin typeface="Courier New" panose="02070309020205020404" pitchFamily="49" charset="0"/>
                <a:cs typeface="Courier New" panose="02070309020205020404" pitchFamily="49" charset="0"/>
              </a:rPr>
              <a:t>);</a:t>
            </a:r>
          </a:p>
          <a:p>
            <a:pPr marL="530352" lvl="1" indent="0">
              <a:buNone/>
            </a:pPr>
            <a:endParaRPr lang="en-US" b="1" i="0" dirty="0">
              <a:latin typeface="Courier New" panose="02070309020205020404" pitchFamily="49" charset="0"/>
              <a:cs typeface="Courier New" panose="02070309020205020404" pitchFamily="49" charset="0"/>
            </a:endParaRPr>
          </a:p>
          <a:p>
            <a:pPr marL="530352" lvl="1" indent="0">
              <a:buNone/>
            </a:pPr>
            <a:r>
              <a:rPr lang="en-US" b="1" i="0" dirty="0">
                <a:latin typeface="Courier New" panose="02070309020205020404" pitchFamily="49" charset="0"/>
                <a:cs typeface="Courier New" panose="02070309020205020404" pitchFamily="49" charset="0"/>
              </a:rPr>
              <a:t>Lets review </a:t>
            </a:r>
            <a:r>
              <a:rPr lang="en-US" b="1" i="0" u="sng" dirty="0">
                <a:latin typeface="Courier New" panose="02070309020205020404" pitchFamily="49" charset="0"/>
                <a:cs typeface="Courier New" panose="02070309020205020404" pitchFamily="49" charset="0"/>
              </a:rPr>
              <a:t>datatypes</a:t>
            </a:r>
            <a:r>
              <a:rPr lang="en-US" b="1" i="0" dirty="0">
                <a:latin typeface="Courier New" panose="02070309020205020404" pitchFamily="49" charset="0"/>
                <a:cs typeface="Courier New" panose="02070309020205020404" pitchFamily="49" charset="0"/>
              </a:rPr>
              <a:t>, </a:t>
            </a:r>
            <a:r>
              <a:rPr lang="en-US" b="1" i="0" u="sng" dirty="0">
                <a:latin typeface="Courier New" panose="02070309020205020404" pitchFamily="49" charset="0"/>
                <a:cs typeface="Courier New" panose="02070309020205020404" pitchFamily="49" charset="0"/>
              </a:rPr>
              <a:t>NOT NULL</a:t>
            </a:r>
            <a:r>
              <a:rPr lang="en-US" b="1" i="0" dirty="0">
                <a:latin typeface="Courier New" panose="02070309020205020404" pitchFamily="49" charset="0"/>
                <a:cs typeface="Courier New" panose="02070309020205020404" pitchFamily="49" charset="0"/>
              </a:rPr>
              <a:t>, </a:t>
            </a:r>
            <a:r>
              <a:rPr lang="en-US" b="1" i="0" u="sng" dirty="0">
                <a:latin typeface="Courier New" panose="02070309020205020404" pitchFamily="49" charset="0"/>
                <a:cs typeface="Courier New" panose="02070309020205020404" pitchFamily="49" charset="0"/>
              </a:rPr>
              <a:t>PRIMARY KEY</a:t>
            </a:r>
            <a:r>
              <a:rPr lang="en-US" b="1" i="0" dirty="0">
                <a:latin typeface="Courier New" panose="02070309020205020404" pitchFamily="49" charset="0"/>
                <a:cs typeface="Courier New" panose="02070309020205020404" pitchFamily="49" charset="0"/>
              </a:rPr>
              <a:t>, </a:t>
            </a:r>
            <a:r>
              <a:rPr lang="en-US" b="1" i="0" u="sng" dirty="0">
                <a:latin typeface="Courier New" panose="02070309020205020404" pitchFamily="49" charset="0"/>
                <a:cs typeface="Courier New" panose="02070309020205020404" pitchFamily="49" charset="0"/>
              </a:rPr>
              <a:t>IDENTITY</a:t>
            </a:r>
            <a:r>
              <a:rPr lang="en-US" b="1" i="0" dirty="0">
                <a:latin typeface="Courier New" panose="02070309020205020404" pitchFamily="49" charset="0"/>
                <a:cs typeface="Courier New" panose="02070309020205020404" pitchFamily="49" charset="0"/>
              </a:rPr>
              <a:t>, and </a:t>
            </a:r>
            <a:r>
              <a:rPr lang="en-US" b="1" i="0" u="sng" dirty="0">
                <a:latin typeface="Courier New" panose="02070309020205020404" pitchFamily="49" charset="0"/>
                <a:cs typeface="Courier New" panose="02070309020205020404" pitchFamily="49" charset="0"/>
              </a:rPr>
              <a:t>DEFAULT</a:t>
            </a:r>
          </a:p>
          <a:p>
            <a:pPr marL="530352" lvl="1" indent="0">
              <a:buNone/>
            </a:pPr>
            <a:endParaRPr lang="en-US" b="1" i="0" dirty="0">
              <a:latin typeface="Courier New" panose="02070309020205020404" pitchFamily="49" charset="0"/>
              <a:cs typeface="Courier New" panose="02070309020205020404" pitchFamily="49" charset="0"/>
            </a:endParaRPr>
          </a:p>
          <a:p>
            <a:pPr marL="530352" lvl="1" indent="0">
              <a:buNone/>
            </a:pPr>
            <a:r>
              <a:rPr lang="en-US" b="1" i="0" dirty="0">
                <a:latin typeface="Courier New" panose="02070309020205020404" pitchFamily="49" charset="0"/>
                <a:cs typeface="Courier New" panose="02070309020205020404" pitchFamily="49" charset="0"/>
              </a:rPr>
              <a:t>Note that there are other options we will be adding as we move forward</a:t>
            </a:r>
          </a:p>
        </p:txBody>
      </p:sp>
    </p:spTree>
    <p:extLst>
      <p:ext uri="{BB962C8B-B14F-4D97-AF65-F5344CB8AC3E}">
        <p14:creationId xmlns:p14="http://schemas.microsoft.com/office/powerpoint/2010/main" val="215738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7" name="Object 4"/>
          <p:cNvGraphicFramePr>
            <a:graphicFrameLocks noChangeAspect="1"/>
          </p:cNvGraphicFramePr>
          <p:nvPr/>
        </p:nvGraphicFramePr>
        <p:xfrm>
          <a:off x="2438401" y="685800"/>
          <a:ext cx="7375525" cy="1390650"/>
        </p:xfrm>
        <a:graphic>
          <a:graphicData uri="http://schemas.openxmlformats.org/presentationml/2006/ole">
            <mc:AlternateContent xmlns:mc="http://schemas.openxmlformats.org/markup-compatibility/2006">
              <mc:Choice xmlns:v="urn:schemas-microsoft-com:vml" Requires="v">
                <p:oleObj spid="_x0000_s33884" name="Document" r:id="rId3" imgW="7375415" imgH="1390575" progId="Word.Document.12">
                  <p:embed/>
                </p:oleObj>
              </mc:Choice>
              <mc:Fallback>
                <p:oleObj name="Document" r:id="rId3" imgW="7375415" imgH="1390575"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1390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21" name="Object 4"/>
          <p:cNvGraphicFramePr>
            <a:graphicFrameLocks noChangeAspect="1"/>
          </p:cNvGraphicFramePr>
          <p:nvPr/>
        </p:nvGraphicFramePr>
        <p:xfrm>
          <a:off x="2438401" y="685801"/>
          <a:ext cx="7375525" cy="1743075"/>
        </p:xfrm>
        <a:graphic>
          <a:graphicData uri="http://schemas.openxmlformats.org/presentationml/2006/ole">
            <mc:AlternateContent xmlns:mc="http://schemas.openxmlformats.org/markup-compatibility/2006">
              <mc:Choice xmlns:v="urn:schemas-microsoft-com:vml" Requires="v">
                <p:oleObj spid="_x0000_s34909" name="Document" r:id="rId3" imgW="7375415" imgH="1743079" progId="Word.Document.12">
                  <p:embed/>
                </p:oleObj>
              </mc:Choice>
              <mc:Fallback>
                <p:oleObj name="Document" r:id="rId3" imgW="7375415" imgH="1743079"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525" cy="174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822"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2128838"/>
            <a:ext cx="6813229"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5" name="Object 4"/>
          <p:cNvGraphicFramePr>
            <a:graphicFrameLocks noChangeAspect="1"/>
          </p:cNvGraphicFramePr>
          <p:nvPr>
            <p:extLst>
              <p:ext uri="{D42A27DB-BD31-4B8C-83A1-F6EECF244321}">
                <p14:modId xmlns:p14="http://schemas.microsoft.com/office/powerpoint/2010/main" val="4160575066"/>
              </p:ext>
            </p:extLst>
          </p:nvPr>
        </p:nvGraphicFramePr>
        <p:xfrm>
          <a:off x="2438400" y="685800"/>
          <a:ext cx="10467975" cy="3171825"/>
        </p:xfrm>
        <a:graphic>
          <a:graphicData uri="http://schemas.openxmlformats.org/presentationml/2006/ole">
            <mc:AlternateContent xmlns:mc="http://schemas.openxmlformats.org/markup-compatibility/2006">
              <mc:Choice xmlns:v="urn:schemas-microsoft-com:vml" Requires="v">
                <p:oleObj spid="_x0000_s35933" name="Document" r:id="rId3" imgW="7386787" imgH="2469597" progId="Word.Document.12">
                  <p:embed/>
                </p:oleObj>
              </mc:Choice>
              <mc:Fallback>
                <p:oleObj name="Document" r:id="rId3" imgW="7386787" imgH="2469597" progId="Word.Document.12">
                  <p:embed/>
                  <p:pic>
                    <p:nvPicPr>
                      <p:cNvPr id="0" name="Picture 7"/>
                      <p:cNvPicPr>
                        <a:picLocks noChangeAspect="1" noChangeArrowheads="1"/>
                      </p:cNvPicPr>
                      <p:nvPr/>
                    </p:nvPicPr>
                    <p:blipFill>
                      <a:blip r:embed="rId4"/>
                      <a:srcRect/>
                      <a:stretch>
                        <a:fillRect/>
                      </a:stretch>
                    </p:blipFill>
                    <p:spPr bwMode="auto">
                      <a:xfrm>
                        <a:off x="2438400" y="685800"/>
                        <a:ext cx="10467975" cy="317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5846"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4343400"/>
            <a:ext cx="6891430" cy="664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5" name="Object 4"/>
          <p:cNvGraphicFramePr>
            <a:graphicFrameLocks noChangeAspect="1"/>
          </p:cNvGraphicFramePr>
          <p:nvPr>
            <p:extLst>
              <p:ext uri="{D42A27DB-BD31-4B8C-83A1-F6EECF244321}">
                <p14:modId xmlns:p14="http://schemas.microsoft.com/office/powerpoint/2010/main" val="2570994681"/>
              </p:ext>
            </p:extLst>
          </p:nvPr>
        </p:nvGraphicFramePr>
        <p:xfrm>
          <a:off x="2209801" y="685800"/>
          <a:ext cx="7820025" cy="2286000"/>
        </p:xfrm>
        <a:graphic>
          <a:graphicData uri="http://schemas.openxmlformats.org/presentationml/2006/ole">
            <mc:AlternateContent xmlns:mc="http://schemas.openxmlformats.org/markup-compatibility/2006">
              <mc:Choice xmlns:v="urn:schemas-microsoft-com:vml" Requires="v">
                <p:oleObj spid="_x0000_s69702" name="Document" r:id="rId3" imgW="6201543" imgH="1817973" progId="Word.Document.12">
                  <p:embed/>
                </p:oleObj>
              </mc:Choice>
              <mc:Fallback>
                <p:oleObj name="Document" r:id="rId3" imgW="6201543" imgH="1817973" progId="Word.Document.12">
                  <p:embed/>
                  <p:pic>
                    <p:nvPicPr>
                      <p:cNvPr id="35845" name="Object 4"/>
                      <p:cNvPicPr>
                        <a:picLocks noChangeAspect="1" noChangeArrowheads="1"/>
                      </p:cNvPicPr>
                      <p:nvPr/>
                    </p:nvPicPr>
                    <p:blipFill>
                      <a:blip r:embed="rId4"/>
                      <a:srcRect/>
                      <a:stretch>
                        <a:fillRect/>
                      </a:stretch>
                    </p:blipFill>
                    <p:spPr bwMode="auto">
                      <a:xfrm>
                        <a:off x="2209801" y="685800"/>
                        <a:ext cx="7820025" cy="2286000"/>
                      </a:xfrm>
                      <a:prstGeom prst="rect">
                        <a:avLst/>
                      </a:prstGeom>
                      <a:noFill/>
                      <a:extLst/>
                    </p:spPr>
                  </p:pic>
                </p:oleObj>
              </mc:Fallback>
            </mc:AlternateContent>
          </a:graphicData>
        </a:graphic>
      </p:graphicFrame>
      <p:pic>
        <p:nvPicPr>
          <p:cNvPr id="2" name="Picture 1"/>
          <p:cNvPicPr>
            <a:picLocks noChangeAspect="1"/>
          </p:cNvPicPr>
          <p:nvPr/>
        </p:nvPicPr>
        <p:blipFill>
          <a:blip r:embed="rId5"/>
          <a:stretch>
            <a:fillRect/>
          </a:stretch>
        </p:blipFill>
        <p:spPr>
          <a:xfrm>
            <a:off x="2514600" y="3244103"/>
            <a:ext cx="6400000" cy="723810"/>
          </a:xfrm>
          <a:prstGeom prst="rect">
            <a:avLst/>
          </a:prstGeom>
          <a:ln>
            <a:solidFill>
              <a:schemeClr val="tx1"/>
            </a:solidFill>
          </a:ln>
        </p:spPr>
      </p:pic>
    </p:spTree>
    <p:extLst>
      <p:ext uri="{BB962C8B-B14F-4D97-AF65-F5344CB8AC3E}">
        <p14:creationId xmlns:p14="http://schemas.microsoft.com/office/powerpoint/2010/main" val="41394380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036787929"/>
              </p:ext>
            </p:extLst>
          </p:nvPr>
        </p:nvGraphicFramePr>
        <p:xfrm>
          <a:off x="2286000" y="609601"/>
          <a:ext cx="7790342" cy="5638800"/>
        </p:xfrm>
        <a:graphic>
          <a:graphicData uri="http://schemas.openxmlformats.org/presentationml/2006/ole">
            <mc:AlternateContent xmlns:mc="http://schemas.openxmlformats.org/markup-compatibility/2006">
              <mc:Choice xmlns:v="urn:schemas-microsoft-com:vml" Requires="v">
                <p:oleObj spid="_x0000_s70726" name="Document" r:id="rId3" imgW="5176125" imgH="3762114" progId="Word.Document.12">
                  <p:embed/>
                </p:oleObj>
              </mc:Choice>
              <mc:Fallback>
                <p:oleObj name="Document" r:id="rId3" imgW="5176125" imgH="3762114" progId="Word.Document.12">
                  <p:embed/>
                  <p:pic>
                    <p:nvPicPr>
                      <p:cNvPr id="35845" name="Object 4"/>
                      <p:cNvPicPr>
                        <a:picLocks noChangeAspect="1" noChangeArrowheads="1"/>
                      </p:cNvPicPr>
                      <p:nvPr/>
                    </p:nvPicPr>
                    <p:blipFill>
                      <a:blip r:embed="rId4"/>
                      <a:srcRect/>
                      <a:stretch>
                        <a:fillRect/>
                      </a:stretch>
                    </p:blipFill>
                    <p:spPr bwMode="auto">
                      <a:xfrm>
                        <a:off x="2286000" y="609601"/>
                        <a:ext cx="7790342" cy="5638800"/>
                      </a:xfrm>
                      <a:prstGeom prst="rect">
                        <a:avLst/>
                      </a:prstGeom>
                      <a:noFill/>
                      <a:extLst/>
                    </p:spPr>
                  </p:pic>
                </p:oleObj>
              </mc:Fallback>
            </mc:AlternateContent>
          </a:graphicData>
        </a:graphic>
      </p:graphicFrame>
    </p:spTree>
    <p:extLst>
      <p:ext uri="{BB962C8B-B14F-4D97-AF65-F5344CB8AC3E}">
        <p14:creationId xmlns:p14="http://schemas.microsoft.com/office/powerpoint/2010/main" val="4042034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629968150"/>
              </p:ext>
            </p:extLst>
          </p:nvPr>
        </p:nvGraphicFramePr>
        <p:xfrm>
          <a:off x="1381125" y="676275"/>
          <a:ext cx="9934575" cy="3962400"/>
        </p:xfrm>
        <a:graphic>
          <a:graphicData uri="http://schemas.openxmlformats.org/presentationml/2006/ole">
            <mc:AlternateContent xmlns:mc="http://schemas.openxmlformats.org/markup-compatibility/2006">
              <mc:Choice xmlns:v="urn:schemas-microsoft-com:vml" Requires="v">
                <p:oleObj spid="_x0000_s71748" name="Document" r:id="rId3" imgW="7940445" imgH="3183854" progId="Word.Document.12">
                  <p:embed/>
                </p:oleObj>
              </mc:Choice>
              <mc:Fallback>
                <p:oleObj name="Document" r:id="rId3" imgW="7940445" imgH="3183854" progId="Word.Document.12">
                  <p:embed/>
                  <p:pic>
                    <p:nvPicPr>
                      <p:cNvPr id="35845" name="Object 4"/>
                      <p:cNvPicPr>
                        <a:picLocks noChangeAspect="1" noChangeArrowheads="1"/>
                      </p:cNvPicPr>
                      <p:nvPr/>
                    </p:nvPicPr>
                    <p:blipFill>
                      <a:blip r:embed="rId4"/>
                      <a:srcRect/>
                      <a:stretch>
                        <a:fillRect/>
                      </a:stretch>
                    </p:blipFill>
                    <p:spPr bwMode="auto">
                      <a:xfrm>
                        <a:off x="1381125" y="676275"/>
                        <a:ext cx="9934575" cy="3962400"/>
                      </a:xfrm>
                      <a:prstGeom prst="rect">
                        <a:avLst/>
                      </a:prstGeom>
                      <a:noFill/>
                      <a:extLst/>
                    </p:spPr>
                  </p:pic>
                </p:oleObj>
              </mc:Fallback>
            </mc:AlternateContent>
          </a:graphicData>
        </a:graphic>
      </p:graphicFrame>
      <p:pic>
        <p:nvPicPr>
          <p:cNvPr id="6" name="Picture 5"/>
          <p:cNvPicPr>
            <a:picLocks noChangeAspect="1"/>
          </p:cNvPicPr>
          <p:nvPr/>
        </p:nvPicPr>
        <p:blipFill>
          <a:blip r:embed="rId5"/>
          <a:stretch>
            <a:fillRect/>
          </a:stretch>
        </p:blipFill>
        <p:spPr>
          <a:xfrm>
            <a:off x="2590800" y="4876800"/>
            <a:ext cx="5037924" cy="1534583"/>
          </a:xfrm>
          <a:prstGeom prst="rect">
            <a:avLst/>
          </a:prstGeom>
          <a:ln>
            <a:solidFill>
              <a:schemeClr val="tx1"/>
            </a:solidFill>
          </a:ln>
        </p:spPr>
      </p:pic>
    </p:spTree>
    <p:extLst>
      <p:ext uri="{BB962C8B-B14F-4D97-AF65-F5344CB8AC3E}">
        <p14:creationId xmlns:p14="http://schemas.microsoft.com/office/powerpoint/2010/main" val="29932531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2984310389"/>
              </p:ext>
            </p:extLst>
          </p:nvPr>
        </p:nvGraphicFramePr>
        <p:xfrm>
          <a:off x="1419225" y="685800"/>
          <a:ext cx="10210800" cy="4019550"/>
        </p:xfrm>
        <a:graphic>
          <a:graphicData uri="http://schemas.openxmlformats.org/presentationml/2006/ole">
            <mc:AlternateContent xmlns:mc="http://schemas.openxmlformats.org/markup-compatibility/2006">
              <mc:Choice xmlns:v="urn:schemas-microsoft-com:vml" Requires="v">
                <p:oleObj spid="_x0000_s72771" name="Document" r:id="rId3" imgW="8519747" imgH="3363862" progId="Word.Document.12">
                  <p:embed/>
                </p:oleObj>
              </mc:Choice>
              <mc:Fallback>
                <p:oleObj name="Document" r:id="rId3" imgW="8519747" imgH="3363862" progId="Word.Document.12">
                  <p:embed/>
                  <p:pic>
                    <p:nvPicPr>
                      <p:cNvPr id="5" name="Object 4"/>
                      <p:cNvPicPr>
                        <a:picLocks noChangeAspect="1" noChangeArrowheads="1"/>
                      </p:cNvPicPr>
                      <p:nvPr/>
                    </p:nvPicPr>
                    <p:blipFill>
                      <a:blip r:embed="rId4"/>
                      <a:srcRect/>
                      <a:stretch>
                        <a:fillRect/>
                      </a:stretch>
                    </p:blipFill>
                    <p:spPr bwMode="auto">
                      <a:xfrm>
                        <a:off x="1419225" y="685800"/>
                        <a:ext cx="10210800" cy="4019550"/>
                      </a:xfrm>
                      <a:prstGeom prst="rect">
                        <a:avLst/>
                      </a:prstGeom>
                      <a:noFill/>
                      <a:extLst/>
                    </p:spPr>
                  </p:pic>
                </p:oleObj>
              </mc:Fallback>
            </mc:AlternateContent>
          </a:graphicData>
        </a:graphic>
      </p:graphicFrame>
      <p:pic>
        <p:nvPicPr>
          <p:cNvPr id="2" name="Picture 1"/>
          <p:cNvPicPr>
            <a:picLocks noChangeAspect="1"/>
          </p:cNvPicPr>
          <p:nvPr/>
        </p:nvPicPr>
        <p:blipFill>
          <a:blip r:embed="rId5"/>
          <a:stretch>
            <a:fillRect/>
          </a:stretch>
        </p:blipFill>
        <p:spPr>
          <a:xfrm>
            <a:off x="2281518" y="5181600"/>
            <a:ext cx="7696200" cy="1371600"/>
          </a:xfrm>
          <a:prstGeom prst="rect">
            <a:avLst/>
          </a:prstGeom>
          <a:ln>
            <a:solidFill>
              <a:schemeClr val="tx1"/>
            </a:solidFill>
          </a:ln>
        </p:spPr>
      </p:pic>
    </p:spTree>
    <p:extLst>
      <p:ext uri="{BB962C8B-B14F-4D97-AF65-F5344CB8AC3E}">
        <p14:creationId xmlns:p14="http://schemas.microsoft.com/office/powerpoint/2010/main" val="31450982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3060914157"/>
              </p:ext>
            </p:extLst>
          </p:nvPr>
        </p:nvGraphicFramePr>
        <p:xfrm>
          <a:off x="2286000" y="609601"/>
          <a:ext cx="7772400" cy="5629275"/>
        </p:xfrm>
        <a:graphic>
          <a:graphicData uri="http://schemas.openxmlformats.org/presentationml/2006/ole">
            <mc:AlternateContent xmlns:mc="http://schemas.openxmlformats.org/markup-compatibility/2006">
              <mc:Choice xmlns:v="urn:schemas-microsoft-com:vml" Requires="v">
                <p:oleObj spid="_x0000_s73791" name="Document" r:id="rId3" imgW="5176125" imgH="3762114" progId="Word.Document.12">
                  <p:embed/>
                </p:oleObj>
              </mc:Choice>
              <mc:Fallback>
                <p:oleObj name="Document" r:id="rId3" imgW="5176125" imgH="3762114" progId="Word.Document.12">
                  <p:embed/>
                  <p:pic>
                    <p:nvPicPr>
                      <p:cNvPr id="5" name="Object 4"/>
                      <p:cNvPicPr>
                        <a:picLocks noChangeAspect="1" noChangeArrowheads="1"/>
                      </p:cNvPicPr>
                      <p:nvPr/>
                    </p:nvPicPr>
                    <p:blipFill>
                      <a:blip r:embed="rId4"/>
                      <a:srcRect/>
                      <a:stretch>
                        <a:fillRect/>
                      </a:stretch>
                    </p:blipFill>
                    <p:spPr bwMode="auto">
                      <a:xfrm>
                        <a:off x="2286000" y="609601"/>
                        <a:ext cx="7772400" cy="5629275"/>
                      </a:xfrm>
                      <a:prstGeom prst="rect">
                        <a:avLst/>
                      </a:prstGeom>
                      <a:noFill/>
                      <a:extLst/>
                    </p:spPr>
                  </p:pic>
                </p:oleObj>
              </mc:Fallback>
            </mc:AlternateContent>
          </a:graphicData>
        </a:graphic>
      </p:graphicFrame>
    </p:spTree>
    <p:extLst>
      <p:ext uri="{BB962C8B-B14F-4D97-AF65-F5344CB8AC3E}">
        <p14:creationId xmlns:p14="http://schemas.microsoft.com/office/powerpoint/2010/main" val="2196508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extLst>
              <p:ext uri="{D42A27DB-BD31-4B8C-83A1-F6EECF244321}">
                <p14:modId xmlns:p14="http://schemas.microsoft.com/office/powerpoint/2010/main" val="1894231014"/>
              </p:ext>
            </p:extLst>
          </p:nvPr>
        </p:nvGraphicFramePr>
        <p:xfrm>
          <a:off x="2297746" y="533400"/>
          <a:ext cx="7608254" cy="4121916"/>
        </p:xfrm>
        <a:graphic>
          <a:graphicData uri="http://schemas.openxmlformats.org/presentationml/2006/ole">
            <mc:AlternateContent xmlns:mc="http://schemas.openxmlformats.org/markup-compatibility/2006">
              <mc:Choice xmlns:v="urn:schemas-microsoft-com:vml" Requires="v">
                <p:oleObj spid="_x0000_s74815" name="Document" r:id="rId3" imgW="6232890" imgH="3373962" progId="Word.Document.12">
                  <p:embed/>
                </p:oleObj>
              </mc:Choice>
              <mc:Fallback>
                <p:oleObj name="Document" r:id="rId3" imgW="6232890" imgH="3373962" progId="Word.Document.12">
                  <p:embed/>
                  <p:pic>
                    <p:nvPicPr>
                      <p:cNvPr id="5" name="Object 4"/>
                      <p:cNvPicPr>
                        <a:picLocks noChangeAspect="1" noChangeArrowheads="1"/>
                      </p:cNvPicPr>
                      <p:nvPr/>
                    </p:nvPicPr>
                    <p:blipFill>
                      <a:blip r:embed="rId4"/>
                      <a:srcRect/>
                      <a:stretch>
                        <a:fillRect/>
                      </a:stretch>
                    </p:blipFill>
                    <p:spPr bwMode="auto">
                      <a:xfrm>
                        <a:off x="2297746" y="533400"/>
                        <a:ext cx="7608254" cy="4121916"/>
                      </a:xfrm>
                      <a:prstGeom prst="rect">
                        <a:avLst/>
                      </a:prstGeom>
                      <a:noFill/>
                      <a:extLst/>
                    </p:spPr>
                  </p:pic>
                </p:oleObj>
              </mc:Fallback>
            </mc:AlternateContent>
          </a:graphicData>
        </a:graphic>
      </p:graphicFrame>
      <p:pic>
        <p:nvPicPr>
          <p:cNvPr id="4" name="Picture 3"/>
          <p:cNvPicPr>
            <a:picLocks noChangeAspect="1"/>
          </p:cNvPicPr>
          <p:nvPr/>
        </p:nvPicPr>
        <p:blipFill>
          <a:blip r:embed="rId5"/>
          <a:stretch>
            <a:fillRect/>
          </a:stretch>
        </p:blipFill>
        <p:spPr>
          <a:xfrm>
            <a:off x="3124200" y="4724401"/>
            <a:ext cx="5809524" cy="1542857"/>
          </a:xfrm>
          <a:prstGeom prst="rect">
            <a:avLst/>
          </a:prstGeom>
          <a:ln>
            <a:solidFill>
              <a:schemeClr val="tx1"/>
            </a:solidFill>
          </a:ln>
        </p:spPr>
      </p:pic>
    </p:spTree>
    <p:extLst>
      <p:ext uri="{BB962C8B-B14F-4D97-AF65-F5344CB8AC3E}">
        <p14:creationId xmlns:p14="http://schemas.microsoft.com/office/powerpoint/2010/main" val="824064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9" name="Object 4"/>
          <p:cNvGraphicFramePr>
            <a:graphicFrameLocks noChangeAspect="1"/>
          </p:cNvGraphicFramePr>
          <p:nvPr/>
        </p:nvGraphicFramePr>
        <p:xfrm>
          <a:off x="2438401" y="685800"/>
          <a:ext cx="7375525" cy="2095500"/>
        </p:xfrm>
        <a:graphic>
          <a:graphicData uri="http://schemas.openxmlformats.org/presentationml/2006/ole">
            <mc:AlternateContent xmlns:mc="http://schemas.openxmlformats.org/markup-compatibility/2006">
              <mc:Choice xmlns:v="urn:schemas-microsoft-com:vml" Requires="v">
                <p:oleObj spid="_x0000_s36957" name="Document" r:id="rId3" imgW="7375415" imgH="2095584" progId="Word.Document.12">
                  <p:embed/>
                </p:oleObj>
              </mc:Choice>
              <mc:Fallback>
                <p:oleObj name="Document" r:id="rId3" imgW="7375415" imgH="2095584"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209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6870"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2438400"/>
            <a:ext cx="6936061"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228601"/>
            <a:ext cx="10875090" cy="646889"/>
          </a:xfrm>
          <a:prstGeom prst="rect">
            <a:avLst/>
          </a:prstGeom>
        </p:spPr>
        <p:txBody>
          <a:bodyPr>
            <a:normAutofit fontScale="97500" lnSpcReduction="1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Database Tables</a:t>
            </a:r>
          </a:p>
        </p:txBody>
      </p:sp>
      <p:sp>
        <p:nvSpPr>
          <p:cNvPr id="6" name="Content Placeholder 2"/>
          <p:cNvSpPr txBox="1">
            <a:spLocks/>
          </p:cNvSpPr>
          <p:nvPr/>
        </p:nvSpPr>
        <p:spPr>
          <a:xfrm>
            <a:off x="838200" y="875490"/>
            <a:ext cx="11353800" cy="5982510"/>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following are three ways we can enter data into our table (there are more as well)</a:t>
            </a:r>
          </a:p>
          <a:p>
            <a:pPr lvl="1"/>
            <a:r>
              <a:rPr lang="en-US" b="1" i="0" dirty="0">
                <a:solidFill>
                  <a:srgbClr val="FF0000"/>
                </a:solidFill>
                <a:latin typeface="Courier New" panose="02070309020205020404" pitchFamily="49" charset="0"/>
                <a:cs typeface="Courier New" panose="02070309020205020404" pitchFamily="49" charset="0"/>
              </a:rPr>
              <a:t>Option 1: allow the table to generate its own </a:t>
            </a:r>
            <a:r>
              <a:rPr lang="en-US" b="1" i="0" dirty="0" err="1">
                <a:solidFill>
                  <a:srgbClr val="FF0000"/>
                </a:solidFill>
                <a:latin typeface="Courier New" panose="02070309020205020404" pitchFamily="49" charset="0"/>
                <a:cs typeface="Courier New" panose="02070309020205020404" pitchFamily="49" charset="0"/>
              </a:rPr>
              <a:t>friendId</a:t>
            </a:r>
            <a:endParaRPr lang="en-US" b="1" i="0" dirty="0">
              <a:solidFill>
                <a:srgbClr val="FF0000"/>
              </a:solidFill>
              <a:latin typeface="Courier New" panose="02070309020205020404" pitchFamily="49" charset="0"/>
              <a:cs typeface="Courier New" panose="02070309020205020404" pitchFamily="49" charset="0"/>
            </a:endParaRPr>
          </a:p>
          <a:p>
            <a:pPr marL="987552" lvl="2" indent="0">
              <a:buNone/>
            </a:pPr>
            <a:r>
              <a:rPr lang="en-US" b="1" dirty="0">
                <a:latin typeface="Courier New" panose="02070309020205020404" pitchFamily="49" charset="0"/>
                <a:cs typeface="Courier New" panose="02070309020205020404" pitchFamily="49" charset="0"/>
              </a:rPr>
              <a:t>INSERT INTO </a:t>
            </a:r>
            <a:r>
              <a:rPr lang="en-US" b="1" dirty="0" err="1">
                <a:latin typeface="Courier New" panose="02070309020205020404" pitchFamily="49" charset="0"/>
                <a:cs typeface="Courier New" panose="02070309020205020404" pitchFamily="49" charset="0"/>
              </a:rPr>
              <a:t>tblFriends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fName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lName</a:t>
            </a:r>
            <a:r>
              <a:rPr lang="en-US" b="1" dirty="0">
                <a:latin typeface="Courier New" panose="02070309020205020404" pitchFamily="49" charset="0"/>
                <a:cs typeface="Courier New" panose="02070309020205020404" pitchFamily="49" charset="0"/>
              </a:rPr>
              <a:t>, age, </a:t>
            </a:r>
            <a:r>
              <a:rPr lang="en-US" b="1" dirty="0" err="1">
                <a:latin typeface="Courier New" panose="02070309020205020404" pitchFamily="49" charset="0"/>
                <a:cs typeface="Courier New" panose="02070309020205020404" pitchFamily="49" charset="0"/>
              </a:rPr>
              <a:t>phoneNum</a:t>
            </a:r>
            <a:r>
              <a:rPr lang="en-US" b="1" dirty="0">
                <a:latin typeface="Courier New" panose="02070309020205020404" pitchFamily="49" charset="0"/>
                <a:cs typeface="Courier New" panose="02070309020205020404" pitchFamily="49" charset="0"/>
              </a:rPr>
              <a:t>) </a:t>
            </a:r>
          </a:p>
          <a:p>
            <a:pPr marL="987552" lvl="2" indent="0">
              <a:buNone/>
            </a:pPr>
            <a:r>
              <a:rPr lang="en-US" b="1" dirty="0">
                <a:latin typeface="Courier New" panose="02070309020205020404" pitchFamily="49" charset="0"/>
                <a:cs typeface="Courier New" panose="02070309020205020404" pitchFamily="49" charset="0"/>
              </a:rPr>
              <a:t>VALUES	('Tom', 	'Ryan', 	25,	'111-222-3333'),</a:t>
            </a:r>
          </a:p>
          <a:p>
            <a:pPr marL="1444752" lvl="3" indent="0">
              <a:buNone/>
            </a:pPr>
            <a:r>
              <a:rPr lang="en-US" b="1" i="0" dirty="0">
                <a:latin typeface="Courier New" panose="02070309020205020404" pitchFamily="49" charset="0"/>
                <a:cs typeface="Courier New" panose="02070309020205020404" pitchFamily="49" charset="0"/>
              </a:rPr>
              <a:t>	('Sally', 	'Right',	23,	'222-333-4444'),</a:t>
            </a:r>
          </a:p>
          <a:p>
            <a:pPr marL="987552" lvl="2" indent="0">
              <a:buNone/>
            </a:pPr>
            <a:r>
              <a:rPr lang="en-US" b="1" dirty="0">
                <a:latin typeface="Courier New" panose="02070309020205020404" pitchFamily="49" charset="0"/>
                <a:cs typeface="Courier New" panose="02070309020205020404" pitchFamily="49" charset="0"/>
              </a:rPr>
              <a:t>		('Jack', 	'Ryan', 	24,	'333-444-5555'),</a:t>
            </a:r>
          </a:p>
          <a:p>
            <a:pPr marL="987552" lvl="2" indent="0">
              <a:buNone/>
            </a:pPr>
            <a:r>
              <a:rPr lang="en-US" b="1" dirty="0">
                <a:latin typeface="Courier New" panose="02070309020205020404" pitchFamily="49" charset="0"/>
                <a:cs typeface="Courier New" panose="02070309020205020404" pitchFamily="49" charset="0"/>
              </a:rPr>
              <a:t>		('Mary', 	'Light',	27,	'')</a:t>
            </a:r>
          </a:p>
          <a:p>
            <a:pPr marL="987552" lvl="2" indent="0">
              <a:buNone/>
            </a:pPr>
            <a:endParaRPr lang="en-US" b="1" dirty="0">
              <a:latin typeface="Courier New" panose="02070309020205020404" pitchFamily="49" charset="0"/>
              <a:cs typeface="Courier New" panose="02070309020205020404" pitchFamily="49" charset="0"/>
            </a:endParaRPr>
          </a:p>
          <a:p>
            <a:pPr lvl="1"/>
            <a:r>
              <a:rPr lang="en-US" b="1" i="0" dirty="0">
                <a:solidFill>
                  <a:srgbClr val="FF0000"/>
                </a:solidFill>
                <a:latin typeface="Courier New" panose="02070309020205020404" pitchFamily="49" charset="0"/>
                <a:cs typeface="Courier New" panose="02070309020205020404" pitchFamily="49" charset="0"/>
              </a:rPr>
              <a:t>Option 2: Insert your own </a:t>
            </a:r>
            <a:r>
              <a:rPr lang="en-US" b="1" i="0" dirty="0" err="1">
                <a:solidFill>
                  <a:srgbClr val="FF0000"/>
                </a:solidFill>
                <a:latin typeface="Courier New" panose="02070309020205020404" pitchFamily="49" charset="0"/>
                <a:cs typeface="Courier New" panose="02070309020205020404" pitchFamily="49" charset="0"/>
              </a:rPr>
              <a:t>friendId</a:t>
            </a:r>
            <a:endParaRPr lang="en-US" b="1" i="0" dirty="0">
              <a:solidFill>
                <a:srgbClr val="FF0000"/>
              </a:solidFill>
              <a:latin typeface="Courier New" panose="02070309020205020404" pitchFamily="49" charset="0"/>
              <a:cs typeface="Courier New" panose="02070309020205020404" pitchFamily="49" charset="0"/>
            </a:endParaRPr>
          </a:p>
          <a:p>
            <a:pPr marL="987552" lvl="2" indent="0">
              <a:buNone/>
            </a:pPr>
            <a:r>
              <a:rPr lang="en-US" b="1" dirty="0">
                <a:latin typeface="Courier New" panose="02070309020205020404" pitchFamily="49" charset="0"/>
                <a:cs typeface="Courier New" panose="02070309020205020404" pitchFamily="49" charset="0"/>
              </a:rPr>
              <a:t>SET IDENTITY_INSERT </a:t>
            </a:r>
            <a:r>
              <a:rPr lang="en-US" b="1" dirty="0" err="1">
                <a:latin typeface="Courier New" panose="02070309020205020404" pitchFamily="49" charset="0"/>
                <a:cs typeface="Courier New" panose="02070309020205020404" pitchFamily="49" charset="0"/>
              </a:rPr>
              <a:t>tblFriends</a:t>
            </a:r>
            <a:r>
              <a:rPr lang="en-US" b="1" dirty="0">
                <a:latin typeface="Courier New" panose="02070309020205020404" pitchFamily="49" charset="0"/>
                <a:cs typeface="Courier New" panose="02070309020205020404" pitchFamily="49" charset="0"/>
              </a:rPr>
              <a:t> ON</a:t>
            </a:r>
          </a:p>
          <a:p>
            <a:pPr marL="1444752" lvl="3" indent="0">
              <a:buNone/>
            </a:pPr>
            <a:r>
              <a:rPr lang="en-US" b="1" i="0" dirty="0">
                <a:latin typeface="Courier New" panose="02070309020205020404" pitchFamily="49" charset="0"/>
                <a:cs typeface="Courier New" panose="02070309020205020404" pitchFamily="49" charset="0"/>
              </a:rPr>
              <a:t>INSERT INTO </a:t>
            </a:r>
            <a:r>
              <a:rPr lang="en-US" b="1" i="0" dirty="0" err="1">
                <a:latin typeface="Courier New" panose="02070309020205020404" pitchFamily="49" charset="0"/>
                <a:cs typeface="Courier New" panose="02070309020205020404" pitchFamily="49" charset="0"/>
              </a:rPr>
              <a:t>tblFriend</a:t>
            </a:r>
            <a:r>
              <a:rPr lang="en-US" b="1" i="0" dirty="0">
                <a:latin typeface="Courier New" panose="02070309020205020404" pitchFamily="49" charset="0"/>
                <a:cs typeface="Courier New" panose="02070309020205020404" pitchFamily="49" charset="0"/>
              </a:rPr>
              <a:t> (</a:t>
            </a:r>
            <a:r>
              <a:rPr lang="en-US" b="1" i="0" dirty="0" err="1">
                <a:latin typeface="Courier New" panose="02070309020205020404" pitchFamily="49" charset="0"/>
                <a:cs typeface="Courier New" panose="02070309020205020404" pitchFamily="49" charset="0"/>
              </a:rPr>
              <a:t>friendId</a:t>
            </a:r>
            <a:r>
              <a:rPr lang="en-US" b="1" i="0" dirty="0">
                <a:latin typeface="Courier New" panose="02070309020205020404" pitchFamily="49" charset="0"/>
                <a:cs typeface="Courier New" panose="02070309020205020404" pitchFamily="49" charset="0"/>
              </a:rPr>
              <a:t>, </a:t>
            </a:r>
            <a:r>
              <a:rPr lang="en-US" b="1" i="0" dirty="0" err="1">
                <a:latin typeface="Courier New" panose="02070309020205020404" pitchFamily="49" charset="0"/>
                <a:cs typeface="Courier New" panose="02070309020205020404" pitchFamily="49" charset="0"/>
              </a:rPr>
              <a:t>fName</a:t>
            </a:r>
            <a:r>
              <a:rPr lang="en-US" b="1" i="0" dirty="0">
                <a:latin typeface="Courier New" panose="02070309020205020404" pitchFamily="49" charset="0"/>
                <a:cs typeface="Courier New" panose="02070309020205020404" pitchFamily="49" charset="0"/>
              </a:rPr>
              <a:t>, </a:t>
            </a:r>
            <a:r>
              <a:rPr lang="en-US" b="1" i="0" dirty="0" err="1">
                <a:latin typeface="Courier New" panose="02070309020205020404" pitchFamily="49" charset="0"/>
                <a:cs typeface="Courier New" panose="02070309020205020404" pitchFamily="49" charset="0"/>
              </a:rPr>
              <a:t>lName</a:t>
            </a:r>
            <a:r>
              <a:rPr lang="en-US" b="1" i="0" dirty="0">
                <a:latin typeface="Courier New" panose="02070309020205020404" pitchFamily="49" charset="0"/>
                <a:cs typeface="Courier New" panose="02070309020205020404" pitchFamily="49" charset="0"/>
              </a:rPr>
              <a:t>, age, </a:t>
            </a:r>
            <a:r>
              <a:rPr lang="en-US" b="1" i="0" dirty="0" err="1">
                <a:latin typeface="Courier New" panose="02070309020205020404" pitchFamily="49" charset="0"/>
                <a:cs typeface="Courier New" panose="02070309020205020404" pitchFamily="49" charset="0"/>
              </a:rPr>
              <a:t>phoneNum</a:t>
            </a:r>
            <a:r>
              <a:rPr lang="en-US" b="1" i="0" dirty="0">
                <a:latin typeface="Courier New" panose="02070309020205020404" pitchFamily="49" charset="0"/>
                <a:cs typeface="Courier New" panose="02070309020205020404" pitchFamily="49" charset="0"/>
              </a:rPr>
              <a:t>) </a:t>
            </a:r>
          </a:p>
          <a:p>
            <a:pPr marL="1444752" lvl="3" indent="0">
              <a:buNone/>
            </a:pPr>
            <a:r>
              <a:rPr lang="en-US" b="1" i="0" dirty="0">
                <a:latin typeface="Courier New" panose="02070309020205020404" pitchFamily="49" charset="0"/>
                <a:cs typeface="Courier New" panose="02070309020205020404" pitchFamily="49" charset="0"/>
              </a:rPr>
              <a:t>VALUES	(1,	'Tom', 	'Ryan',	25,	'111-222-3333'),</a:t>
            </a:r>
          </a:p>
          <a:p>
            <a:pPr marL="1901952" lvl="4" indent="0">
              <a:buNone/>
            </a:pPr>
            <a:r>
              <a:rPr lang="en-US" b="1" dirty="0">
                <a:latin typeface="Courier New" panose="02070309020205020404" pitchFamily="49" charset="0"/>
                <a:cs typeface="Courier New" panose="02070309020205020404" pitchFamily="49" charset="0"/>
              </a:rPr>
              <a:t>		(2,	'Sally', 	'Right',	23,	'222-333-4444'),</a:t>
            </a:r>
          </a:p>
          <a:p>
            <a:pPr marL="1444752" lvl="3" indent="0">
              <a:buNone/>
            </a:pPr>
            <a:r>
              <a:rPr lang="en-US" b="1" i="0" dirty="0">
                <a:latin typeface="Courier New" panose="02070309020205020404" pitchFamily="49" charset="0"/>
                <a:cs typeface="Courier New" panose="02070309020205020404" pitchFamily="49" charset="0"/>
              </a:rPr>
              <a:t>		(7,	'Jack', 	'Ryan',	24,	'333-444-5555'),</a:t>
            </a:r>
          </a:p>
          <a:p>
            <a:pPr marL="1444752" lvl="3" indent="0">
              <a:buNone/>
            </a:pPr>
            <a:r>
              <a:rPr lang="en-US" b="1" i="0" dirty="0">
                <a:latin typeface="Courier New" panose="02070309020205020404" pitchFamily="49" charset="0"/>
                <a:cs typeface="Courier New" panose="02070309020205020404" pitchFamily="49" charset="0"/>
              </a:rPr>
              <a:t>		(9,	'Mary', 	'Light',	27,	'')</a:t>
            </a:r>
          </a:p>
          <a:p>
            <a:pPr marL="987552" lvl="2" indent="0">
              <a:buNone/>
            </a:pPr>
            <a:r>
              <a:rPr lang="en-US" b="1" dirty="0">
                <a:latin typeface="Courier New" panose="02070309020205020404" pitchFamily="49" charset="0"/>
                <a:cs typeface="Courier New" panose="02070309020205020404" pitchFamily="49" charset="0"/>
              </a:rPr>
              <a:t>SET IDENTITY_INSERT </a:t>
            </a:r>
            <a:r>
              <a:rPr lang="en-US" b="1" dirty="0" err="1">
                <a:latin typeface="Courier New" panose="02070309020205020404" pitchFamily="49" charset="0"/>
                <a:cs typeface="Courier New" panose="02070309020205020404" pitchFamily="49" charset="0"/>
              </a:rPr>
              <a:t>tblFriends</a:t>
            </a:r>
            <a:r>
              <a:rPr lang="en-US" b="1" dirty="0">
                <a:latin typeface="Courier New" panose="02070309020205020404" pitchFamily="49" charset="0"/>
                <a:cs typeface="Courier New" panose="02070309020205020404" pitchFamily="49" charset="0"/>
              </a:rPr>
              <a:t> OFF</a:t>
            </a:r>
          </a:p>
          <a:p>
            <a:pPr marL="987552" lvl="2" indent="0">
              <a:buNone/>
            </a:pPr>
            <a:endParaRPr lang="en-US" sz="2000" b="1" dirty="0">
              <a:latin typeface="Courier New" panose="02070309020205020404" pitchFamily="49" charset="0"/>
              <a:cs typeface="Courier New" panose="02070309020205020404" pitchFamily="49" charset="0"/>
            </a:endParaRPr>
          </a:p>
          <a:p>
            <a:pPr marL="0" indent="0">
              <a:buNone/>
            </a:pPr>
            <a:endParaRPr lang="en-US" b="1" i="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908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3" name="Object 4"/>
          <p:cNvGraphicFramePr>
            <a:graphicFrameLocks noChangeAspect="1"/>
          </p:cNvGraphicFramePr>
          <p:nvPr/>
        </p:nvGraphicFramePr>
        <p:xfrm>
          <a:off x="2438401" y="685801"/>
          <a:ext cx="7375525" cy="1724025"/>
        </p:xfrm>
        <a:graphic>
          <a:graphicData uri="http://schemas.openxmlformats.org/presentationml/2006/ole">
            <mc:AlternateContent xmlns:mc="http://schemas.openxmlformats.org/markup-compatibility/2006">
              <mc:Choice xmlns:v="urn:schemas-microsoft-com:vml" Requires="v">
                <p:oleObj spid="_x0000_s37980" name="Document" r:id="rId3" imgW="7375415" imgH="1723996" progId="Word.Document.12">
                  <p:embed/>
                </p:oleObj>
              </mc:Choice>
              <mc:Fallback>
                <p:oleObj name="Document" r:id="rId3" imgW="7375415" imgH="1723996"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525" cy="172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7" name="Object 4"/>
          <p:cNvGraphicFramePr>
            <a:graphicFrameLocks noChangeAspect="1"/>
          </p:cNvGraphicFramePr>
          <p:nvPr/>
        </p:nvGraphicFramePr>
        <p:xfrm>
          <a:off x="2438401" y="685801"/>
          <a:ext cx="7375525" cy="1685925"/>
        </p:xfrm>
        <a:graphic>
          <a:graphicData uri="http://schemas.openxmlformats.org/presentationml/2006/ole">
            <mc:AlternateContent xmlns:mc="http://schemas.openxmlformats.org/markup-compatibility/2006">
              <mc:Choice xmlns:v="urn:schemas-microsoft-com:vml" Requires="v">
                <p:oleObj spid="_x0000_s39005" name="Document" r:id="rId3" imgW="7375415" imgH="1686189" progId="Word.Document.12">
                  <p:embed/>
                </p:oleObj>
              </mc:Choice>
              <mc:Fallback>
                <p:oleObj name="Document" r:id="rId3" imgW="7375415" imgH="1686189"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525" cy="168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8918"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1956285"/>
            <a:ext cx="7162800" cy="1963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41" name="Object 4"/>
          <p:cNvGraphicFramePr>
            <a:graphicFrameLocks noChangeAspect="1"/>
          </p:cNvGraphicFramePr>
          <p:nvPr/>
        </p:nvGraphicFramePr>
        <p:xfrm>
          <a:off x="2438401" y="685800"/>
          <a:ext cx="7375525" cy="1409700"/>
        </p:xfrm>
        <a:graphic>
          <a:graphicData uri="http://schemas.openxmlformats.org/presentationml/2006/ole">
            <mc:AlternateContent xmlns:mc="http://schemas.openxmlformats.org/markup-compatibility/2006">
              <mc:Choice xmlns:v="urn:schemas-microsoft-com:vml" Requires="v">
                <p:oleObj spid="_x0000_s40116" name="Document" r:id="rId3" imgW="7375415" imgH="1409658" progId="Word.Document.12">
                  <p:embed/>
                </p:oleObj>
              </mc:Choice>
              <mc:Fallback>
                <p:oleObj name="Document" r:id="rId3" imgW="7375415" imgH="1409658" progId="Word.Document.12">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140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9942"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2058248"/>
            <a:ext cx="7178573" cy="1968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9943" name="Object 6"/>
          <p:cNvGraphicFramePr>
            <a:graphicFrameLocks noChangeAspect="1"/>
          </p:cNvGraphicFramePr>
          <p:nvPr/>
        </p:nvGraphicFramePr>
        <p:xfrm>
          <a:off x="2438400" y="4114801"/>
          <a:ext cx="7391400" cy="447675"/>
        </p:xfrm>
        <a:graphic>
          <a:graphicData uri="http://schemas.openxmlformats.org/presentationml/2006/ole">
            <mc:AlternateContent xmlns:mc="http://schemas.openxmlformats.org/markup-compatibility/2006">
              <mc:Choice xmlns:v="urn:schemas-microsoft-com:vml" Requires="v">
                <p:oleObj spid="_x0000_s40117" name="Document" r:id="rId6" imgW="7391104" imgH="447562" progId="Word.Document.12">
                  <p:embed/>
                </p:oleObj>
              </mc:Choice>
              <mc:Fallback>
                <p:oleObj name="Document" r:id="rId6" imgW="7391104" imgH="447562" progId="Word.Document.12">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114801"/>
                        <a:ext cx="7391400"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65" name="Object 4"/>
          <p:cNvGraphicFramePr>
            <a:graphicFrameLocks noChangeAspect="1"/>
          </p:cNvGraphicFramePr>
          <p:nvPr>
            <p:extLst>
              <p:ext uri="{D42A27DB-BD31-4B8C-83A1-F6EECF244321}">
                <p14:modId xmlns:p14="http://schemas.microsoft.com/office/powerpoint/2010/main" val="383067999"/>
              </p:ext>
            </p:extLst>
          </p:nvPr>
        </p:nvGraphicFramePr>
        <p:xfrm>
          <a:off x="2438401" y="685800"/>
          <a:ext cx="7375525" cy="1371600"/>
        </p:xfrm>
        <a:graphic>
          <a:graphicData uri="http://schemas.openxmlformats.org/presentationml/2006/ole">
            <mc:AlternateContent xmlns:mc="http://schemas.openxmlformats.org/markup-compatibility/2006">
              <mc:Choice xmlns:v="urn:schemas-microsoft-com:vml" Requires="v">
                <p:oleObj spid="_x0000_s41054" name="Document" r:id="rId3" imgW="7386787" imgH="1374403" progId="Word.Document.12">
                  <p:embed/>
                </p:oleObj>
              </mc:Choice>
              <mc:Fallback>
                <p:oleObj name="Document" r:id="rId3" imgW="7386787" imgH="1374403" progId="Word.Document.12">
                  <p:embed/>
                  <p:pic>
                    <p:nvPicPr>
                      <p:cNvPr id="0" name="Picture 7"/>
                      <p:cNvPicPr>
                        <a:picLocks noChangeAspect="1" noChangeArrowheads="1"/>
                      </p:cNvPicPr>
                      <p:nvPr/>
                    </p:nvPicPr>
                    <p:blipFill>
                      <a:blip r:embed="rId4"/>
                      <a:srcRect/>
                      <a:stretch>
                        <a:fillRect/>
                      </a:stretch>
                    </p:blipFill>
                    <p:spPr bwMode="auto">
                      <a:xfrm>
                        <a:off x="2438401" y="685800"/>
                        <a:ext cx="7375525"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0966"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1906663"/>
            <a:ext cx="7011827" cy="1377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9" name="Object 4"/>
          <p:cNvGraphicFramePr>
            <a:graphicFrameLocks noChangeAspect="1"/>
          </p:cNvGraphicFramePr>
          <p:nvPr>
            <p:extLst>
              <p:ext uri="{D42A27DB-BD31-4B8C-83A1-F6EECF244321}">
                <p14:modId xmlns:p14="http://schemas.microsoft.com/office/powerpoint/2010/main" val="1434052583"/>
              </p:ext>
            </p:extLst>
          </p:nvPr>
        </p:nvGraphicFramePr>
        <p:xfrm>
          <a:off x="2438401" y="685800"/>
          <a:ext cx="7375525" cy="1847850"/>
        </p:xfrm>
        <a:graphic>
          <a:graphicData uri="http://schemas.openxmlformats.org/presentationml/2006/ole">
            <mc:AlternateContent xmlns:mc="http://schemas.openxmlformats.org/markup-compatibility/2006">
              <mc:Choice xmlns:v="urn:schemas-microsoft-com:vml" Requires="v">
                <p:oleObj spid="_x0000_s42077" name="Document" r:id="rId3" imgW="7386787" imgH="1851657" progId="Word.Document.12">
                  <p:embed/>
                </p:oleObj>
              </mc:Choice>
              <mc:Fallback>
                <p:oleObj name="Document" r:id="rId3" imgW="7386787" imgH="1851657" progId="Word.Document.12">
                  <p:embed/>
                  <p:pic>
                    <p:nvPicPr>
                      <p:cNvPr id="0" name="Picture 7"/>
                      <p:cNvPicPr>
                        <a:picLocks noChangeAspect="1" noChangeArrowheads="1"/>
                      </p:cNvPicPr>
                      <p:nvPr/>
                    </p:nvPicPr>
                    <p:blipFill>
                      <a:blip r:embed="rId4"/>
                      <a:srcRect/>
                      <a:stretch>
                        <a:fillRect/>
                      </a:stretch>
                    </p:blipFill>
                    <p:spPr bwMode="auto">
                      <a:xfrm>
                        <a:off x="2438401" y="685800"/>
                        <a:ext cx="7375525" cy="184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990"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2255458"/>
            <a:ext cx="7239000" cy="15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3" name="Object 4"/>
          <p:cNvGraphicFramePr>
            <a:graphicFrameLocks noChangeAspect="1"/>
          </p:cNvGraphicFramePr>
          <p:nvPr>
            <p:extLst>
              <p:ext uri="{D42A27DB-BD31-4B8C-83A1-F6EECF244321}">
                <p14:modId xmlns:p14="http://schemas.microsoft.com/office/powerpoint/2010/main" val="2572710492"/>
              </p:ext>
            </p:extLst>
          </p:nvPr>
        </p:nvGraphicFramePr>
        <p:xfrm>
          <a:off x="2438401" y="685800"/>
          <a:ext cx="7375525" cy="1847850"/>
        </p:xfrm>
        <a:graphic>
          <a:graphicData uri="http://schemas.openxmlformats.org/presentationml/2006/ole">
            <mc:AlternateContent xmlns:mc="http://schemas.openxmlformats.org/markup-compatibility/2006">
              <mc:Choice xmlns:v="urn:schemas-microsoft-com:vml" Requires="v">
                <p:oleObj spid="_x0000_s43102" name="Document" r:id="rId3" imgW="7386787" imgH="1851657" progId="Word.Document.12">
                  <p:embed/>
                </p:oleObj>
              </mc:Choice>
              <mc:Fallback>
                <p:oleObj name="Document" r:id="rId3" imgW="7386787" imgH="1851657" progId="Word.Document.12">
                  <p:embed/>
                  <p:pic>
                    <p:nvPicPr>
                      <p:cNvPr id="0" name="Picture 7"/>
                      <p:cNvPicPr>
                        <a:picLocks noChangeAspect="1" noChangeArrowheads="1"/>
                      </p:cNvPicPr>
                      <p:nvPr/>
                    </p:nvPicPr>
                    <p:blipFill>
                      <a:blip r:embed="rId4"/>
                      <a:srcRect/>
                      <a:stretch>
                        <a:fillRect/>
                      </a:stretch>
                    </p:blipFill>
                    <p:spPr bwMode="auto">
                      <a:xfrm>
                        <a:off x="2438401" y="685800"/>
                        <a:ext cx="7375525" cy="184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3014"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2232858"/>
            <a:ext cx="7142857" cy="157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37" name="Object 4"/>
          <p:cNvGraphicFramePr>
            <a:graphicFrameLocks noChangeAspect="1"/>
          </p:cNvGraphicFramePr>
          <p:nvPr/>
        </p:nvGraphicFramePr>
        <p:xfrm>
          <a:off x="2438401" y="685800"/>
          <a:ext cx="7375525" cy="3905250"/>
        </p:xfrm>
        <a:graphic>
          <a:graphicData uri="http://schemas.openxmlformats.org/presentationml/2006/ole">
            <mc:AlternateContent xmlns:mc="http://schemas.openxmlformats.org/markup-compatibility/2006">
              <mc:Choice xmlns:v="urn:schemas-microsoft-com:vml" Requires="v">
                <p:oleObj spid="_x0000_s44124" name="Document" r:id="rId3" imgW="7375415" imgH="3905635" progId="Word.Document.12">
                  <p:embed/>
                </p:oleObj>
              </mc:Choice>
              <mc:Fallback>
                <p:oleObj name="Document" r:id="rId3" imgW="7375415" imgH="3905635"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3905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61" name="Object 4"/>
          <p:cNvGraphicFramePr>
            <a:graphicFrameLocks noChangeAspect="1"/>
          </p:cNvGraphicFramePr>
          <p:nvPr>
            <p:extLst>
              <p:ext uri="{D42A27DB-BD31-4B8C-83A1-F6EECF244321}">
                <p14:modId xmlns:p14="http://schemas.microsoft.com/office/powerpoint/2010/main" val="4192528504"/>
              </p:ext>
            </p:extLst>
          </p:nvPr>
        </p:nvGraphicFramePr>
        <p:xfrm>
          <a:off x="1257300" y="685800"/>
          <a:ext cx="10448925" cy="5343525"/>
        </p:xfrm>
        <a:graphic>
          <a:graphicData uri="http://schemas.openxmlformats.org/presentationml/2006/ole">
            <mc:AlternateContent xmlns:mc="http://schemas.openxmlformats.org/markup-compatibility/2006">
              <mc:Choice xmlns:v="urn:schemas-microsoft-com:vml" Requires="v">
                <p:oleObj spid="_x0000_s45149" name="Document" r:id="rId3" imgW="8286456" imgH="4790932" progId="Word.Document.12">
                  <p:embed/>
                </p:oleObj>
              </mc:Choice>
              <mc:Fallback>
                <p:oleObj name="Document" r:id="rId3" imgW="8286456" imgH="4790932" progId="Word.Document.12">
                  <p:embed/>
                  <p:pic>
                    <p:nvPicPr>
                      <p:cNvPr id="0" name="Picture 6"/>
                      <p:cNvPicPr>
                        <a:picLocks noChangeAspect="1" noChangeArrowheads="1"/>
                      </p:cNvPicPr>
                      <p:nvPr/>
                    </p:nvPicPr>
                    <p:blipFill>
                      <a:blip r:embed="rId4"/>
                      <a:srcRect/>
                      <a:stretch>
                        <a:fillRect/>
                      </a:stretch>
                    </p:blipFill>
                    <p:spPr bwMode="auto">
                      <a:xfrm>
                        <a:off x="1257300" y="685800"/>
                        <a:ext cx="10448925" cy="5343525"/>
                      </a:xfrm>
                      <a:prstGeom prst="rect">
                        <a:avLst/>
                      </a:prstGeom>
                      <a:noFill/>
                      <a:extLst/>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5" name="Object 4"/>
          <p:cNvGraphicFramePr>
            <a:graphicFrameLocks noChangeAspect="1"/>
          </p:cNvGraphicFramePr>
          <p:nvPr>
            <p:extLst>
              <p:ext uri="{D42A27DB-BD31-4B8C-83A1-F6EECF244321}">
                <p14:modId xmlns:p14="http://schemas.microsoft.com/office/powerpoint/2010/main" val="4037677250"/>
              </p:ext>
            </p:extLst>
          </p:nvPr>
        </p:nvGraphicFramePr>
        <p:xfrm>
          <a:off x="1219200" y="457200"/>
          <a:ext cx="9972675" cy="5915025"/>
        </p:xfrm>
        <a:graphic>
          <a:graphicData uri="http://schemas.openxmlformats.org/presentationml/2006/ole">
            <mc:AlternateContent xmlns:mc="http://schemas.openxmlformats.org/markup-compatibility/2006">
              <mc:Choice xmlns:v="urn:schemas-microsoft-com:vml" Requires="v">
                <p:oleObj spid="_x0000_s46173" name="Document" r:id="rId3" imgW="9420911" imgH="5600424" progId="Word.Document.12">
                  <p:embed/>
                </p:oleObj>
              </mc:Choice>
              <mc:Fallback>
                <p:oleObj name="Document" r:id="rId3" imgW="9420911" imgH="5600424" progId="Word.Document.12">
                  <p:embed/>
                  <p:pic>
                    <p:nvPicPr>
                      <p:cNvPr id="0" name="Picture 6"/>
                      <p:cNvPicPr>
                        <a:picLocks noChangeAspect="1" noChangeArrowheads="1"/>
                      </p:cNvPicPr>
                      <p:nvPr/>
                    </p:nvPicPr>
                    <p:blipFill>
                      <a:blip r:embed="rId4"/>
                      <a:srcRect/>
                      <a:stretch>
                        <a:fillRect/>
                      </a:stretch>
                    </p:blipFill>
                    <p:spPr bwMode="auto">
                      <a:xfrm>
                        <a:off x="1219200" y="457200"/>
                        <a:ext cx="9972675" cy="5915025"/>
                      </a:xfrm>
                      <a:prstGeom prst="rect">
                        <a:avLst/>
                      </a:prstGeom>
                      <a:noFill/>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9" name="Object 4"/>
          <p:cNvGraphicFramePr>
            <a:graphicFrameLocks noChangeAspect="1"/>
          </p:cNvGraphicFramePr>
          <p:nvPr>
            <p:extLst>
              <p:ext uri="{D42A27DB-BD31-4B8C-83A1-F6EECF244321}">
                <p14:modId xmlns:p14="http://schemas.microsoft.com/office/powerpoint/2010/main" val="2895473463"/>
              </p:ext>
            </p:extLst>
          </p:nvPr>
        </p:nvGraphicFramePr>
        <p:xfrm>
          <a:off x="2438401" y="685800"/>
          <a:ext cx="7375525" cy="1543050"/>
        </p:xfrm>
        <a:graphic>
          <a:graphicData uri="http://schemas.openxmlformats.org/presentationml/2006/ole">
            <mc:AlternateContent xmlns:mc="http://schemas.openxmlformats.org/markup-compatibility/2006">
              <mc:Choice xmlns:v="urn:schemas-microsoft-com:vml" Requires="v">
                <p:oleObj spid="_x0000_s47284" name="Document" r:id="rId3" imgW="7379018" imgH="1539248" progId="Word.Document.12">
                  <p:embed/>
                </p:oleObj>
              </mc:Choice>
              <mc:Fallback>
                <p:oleObj name="Document" r:id="rId3" imgW="7379018" imgH="1539248" progId="Word.Document.12">
                  <p:embed/>
                  <p:pic>
                    <p:nvPicPr>
                      <p:cNvPr id="0" name="Picture 8"/>
                      <p:cNvPicPr>
                        <a:picLocks noChangeAspect="1" noChangeArrowheads="1"/>
                      </p:cNvPicPr>
                      <p:nvPr/>
                    </p:nvPicPr>
                    <p:blipFill>
                      <a:blip r:embed="rId4"/>
                      <a:srcRect/>
                      <a:stretch>
                        <a:fillRect/>
                      </a:stretch>
                    </p:blipFill>
                    <p:spPr bwMode="auto">
                      <a:xfrm>
                        <a:off x="2438401" y="685800"/>
                        <a:ext cx="7375525" cy="154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7110"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1888068"/>
            <a:ext cx="6891430" cy="1103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11" name="Object 7"/>
          <p:cNvGraphicFramePr>
            <a:graphicFrameLocks noChangeAspect="1"/>
          </p:cNvGraphicFramePr>
          <p:nvPr/>
        </p:nvGraphicFramePr>
        <p:xfrm>
          <a:off x="2438400" y="2971801"/>
          <a:ext cx="7391400" cy="2752725"/>
        </p:xfrm>
        <a:graphic>
          <a:graphicData uri="http://schemas.openxmlformats.org/presentationml/2006/ole">
            <mc:AlternateContent xmlns:mc="http://schemas.openxmlformats.org/markup-compatibility/2006">
              <mc:Choice xmlns:v="urn:schemas-microsoft-com:vml" Requires="v">
                <p:oleObj spid="_x0000_s47285" name="Document" r:id="rId6" imgW="7391104" imgH="2753064" progId="Word.Document.12">
                  <p:embed/>
                </p:oleObj>
              </mc:Choice>
              <mc:Fallback>
                <p:oleObj name="Document" r:id="rId6" imgW="7391104" imgH="2753064" progId="Word.Document.12">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2971801"/>
                        <a:ext cx="7391400" cy="2752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228601"/>
            <a:ext cx="10875090" cy="646889"/>
          </a:xfrm>
          <a:prstGeom prst="rect">
            <a:avLst/>
          </a:prstGeom>
        </p:spPr>
        <p:txBody>
          <a:bodyPr>
            <a:normAutofit fontScale="97500" lnSpcReduction="1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US" dirty="0"/>
              <a:t>Database Tables</a:t>
            </a:r>
          </a:p>
        </p:txBody>
      </p:sp>
      <p:sp>
        <p:nvSpPr>
          <p:cNvPr id="6" name="Content Placeholder 2"/>
          <p:cNvSpPr txBox="1">
            <a:spLocks/>
          </p:cNvSpPr>
          <p:nvPr/>
        </p:nvSpPr>
        <p:spPr>
          <a:xfrm>
            <a:off x="838200" y="875490"/>
            <a:ext cx="11353800" cy="5982510"/>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dirty="0"/>
              <a:t>The following are two ways we can enter data into our table (there are more as well)</a:t>
            </a:r>
          </a:p>
          <a:p>
            <a:pPr lvl="1"/>
            <a:r>
              <a:rPr lang="en-US" b="1" i="0" dirty="0">
                <a:solidFill>
                  <a:srgbClr val="FF0000"/>
                </a:solidFill>
                <a:latin typeface="Courier New" panose="02070309020205020404" pitchFamily="49" charset="0"/>
                <a:cs typeface="Courier New" panose="02070309020205020404" pitchFamily="49" charset="0"/>
              </a:rPr>
              <a:t>Option 3: Add a mass amount of data at once using BULK INSERT</a:t>
            </a:r>
            <a:endParaRPr lang="en-US" sz="1400" b="1" i="0" dirty="0">
              <a:latin typeface="Courier New" panose="02070309020205020404" pitchFamily="49" charset="0"/>
              <a:cs typeface="Courier New" panose="02070309020205020404" pitchFamily="49" charset="0"/>
            </a:endParaRPr>
          </a:p>
          <a:p>
            <a:pPr marL="1425575" lvl="6" indent="0">
              <a:buNone/>
            </a:pPr>
            <a:r>
              <a:rPr lang="en-US" sz="1200" b="1" i="0" dirty="0">
                <a:latin typeface="Courier New" panose="02070309020205020404" pitchFamily="49" charset="0"/>
                <a:cs typeface="Courier New" panose="02070309020205020404" pitchFamily="49" charset="0"/>
              </a:rPr>
              <a:t>CREATE TABLE </a:t>
            </a:r>
            <a:r>
              <a:rPr lang="en-US" sz="1200" b="1" i="0" dirty="0" err="1">
                <a:latin typeface="Courier New" panose="02070309020205020404" pitchFamily="49" charset="0"/>
                <a:cs typeface="Courier New" panose="02070309020205020404" pitchFamily="49" charset="0"/>
              </a:rPr>
              <a:t>tblPersonalSavingsRates</a:t>
            </a:r>
            <a:r>
              <a:rPr lang="en-US" sz="1200" b="1" i="0" dirty="0">
                <a:latin typeface="Courier New" panose="02070309020205020404" pitchFamily="49" charset="0"/>
                <a:cs typeface="Courier New" panose="02070309020205020404" pitchFamily="49" charset="0"/>
              </a:rPr>
              <a:t> (</a:t>
            </a:r>
          </a:p>
          <a:p>
            <a:pPr marL="1425575" lvl="6" indent="0">
              <a:buNone/>
            </a:pPr>
            <a:r>
              <a:rPr lang="en-US" sz="1200" b="1" i="0" dirty="0">
                <a:latin typeface="Courier New" panose="02070309020205020404" pitchFamily="49" charset="0"/>
                <a:cs typeface="Courier New" panose="02070309020205020404" pitchFamily="49" charset="0"/>
              </a:rPr>
              <a:t>	</a:t>
            </a:r>
            <a:r>
              <a:rPr lang="en-US" sz="1200" b="1" dirty="0">
                <a:latin typeface="Courier New" panose="02070309020205020404" pitchFamily="49" charset="0"/>
                <a:cs typeface="Courier New" panose="02070309020205020404" pitchFamily="49" charset="0"/>
              </a:rPr>
              <a:t>i</a:t>
            </a:r>
            <a:r>
              <a:rPr lang="en-US" sz="1200" b="1" i="0" dirty="0">
                <a:latin typeface="Courier New" panose="02070309020205020404" pitchFamily="49" charset="0"/>
                <a:cs typeface="Courier New" panose="02070309020205020404" pitchFamily="49" charset="0"/>
              </a:rPr>
              <a:t>d	INTIDENTITY	PRIMARY KEY	NOT NULL,</a:t>
            </a:r>
          </a:p>
          <a:p>
            <a:pPr marL="1425575" lvl="6" indent="0">
              <a:buNone/>
            </a:pPr>
            <a:r>
              <a:rPr lang="en-US" sz="1200" b="1" i="0" dirty="0">
                <a:latin typeface="Courier New" panose="02070309020205020404" pitchFamily="49" charset="0"/>
                <a:cs typeface="Courier New" panose="02070309020205020404" pitchFamily="49" charset="0"/>
              </a:rPr>
              <a:t>	year	INT				NOT NULL,</a:t>
            </a:r>
          </a:p>
          <a:p>
            <a:pPr marL="1425575" lvl="6" indent="0">
              <a:buNone/>
            </a:pPr>
            <a:r>
              <a:rPr lang="en-US" sz="1200" b="1" i="0" dirty="0">
                <a:latin typeface="Courier New" panose="02070309020205020404" pitchFamily="49" charset="0"/>
                <a:cs typeface="Courier New" panose="02070309020205020404" pitchFamily="49" charset="0"/>
              </a:rPr>
              <a:t>	rate	FLOAT				NOT NULL</a:t>
            </a:r>
          </a:p>
          <a:p>
            <a:pPr marL="1425575" lvl="6" indent="0">
              <a:buNone/>
            </a:pPr>
            <a:r>
              <a:rPr lang="en-US" sz="1200" b="1" i="0" dirty="0">
                <a:latin typeface="Courier New" panose="02070309020205020404" pitchFamily="49" charset="0"/>
                <a:cs typeface="Courier New" panose="02070309020205020404" pitchFamily="49" charset="0"/>
              </a:rPr>
              <a:t>);</a:t>
            </a:r>
          </a:p>
          <a:p>
            <a:pPr marL="1425575" lvl="6" indent="0">
              <a:buNone/>
            </a:pPr>
            <a:endParaRPr lang="en-US" sz="1100" b="1" i="0" dirty="0">
              <a:latin typeface="Courier New" panose="02070309020205020404" pitchFamily="49" charset="0"/>
              <a:cs typeface="Courier New" panose="02070309020205020404" pitchFamily="49" charset="0"/>
            </a:endParaRPr>
          </a:p>
          <a:p>
            <a:pPr marL="1444752" lvl="3" indent="0">
              <a:buNone/>
            </a:pPr>
            <a:r>
              <a:rPr lang="en-US" sz="1200" b="1" i="0" dirty="0">
                <a:latin typeface="Courier New" panose="02070309020205020404" pitchFamily="49" charset="0"/>
                <a:cs typeface="Courier New" panose="02070309020205020404" pitchFamily="49" charset="0"/>
              </a:rPr>
              <a:t>BULK INSERT </a:t>
            </a:r>
            <a:r>
              <a:rPr lang="en-US" sz="1200" b="1" i="0" dirty="0" err="1">
                <a:latin typeface="Courier New" panose="02070309020205020404" pitchFamily="49" charset="0"/>
                <a:cs typeface="Courier New" panose="02070309020205020404" pitchFamily="49" charset="0"/>
              </a:rPr>
              <a:t>tblPersonalSavingsRates</a:t>
            </a:r>
            <a:endParaRPr lang="en-US" sz="1200" b="1" i="0" dirty="0">
              <a:latin typeface="Courier New" panose="02070309020205020404" pitchFamily="49" charset="0"/>
              <a:cs typeface="Courier New" panose="02070309020205020404" pitchFamily="49" charset="0"/>
            </a:endParaRPr>
          </a:p>
          <a:p>
            <a:pPr marL="1444752" lvl="3" indent="0">
              <a:buNone/>
            </a:pPr>
            <a:r>
              <a:rPr lang="en-US" sz="1200" b="1" i="0" dirty="0">
                <a:latin typeface="Courier New" panose="02070309020205020404" pitchFamily="49" charset="0"/>
                <a:cs typeface="Courier New" panose="02070309020205020404" pitchFamily="49" charset="0"/>
              </a:rPr>
              <a:t>FROM 'c:\temp\US_Personal_Savings_Rates_1960-2017.txt'</a:t>
            </a:r>
          </a:p>
          <a:p>
            <a:pPr marL="1444752" lvl="3" indent="0">
              <a:buNone/>
            </a:pPr>
            <a:r>
              <a:rPr lang="en-US" sz="1200" b="1" i="0" dirty="0">
                <a:latin typeface="Courier New" panose="02070309020205020404" pitchFamily="49" charset="0"/>
                <a:cs typeface="Courier New" panose="02070309020205020404" pitchFamily="49" charset="0"/>
              </a:rPr>
              <a:t>WITH (</a:t>
            </a:r>
          </a:p>
          <a:p>
            <a:pPr marL="1901952" lvl="4" indent="0">
              <a:buNone/>
            </a:pPr>
            <a:r>
              <a:rPr lang="en-US" sz="1200" b="1" dirty="0">
                <a:latin typeface="Courier New" panose="02070309020205020404" pitchFamily="49" charset="0"/>
                <a:cs typeface="Courier New" panose="02070309020205020404" pitchFamily="49" charset="0"/>
              </a:rPr>
              <a:t>FIRSTROW = 2,</a:t>
            </a:r>
          </a:p>
          <a:p>
            <a:pPr marL="1901952" lvl="4" indent="0">
              <a:buNone/>
            </a:pPr>
            <a:r>
              <a:rPr lang="en-US" sz="1200" b="1" dirty="0">
                <a:latin typeface="Courier New" panose="02070309020205020404" pitchFamily="49" charset="0"/>
                <a:cs typeface="Courier New" panose="02070309020205020404" pitchFamily="49" charset="0"/>
              </a:rPr>
              <a:t>ROWTERMINATOR = '\n',</a:t>
            </a:r>
          </a:p>
          <a:p>
            <a:pPr marL="1901952" lvl="4" indent="0">
              <a:buNone/>
            </a:pPr>
            <a:r>
              <a:rPr lang="en-US" sz="1200" b="1" dirty="0">
                <a:latin typeface="Courier New" panose="02070309020205020404" pitchFamily="49" charset="0"/>
                <a:cs typeface="Courier New" panose="02070309020205020404" pitchFamily="49" charset="0"/>
              </a:rPr>
              <a:t>FIELDTERMINATOR = '\t',</a:t>
            </a:r>
          </a:p>
          <a:p>
            <a:pPr marL="1901952" lvl="4" indent="0">
              <a:buNone/>
            </a:pPr>
            <a:r>
              <a:rPr lang="en-US" sz="1200" b="1" dirty="0">
                <a:latin typeface="Courier New" panose="02070309020205020404" pitchFamily="49" charset="0"/>
                <a:cs typeface="Courier New" panose="02070309020205020404" pitchFamily="49" charset="0"/>
              </a:rPr>
              <a:t>KEEPIDENTITY</a:t>
            </a:r>
          </a:p>
          <a:p>
            <a:pPr marL="1444752" lvl="3" indent="0">
              <a:buNone/>
            </a:pPr>
            <a:r>
              <a:rPr lang="en-US" sz="1200" b="1" i="0" dirty="0">
                <a:latin typeface="Courier New" panose="02070309020205020404" pitchFamily="49" charset="0"/>
                <a:cs typeface="Courier New" panose="02070309020205020404" pitchFamily="49" charset="0"/>
              </a:rPr>
              <a:t>)</a:t>
            </a:r>
          </a:p>
          <a:p>
            <a:pPr marL="1444752" lvl="3" indent="0">
              <a:buNone/>
            </a:pPr>
            <a:endParaRPr lang="en-US" sz="1400" b="1" dirty="0">
              <a:latin typeface="Courier New" panose="02070309020205020404" pitchFamily="49" charset="0"/>
              <a:cs typeface="Courier New" panose="02070309020205020404" pitchFamily="49" charset="0"/>
            </a:endParaRPr>
          </a:p>
          <a:p>
            <a:pPr marL="987552" lvl="2" indent="0">
              <a:buNone/>
            </a:pPr>
            <a:r>
              <a:rPr lang="en-US" sz="1400" b="1" u="sng" dirty="0">
                <a:latin typeface="Courier New" panose="02070309020205020404" pitchFamily="49" charset="0"/>
                <a:cs typeface="Courier New" panose="02070309020205020404" pitchFamily="49" charset="0"/>
              </a:rPr>
              <a:t>FIRSTROW</a:t>
            </a:r>
            <a:r>
              <a:rPr lang="en-US" sz="1400" b="1" dirty="0">
                <a:latin typeface="Courier New" panose="02070309020205020404" pitchFamily="49" charset="0"/>
                <a:cs typeface="Courier New" panose="02070309020205020404" pitchFamily="49" charset="0"/>
              </a:rPr>
              <a:t> = What line the data starts on in the file. This is 1 based</a:t>
            </a:r>
          </a:p>
          <a:p>
            <a:pPr marL="987552" lvl="2" indent="0">
              <a:buNone/>
            </a:pPr>
            <a:r>
              <a:rPr lang="en-US" sz="1400" b="1" u="sng" dirty="0">
                <a:latin typeface="Courier New" panose="02070309020205020404" pitchFamily="49" charset="0"/>
                <a:cs typeface="Courier New" panose="02070309020205020404" pitchFamily="49" charset="0"/>
              </a:rPr>
              <a:t>ROWTERMINATOR</a:t>
            </a:r>
            <a:r>
              <a:rPr lang="en-US" sz="1400" b="1" dirty="0">
                <a:latin typeface="Courier New" panose="02070309020205020404" pitchFamily="49" charset="0"/>
                <a:cs typeface="Courier New" panose="02070309020205020404" pitchFamily="49" charset="0"/>
              </a:rPr>
              <a:t> = What character represents the end of the line character</a:t>
            </a:r>
          </a:p>
          <a:p>
            <a:pPr marL="987552" lvl="2" indent="0">
              <a:buNone/>
            </a:pPr>
            <a:r>
              <a:rPr lang="en-US" sz="1400" b="1" u="sng" dirty="0">
                <a:latin typeface="Courier New" panose="02070309020205020404" pitchFamily="49" charset="0"/>
                <a:cs typeface="Courier New" panose="02070309020205020404" pitchFamily="49" charset="0"/>
              </a:rPr>
              <a:t>FIELDTERMINATOR</a:t>
            </a:r>
            <a:r>
              <a:rPr lang="en-US" sz="1400" b="1" dirty="0">
                <a:latin typeface="Courier New" panose="02070309020205020404" pitchFamily="49" charset="0"/>
                <a:cs typeface="Courier New" panose="02070309020205020404" pitchFamily="49" charset="0"/>
              </a:rPr>
              <a:t> = The character that is used to separate fields in a line</a:t>
            </a:r>
          </a:p>
          <a:p>
            <a:pPr marL="987552" lvl="2" indent="0">
              <a:buNone/>
            </a:pPr>
            <a:r>
              <a:rPr lang="en-US" sz="1400" b="1" u="sng" dirty="0">
                <a:latin typeface="Courier New" panose="02070309020205020404" pitchFamily="49" charset="0"/>
                <a:cs typeface="Courier New" panose="02070309020205020404" pitchFamily="49" charset="0"/>
              </a:rPr>
              <a:t>KEEPIDENTITY</a:t>
            </a:r>
            <a:r>
              <a:rPr lang="en-US" sz="1400" b="1" dirty="0">
                <a:latin typeface="Courier New" panose="02070309020205020404" pitchFamily="49" charset="0"/>
                <a:cs typeface="Courier New" panose="02070309020205020404" pitchFamily="49" charset="0"/>
              </a:rPr>
              <a:t> = Used when file contains an ID field that needs to be imported</a:t>
            </a:r>
          </a:p>
          <a:p>
            <a:pPr marL="987552" lvl="2" indent="0">
              <a:buNone/>
            </a:pPr>
            <a:endParaRPr lang="en-US" sz="2000" b="1" dirty="0">
              <a:latin typeface="Courier New" panose="02070309020205020404" pitchFamily="49" charset="0"/>
              <a:cs typeface="Courier New" panose="02070309020205020404" pitchFamily="49" charset="0"/>
            </a:endParaRPr>
          </a:p>
          <a:p>
            <a:pPr marL="0" indent="0">
              <a:buNone/>
            </a:pPr>
            <a:endParaRPr lang="en-US" b="1" i="0" dirty="0">
              <a:latin typeface="Courier New" panose="02070309020205020404" pitchFamily="49" charset="0"/>
              <a:cs typeface="Courier New" panose="02070309020205020404" pitchFamily="49" charset="0"/>
            </a:endParaRPr>
          </a:p>
        </p:txBody>
      </p:sp>
      <p:sp>
        <p:nvSpPr>
          <p:cNvPr id="2" name="Rectangle 1"/>
          <p:cNvSpPr/>
          <p:nvPr/>
        </p:nvSpPr>
        <p:spPr>
          <a:xfrm>
            <a:off x="1828800" y="5486400"/>
            <a:ext cx="8305800" cy="129540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0583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3" end="1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14" end="1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5" end="1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txEl>
                                              <p:pRg st="17" end="1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18" end="1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19" end="1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33" name="Object 4"/>
          <p:cNvGraphicFramePr>
            <a:graphicFrameLocks noChangeAspect="1"/>
          </p:cNvGraphicFramePr>
          <p:nvPr>
            <p:extLst>
              <p:ext uri="{D42A27DB-BD31-4B8C-83A1-F6EECF244321}">
                <p14:modId xmlns:p14="http://schemas.microsoft.com/office/powerpoint/2010/main" val="3478434045"/>
              </p:ext>
            </p:extLst>
          </p:nvPr>
        </p:nvGraphicFramePr>
        <p:xfrm>
          <a:off x="2438401" y="685801"/>
          <a:ext cx="7375525" cy="1876425"/>
        </p:xfrm>
        <a:graphic>
          <a:graphicData uri="http://schemas.openxmlformats.org/presentationml/2006/ole">
            <mc:AlternateContent xmlns:mc="http://schemas.openxmlformats.org/markup-compatibility/2006">
              <mc:Choice xmlns:v="urn:schemas-microsoft-com:vml" Requires="v">
                <p:oleObj spid="_x0000_s48308" name="Document" r:id="rId3" imgW="7379018" imgH="1871806" progId="Word.Document.12">
                  <p:embed/>
                </p:oleObj>
              </mc:Choice>
              <mc:Fallback>
                <p:oleObj name="Document" r:id="rId3" imgW="7379018" imgH="1871806" progId="Word.Document.12">
                  <p:embed/>
                  <p:pic>
                    <p:nvPicPr>
                      <p:cNvPr id="0" name="Picture 8"/>
                      <p:cNvPicPr>
                        <a:picLocks noChangeAspect="1" noChangeArrowheads="1"/>
                      </p:cNvPicPr>
                      <p:nvPr/>
                    </p:nvPicPr>
                    <p:blipFill>
                      <a:blip r:embed="rId4"/>
                      <a:srcRect/>
                      <a:stretch>
                        <a:fillRect/>
                      </a:stretch>
                    </p:blipFill>
                    <p:spPr bwMode="auto">
                      <a:xfrm>
                        <a:off x="2438401" y="685801"/>
                        <a:ext cx="7375525" cy="187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8134"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1912220"/>
            <a:ext cx="7050715" cy="1128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8135" name="Object 6"/>
          <p:cNvGraphicFramePr>
            <a:graphicFrameLocks noChangeAspect="1"/>
          </p:cNvGraphicFramePr>
          <p:nvPr/>
        </p:nvGraphicFramePr>
        <p:xfrm>
          <a:off x="2438401" y="3048000"/>
          <a:ext cx="7375525" cy="628650"/>
        </p:xfrm>
        <a:graphic>
          <a:graphicData uri="http://schemas.openxmlformats.org/presentationml/2006/ole">
            <mc:AlternateContent xmlns:mc="http://schemas.openxmlformats.org/markup-compatibility/2006">
              <mc:Choice xmlns:v="urn:schemas-microsoft-com:vml" Requires="v">
                <p:oleObj spid="_x0000_s48309" name="Document" r:id="rId6" imgW="7375415" imgH="628675" progId="Word.Document.12">
                  <p:embed/>
                </p:oleObj>
              </mc:Choice>
              <mc:Fallback>
                <p:oleObj name="Document" r:id="rId6" imgW="7375415" imgH="628675" progId="Word.Document.12">
                  <p:embed/>
                  <p:pic>
                    <p:nvPicPr>
                      <p:cNvPr id="0"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1" y="3048000"/>
                        <a:ext cx="7375525"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7" name="Object 4"/>
          <p:cNvGraphicFramePr>
            <a:graphicFrameLocks noChangeAspect="1"/>
          </p:cNvGraphicFramePr>
          <p:nvPr>
            <p:extLst>
              <p:ext uri="{D42A27DB-BD31-4B8C-83A1-F6EECF244321}">
                <p14:modId xmlns:p14="http://schemas.microsoft.com/office/powerpoint/2010/main" val="3993541716"/>
              </p:ext>
            </p:extLst>
          </p:nvPr>
        </p:nvGraphicFramePr>
        <p:xfrm>
          <a:off x="1543050" y="685800"/>
          <a:ext cx="9744075" cy="6029325"/>
        </p:xfrm>
        <a:graphic>
          <a:graphicData uri="http://schemas.openxmlformats.org/presentationml/2006/ole">
            <mc:AlternateContent xmlns:mc="http://schemas.openxmlformats.org/markup-compatibility/2006">
              <mc:Choice xmlns:v="urn:schemas-microsoft-com:vml" Requires="v">
                <p:oleObj spid="_x0000_s49245" name="Document" r:id="rId3" imgW="8203170" imgH="5078078" progId="Word.Document.12">
                  <p:embed/>
                </p:oleObj>
              </mc:Choice>
              <mc:Fallback>
                <p:oleObj name="Document" r:id="rId3" imgW="8203170" imgH="5078078" progId="Word.Document.12">
                  <p:embed/>
                  <p:pic>
                    <p:nvPicPr>
                      <p:cNvPr id="0" name="Picture 6"/>
                      <p:cNvPicPr>
                        <a:picLocks noChangeAspect="1" noChangeArrowheads="1"/>
                      </p:cNvPicPr>
                      <p:nvPr/>
                    </p:nvPicPr>
                    <p:blipFill>
                      <a:blip r:embed="rId4"/>
                      <a:srcRect/>
                      <a:stretch>
                        <a:fillRect/>
                      </a:stretch>
                    </p:blipFill>
                    <p:spPr bwMode="auto">
                      <a:xfrm>
                        <a:off x="1543050" y="685800"/>
                        <a:ext cx="9744075" cy="602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1" name="Object 4"/>
          <p:cNvGraphicFramePr>
            <a:graphicFrameLocks noChangeAspect="1"/>
          </p:cNvGraphicFramePr>
          <p:nvPr>
            <p:extLst>
              <p:ext uri="{D42A27DB-BD31-4B8C-83A1-F6EECF244321}">
                <p14:modId xmlns:p14="http://schemas.microsoft.com/office/powerpoint/2010/main" val="1675499988"/>
              </p:ext>
            </p:extLst>
          </p:nvPr>
        </p:nvGraphicFramePr>
        <p:xfrm>
          <a:off x="1266825" y="523875"/>
          <a:ext cx="10477500" cy="6010275"/>
        </p:xfrm>
        <a:graphic>
          <a:graphicData uri="http://schemas.openxmlformats.org/presentationml/2006/ole">
            <mc:AlternateContent xmlns:mc="http://schemas.openxmlformats.org/markup-compatibility/2006">
              <mc:Choice xmlns:v="urn:schemas-microsoft-com:vml" Requires="v">
                <p:oleObj spid="_x0000_s50268" name="Document" r:id="rId3" imgW="8821651" imgH="5068699" progId="Word.Document.12">
                  <p:embed/>
                </p:oleObj>
              </mc:Choice>
              <mc:Fallback>
                <p:oleObj name="Document" r:id="rId3" imgW="8821651" imgH="5068699" progId="Word.Document.12">
                  <p:embed/>
                  <p:pic>
                    <p:nvPicPr>
                      <p:cNvPr id="0" name="Picture 6"/>
                      <p:cNvPicPr>
                        <a:picLocks noChangeAspect="1" noChangeArrowheads="1"/>
                      </p:cNvPicPr>
                      <p:nvPr/>
                    </p:nvPicPr>
                    <p:blipFill>
                      <a:blip r:embed="rId4"/>
                      <a:srcRect/>
                      <a:stretch>
                        <a:fillRect/>
                      </a:stretch>
                    </p:blipFill>
                    <p:spPr bwMode="auto">
                      <a:xfrm>
                        <a:off x="1266825" y="523875"/>
                        <a:ext cx="10477500" cy="601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228600"/>
            <a:ext cx="10744199" cy="6186309"/>
          </a:xfrm>
          <a:prstGeom prst="rect">
            <a:avLst/>
          </a:prstGeom>
        </p:spPr>
        <p:txBody>
          <a:bodyPr wrap="square">
            <a:spAutoFit/>
          </a:bodyPr>
          <a:lstStyle/>
          <a:p>
            <a:pPr>
              <a:spcAft>
                <a:spcPts val="600"/>
              </a:spcAft>
              <a:tabLst>
                <a:tab pos="1371600" algn="l"/>
              </a:tabLst>
            </a:pPr>
            <a:r>
              <a:rPr lang="en-US" sz="24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Warning about date comparisons</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All columns that have the </a:t>
            </a:r>
            <a:r>
              <a:rPr lang="en-US" sz="2000" spc="-10" dirty="0" err="1">
                <a:latin typeface="Times New Roman" panose="02020603050405020304" pitchFamily="18" charset="0"/>
                <a:ea typeface="Times New Roman" panose="02020603050405020304" pitchFamily="18" charset="0"/>
              </a:rPr>
              <a:t>datetime</a:t>
            </a:r>
            <a:r>
              <a:rPr lang="en-US" sz="2000" spc="-10" dirty="0">
                <a:latin typeface="Times New Roman" panose="02020603050405020304" pitchFamily="18" charset="0"/>
                <a:ea typeface="Times New Roman" panose="02020603050405020304" pitchFamily="18" charset="0"/>
              </a:rPr>
              <a:t> data type include both a date and time, and so does the value returned by the </a:t>
            </a:r>
            <a:r>
              <a:rPr lang="en-US" sz="2000" spc="-10" dirty="0" err="1">
                <a:latin typeface="Times New Roman" panose="02020603050405020304" pitchFamily="18" charset="0"/>
                <a:ea typeface="Times New Roman" panose="02020603050405020304" pitchFamily="18" charset="0"/>
              </a:rPr>
              <a:t>GetDate</a:t>
            </a:r>
            <a:r>
              <a:rPr lang="en-US" sz="2000" spc="-10" dirty="0">
                <a:latin typeface="Times New Roman" panose="02020603050405020304" pitchFamily="18" charset="0"/>
                <a:ea typeface="Times New Roman" panose="02020603050405020304" pitchFamily="18" charset="0"/>
              </a:rPr>
              <a:t>() function.</a:t>
            </a:r>
          </a:p>
          <a:p>
            <a:pPr marL="342900" marR="274320" indent="-342900">
              <a:spcAft>
                <a:spcPts val="600"/>
              </a:spcAft>
              <a:buFont typeface="Symbol" panose="05050102010706020507" pitchFamily="18" charset="2"/>
              <a:buChar char=""/>
              <a:tabLst>
                <a:tab pos="347345" algn="l"/>
              </a:tabLst>
            </a:pPr>
            <a:r>
              <a:rPr lang="en-US" sz="2000" spc="-10" dirty="0">
                <a:latin typeface="Times New Roman" panose="02020603050405020304" pitchFamily="18" charset="0"/>
                <a:ea typeface="Times New Roman" panose="02020603050405020304" pitchFamily="18" charset="0"/>
              </a:rPr>
              <a:t>When you code a date literal without a time, the time defaults to 12:00 AM (midnight). As a result, a date comparison may not yield the results you expect.</a:t>
            </a:r>
          </a:p>
          <a:p>
            <a:pPr marR="274320">
              <a:spcAft>
                <a:spcPts val="600"/>
              </a:spcAft>
              <a:tabLst>
                <a:tab pos="347345" algn="l"/>
              </a:tabLst>
            </a:pPr>
            <a:endParaRPr lang="en-US" sz="600" spc="-10" dirty="0">
              <a:latin typeface="Times New Roman" panose="02020603050405020304" pitchFamily="18" charset="0"/>
              <a:ea typeface="Times New Roman" panose="02020603050405020304" pitchFamily="18" charset="0"/>
            </a:endParaRPr>
          </a:p>
          <a:p>
            <a:pPr marR="274320">
              <a:spcAft>
                <a:spcPts val="600"/>
              </a:spcAft>
              <a:tabLst>
                <a:tab pos="347345" algn="l"/>
              </a:tabLst>
            </a:pPr>
            <a:endParaRPr lang="en-US" sz="600" spc="-10" dirty="0">
              <a:latin typeface="Times New Roman" panose="02020603050405020304" pitchFamily="18" charset="0"/>
              <a:ea typeface="Times New Roman" panose="02020603050405020304" pitchFamily="18" charset="0"/>
            </a:endParaRPr>
          </a:p>
          <a:p>
            <a:pPr marR="274320">
              <a:spcAft>
                <a:spcPts val="600"/>
              </a:spcAft>
              <a:tabLst>
                <a:tab pos="347345" algn="l"/>
              </a:tabLst>
            </a:pPr>
            <a:r>
              <a:rPr lang="en-US" sz="2000" spc="-10" dirty="0">
                <a:solidFill>
                  <a:srgbClr val="FF0000"/>
                </a:solidFill>
                <a:latin typeface="Times New Roman" panose="02020603050405020304" pitchFamily="18" charset="0"/>
                <a:ea typeface="Times New Roman" panose="02020603050405020304" pitchFamily="18" charset="0"/>
              </a:rPr>
              <a:t>Note: Using functions like CONVERT() and CAST() when dealing with dates work just fine but are still functions and will always be slower to process than Boolean expressions.  So, if you are working with date fields that contain a time element you are better off using the following form: </a:t>
            </a:r>
          </a:p>
          <a:p>
            <a:pPr marR="274320">
              <a:spcAft>
                <a:spcPts val="600"/>
              </a:spcAft>
              <a:tabLst>
                <a:tab pos="347345" algn="l"/>
              </a:tabLst>
            </a:pPr>
            <a:endParaRPr lang="en-US" sz="2000" spc="-10" dirty="0">
              <a:solidFill>
                <a:srgbClr val="FF0000"/>
              </a:solidFill>
              <a:latin typeface="Times New Roman" panose="02020603050405020304" pitchFamily="18" charset="0"/>
              <a:ea typeface="Times New Roman" panose="02020603050405020304" pitchFamily="18" charset="0"/>
            </a:endParaRPr>
          </a:p>
          <a:p>
            <a:pPr marR="274320">
              <a:spcAft>
                <a:spcPts val="600"/>
              </a:spcAft>
              <a:tabLst>
                <a:tab pos="347345" algn="l"/>
              </a:tabLst>
            </a:pPr>
            <a:r>
              <a:rPr lang="en-US" spc="-10" dirty="0">
                <a:latin typeface="Times New Roman" panose="02020603050405020304" pitchFamily="18" charset="0"/>
                <a:ea typeface="Times New Roman" panose="02020603050405020304" pitchFamily="18" charset="0"/>
              </a:rPr>
              <a:t>SELECT  </a:t>
            </a:r>
            <a:r>
              <a:rPr lang="en-US" i="1" spc="-10" dirty="0">
                <a:latin typeface="Times New Roman" panose="02020603050405020304" pitchFamily="18" charset="0"/>
                <a:ea typeface="Times New Roman" panose="02020603050405020304" pitchFamily="18" charset="0"/>
              </a:rPr>
              <a:t>fields </a:t>
            </a:r>
            <a:r>
              <a:rPr lang="en-US" spc="-10" dirty="0">
                <a:latin typeface="Times New Roman" panose="02020603050405020304" pitchFamily="18" charset="0"/>
                <a:ea typeface="Times New Roman" panose="02020603050405020304" pitchFamily="18" charset="0"/>
              </a:rPr>
              <a:t>WHERE </a:t>
            </a:r>
            <a:r>
              <a:rPr lang="en-US" i="1" spc="-10" dirty="0" err="1">
                <a:latin typeface="Times New Roman" panose="02020603050405020304" pitchFamily="18" charset="0"/>
                <a:ea typeface="Times New Roman" panose="02020603050405020304" pitchFamily="18" charset="0"/>
              </a:rPr>
              <a:t>dateField</a:t>
            </a:r>
            <a:r>
              <a:rPr lang="en-US" spc="-10" dirty="0">
                <a:latin typeface="Times New Roman" panose="02020603050405020304" pitchFamily="18" charset="0"/>
                <a:ea typeface="Times New Roman" panose="02020603050405020304" pitchFamily="18" charset="0"/>
              </a:rPr>
              <a:t> &gt;= '</a:t>
            </a:r>
            <a:r>
              <a:rPr lang="en-US" i="1" spc="-10" dirty="0">
                <a:latin typeface="Times New Roman" panose="02020603050405020304" pitchFamily="18" charset="0"/>
                <a:ea typeface="Times New Roman" panose="02020603050405020304" pitchFamily="18" charset="0"/>
              </a:rPr>
              <a:t>from date</a:t>
            </a:r>
            <a:r>
              <a:rPr lang="en-US" spc="-10" dirty="0">
                <a:latin typeface="Times New Roman" panose="02020603050405020304" pitchFamily="18" charset="0"/>
                <a:ea typeface="Times New Roman" panose="02020603050405020304" pitchFamily="18" charset="0"/>
              </a:rPr>
              <a:t>‘ AND &lt; '</a:t>
            </a:r>
            <a:r>
              <a:rPr lang="en-US" i="1" spc="-10" dirty="0">
                <a:latin typeface="Times New Roman" panose="02020603050405020304" pitchFamily="18" charset="0"/>
                <a:ea typeface="Times New Roman" panose="02020603050405020304" pitchFamily="18" charset="0"/>
              </a:rPr>
              <a:t>to date + 1 day</a:t>
            </a:r>
            <a:r>
              <a:rPr lang="en-US" spc="-10" dirty="0">
                <a:latin typeface="Times New Roman" panose="02020603050405020304" pitchFamily="18" charset="0"/>
                <a:ea typeface="Times New Roman" panose="02020603050405020304" pitchFamily="18" charset="0"/>
              </a:rPr>
              <a:t>‘</a:t>
            </a:r>
          </a:p>
          <a:p>
            <a:pPr marR="274320">
              <a:spcAft>
                <a:spcPts val="600"/>
              </a:spcAft>
              <a:tabLst>
                <a:tab pos="347345" algn="l"/>
              </a:tabLst>
            </a:pPr>
            <a:endParaRPr lang="en-US" spc="-10" dirty="0">
              <a:latin typeface="Times New Roman" panose="02020603050405020304" pitchFamily="18" charset="0"/>
              <a:ea typeface="Times New Roman" panose="02020603050405020304" pitchFamily="18" charset="0"/>
            </a:endParaRPr>
          </a:p>
          <a:p>
            <a:pPr marR="274320">
              <a:spcAft>
                <a:spcPts val="600"/>
              </a:spcAft>
              <a:tabLst>
                <a:tab pos="347345" algn="l"/>
              </a:tabLst>
            </a:pPr>
            <a:r>
              <a:rPr lang="en-US" i="1" spc="-10" dirty="0">
                <a:latin typeface="Times New Roman" panose="02020603050405020304" pitchFamily="18" charset="0"/>
                <a:ea typeface="Times New Roman" panose="02020603050405020304" pitchFamily="18" charset="0"/>
              </a:rPr>
              <a:t>Example: </a:t>
            </a:r>
            <a:r>
              <a:rPr lang="en-US" spc="-10" dirty="0">
                <a:latin typeface="Times New Roman" panose="02020603050405020304" pitchFamily="18" charset="0"/>
                <a:ea typeface="Times New Roman" panose="02020603050405020304" pitchFamily="18" charset="0"/>
              </a:rPr>
              <a:t>return all columns from Invoices where </a:t>
            </a:r>
            <a:r>
              <a:rPr lang="en-US" spc="-10" dirty="0" err="1">
                <a:latin typeface="Times New Roman" panose="02020603050405020304" pitchFamily="18" charset="0"/>
                <a:ea typeface="Times New Roman" panose="02020603050405020304" pitchFamily="18" charset="0"/>
              </a:rPr>
              <a:t>InvoiceDueDate</a:t>
            </a:r>
            <a:r>
              <a:rPr lang="en-US" spc="-10" dirty="0">
                <a:latin typeface="Times New Roman" panose="02020603050405020304" pitchFamily="18" charset="0"/>
                <a:ea typeface="Times New Roman" panose="02020603050405020304" pitchFamily="18" charset="0"/>
              </a:rPr>
              <a:t> is 1/1/2018</a:t>
            </a:r>
          </a:p>
          <a:p>
            <a:pPr marR="274320">
              <a:spcAft>
                <a:spcPts val="600"/>
              </a:spcAft>
              <a:tabLst>
                <a:tab pos="347345" algn="l"/>
              </a:tabLst>
            </a:pPr>
            <a:endParaRPr lang="en-US" sz="100" spc="-10" dirty="0">
              <a:latin typeface="Times New Roman" panose="02020603050405020304" pitchFamily="18" charset="0"/>
              <a:ea typeface="Times New Roman" panose="02020603050405020304" pitchFamily="18" charset="0"/>
            </a:endParaRPr>
          </a:p>
          <a:p>
            <a:pPr marR="274320" lvl="1">
              <a:spcAft>
                <a:spcPts val="600"/>
              </a:spcAft>
              <a:tabLst>
                <a:tab pos="347345" algn="l"/>
              </a:tabLst>
            </a:pPr>
            <a:r>
              <a:rPr lang="en-US" sz="1400" b="1" spc="-10" dirty="0">
                <a:latin typeface="Courier New" panose="02070309020205020404" pitchFamily="49" charset="0"/>
                <a:ea typeface="Times New Roman" panose="02020603050405020304" pitchFamily="18" charset="0"/>
                <a:cs typeface="Courier New" panose="02070309020205020404" pitchFamily="49" charset="0"/>
              </a:rPr>
              <a:t>SELECT * </a:t>
            </a:r>
          </a:p>
          <a:p>
            <a:pPr marR="274320" lvl="1">
              <a:spcAft>
                <a:spcPts val="600"/>
              </a:spcAft>
              <a:tabLst>
                <a:tab pos="347345" algn="l"/>
              </a:tabLst>
            </a:pPr>
            <a:r>
              <a:rPr lang="en-US" sz="1400" b="1" spc="-10" dirty="0">
                <a:latin typeface="Courier New" panose="02070309020205020404" pitchFamily="49" charset="0"/>
                <a:ea typeface="Times New Roman" panose="02020603050405020304" pitchFamily="18" charset="0"/>
                <a:cs typeface="Courier New" panose="02070309020205020404" pitchFamily="49" charset="0"/>
              </a:rPr>
              <a:t>FROM Invoices </a:t>
            </a:r>
          </a:p>
          <a:p>
            <a:pPr marR="274320" lvl="1">
              <a:spcAft>
                <a:spcPts val="600"/>
              </a:spcAft>
              <a:tabLst>
                <a:tab pos="347345" algn="l"/>
              </a:tabLst>
            </a:pPr>
            <a:r>
              <a:rPr lang="en-US" sz="1400" b="1" spc="-10" dirty="0">
                <a:latin typeface="Courier New" panose="02070309020205020404" pitchFamily="49" charset="0"/>
                <a:ea typeface="Times New Roman" panose="02020603050405020304" pitchFamily="18" charset="0"/>
                <a:cs typeface="Courier New" panose="02070309020205020404" pitchFamily="49" charset="0"/>
              </a:rPr>
              <a:t>WHERE </a:t>
            </a:r>
            <a:r>
              <a:rPr lang="en-US" sz="1400" b="1" spc="-10" dirty="0" err="1">
                <a:latin typeface="Courier New" panose="02070309020205020404" pitchFamily="49" charset="0"/>
                <a:ea typeface="Times New Roman" panose="02020603050405020304" pitchFamily="18" charset="0"/>
                <a:cs typeface="Courier New" panose="02070309020205020404" pitchFamily="49" charset="0"/>
              </a:rPr>
              <a:t>InvoiceDueDate</a:t>
            </a:r>
            <a:r>
              <a:rPr lang="en-US" sz="1400" b="1" spc="-10" dirty="0">
                <a:latin typeface="Courier New" panose="02070309020205020404" pitchFamily="49" charset="0"/>
                <a:ea typeface="Times New Roman" panose="02020603050405020304" pitchFamily="18" charset="0"/>
                <a:cs typeface="Courier New" panose="02070309020205020404" pitchFamily="49" charset="0"/>
              </a:rPr>
              <a:t> &gt;= '1/1/2018' AND </a:t>
            </a:r>
            <a:r>
              <a:rPr lang="en-US" sz="1400" b="1" spc="-10" dirty="0" err="1">
                <a:latin typeface="Courier New" panose="02070309020205020404" pitchFamily="49" charset="0"/>
                <a:ea typeface="Times New Roman" panose="02020603050405020304" pitchFamily="18" charset="0"/>
                <a:cs typeface="Courier New" panose="02070309020205020404" pitchFamily="49" charset="0"/>
              </a:rPr>
              <a:t>InvoiceDate</a:t>
            </a:r>
            <a:r>
              <a:rPr lang="en-US" sz="1400" b="1" spc="-10" dirty="0">
                <a:latin typeface="Courier New" panose="02070309020205020404" pitchFamily="49" charset="0"/>
                <a:ea typeface="Times New Roman" panose="02020603050405020304" pitchFamily="18" charset="0"/>
                <a:cs typeface="Courier New" panose="02070309020205020404" pitchFamily="49" charset="0"/>
              </a:rPr>
              <a:t> &lt; '1/2/2018'</a:t>
            </a:r>
          </a:p>
          <a:p>
            <a:pPr marR="274320" lvl="1">
              <a:spcAft>
                <a:spcPts val="600"/>
              </a:spcAft>
              <a:tabLst>
                <a:tab pos="347345" algn="l"/>
              </a:tabLst>
            </a:pPr>
            <a:endParaRPr lang="en-US" sz="1400" b="1" spc="-10" dirty="0">
              <a:latin typeface="Courier New" panose="02070309020205020404" pitchFamily="49" charset="0"/>
              <a:ea typeface="Times New Roman" panose="02020603050405020304" pitchFamily="18" charset="0"/>
              <a:cs typeface="Courier New" panose="02070309020205020404" pitchFamily="49" charset="0"/>
            </a:endParaRPr>
          </a:p>
          <a:p>
            <a:pPr marR="274320" lvl="1">
              <a:spcAft>
                <a:spcPts val="600"/>
              </a:spcAft>
              <a:tabLst>
                <a:tab pos="347345" algn="l"/>
              </a:tabLst>
            </a:pPr>
            <a:endParaRPr lang="en-US" sz="1400" b="1" spc="-10" dirty="0">
              <a:latin typeface="Courier New" panose="02070309020205020404" pitchFamily="49" charset="0"/>
              <a:ea typeface="Times New Roman" panose="02020603050405020304" pitchFamily="18" charset="0"/>
              <a:cs typeface="Courier New" panose="02070309020205020404" pitchFamily="49"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229" name="Object 4"/>
          <p:cNvGraphicFramePr>
            <a:graphicFrameLocks noChangeAspect="1"/>
          </p:cNvGraphicFramePr>
          <p:nvPr/>
        </p:nvGraphicFramePr>
        <p:xfrm>
          <a:off x="2438401" y="685801"/>
          <a:ext cx="7300913" cy="3294063"/>
        </p:xfrm>
        <a:graphic>
          <a:graphicData uri="http://schemas.openxmlformats.org/presentationml/2006/ole">
            <mc:AlternateContent xmlns:mc="http://schemas.openxmlformats.org/markup-compatibility/2006">
              <mc:Choice xmlns:v="urn:schemas-microsoft-com:vml" Requires="v">
                <p:oleObj spid="_x0000_s52316" name="Document" r:id="rId3" imgW="7301323" imgH="3294603" progId="Word.Document.12">
                  <p:embed/>
                </p:oleObj>
              </mc:Choice>
              <mc:Fallback>
                <p:oleObj name="Document" r:id="rId3" imgW="7301323" imgH="3294603"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00913" cy="329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3" name="Object 4"/>
          <p:cNvGraphicFramePr>
            <a:graphicFrameLocks noChangeAspect="1"/>
          </p:cNvGraphicFramePr>
          <p:nvPr/>
        </p:nvGraphicFramePr>
        <p:xfrm>
          <a:off x="2438401" y="685800"/>
          <a:ext cx="7375525" cy="5276850"/>
        </p:xfrm>
        <a:graphic>
          <a:graphicData uri="http://schemas.openxmlformats.org/presentationml/2006/ole">
            <mc:AlternateContent xmlns:mc="http://schemas.openxmlformats.org/markup-compatibility/2006">
              <mc:Choice xmlns:v="urn:schemas-microsoft-com:vml" Requires="v">
                <p:oleObj spid="_x0000_s53340" name="Document" r:id="rId3" imgW="7375415" imgH="5277486" progId="Word.Document.12">
                  <p:embed/>
                </p:oleObj>
              </mc:Choice>
              <mc:Fallback>
                <p:oleObj name="Document" r:id="rId3" imgW="7375415" imgH="5277486"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5276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7" name="Object 4"/>
          <p:cNvGraphicFramePr>
            <a:graphicFrameLocks noChangeAspect="1"/>
          </p:cNvGraphicFramePr>
          <p:nvPr>
            <p:extLst>
              <p:ext uri="{D42A27DB-BD31-4B8C-83A1-F6EECF244321}">
                <p14:modId xmlns:p14="http://schemas.microsoft.com/office/powerpoint/2010/main" val="3693011361"/>
              </p:ext>
            </p:extLst>
          </p:nvPr>
        </p:nvGraphicFramePr>
        <p:xfrm>
          <a:off x="2438400" y="685800"/>
          <a:ext cx="8772525" cy="6172200"/>
        </p:xfrm>
        <a:graphic>
          <a:graphicData uri="http://schemas.openxmlformats.org/presentationml/2006/ole">
            <mc:AlternateContent xmlns:mc="http://schemas.openxmlformats.org/markup-compatibility/2006">
              <mc:Choice xmlns:v="urn:schemas-microsoft-com:vml" Requires="v">
                <p:oleObj spid="_x0000_s54364" name="Document" r:id="rId3" imgW="7386787" imgH="5201811" progId="Word.Document.12">
                  <p:embed/>
                </p:oleObj>
              </mc:Choice>
              <mc:Fallback>
                <p:oleObj name="Document" r:id="rId3" imgW="7386787" imgH="5201811" progId="Word.Document.12">
                  <p:embed/>
                  <p:pic>
                    <p:nvPicPr>
                      <p:cNvPr id="0" name="Picture 6"/>
                      <p:cNvPicPr>
                        <a:picLocks noChangeAspect="1" noChangeArrowheads="1"/>
                      </p:cNvPicPr>
                      <p:nvPr/>
                    </p:nvPicPr>
                    <p:blipFill>
                      <a:blip r:embed="rId4"/>
                      <a:srcRect/>
                      <a:stretch>
                        <a:fillRect/>
                      </a:stretch>
                    </p:blipFill>
                    <p:spPr bwMode="auto">
                      <a:xfrm>
                        <a:off x="2438400" y="685800"/>
                        <a:ext cx="8772525" cy="617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7" name="Object 4"/>
          <p:cNvGraphicFramePr>
            <a:graphicFrameLocks noChangeAspect="1"/>
          </p:cNvGraphicFramePr>
          <p:nvPr>
            <p:extLst>
              <p:ext uri="{D42A27DB-BD31-4B8C-83A1-F6EECF244321}">
                <p14:modId xmlns:p14="http://schemas.microsoft.com/office/powerpoint/2010/main" val="291817706"/>
              </p:ext>
            </p:extLst>
          </p:nvPr>
        </p:nvGraphicFramePr>
        <p:xfrm>
          <a:off x="1371600" y="685800"/>
          <a:ext cx="10134600" cy="5524500"/>
        </p:xfrm>
        <a:graphic>
          <a:graphicData uri="http://schemas.openxmlformats.org/presentationml/2006/ole">
            <mc:AlternateContent xmlns:mc="http://schemas.openxmlformats.org/markup-compatibility/2006">
              <mc:Choice xmlns:v="urn:schemas-microsoft-com:vml" Requires="v">
                <p:oleObj spid="_x0000_s77880" name="Document" r:id="rId3" imgW="9538065" imgH="5222012" progId="Word.Document.12">
                  <p:embed/>
                </p:oleObj>
              </mc:Choice>
              <mc:Fallback>
                <p:oleObj name="Document" r:id="rId3" imgW="9538065" imgH="5222012" progId="Word.Document.12">
                  <p:embed/>
                  <p:pic>
                    <p:nvPicPr>
                      <p:cNvPr id="54277" name="Object 4"/>
                      <p:cNvPicPr>
                        <a:picLocks noChangeAspect="1" noChangeArrowheads="1"/>
                      </p:cNvPicPr>
                      <p:nvPr/>
                    </p:nvPicPr>
                    <p:blipFill>
                      <a:blip r:embed="rId4"/>
                      <a:srcRect/>
                      <a:stretch>
                        <a:fillRect/>
                      </a:stretch>
                    </p:blipFill>
                    <p:spPr bwMode="auto">
                      <a:xfrm>
                        <a:off x="1371600" y="685800"/>
                        <a:ext cx="10134600" cy="5524500"/>
                      </a:xfrm>
                      <a:prstGeom prst="rect">
                        <a:avLst/>
                      </a:prstGeom>
                      <a:noFill/>
                      <a:extLst/>
                    </p:spPr>
                  </p:pic>
                </p:oleObj>
              </mc:Fallback>
            </mc:AlternateContent>
          </a:graphicData>
        </a:graphic>
      </p:graphicFrame>
    </p:spTree>
    <p:extLst>
      <p:ext uri="{BB962C8B-B14F-4D97-AF65-F5344CB8AC3E}">
        <p14:creationId xmlns:p14="http://schemas.microsoft.com/office/powerpoint/2010/main" val="780716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1" name="Object 4"/>
          <p:cNvGraphicFramePr>
            <a:graphicFrameLocks noChangeAspect="1"/>
          </p:cNvGraphicFramePr>
          <p:nvPr>
            <p:extLst>
              <p:ext uri="{D42A27DB-BD31-4B8C-83A1-F6EECF244321}">
                <p14:modId xmlns:p14="http://schemas.microsoft.com/office/powerpoint/2010/main" val="2456048238"/>
              </p:ext>
            </p:extLst>
          </p:nvPr>
        </p:nvGraphicFramePr>
        <p:xfrm>
          <a:off x="2438400" y="685800"/>
          <a:ext cx="8772525" cy="2905125"/>
        </p:xfrm>
        <a:graphic>
          <a:graphicData uri="http://schemas.openxmlformats.org/presentationml/2006/ole">
            <mc:AlternateContent xmlns:mc="http://schemas.openxmlformats.org/markup-compatibility/2006">
              <mc:Choice xmlns:v="urn:schemas-microsoft-com:vml" Requires="v">
                <p:oleObj spid="_x0000_s55391" name="Document" r:id="rId3" imgW="7386787" imgH="2453004" progId="Word.Document.12">
                  <p:embed/>
                </p:oleObj>
              </mc:Choice>
              <mc:Fallback>
                <p:oleObj name="Document" r:id="rId3" imgW="7386787" imgH="2453004" progId="Word.Document.12">
                  <p:embed/>
                  <p:pic>
                    <p:nvPicPr>
                      <p:cNvPr id="0" name="Picture 7"/>
                      <p:cNvPicPr>
                        <a:picLocks noChangeAspect="1" noChangeArrowheads="1"/>
                      </p:cNvPicPr>
                      <p:nvPr/>
                    </p:nvPicPr>
                    <p:blipFill>
                      <a:blip r:embed="rId4"/>
                      <a:srcRect/>
                      <a:stretch>
                        <a:fillRect/>
                      </a:stretch>
                    </p:blipFill>
                    <p:spPr bwMode="auto">
                      <a:xfrm>
                        <a:off x="2438400" y="685800"/>
                        <a:ext cx="8772525" cy="290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p:cNvPicPr>
            <a:picLocks noChangeAspect="1"/>
          </p:cNvPicPr>
          <p:nvPr/>
        </p:nvPicPr>
        <p:blipFill>
          <a:blip r:embed="rId5"/>
          <a:stretch>
            <a:fillRect/>
          </a:stretch>
        </p:blipFill>
        <p:spPr>
          <a:xfrm>
            <a:off x="2433918" y="3276600"/>
            <a:ext cx="4314286" cy="1257143"/>
          </a:xfrm>
          <a:prstGeom prst="rect">
            <a:avLst/>
          </a:prstGeom>
          <a:ln>
            <a:solidFill>
              <a:schemeClr val="tx1"/>
            </a:solid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1" name="Object 4"/>
          <p:cNvGraphicFramePr>
            <a:graphicFrameLocks noChangeAspect="1"/>
          </p:cNvGraphicFramePr>
          <p:nvPr>
            <p:extLst>
              <p:ext uri="{D42A27DB-BD31-4B8C-83A1-F6EECF244321}">
                <p14:modId xmlns:p14="http://schemas.microsoft.com/office/powerpoint/2010/main" val="2466111986"/>
              </p:ext>
            </p:extLst>
          </p:nvPr>
        </p:nvGraphicFramePr>
        <p:xfrm>
          <a:off x="2286000" y="485697"/>
          <a:ext cx="8439150" cy="4943475"/>
        </p:xfrm>
        <a:graphic>
          <a:graphicData uri="http://schemas.openxmlformats.org/presentationml/2006/ole">
            <mc:AlternateContent xmlns:mc="http://schemas.openxmlformats.org/markup-compatibility/2006">
              <mc:Choice xmlns:v="urn:schemas-microsoft-com:vml" Requires="v">
                <p:oleObj spid="_x0000_s75837" name="Document" r:id="rId3" imgW="5554871" imgH="3259609" progId="Word.Document.12">
                  <p:embed/>
                </p:oleObj>
              </mc:Choice>
              <mc:Fallback>
                <p:oleObj name="Document" r:id="rId3" imgW="5554871" imgH="3259609" progId="Word.Document.12">
                  <p:embed/>
                  <p:pic>
                    <p:nvPicPr>
                      <p:cNvPr id="55301" name="Object 4"/>
                      <p:cNvPicPr>
                        <a:picLocks noChangeAspect="1" noChangeArrowheads="1"/>
                      </p:cNvPicPr>
                      <p:nvPr/>
                    </p:nvPicPr>
                    <p:blipFill>
                      <a:blip r:embed="rId4"/>
                      <a:srcRect/>
                      <a:stretch>
                        <a:fillRect/>
                      </a:stretch>
                    </p:blipFill>
                    <p:spPr bwMode="auto">
                      <a:xfrm>
                        <a:off x="2286000" y="485697"/>
                        <a:ext cx="8439150" cy="4943475"/>
                      </a:xfrm>
                      <a:prstGeom prst="rect">
                        <a:avLst/>
                      </a:prstGeom>
                      <a:noFill/>
                      <a:extLst/>
                    </p:spPr>
                  </p:pic>
                </p:oleObj>
              </mc:Fallback>
            </mc:AlternateContent>
          </a:graphicData>
        </a:graphic>
      </p:graphicFrame>
      <p:pic>
        <p:nvPicPr>
          <p:cNvPr id="4" name="Picture 3"/>
          <p:cNvPicPr>
            <a:picLocks noChangeAspect="1"/>
          </p:cNvPicPr>
          <p:nvPr/>
        </p:nvPicPr>
        <p:blipFill>
          <a:blip r:embed="rId5"/>
          <a:stretch>
            <a:fillRect/>
          </a:stretch>
        </p:blipFill>
        <p:spPr>
          <a:xfrm>
            <a:off x="3276600" y="5486400"/>
            <a:ext cx="4314286" cy="1257143"/>
          </a:xfrm>
          <a:prstGeom prst="rect">
            <a:avLst/>
          </a:prstGeom>
          <a:ln>
            <a:solidFill>
              <a:schemeClr val="tx1"/>
            </a:solidFill>
          </a:ln>
        </p:spPr>
      </p:pic>
    </p:spTree>
    <p:extLst>
      <p:ext uri="{BB962C8B-B14F-4D97-AF65-F5344CB8AC3E}">
        <p14:creationId xmlns:p14="http://schemas.microsoft.com/office/powerpoint/2010/main" val="17988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38200" y="228601"/>
            <a:ext cx="10875090" cy="646889"/>
          </a:xfrm>
          <a:prstGeom prst="rect">
            <a:avLst/>
          </a:prstGeom>
        </p:spPr>
        <p:txBody>
          <a:bodyPr>
            <a:normAutofit fontScale="97500" lnSpcReduction="1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How do we set up tables in a database?</a:t>
            </a:r>
          </a:p>
        </p:txBody>
      </p:sp>
      <p:sp>
        <p:nvSpPr>
          <p:cNvPr id="6" name="Content Placeholder 2"/>
          <p:cNvSpPr txBox="1">
            <a:spLocks/>
          </p:cNvSpPr>
          <p:nvPr/>
        </p:nvSpPr>
        <p:spPr>
          <a:xfrm>
            <a:off x="838200" y="875490"/>
            <a:ext cx="11353800" cy="5982510"/>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t>In order to set up a database we need to think about the following: </a:t>
            </a:r>
          </a:p>
          <a:p>
            <a:pPr lvl="1"/>
            <a:r>
              <a:rPr lang="en-US" i="0" dirty="0">
                <a:cs typeface="Courier New" panose="02070309020205020404" pitchFamily="49" charset="0"/>
              </a:rPr>
              <a:t>What data do we want to save?</a:t>
            </a:r>
          </a:p>
          <a:p>
            <a:pPr lvl="1"/>
            <a:r>
              <a:rPr lang="en-US" i="0" dirty="0">
                <a:cs typeface="Courier New" panose="02070309020205020404" pitchFamily="49" charset="0"/>
              </a:rPr>
              <a:t>How do we break up what we want to save into logical parts called tables?</a:t>
            </a:r>
          </a:p>
          <a:p>
            <a:pPr lvl="1"/>
            <a:r>
              <a:rPr lang="en-US" i="0" dirty="0">
                <a:cs typeface="Courier New" panose="02070309020205020404" pitchFamily="49" charset="0"/>
              </a:rPr>
              <a:t>How is data from separate tables related?</a:t>
            </a:r>
          </a:p>
          <a:p>
            <a:pPr lvl="1"/>
            <a:endParaRPr lang="en-US" sz="100" i="0" dirty="0">
              <a:cs typeface="Courier New" panose="02070309020205020404" pitchFamily="49" charset="0"/>
            </a:endParaRPr>
          </a:p>
          <a:p>
            <a:r>
              <a:rPr lang="en-US" b="1" dirty="0">
                <a:cs typeface="Courier New" panose="02070309020205020404" pitchFamily="49" charset="0"/>
              </a:rPr>
              <a:t>That’s pretty much about it…  I mean, there are more things to consider but answering the above 3 questions will get you 90% of the way there.</a:t>
            </a:r>
          </a:p>
          <a:p>
            <a:endParaRPr lang="en-US" dirty="0">
              <a:cs typeface="Courier New" panose="02070309020205020404" pitchFamily="49" charset="0"/>
            </a:endParaRPr>
          </a:p>
          <a:p>
            <a:r>
              <a:rPr lang="en-US" b="1" i="0" dirty="0">
                <a:cs typeface="Courier New" panose="02070309020205020404" pitchFamily="49" charset="0"/>
              </a:rPr>
              <a:t>So, lets consider a University system.  What kind of data do you think we need to save?</a:t>
            </a:r>
            <a:r>
              <a:rPr lang="en-US" b="1" dirty="0">
                <a:cs typeface="Courier New" panose="02070309020205020404" pitchFamily="49" charset="0"/>
              </a:rPr>
              <a:t> How would we break about the data into understandable and easy-to-use tables?  How are tables related?</a:t>
            </a:r>
          </a:p>
          <a:p>
            <a:endParaRPr lang="en-US" b="1" dirty="0">
              <a:cs typeface="Courier New" panose="02070309020205020404" pitchFamily="49" charset="0"/>
            </a:endParaRPr>
          </a:p>
          <a:p>
            <a:r>
              <a:rPr lang="en-US" b="1" i="0" dirty="0">
                <a:cs typeface="Courier New" panose="02070309020205020404" pitchFamily="49" charset="0"/>
              </a:rPr>
              <a:t>We can build an ER diagram in order to demonstrate the tables and the relationships between tables</a:t>
            </a:r>
          </a:p>
          <a:p>
            <a:pPr lvl="1"/>
            <a:r>
              <a:rPr lang="en-US" b="1" i="0" dirty="0">
                <a:cs typeface="Courier New" panose="02070309020205020404" pitchFamily="49" charset="0"/>
              </a:rPr>
              <a:t>Some Tables: </a:t>
            </a:r>
          </a:p>
          <a:p>
            <a:pPr lvl="2"/>
            <a:r>
              <a:rPr lang="en-US" b="1" i="0" dirty="0" err="1">
                <a:cs typeface="Courier New" panose="02070309020205020404" pitchFamily="49" charset="0"/>
              </a:rPr>
              <a:t>tblStudents</a:t>
            </a:r>
            <a:r>
              <a:rPr lang="en-US" b="1" i="0" dirty="0">
                <a:cs typeface="Courier New" panose="02070309020205020404" pitchFamily="49" charset="0"/>
              </a:rPr>
              <a:t>, </a:t>
            </a:r>
            <a:r>
              <a:rPr lang="en-US" b="1" i="0" dirty="0" err="1">
                <a:cs typeface="Courier New" panose="02070309020205020404" pitchFamily="49" charset="0"/>
              </a:rPr>
              <a:t>tblCourses</a:t>
            </a:r>
            <a:r>
              <a:rPr lang="en-US" b="1" i="0" dirty="0">
                <a:cs typeface="Courier New" panose="02070309020205020404" pitchFamily="49" charset="0"/>
              </a:rPr>
              <a:t>, </a:t>
            </a:r>
            <a:r>
              <a:rPr lang="en-US" b="1" i="0" dirty="0" err="1">
                <a:cs typeface="Courier New" panose="02070309020205020404" pitchFamily="49" charset="0"/>
              </a:rPr>
              <a:t>tblCourseSections</a:t>
            </a:r>
            <a:r>
              <a:rPr lang="en-US" b="1" i="0" dirty="0">
                <a:cs typeface="Courier New" panose="02070309020205020404" pitchFamily="49" charset="0"/>
              </a:rPr>
              <a:t>, </a:t>
            </a:r>
            <a:r>
              <a:rPr lang="en-US" b="1" i="0" dirty="0" err="1">
                <a:cs typeface="Courier New" panose="02070309020205020404" pitchFamily="49" charset="0"/>
              </a:rPr>
              <a:t>tblInstructors</a:t>
            </a:r>
            <a:r>
              <a:rPr lang="en-US" b="1" i="0" dirty="0">
                <a:cs typeface="Courier New" panose="02070309020205020404" pitchFamily="49" charset="0"/>
              </a:rPr>
              <a:t>, </a:t>
            </a:r>
            <a:r>
              <a:rPr lang="en-US" b="1" i="0" dirty="0" err="1">
                <a:cs typeface="Courier New" panose="02070309020205020404" pitchFamily="49" charset="0"/>
              </a:rPr>
              <a:t>tblCourseSectionInstructors</a:t>
            </a:r>
            <a:r>
              <a:rPr lang="en-US" b="1" i="0" dirty="0">
                <a:cs typeface="Courier New" panose="02070309020205020404" pitchFamily="49" charset="0"/>
              </a:rPr>
              <a:t>, </a:t>
            </a:r>
            <a:r>
              <a:rPr lang="en-US" b="1" i="0" dirty="0" err="1">
                <a:cs typeface="Courier New" panose="02070309020205020404" pitchFamily="49" charset="0"/>
              </a:rPr>
              <a:t>tblAssignments</a:t>
            </a:r>
            <a:r>
              <a:rPr lang="en-US" b="1" i="0" dirty="0">
                <a:cs typeface="Courier New" panose="02070309020205020404" pitchFamily="49" charset="0"/>
              </a:rPr>
              <a:t>, </a:t>
            </a:r>
            <a:r>
              <a:rPr lang="en-US" b="1" i="0" dirty="0" err="1">
                <a:cs typeface="Courier New" panose="02070309020205020404" pitchFamily="49" charset="0"/>
              </a:rPr>
              <a:t>tblCourseSectionAssignments</a:t>
            </a:r>
            <a:r>
              <a:rPr lang="en-US" b="1" i="0" dirty="0">
                <a:cs typeface="Courier New" panose="02070309020205020404" pitchFamily="49" charset="0"/>
              </a:rPr>
              <a:t>, </a:t>
            </a:r>
            <a:r>
              <a:rPr lang="en-US" b="1" i="0" dirty="0" err="1">
                <a:cs typeface="Courier New" panose="02070309020205020404" pitchFamily="49" charset="0"/>
              </a:rPr>
              <a:t>tblStudentCourseSectionAssignments</a:t>
            </a:r>
            <a:r>
              <a:rPr lang="en-US" b="1" dirty="0">
                <a:cs typeface="Courier New" panose="02070309020205020404" pitchFamily="49" charset="0"/>
              </a:rPr>
              <a:t>, etc.</a:t>
            </a:r>
          </a:p>
          <a:p>
            <a:pPr lvl="2"/>
            <a:r>
              <a:rPr lang="en-US" b="1" i="0" dirty="0">
                <a:cs typeface="Courier New" panose="02070309020205020404" pitchFamily="49" charset="0"/>
              </a:rPr>
              <a:t>Notice the naming convention as well as how we will relate the various tables…</a:t>
            </a:r>
          </a:p>
        </p:txBody>
      </p:sp>
    </p:spTree>
    <p:extLst>
      <p:ext uri="{BB962C8B-B14F-4D97-AF65-F5344CB8AC3E}">
        <p14:creationId xmlns:p14="http://schemas.microsoft.com/office/powerpoint/2010/main" val="1803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301" name="Object 4"/>
          <p:cNvGraphicFramePr>
            <a:graphicFrameLocks noChangeAspect="1"/>
          </p:cNvGraphicFramePr>
          <p:nvPr>
            <p:extLst>
              <p:ext uri="{D42A27DB-BD31-4B8C-83A1-F6EECF244321}">
                <p14:modId xmlns:p14="http://schemas.microsoft.com/office/powerpoint/2010/main" val="2412093580"/>
              </p:ext>
            </p:extLst>
          </p:nvPr>
        </p:nvGraphicFramePr>
        <p:xfrm>
          <a:off x="2438401" y="688975"/>
          <a:ext cx="7356475" cy="3930650"/>
        </p:xfrm>
        <a:graphic>
          <a:graphicData uri="http://schemas.openxmlformats.org/presentationml/2006/ole">
            <mc:AlternateContent xmlns:mc="http://schemas.openxmlformats.org/markup-compatibility/2006">
              <mc:Choice xmlns:v="urn:schemas-microsoft-com:vml" Requires="v">
                <p:oleObj spid="_x0000_s76859" name="Document" r:id="rId3" imgW="7605307" imgH="4066225" progId="Word.Document.12">
                  <p:embed/>
                </p:oleObj>
              </mc:Choice>
              <mc:Fallback>
                <p:oleObj name="Document" r:id="rId3" imgW="7605307" imgH="4066225" progId="Word.Document.12">
                  <p:embed/>
                  <p:pic>
                    <p:nvPicPr>
                      <p:cNvPr id="55301" name="Object 4"/>
                      <p:cNvPicPr>
                        <a:picLocks noChangeAspect="1" noChangeArrowheads="1"/>
                      </p:cNvPicPr>
                      <p:nvPr/>
                    </p:nvPicPr>
                    <p:blipFill>
                      <a:blip r:embed="rId4"/>
                      <a:srcRect/>
                      <a:stretch>
                        <a:fillRect/>
                      </a:stretch>
                    </p:blipFill>
                    <p:spPr bwMode="auto">
                      <a:xfrm>
                        <a:off x="2438401" y="688975"/>
                        <a:ext cx="7356475" cy="3930650"/>
                      </a:xfrm>
                      <a:prstGeom prst="rect">
                        <a:avLst/>
                      </a:prstGeom>
                      <a:noFill/>
                      <a:extLst/>
                    </p:spPr>
                  </p:pic>
                </p:oleObj>
              </mc:Fallback>
            </mc:AlternateContent>
          </a:graphicData>
        </a:graphic>
      </p:graphicFrame>
      <p:pic>
        <p:nvPicPr>
          <p:cNvPr id="4" name="Picture 3"/>
          <p:cNvPicPr>
            <a:picLocks noChangeAspect="1"/>
          </p:cNvPicPr>
          <p:nvPr/>
        </p:nvPicPr>
        <p:blipFill>
          <a:blip r:embed="rId5"/>
          <a:stretch>
            <a:fillRect/>
          </a:stretch>
        </p:blipFill>
        <p:spPr>
          <a:xfrm>
            <a:off x="2590800" y="4724401"/>
            <a:ext cx="4304762" cy="1247619"/>
          </a:xfrm>
          <a:prstGeom prst="rect">
            <a:avLst/>
          </a:prstGeom>
          <a:ln>
            <a:solidFill>
              <a:schemeClr val="tx1"/>
            </a:solidFill>
          </a:ln>
        </p:spPr>
      </p:pic>
    </p:spTree>
    <p:extLst>
      <p:ext uri="{BB962C8B-B14F-4D97-AF65-F5344CB8AC3E}">
        <p14:creationId xmlns:p14="http://schemas.microsoft.com/office/powerpoint/2010/main" val="864988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9" name="Object 4"/>
          <p:cNvGraphicFramePr>
            <a:graphicFrameLocks noChangeAspect="1"/>
          </p:cNvGraphicFramePr>
          <p:nvPr>
            <p:extLst>
              <p:ext uri="{D42A27DB-BD31-4B8C-83A1-F6EECF244321}">
                <p14:modId xmlns:p14="http://schemas.microsoft.com/office/powerpoint/2010/main" val="1643617089"/>
              </p:ext>
            </p:extLst>
          </p:nvPr>
        </p:nvGraphicFramePr>
        <p:xfrm>
          <a:off x="2438400" y="685800"/>
          <a:ext cx="8772525" cy="2152650"/>
        </p:xfrm>
        <a:graphic>
          <a:graphicData uri="http://schemas.openxmlformats.org/presentationml/2006/ole">
            <mc:AlternateContent xmlns:mc="http://schemas.openxmlformats.org/markup-compatibility/2006">
              <mc:Choice xmlns:v="urn:schemas-microsoft-com:vml" Requires="v">
                <p:oleObj spid="_x0000_s57512" name="Document" r:id="rId3" imgW="7386787" imgH="1813419" progId="Word.Document.12">
                  <p:embed/>
                </p:oleObj>
              </mc:Choice>
              <mc:Fallback>
                <p:oleObj name="Document" r:id="rId3" imgW="7386787" imgH="1813419" progId="Word.Document.12">
                  <p:embed/>
                  <p:pic>
                    <p:nvPicPr>
                      <p:cNvPr id="0" name="Picture 9"/>
                      <p:cNvPicPr>
                        <a:picLocks noChangeAspect="1" noChangeArrowheads="1"/>
                      </p:cNvPicPr>
                      <p:nvPr/>
                    </p:nvPicPr>
                    <p:blipFill>
                      <a:blip r:embed="rId4"/>
                      <a:srcRect/>
                      <a:stretch>
                        <a:fillRect/>
                      </a:stretch>
                    </p:blipFill>
                    <p:spPr bwMode="auto">
                      <a:xfrm>
                        <a:off x="2438400" y="685800"/>
                        <a:ext cx="8772525" cy="2152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1900237" y="2747962"/>
            <a:ext cx="8391525" cy="1362075"/>
          </a:xfrm>
          <a:prstGeom prst="rect">
            <a:avLst/>
          </a:prstGeom>
          <a:ln w="19050">
            <a:solidFill>
              <a:schemeClr val="tx1"/>
            </a:solid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373" name="Object 4"/>
          <p:cNvGraphicFramePr>
            <a:graphicFrameLocks noChangeAspect="1"/>
          </p:cNvGraphicFramePr>
          <p:nvPr>
            <p:extLst>
              <p:ext uri="{D42A27DB-BD31-4B8C-83A1-F6EECF244321}">
                <p14:modId xmlns:p14="http://schemas.microsoft.com/office/powerpoint/2010/main" val="1961129741"/>
              </p:ext>
            </p:extLst>
          </p:nvPr>
        </p:nvGraphicFramePr>
        <p:xfrm>
          <a:off x="1381125" y="685800"/>
          <a:ext cx="11410950" cy="3514725"/>
        </p:xfrm>
        <a:graphic>
          <a:graphicData uri="http://schemas.openxmlformats.org/presentationml/2006/ole">
            <mc:AlternateContent xmlns:mc="http://schemas.openxmlformats.org/markup-compatibility/2006">
              <mc:Choice xmlns:v="urn:schemas-microsoft-com:vml" Requires="v">
                <p:oleObj spid="_x0000_s58461" name="Document" r:id="rId3" imgW="8039646" imgH="2483305" progId="Word.Document.12">
                  <p:embed/>
                </p:oleObj>
              </mc:Choice>
              <mc:Fallback>
                <p:oleObj name="Document" r:id="rId3" imgW="8039646" imgH="2483305" progId="Word.Document.12">
                  <p:embed/>
                  <p:pic>
                    <p:nvPicPr>
                      <p:cNvPr id="0" name="Picture 7"/>
                      <p:cNvPicPr>
                        <a:picLocks noChangeAspect="1" noChangeArrowheads="1"/>
                      </p:cNvPicPr>
                      <p:nvPr/>
                    </p:nvPicPr>
                    <p:blipFill>
                      <a:blip r:embed="rId4"/>
                      <a:srcRect/>
                      <a:stretch>
                        <a:fillRect/>
                      </a:stretch>
                    </p:blipFill>
                    <p:spPr bwMode="auto">
                      <a:xfrm>
                        <a:off x="1381125" y="685800"/>
                        <a:ext cx="11410950" cy="3514725"/>
                      </a:xfrm>
                      <a:prstGeom prst="rect">
                        <a:avLst/>
                      </a:prstGeom>
                      <a:noFill/>
                      <a:extLst/>
                    </p:spPr>
                  </p:pic>
                </p:oleObj>
              </mc:Fallback>
            </mc:AlternateContent>
          </a:graphicData>
        </a:graphic>
      </p:graphicFrame>
      <p:pic>
        <p:nvPicPr>
          <p:cNvPr id="58374"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3629025"/>
            <a:ext cx="7004050" cy="876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421" name="Object 4"/>
          <p:cNvGraphicFramePr>
            <a:graphicFrameLocks noChangeAspect="1"/>
          </p:cNvGraphicFramePr>
          <p:nvPr/>
        </p:nvGraphicFramePr>
        <p:xfrm>
          <a:off x="2438401" y="685801"/>
          <a:ext cx="7375525" cy="2276475"/>
        </p:xfrm>
        <a:graphic>
          <a:graphicData uri="http://schemas.openxmlformats.org/presentationml/2006/ole">
            <mc:AlternateContent xmlns:mc="http://schemas.openxmlformats.org/markup-compatibility/2006">
              <mc:Choice xmlns:v="urn:schemas-microsoft-com:vml" Requires="v">
                <p:oleObj spid="_x0000_s60509" name="Document" r:id="rId3" imgW="7375415" imgH="2276697" progId="Word.Document.12">
                  <p:embed/>
                </p:oleObj>
              </mc:Choice>
              <mc:Fallback>
                <p:oleObj name="Document" r:id="rId3" imgW="7375415" imgH="2276697"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525" cy="2276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422"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2710790"/>
            <a:ext cx="7010400" cy="87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5" name="Object 4"/>
          <p:cNvGraphicFramePr>
            <a:graphicFrameLocks noChangeAspect="1"/>
          </p:cNvGraphicFramePr>
          <p:nvPr/>
        </p:nvGraphicFramePr>
        <p:xfrm>
          <a:off x="2438401" y="685801"/>
          <a:ext cx="7375525" cy="2409825"/>
        </p:xfrm>
        <a:graphic>
          <a:graphicData uri="http://schemas.openxmlformats.org/presentationml/2006/ole">
            <mc:AlternateContent xmlns:mc="http://schemas.openxmlformats.org/markup-compatibility/2006">
              <mc:Choice xmlns:v="urn:schemas-microsoft-com:vml" Requires="v">
                <p:oleObj spid="_x0000_s61533" name="Document" r:id="rId3" imgW="7375415" imgH="2409921" progId="Word.Document.12">
                  <p:embed/>
                </p:oleObj>
              </mc:Choice>
              <mc:Fallback>
                <p:oleObj name="Document" r:id="rId3" imgW="7375415" imgH="2409921"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1"/>
                        <a:ext cx="7375525" cy="2409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1446"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2376475"/>
            <a:ext cx="7034213" cy="21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9" name="Object 4"/>
          <p:cNvGraphicFramePr>
            <a:graphicFrameLocks noChangeAspect="1"/>
          </p:cNvGraphicFramePr>
          <p:nvPr/>
        </p:nvGraphicFramePr>
        <p:xfrm>
          <a:off x="2438401" y="685800"/>
          <a:ext cx="7375525" cy="2343150"/>
        </p:xfrm>
        <a:graphic>
          <a:graphicData uri="http://schemas.openxmlformats.org/presentationml/2006/ole">
            <mc:AlternateContent xmlns:mc="http://schemas.openxmlformats.org/markup-compatibility/2006">
              <mc:Choice xmlns:v="urn:schemas-microsoft-com:vml" Requires="v">
                <p:oleObj spid="_x0000_s62557" name="Document" r:id="rId3" imgW="7375415" imgH="2343309" progId="Word.Document.12">
                  <p:embed/>
                </p:oleObj>
              </mc:Choice>
              <mc:Fallback>
                <p:oleObj name="Document" r:id="rId3" imgW="7375415" imgH="2343309"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2343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2470"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2362200"/>
            <a:ext cx="6899474"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3" name="Object 4"/>
          <p:cNvGraphicFramePr>
            <a:graphicFrameLocks noChangeAspect="1"/>
          </p:cNvGraphicFramePr>
          <p:nvPr>
            <p:extLst>
              <p:ext uri="{D42A27DB-BD31-4B8C-83A1-F6EECF244321}">
                <p14:modId xmlns:p14="http://schemas.microsoft.com/office/powerpoint/2010/main" val="4053763770"/>
              </p:ext>
            </p:extLst>
          </p:nvPr>
        </p:nvGraphicFramePr>
        <p:xfrm>
          <a:off x="2438401" y="684213"/>
          <a:ext cx="7350125" cy="1873250"/>
        </p:xfrm>
        <a:graphic>
          <a:graphicData uri="http://schemas.openxmlformats.org/presentationml/2006/ole">
            <mc:AlternateContent xmlns:mc="http://schemas.openxmlformats.org/markup-compatibility/2006">
              <mc:Choice xmlns:v="urn:schemas-microsoft-com:vml" Requires="v">
                <p:oleObj spid="_x0000_s63581" name="Document" r:id="rId3" imgW="7376678" imgH="1886385" progId="Word.Document.12">
                  <p:embed/>
                </p:oleObj>
              </mc:Choice>
              <mc:Fallback>
                <p:oleObj name="Document" r:id="rId3" imgW="7376678" imgH="1886385" progId="Word.Document.12">
                  <p:embed/>
                  <p:pic>
                    <p:nvPicPr>
                      <p:cNvPr id="0" name="Picture 7"/>
                      <p:cNvPicPr>
                        <a:picLocks noChangeAspect="1" noChangeArrowheads="1"/>
                      </p:cNvPicPr>
                      <p:nvPr/>
                    </p:nvPicPr>
                    <p:blipFill>
                      <a:blip r:embed="rId4"/>
                      <a:srcRect/>
                      <a:stretch>
                        <a:fillRect/>
                      </a:stretch>
                    </p:blipFill>
                    <p:spPr bwMode="auto">
                      <a:xfrm>
                        <a:off x="2438401" y="684213"/>
                        <a:ext cx="7350125"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3494"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2324100"/>
            <a:ext cx="6912972" cy="900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7" name="Object 4"/>
          <p:cNvGraphicFramePr>
            <a:graphicFrameLocks noChangeAspect="1"/>
          </p:cNvGraphicFramePr>
          <p:nvPr>
            <p:extLst>
              <p:ext uri="{D42A27DB-BD31-4B8C-83A1-F6EECF244321}">
                <p14:modId xmlns:p14="http://schemas.microsoft.com/office/powerpoint/2010/main" val="474790598"/>
              </p:ext>
            </p:extLst>
          </p:nvPr>
        </p:nvGraphicFramePr>
        <p:xfrm>
          <a:off x="838201" y="762000"/>
          <a:ext cx="11125200" cy="3238500"/>
        </p:xfrm>
        <a:graphic>
          <a:graphicData uri="http://schemas.openxmlformats.org/presentationml/2006/ole">
            <mc:AlternateContent xmlns:mc="http://schemas.openxmlformats.org/markup-compatibility/2006">
              <mc:Choice xmlns:v="urn:schemas-microsoft-com:vml" Requires="v">
                <p:oleObj spid="_x0000_s64605" name="Document" r:id="rId3" imgW="7751979" imgH="1922000" progId="Word.Document.12">
                  <p:embed/>
                </p:oleObj>
              </mc:Choice>
              <mc:Fallback>
                <p:oleObj name="Document" r:id="rId3" imgW="7751979" imgH="1922000" progId="Word.Document.12">
                  <p:embed/>
                  <p:pic>
                    <p:nvPicPr>
                      <p:cNvPr id="0" name="Picture 7"/>
                      <p:cNvPicPr>
                        <a:picLocks noChangeAspect="1" noChangeArrowheads="1"/>
                      </p:cNvPicPr>
                      <p:nvPr/>
                    </p:nvPicPr>
                    <p:blipFill>
                      <a:blip r:embed="rId4"/>
                      <a:srcRect/>
                      <a:stretch>
                        <a:fillRect/>
                      </a:stretch>
                    </p:blipFill>
                    <p:spPr bwMode="auto">
                      <a:xfrm>
                        <a:off x="838201" y="762000"/>
                        <a:ext cx="11125200" cy="3238500"/>
                      </a:xfrm>
                      <a:prstGeom prst="rect">
                        <a:avLst/>
                      </a:prstGeom>
                      <a:noFill/>
                      <a:extLst/>
                    </p:spPr>
                  </p:pic>
                </p:oleObj>
              </mc:Fallback>
            </mc:AlternateContent>
          </a:graphicData>
        </a:graphic>
      </p:graphicFrame>
      <p:pic>
        <p:nvPicPr>
          <p:cNvPr id="64518"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0" y="3962400"/>
            <a:ext cx="6813229"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7" name="Object 4"/>
          <p:cNvGraphicFramePr>
            <a:graphicFrameLocks noChangeAspect="1"/>
          </p:cNvGraphicFramePr>
          <p:nvPr/>
        </p:nvGraphicFramePr>
        <p:xfrm>
          <a:off x="2438401" y="685800"/>
          <a:ext cx="7375525" cy="2000250"/>
        </p:xfrm>
        <a:graphic>
          <a:graphicData uri="http://schemas.openxmlformats.org/presentationml/2006/ole">
            <mc:AlternateContent xmlns:mc="http://schemas.openxmlformats.org/markup-compatibility/2006">
              <mc:Choice xmlns:v="urn:schemas-microsoft-com:vml" Requires="v">
                <p:oleObj spid="_x0000_s59484" name="Document" r:id="rId3" imgW="7375415" imgH="2000526" progId="Word.Document.12">
                  <p:embed/>
                </p:oleObj>
              </mc:Choice>
              <mc:Fallback>
                <p:oleObj name="Document" r:id="rId3" imgW="7375415" imgH="2000526" progId="Word.Document.12">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1" name="Object 4"/>
          <p:cNvGraphicFramePr>
            <a:graphicFrameLocks noChangeAspect="1"/>
          </p:cNvGraphicFramePr>
          <p:nvPr/>
        </p:nvGraphicFramePr>
        <p:xfrm>
          <a:off x="2438401" y="685800"/>
          <a:ext cx="7375525" cy="4000500"/>
        </p:xfrm>
        <a:graphic>
          <a:graphicData uri="http://schemas.openxmlformats.org/presentationml/2006/ole">
            <mc:AlternateContent xmlns:mc="http://schemas.openxmlformats.org/markup-compatibility/2006">
              <mc:Choice xmlns:v="urn:schemas-microsoft-com:vml" Requires="v">
                <p:oleObj spid="_x0000_s65629" name="Document" r:id="rId3" imgW="7375415" imgH="4001053" progId="Word.Document.12">
                  <p:embed/>
                </p:oleObj>
              </mc:Choice>
              <mc:Fallback>
                <p:oleObj name="Document" r:id="rId3" imgW="7375415" imgH="4001053" progId="Word.Document.12">
                  <p:embed/>
                  <p:pic>
                    <p:nvPicPr>
                      <p:cNvPr id="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1" y="685800"/>
                        <a:ext cx="7375525" cy="400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5542" name="Picture 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438401" y="4307904"/>
            <a:ext cx="7130953" cy="1375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28601"/>
            <a:ext cx="10875090" cy="646889"/>
          </a:xfrm>
          <a:prstGeom prst="rect">
            <a:avLst/>
          </a:prstGeom>
        </p:spPr>
        <p:txBody>
          <a:bodyPr>
            <a:normAutofit fontScale="97500" lnSpcReduction="10000"/>
          </a:bodyPr>
          <a:lst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t>Some database rules to follow…</a:t>
            </a:r>
          </a:p>
        </p:txBody>
      </p:sp>
      <p:sp>
        <p:nvSpPr>
          <p:cNvPr id="3" name="Content Placeholder 2"/>
          <p:cNvSpPr txBox="1">
            <a:spLocks/>
          </p:cNvSpPr>
          <p:nvPr/>
        </p:nvSpPr>
        <p:spPr>
          <a:xfrm>
            <a:off x="838200" y="875490"/>
            <a:ext cx="10972800" cy="5830110"/>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b="1" dirty="0"/>
              <a:t>When setting up a dB there are a few “rules” you should stick by in order to assure a well structured base.  Here are a couple of these rules – as we move through the semester you will learn more.</a:t>
            </a:r>
          </a:p>
          <a:p>
            <a:pPr marL="987552" lvl="1" indent="-457200">
              <a:buFont typeface="+mj-lt"/>
              <a:buAutoNum type="arabicPeriod"/>
            </a:pPr>
            <a:r>
              <a:rPr lang="en-US" b="1" i="0" dirty="0"/>
              <a:t>Most every table will have either a single INT or a UNIQUEIDENTIFIER field used for the identity. This field will (should) auto generate the value for the field.  99.99% of the time this is the only acceptable key field one should use for a table – </a:t>
            </a:r>
            <a:r>
              <a:rPr lang="en-US" b="1" i="0" u="sng" dirty="0"/>
              <a:t>NEVER</a:t>
            </a:r>
            <a:r>
              <a:rPr lang="en-US" b="1" i="0" dirty="0"/>
              <a:t> use another system’s id field as your ID field.  For example, you </a:t>
            </a:r>
            <a:r>
              <a:rPr lang="en-US" b="1" i="0" u="sng" dirty="0"/>
              <a:t>NEVER</a:t>
            </a:r>
            <a:r>
              <a:rPr lang="en-US" b="1" i="0" dirty="0"/>
              <a:t> should use an email as a unique field value.  You would </a:t>
            </a:r>
            <a:r>
              <a:rPr lang="en-US" b="1" i="0" u="sng" dirty="0"/>
              <a:t>NEVER</a:t>
            </a:r>
            <a:r>
              <a:rPr lang="en-US" b="1" i="0" dirty="0"/>
              <a:t> use something like Miami’s unique ID (e.g., </a:t>
            </a:r>
            <a:r>
              <a:rPr lang="en-US" b="1" i="0" dirty="0" err="1"/>
              <a:t>stahrm</a:t>
            </a:r>
            <a:r>
              <a:rPr lang="en-US" b="1" i="0" dirty="0"/>
              <a:t>) as the field that is unique and shared within the dB (I’ll explain why).  These fields should be “related” fields, but not the unique ID field. The key field should be named with something obvious like “</a:t>
            </a:r>
            <a:r>
              <a:rPr lang="en-US" b="1" i="0" dirty="0" err="1"/>
              <a:t>studentId</a:t>
            </a:r>
            <a:r>
              <a:rPr lang="en-US" b="1" i="0" dirty="0"/>
              <a:t>” or “</a:t>
            </a:r>
            <a:r>
              <a:rPr lang="en-US" b="1" i="0" dirty="0" err="1"/>
              <a:t>courseSectionId</a:t>
            </a:r>
            <a:r>
              <a:rPr lang="en-US" b="1" i="0" dirty="0"/>
              <a:t>”</a:t>
            </a:r>
          </a:p>
          <a:p>
            <a:pPr marL="987552" lvl="1" indent="-457200">
              <a:buFont typeface="+mj-lt"/>
              <a:buAutoNum type="arabicPeriod"/>
            </a:pPr>
            <a:r>
              <a:rPr lang="en-US" b="1" i="0" dirty="0"/>
              <a:t>Sometimes a table is simply made up of 2 key fields from other tables.  For instance, say you have tables: student and courses.  In order to know which student took which course you would need to have a 3</a:t>
            </a:r>
            <a:r>
              <a:rPr lang="en-US" b="1" i="0" baseline="30000" dirty="0"/>
              <a:t>rd</a:t>
            </a:r>
            <a:r>
              <a:rPr lang="en-US" b="1" i="0" dirty="0"/>
              <a:t> table called something like “</a:t>
            </a:r>
            <a:r>
              <a:rPr lang="en-US" b="1" i="0" dirty="0" err="1"/>
              <a:t>tblStudentCourseSections</a:t>
            </a:r>
            <a:r>
              <a:rPr lang="en-US" b="1" i="0" dirty="0"/>
              <a:t>” with the fields “</a:t>
            </a:r>
            <a:r>
              <a:rPr lang="en-US" b="1" i="0" dirty="0" err="1"/>
              <a:t>studentId</a:t>
            </a:r>
            <a:r>
              <a:rPr lang="en-US" b="1" i="0" dirty="0"/>
              <a:t>” and “</a:t>
            </a:r>
            <a:r>
              <a:rPr lang="en-US" b="1" i="0" dirty="0" err="1"/>
              <a:t>courseSectionId</a:t>
            </a:r>
            <a:r>
              <a:rPr lang="en-US" b="1" i="0" dirty="0"/>
              <a:t>” (note: when we use the key field from one table in a different table for reference we call it a </a:t>
            </a:r>
            <a:r>
              <a:rPr lang="en-US" b="1" i="0" u="sng" dirty="0" err="1"/>
              <a:t>Foregin</a:t>
            </a:r>
            <a:r>
              <a:rPr lang="en-US" b="1" i="0" u="sng" dirty="0"/>
              <a:t> Key</a:t>
            </a:r>
            <a:r>
              <a:rPr lang="en-US" b="1" i="0" dirty="0"/>
              <a:t>) so that we can associate a student with many course section records and a course with many student records.  When this occurs we often mark the combination of both fields as the uniqueness – or the “key” fields for that table</a:t>
            </a:r>
          </a:p>
          <a:p>
            <a:pPr marL="987552" lvl="1" indent="-457200">
              <a:buFont typeface="+mj-lt"/>
              <a:buAutoNum type="arabicPeriod"/>
            </a:pPr>
            <a:endParaRPr lang="en-US" b="1" i="0" dirty="0"/>
          </a:p>
        </p:txBody>
      </p:sp>
    </p:spTree>
    <p:extLst>
      <p:ext uri="{BB962C8B-B14F-4D97-AF65-F5344CB8AC3E}">
        <p14:creationId xmlns:p14="http://schemas.microsoft.com/office/powerpoint/2010/main" val="244845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6565" name="Object 4"/>
          <p:cNvGraphicFramePr>
            <a:graphicFrameLocks noChangeAspect="1"/>
          </p:cNvGraphicFramePr>
          <p:nvPr/>
        </p:nvGraphicFramePr>
        <p:xfrm>
          <a:off x="2438401" y="685801"/>
          <a:ext cx="7300913" cy="2314575"/>
        </p:xfrm>
        <a:graphic>
          <a:graphicData uri="http://schemas.openxmlformats.org/presentationml/2006/ole">
            <mc:AlternateContent xmlns:mc="http://schemas.openxmlformats.org/markup-compatibility/2006">
              <mc:Choice xmlns:v="urn:schemas-microsoft-com:vml" Requires="v">
                <p:oleObj spid="_x0000_s66653" name="Document" r:id="rId4" imgW="7301323" imgH="2314864" progId="Word.Document.12">
                  <p:embed/>
                </p:oleObj>
              </mc:Choice>
              <mc:Fallback>
                <p:oleObj name="Document" r:id="rId4" imgW="7301323" imgH="2314864" progId="Word.Document.12">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1" y="685801"/>
                        <a:ext cx="7300913" cy="2314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6566" name="Picture 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438400" y="2943027"/>
            <a:ext cx="7254578" cy="2495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838200" y="228600"/>
            <a:ext cx="10972800" cy="6477000"/>
          </a:xfrm>
          <a:prstGeom prst="rect">
            <a:avLst/>
          </a:prstGeom>
        </p:spPr>
        <p:txBody>
          <a:bodyPr/>
          <a:lst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987552" lvl="1" indent="-457200">
              <a:buFont typeface="+mj-lt"/>
              <a:buAutoNum type="arabicPeriod" startAt="3"/>
            </a:pPr>
            <a:r>
              <a:rPr lang="en-US" b="1" i="0" dirty="0"/>
              <a:t>Name your tables well.  We use a prefix for all objects in our database.</a:t>
            </a:r>
          </a:p>
          <a:p>
            <a:pPr lvl="2"/>
            <a:r>
              <a:rPr lang="en-US" b="1" dirty="0"/>
              <a:t>Table				</a:t>
            </a:r>
            <a:r>
              <a:rPr lang="en-US" b="1" dirty="0" err="1"/>
              <a:t>tbl</a:t>
            </a:r>
            <a:r>
              <a:rPr lang="en-US" b="1" dirty="0"/>
              <a:t>…</a:t>
            </a:r>
          </a:p>
          <a:p>
            <a:pPr lvl="2"/>
            <a:r>
              <a:rPr lang="en-US" b="1" i="0" dirty="0"/>
              <a:t>Stored Procedures		</a:t>
            </a:r>
            <a:r>
              <a:rPr lang="en-US" b="1" i="0" dirty="0" err="1"/>
              <a:t>sp</a:t>
            </a:r>
            <a:r>
              <a:rPr lang="en-US" b="1" dirty="0"/>
              <a:t>…</a:t>
            </a:r>
            <a:endParaRPr lang="en-US" b="1" i="0" dirty="0"/>
          </a:p>
          <a:p>
            <a:pPr lvl="2"/>
            <a:r>
              <a:rPr lang="en-US" b="1" dirty="0"/>
              <a:t>Views				</a:t>
            </a:r>
            <a:r>
              <a:rPr lang="en-US" b="1" dirty="0" err="1"/>
              <a:t>vw</a:t>
            </a:r>
            <a:r>
              <a:rPr lang="en-US" b="1" dirty="0"/>
              <a:t>…</a:t>
            </a:r>
          </a:p>
          <a:p>
            <a:pPr lvl="2"/>
            <a:r>
              <a:rPr lang="en-US" b="1" dirty="0"/>
              <a:t>Functions			</a:t>
            </a:r>
            <a:r>
              <a:rPr lang="en-US" b="1" dirty="0" err="1"/>
              <a:t>fn</a:t>
            </a:r>
            <a:r>
              <a:rPr lang="en-US" b="1" dirty="0"/>
              <a:t>…</a:t>
            </a:r>
            <a:endParaRPr lang="en-US" b="1" i="0" dirty="0"/>
          </a:p>
          <a:p>
            <a:pPr marL="530352" lvl="1" indent="0">
              <a:buNone/>
            </a:pPr>
            <a:endParaRPr lang="en-US" b="1" i="0" dirty="0"/>
          </a:p>
          <a:p>
            <a:pPr marL="0" indent="0">
              <a:buNone/>
            </a:pPr>
            <a:r>
              <a:rPr lang="en-US" b="1" dirty="0"/>
              <a:t>Lets jump in and start with a real database…</a:t>
            </a:r>
          </a:p>
          <a:p>
            <a:r>
              <a:rPr lang="en-US" dirty="0"/>
              <a:t>Download the </a:t>
            </a:r>
            <a:r>
              <a:rPr lang="en-US" dirty="0" err="1"/>
              <a:t>create_ap.sql</a:t>
            </a:r>
            <a:r>
              <a:rPr lang="en-US" dirty="0"/>
              <a:t> file from Canvas and save it to your temp or M: drive. It can be found in: </a:t>
            </a:r>
            <a:r>
              <a:rPr lang="en-US" b="1" dirty="0"/>
              <a:t>Files/Databases/</a:t>
            </a:r>
          </a:p>
          <a:p>
            <a:r>
              <a:rPr lang="en-US" dirty="0"/>
              <a:t>In Visual Studio click the Open File icon on the top menu</a:t>
            </a:r>
          </a:p>
          <a:p>
            <a:r>
              <a:rPr lang="en-US" dirty="0"/>
              <a:t>Select the file (</a:t>
            </a:r>
            <a:r>
              <a:rPr lang="en-US" b="1" dirty="0" err="1"/>
              <a:t>create_ap.sql</a:t>
            </a:r>
            <a:r>
              <a:rPr lang="en-US" dirty="0"/>
              <a:t>)</a:t>
            </a:r>
          </a:p>
          <a:p>
            <a:r>
              <a:rPr lang="en-US" dirty="0"/>
              <a:t>Click </a:t>
            </a:r>
            <a:r>
              <a:rPr lang="en-US" u="sng" dirty="0"/>
              <a:t>the small green run arrow</a:t>
            </a:r>
            <a:r>
              <a:rPr lang="en-US" dirty="0"/>
              <a:t> in the </a:t>
            </a:r>
            <a:r>
              <a:rPr lang="en-US" dirty="0" err="1"/>
              <a:t>create_ap.sql</a:t>
            </a:r>
            <a:r>
              <a:rPr lang="en-US" dirty="0"/>
              <a:t> tab and run it.</a:t>
            </a:r>
          </a:p>
          <a:p>
            <a:r>
              <a:rPr lang="en-US" dirty="0"/>
              <a:t>When asked to select a server expand Local and pick the </a:t>
            </a:r>
            <a:r>
              <a:rPr lang="en-US" dirty="0" err="1"/>
              <a:t>MSSQLLocalDB</a:t>
            </a:r>
            <a:r>
              <a:rPr lang="en-US" dirty="0"/>
              <a:t> and click Connect</a:t>
            </a:r>
          </a:p>
          <a:p>
            <a:r>
              <a:rPr lang="en-US" dirty="0"/>
              <a:t>Right click onto the Database folder and select Refresh to see that your new database</a:t>
            </a:r>
          </a:p>
          <a:p>
            <a:endParaRPr lang="en-US" dirty="0"/>
          </a:p>
          <a:p>
            <a:pPr marL="0" indent="0" algn="ctr">
              <a:buNone/>
            </a:pPr>
            <a:r>
              <a:rPr lang="en-US" sz="2400" b="1" dirty="0"/>
              <a:t>Lets take a look at the script…</a:t>
            </a:r>
          </a:p>
          <a:p>
            <a:pPr marL="0" indent="0">
              <a:buNone/>
            </a:pPr>
            <a:endParaRPr lang="en-US" b="1" i="0" dirty="0"/>
          </a:p>
        </p:txBody>
      </p:sp>
    </p:spTree>
    <p:extLst>
      <p:ext uri="{BB962C8B-B14F-4D97-AF65-F5344CB8AC3E}">
        <p14:creationId xmlns:p14="http://schemas.microsoft.com/office/powerpoint/2010/main" val="314412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1"/>
          <p:cNvSpPr>
            <a:spLocks noGrp="1"/>
          </p:cNvSpPr>
          <p:nvPr>
            <p:ph type="dt" sz="half" idx="4294967295"/>
          </p:nvPr>
        </p:nvSpPr>
        <p:spPr>
          <a:xfrm>
            <a:off x="10668000" y="6400800"/>
            <a:ext cx="1371600" cy="27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dirty="0" err="1">
                <a:latin typeface="Arial Narrow" pitchFamily="34" charset="0"/>
              </a:rPr>
              <a:t>Murach's</a:t>
            </a:r>
            <a:r>
              <a:rPr lang="en-US" sz="900" dirty="0">
                <a:latin typeface="Arial Narrow" pitchFamily="34" charset="0"/>
              </a:rPr>
              <a:t> SQL Server 2016</a:t>
            </a:r>
          </a:p>
        </p:txBody>
      </p:sp>
      <p:sp>
        <p:nvSpPr>
          <p:cNvPr id="13315" name="Footer Placeholder 2"/>
          <p:cNvSpPr>
            <a:spLocks noGrp="1"/>
          </p:cNvSpPr>
          <p:nvPr>
            <p:ph type="ftr" sz="quarter" idx="4294967295"/>
          </p:nvPr>
        </p:nvSpPr>
        <p:spPr>
          <a:xfrm>
            <a:off x="838200" y="6400800"/>
            <a:ext cx="3623735" cy="279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sz="900" dirty="0">
                <a:latin typeface="Arial Narrow" pitchFamily="34" charset="0"/>
              </a:rPr>
              <a:t>© 2016, Mike Murach &amp; Associates, Inc.</a:t>
            </a:r>
          </a:p>
        </p:txBody>
      </p:sp>
      <p:sp>
        <p:nvSpPr>
          <p:cNvPr id="3" name="Rectangle 2"/>
          <p:cNvSpPr/>
          <p:nvPr/>
        </p:nvSpPr>
        <p:spPr>
          <a:xfrm>
            <a:off x="2514600" y="609601"/>
            <a:ext cx="7162800" cy="2508379"/>
          </a:xfrm>
          <a:prstGeom prst="rect">
            <a:avLst/>
          </a:prstGeom>
        </p:spPr>
        <p:txBody>
          <a:bodyPr wrap="square">
            <a:spAutoFit/>
          </a:bodyPr>
          <a:lstStyle/>
          <a:p>
            <a:pPr algn="ctr">
              <a:spcAft>
                <a:spcPts val="600"/>
              </a:spcAft>
              <a:tabLst>
                <a:tab pos="1371600" algn="l"/>
              </a:tabLst>
            </a:pPr>
            <a:r>
              <a:rPr lang="en-US" sz="3600" b="1" dirty="0">
                <a:solidFill>
                  <a:srgbClr val="0033CC"/>
                </a:solidFill>
                <a:latin typeface="Arial" panose="020B0604020202020204" pitchFamily="34" charset="0"/>
                <a:ea typeface="Times New Roman" panose="02020603050405020304" pitchFamily="18" charset="0"/>
                <a:cs typeface="Times New Roman" panose="02020603050405020304" pitchFamily="18" charset="0"/>
              </a:rPr>
              <a:t>Chapter 3</a:t>
            </a:r>
          </a:p>
          <a:p>
            <a:pPr algn="ctr">
              <a:spcBef>
                <a:spcPts val="2400"/>
              </a:spcBef>
              <a:spcAft>
                <a:spcPts val="600"/>
              </a:spcAft>
              <a:tabLst>
                <a:tab pos="1371600" algn="l"/>
              </a:tabLst>
            </a:pPr>
            <a:r>
              <a:rPr lang="en-US" sz="4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How to retrieve data</a:t>
            </a:r>
            <a:br>
              <a:rPr lang="en-US" sz="4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br>
            <a:r>
              <a:rPr lang="en-US" sz="48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from a single table</a:t>
            </a:r>
          </a:p>
        </p:txBody>
      </p:sp>
    </p:spTree>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TM10001105[[fn=Crop]]</Template>
  <TotalTime>12999</TotalTime>
  <Words>2127</Words>
  <Application>Microsoft Office PowerPoint</Application>
  <PresentationFormat>Widescreen</PresentationFormat>
  <Paragraphs>231</Paragraphs>
  <Slides>70</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Arial Narrow</vt:lpstr>
      <vt:lpstr>Calibri</vt:lpstr>
      <vt:lpstr>Courier New</vt:lpstr>
      <vt:lpstr>Franklin Gothic Book</vt:lpstr>
      <vt:lpstr>Symbol</vt:lpstr>
      <vt:lpstr>Times New Roman</vt:lpstr>
      <vt:lpstr>Crop</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Mike Murach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Stephen</dc:creator>
  <cp:lastModifiedBy>"stahrm"</cp:lastModifiedBy>
  <cp:revision>122</cp:revision>
  <cp:lastPrinted>2019-08-29T11:24:22Z</cp:lastPrinted>
  <dcterms:created xsi:type="dcterms:W3CDTF">2011-02-08T23:20:43Z</dcterms:created>
  <dcterms:modified xsi:type="dcterms:W3CDTF">2020-04-09T12:17:58Z</dcterms:modified>
</cp:coreProperties>
</file>