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39"/>
  </p:notesMasterIdLst>
  <p:handoutMasterIdLst>
    <p:handoutMasterId r:id="rId40"/>
  </p:handoutMasterIdLst>
  <p:sldIdLst>
    <p:sldId id="381" r:id="rId2"/>
    <p:sldId id="383" r:id="rId3"/>
    <p:sldId id="359" r:id="rId4"/>
    <p:sldId id="363" r:id="rId5"/>
    <p:sldId id="378" r:id="rId6"/>
    <p:sldId id="398" r:id="rId7"/>
    <p:sldId id="364" r:id="rId8"/>
    <p:sldId id="380" r:id="rId9"/>
    <p:sldId id="365" r:id="rId10"/>
    <p:sldId id="399" r:id="rId11"/>
    <p:sldId id="366" r:id="rId12"/>
    <p:sldId id="421" r:id="rId13"/>
    <p:sldId id="422" r:id="rId14"/>
    <p:sldId id="367" r:id="rId15"/>
    <p:sldId id="368" r:id="rId16"/>
    <p:sldId id="369" r:id="rId17"/>
    <p:sldId id="384" r:id="rId18"/>
    <p:sldId id="416" r:id="rId19"/>
    <p:sldId id="415" r:id="rId20"/>
    <p:sldId id="414" r:id="rId21"/>
    <p:sldId id="413" r:id="rId22"/>
    <p:sldId id="412" r:id="rId23"/>
    <p:sldId id="411" r:id="rId24"/>
    <p:sldId id="417" r:id="rId25"/>
    <p:sldId id="370" r:id="rId26"/>
    <p:sldId id="385" r:id="rId27"/>
    <p:sldId id="400" r:id="rId28"/>
    <p:sldId id="401" r:id="rId29"/>
    <p:sldId id="402" r:id="rId30"/>
    <p:sldId id="403" r:id="rId31"/>
    <p:sldId id="404" r:id="rId32"/>
    <p:sldId id="405" r:id="rId33"/>
    <p:sldId id="406" r:id="rId34"/>
    <p:sldId id="407" r:id="rId35"/>
    <p:sldId id="362" r:id="rId36"/>
    <p:sldId id="419" r:id="rId37"/>
    <p:sldId id="420"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891"/>
    <a:srgbClr val="E3A988"/>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8" autoAdjust="0"/>
    <p:restoredTop sz="96405" autoAdjust="0"/>
  </p:normalViewPr>
  <p:slideViewPr>
    <p:cSldViewPr>
      <p:cViewPr varScale="1">
        <p:scale>
          <a:sx n="131" d="100"/>
          <a:sy n="131" d="100"/>
        </p:scale>
        <p:origin x="16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4D09D848-8C4A-4B41-9CBF-C5D776ECFC0F}" type="presOf" srcId="{EADF74B9-168E-944C-B968-82B720F1C125}" destId="{FAB70A0B-6355-A049-80C7-D281E9662899}" srcOrd="0" destOrd="0" presId="urn:microsoft.com/office/officeart/2005/8/layout/chevron1"/>
    <dgm:cxn modelId="{9FB9145D-8A59-724B-9FFD-3FC20702C844}" type="presOf" srcId="{6B57FDDA-8F0C-8B42-BABC-39C99BE7864F}" destId="{2A12BD47-4BDB-3343-9554-B0171B10A11F}"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9DDC4-31D3-224B-8993-BDA6042EB1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0BF9D2E-A6FF-6045-8151-37AE24795193}">
      <dgm:prSet custT="1"/>
      <dgm:spPr/>
      <dgm:t>
        <a:bodyPr/>
        <a:lstStyle/>
        <a:p>
          <a:pPr rtl="0"/>
          <a:r>
            <a:rPr lang="en-US" sz="1400" dirty="0"/>
            <a:t>1. Computer security is not as simple as it might first appear to the novice</a:t>
          </a:r>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a:solidFill>
          <a:schemeClr val="accent3">
            <a:lumMod val="75000"/>
          </a:schemeClr>
        </a:solidFill>
      </dgm:spPr>
      <dgm:t>
        <a:bodyPr/>
        <a:lstStyle/>
        <a:p>
          <a:pPr rtl="0"/>
          <a:r>
            <a:rPr lang="en-US" sz="1400" dirty="0"/>
            <a:t>2. In developing a particular security mechanism or algorithm, one must always consider potential attacks on those security features</a:t>
          </a:r>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dirty="0"/>
            <a:t>3. Procedures used to provide particular services are often counterintuitive</a:t>
          </a:r>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a:solidFill>
          <a:schemeClr val="accent5">
            <a:lumMod val="75000"/>
          </a:schemeClr>
        </a:solidFill>
      </dgm:spPr>
      <dgm:t>
        <a:bodyPr/>
        <a:lstStyle/>
        <a:p>
          <a:pPr rtl="0"/>
          <a:r>
            <a:rPr lang="en-US" sz="1400" dirty="0"/>
            <a:t>4. Physical and logical placement needs to be determined</a:t>
          </a:r>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dgm:t>
        <a:bodyPr/>
        <a:lstStyle/>
        <a:p>
          <a:pPr rtl="0"/>
          <a:r>
            <a:rPr lang="en-US" sz="13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a:solidFill>
          <a:schemeClr val="accent3">
            <a:lumMod val="75000"/>
          </a:schemeClr>
        </a:solidFill>
      </dgm:spPr>
      <dgm:t>
        <a:bodyPr/>
        <a:lstStyle/>
        <a:p>
          <a:pPr rtl="0"/>
          <a:r>
            <a:rPr lang="en-US" sz="1400" dirty="0"/>
            <a:t>6. Attackers only need to find a single weakness, while the designer must find and eliminate all weaknesses to achieve perfect security</a:t>
          </a:r>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dgm:t>
        <a:bodyPr/>
        <a:lstStyle/>
        <a:p>
          <a:pPr rtl="0"/>
          <a:r>
            <a:rPr lang="en-US" sz="1400" dirty="0"/>
            <a:t>9. There is a natural tendency on the part of users and system managers to perceive little benefit from security investment until a security failure occurs</a:t>
          </a:r>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a:solidFill>
          <a:schemeClr val="accent5">
            <a:lumMod val="75000"/>
          </a:schemeClr>
        </a:solidFill>
      </dgm:spPr>
      <dgm:t>
        <a:bodyPr/>
        <a:lstStyle/>
        <a:p>
          <a:pPr rtl="0"/>
          <a:r>
            <a:rPr lang="en-US" sz="1400" dirty="0"/>
            <a:t>8. Security requires regular and constant monitoring</a:t>
          </a:r>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dirty="0"/>
            <a:t>7. Security is still too often an afterthought to be incorporated into a system after the design is complete, rather than being an integral part of the design process</a:t>
          </a:r>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a:solidFill>
          <a:schemeClr val="accent3">
            <a:lumMod val="75000"/>
          </a:schemeClr>
        </a:solidFill>
      </dgm:spPr>
      <dgm:t>
        <a:bodyPr/>
        <a:lstStyle/>
        <a:p>
          <a:pPr rtl="0"/>
          <a:r>
            <a:rPr lang="en-US" sz="1400" dirty="0"/>
            <a:t>10. Many users and even security administrators view strong security as an impediment to efficient and user-friendly operation of an information system or use of information</a:t>
          </a:r>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746A6ECA-48E4-9E45-8578-AF829B63CA0C}" type="pres">
      <dgm:prSet presAssocID="{1249DDC4-31D3-224B-8993-BDA6042EB1E3}" presName="linear" presStyleCnt="0">
        <dgm:presLayoutVars>
          <dgm:animLvl val="lvl"/>
          <dgm:resizeHandles val="exact"/>
        </dgm:presLayoutVars>
      </dgm:prSet>
      <dgm:spPr/>
    </dgm:pt>
    <dgm:pt modelId="{6873EC69-5554-1946-A603-622FD2F24531}" type="pres">
      <dgm:prSet presAssocID="{C0BF9D2E-A6FF-6045-8151-37AE24795193}" presName="parentText" presStyleLbl="node1" presStyleIdx="0" presStyleCnt="10">
        <dgm:presLayoutVars>
          <dgm:chMax val="0"/>
          <dgm:bulletEnabled val="1"/>
        </dgm:presLayoutVars>
      </dgm:prSet>
      <dgm:spPr/>
    </dgm:pt>
    <dgm:pt modelId="{25A670DD-F6AC-A641-A613-E2E7BE0EEFAF}" type="pres">
      <dgm:prSet presAssocID="{681D42A9-34FB-0342-8F81-036924A1FD91}" presName="spacer" presStyleCnt="0"/>
      <dgm:spPr/>
    </dgm:pt>
    <dgm:pt modelId="{CF5A8B8B-DEFB-E740-81CA-4AD7AAF0AAF9}" type="pres">
      <dgm:prSet presAssocID="{38737062-B875-D04C-8454-D1D7A4AFF327}" presName="parentText" presStyleLbl="node1" presStyleIdx="1" presStyleCnt="10">
        <dgm:presLayoutVars>
          <dgm:chMax val="0"/>
          <dgm:bulletEnabled val="1"/>
        </dgm:presLayoutVars>
      </dgm:prSet>
      <dgm:spPr/>
    </dgm:pt>
    <dgm:pt modelId="{90E0A6F3-3366-F447-ABB4-73D5B4A5C730}" type="pres">
      <dgm:prSet presAssocID="{8557F9BB-144D-2F47-BC18-0FEF5B016251}" presName="spacer" presStyleCnt="0"/>
      <dgm:spPr/>
    </dgm:pt>
    <dgm:pt modelId="{793D2875-7427-DB48-8DB3-CA46BFF185D3}" type="pres">
      <dgm:prSet presAssocID="{D206238D-B64A-3C48-9AA9-02A105F7B14A}" presName="parentText" presStyleLbl="node1" presStyleIdx="2" presStyleCnt="10">
        <dgm:presLayoutVars>
          <dgm:chMax val="0"/>
          <dgm:bulletEnabled val="1"/>
        </dgm:presLayoutVars>
      </dgm:prSet>
      <dgm:spPr/>
    </dgm:pt>
    <dgm:pt modelId="{F1EB58D8-21FF-624D-BA59-0B8390953F71}" type="pres">
      <dgm:prSet presAssocID="{727A58D2-5CF5-8E4E-BEE7-8E76ADC3CD86}" presName="spacer" presStyleCnt="0"/>
      <dgm:spPr/>
    </dgm:pt>
    <dgm:pt modelId="{9FEAA38D-0E1F-4E47-B5A5-B5834DBA8E5F}" type="pres">
      <dgm:prSet presAssocID="{5C2CD799-37EF-8749-8CEF-C46C6DE32CBE}" presName="parentText" presStyleLbl="node1" presStyleIdx="3" presStyleCnt="10">
        <dgm:presLayoutVars>
          <dgm:chMax val="0"/>
          <dgm:bulletEnabled val="1"/>
        </dgm:presLayoutVars>
      </dgm:prSet>
      <dgm:spPr/>
    </dgm:pt>
    <dgm:pt modelId="{ACA172EC-B24D-EF47-9BED-3D884B5EC23D}" type="pres">
      <dgm:prSet presAssocID="{C7BB4EA2-9D39-7341-89AB-01A93CBF5C82}" presName="spacer" presStyleCnt="0"/>
      <dgm:spPr/>
    </dgm:pt>
    <dgm:pt modelId="{C3BEE8ED-5622-8443-8726-5314A36904EC}" type="pres">
      <dgm:prSet presAssocID="{5875E5B6-99EC-2142-8C93-2B38B35F688B}" presName="parentText" presStyleLbl="node1" presStyleIdx="4" presStyleCnt="10">
        <dgm:presLayoutVars>
          <dgm:chMax val="0"/>
          <dgm:bulletEnabled val="1"/>
        </dgm:presLayoutVars>
      </dgm:prSet>
      <dgm:spPr/>
    </dgm:pt>
    <dgm:pt modelId="{512A6E07-1DEB-4D40-9E42-0E6323C9B991}" type="pres">
      <dgm:prSet presAssocID="{BAB8A9BC-D36F-6A44-9A0F-94A1C07F4074}" presName="spacer" presStyleCnt="0"/>
      <dgm:spPr/>
    </dgm:pt>
    <dgm:pt modelId="{C5ACDA04-9503-D741-9A98-A11F5B1C4290}" type="pres">
      <dgm:prSet presAssocID="{8790E657-59DC-AB4E-B2D8-E6E47498FDA6}" presName="parentText" presStyleLbl="node1" presStyleIdx="5" presStyleCnt="10">
        <dgm:presLayoutVars>
          <dgm:chMax val="0"/>
          <dgm:bulletEnabled val="1"/>
        </dgm:presLayoutVars>
      </dgm:prSet>
      <dgm:spPr/>
    </dgm:pt>
    <dgm:pt modelId="{1DB0C662-0C50-AF4E-9D19-8014AA129764}" type="pres">
      <dgm:prSet presAssocID="{2EC64B36-D9FD-8848-9D42-D633207B9C98}" presName="spacer" presStyleCnt="0"/>
      <dgm:spPr/>
    </dgm:pt>
    <dgm:pt modelId="{0776297F-1ECD-134C-BCF0-208F2852E00A}" type="pres">
      <dgm:prSet presAssocID="{94E76F4D-5287-4842-B1AD-60F0E334EE0C}" presName="parentText" presStyleLbl="node1" presStyleIdx="6" presStyleCnt="10">
        <dgm:presLayoutVars>
          <dgm:chMax val="0"/>
          <dgm:bulletEnabled val="1"/>
        </dgm:presLayoutVars>
      </dgm:prSet>
      <dgm:spPr/>
    </dgm:pt>
    <dgm:pt modelId="{4ED4D29B-17C4-5F41-9C4F-9763F0A7DF4A}" type="pres">
      <dgm:prSet presAssocID="{619A9664-8B7A-A845-A004-F7B845FFEFD3}" presName="spacer" presStyleCnt="0"/>
      <dgm:spPr/>
    </dgm:pt>
    <dgm:pt modelId="{E2EE7A55-3978-B04F-A3FE-9C9F056CBA11}" type="pres">
      <dgm:prSet presAssocID="{4D1B6B79-8B71-C34C-8F69-69541115B5A2}" presName="parentText" presStyleLbl="node1" presStyleIdx="7" presStyleCnt="10">
        <dgm:presLayoutVars>
          <dgm:chMax val="0"/>
          <dgm:bulletEnabled val="1"/>
        </dgm:presLayoutVars>
      </dgm:prSet>
      <dgm:spPr/>
    </dgm:pt>
    <dgm:pt modelId="{B5163028-441F-4641-AF38-78FD6EDACD76}" type="pres">
      <dgm:prSet presAssocID="{9EADADCF-7E16-BD45-8D13-B4B901575AAC}" presName="spacer" presStyleCnt="0"/>
      <dgm:spPr/>
    </dgm:pt>
    <dgm:pt modelId="{591F456C-2256-9443-8F58-72257993E123}" type="pres">
      <dgm:prSet presAssocID="{BD282607-209B-D94B-82EC-B7D7D51B88C7}" presName="parentText" presStyleLbl="node1" presStyleIdx="8" presStyleCnt="10">
        <dgm:presLayoutVars>
          <dgm:chMax val="0"/>
          <dgm:bulletEnabled val="1"/>
        </dgm:presLayoutVars>
      </dgm:prSet>
      <dgm:spPr/>
    </dgm:pt>
    <dgm:pt modelId="{A9801312-C063-7040-88DD-9B96B6748B4D}" type="pres">
      <dgm:prSet presAssocID="{F2D66187-238D-EA4C-A2D4-2A8FA28E75A7}" presName="spacer" presStyleCnt="0"/>
      <dgm:spPr/>
    </dgm:pt>
    <dgm:pt modelId="{B8E735F0-D003-6942-B3ED-099C1D685E5D}" type="pres">
      <dgm:prSet presAssocID="{5FA45762-0B5E-234E-8176-DC0809E271B0}" presName="parentText" presStyleLbl="node1" presStyleIdx="9" presStyleCnt="10">
        <dgm:presLayoutVars>
          <dgm:chMax val="0"/>
          <dgm:bulletEnabled val="1"/>
        </dgm:presLayoutVars>
      </dgm:prSet>
      <dgm:spPr/>
    </dgm:pt>
  </dgm:ptLst>
  <dgm:cxnLst>
    <dgm:cxn modelId="{90911A03-FC7A-E346-86F8-F36E6FBD5998}" srcId="{1249DDC4-31D3-224B-8993-BDA6042EB1E3}" destId="{5FA45762-0B5E-234E-8176-DC0809E271B0}" srcOrd="9" destOrd="0" parTransId="{CF11053D-87E8-B74D-A2F5-D261BC380F7F}" sibTransId="{61AC2F5D-DCBF-DD4D-81CC-329F6A995B18}"/>
    <dgm:cxn modelId="{BADB7F08-42E4-A245-B7FB-7DF1D8FCBB5A}" type="presOf" srcId="{BD282607-209B-D94B-82EC-B7D7D51B88C7}" destId="{591F456C-2256-9443-8F58-72257993E123}" srcOrd="0" destOrd="0" presId="urn:microsoft.com/office/officeart/2005/8/layout/vList2"/>
    <dgm:cxn modelId="{2CBF380A-E2C2-024B-A48D-1E2A968CE577}" type="presOf" srcId="{8790E657-59DC-AB4E-B2D8-E6E47498FDA6}" destId="{C5ACDA04-9503-D741-9A98-A11F5B1C4290}" srcOrd="0" destOrd="0" presId="urn:microsoft.com/office/officeart/2005/8/layout/vList2"/>
    <dgm:cxn modelId="{E1FF7C1D-3FB0-0E47-BD15-C5CA55B2821B}" srcId="{1249DDC4-31D3-224B-8993-BDA6042EB1E3}" destId="{5C2CD799-37EF-8749-8CEF-C46C6DE32CBE}" srcOrd="3" destOrd="0" parTransId="{DDBDB4F2-E22D-9549-A45F-C952A9C7A73C}" sibTransId="{C7BB4EA2-9D39-7341-89AB-01A93CBF5C82}"/>
    <dgm:cxn modelId="{A1063626-8553-AA4B-B59B-38773354D5B0}" srcId="{1249DDC4-31D3-224B-8993-BDA6042EB1E3}" destId="{BD282607-209B-D94B-82EC-B7D7D51B88C7}" srcOrd="8" destOrd="0" parTransId="{28C8EBCC-FE59-FB41-9BBC-2B02F287091F}" sibTransId="{F2D66187-238D-EA4C-A2D4-2A8FA28E75A7}"/>
    <dgm:cxn modelId="{2F6A9E27-D5C1-D843-8B20-32484B2CA0AC}" srcId="{1249DDC4-31D3-224B-8993-BDA6042EB1E3}" destId="{5875E5B6-99EC-2142-8C93-2B38B35F688B}" srcOrd="4" destOrd="0" parTransId="{73BE2ECB-C1DA-5242-951F-6092EB4D40FC}" sibTransId="{BAB8A9BC-D36F-6A44-9A0F-94A1C07F4074}"/>
    <dgm:cxn modelId="{23C3CA36-B202-304E-9B75-22110C8EF0AC}" type="presOf" srcId="{5C2CD799-37EF-8749-8CEF-C46C6DE32CBE}" destId="{9FEAA38D-0E1F-4E47-B5A5-B5834DBA8E5F}" srcOrd="0" destOrd="0" presId="urn:microsoft.com/office/officeart/2005/8/layout/vList2"/>
    <dgm:cxn modelId="{CEE37639-5395-ED4E-8752-E7EB8124AA30}" srcId="{1249DDC4-31D3-224B-8993-BDA6042EB1E3}" destId="{38737062-B875-D04C-8454-D1D7A4AFF327}" srcOrd="1" destOrd="0" parTransId="{D9AE507F-B97D-BD42-B074-C8994FDD67ED}" sibTransId="{8557F9BB-144D-2F47-BC18-0FEF5B016251}"/>
    <dgm:cxn modelId="{C9C8304A-159D-B84A-A09C-1881AFF35B9A}" type="presOf" srcId="{C0BF9D2E-A6FF-6045-8151-37AE24795193}" destId="{6873EC69-5554-1946-A603-622FD2F24531}" srcOrd="0" destOrd="0" presId="urn:microsoft.com/office/officeart/2005/8/layout/vList2"/>
    <dgm:cxn modelId="{DB8B5F57-45B2-8C4E-B4CF-FD46BB281A0E}" type="presOf" srcId="{94E76F4D-5287-4842-B1AD-60F0E334EE0C}" destId="{0776297F-1ECD-134C-BCF0-208F2852E00A}" srcOrd="0" destOrd="0" presId="urn:microsoft.com/office/officeart/2005/8/layout/vList2"/>
    <dgm:cxn modelId="{2B84E165-0E13-2840-8DB8-5181EF66AA60}" type="presOf" srcId="{38737062-B875-D04C-8454-D1D7A4AFF327}" destId="{CF5A8B8B-DEFB-E740-81CA-4AD7AAF0AAF9}" srcOrd="0" destOrd="0" presId="urn:microsoft.com/office/officeart/2005/8/layout/vList2"/>
    <dgm:cxn modelId="{07457E72-B7B0-C145-B24A-918289C33945}" srcId="{1249DDC4-31D3-224B-8993-BDA6042EB1E3}" destId="{94E76F4D-5287-4842-B1AD-60F0E334EE0C}" srcOrd="6" destOrd="0" parTransId="{5A181E3C-E1D7-0B47-8768-DB527A0C430B}" sibTransId="{619A9664-8B7A-A845-A004-F7B845FFEFD3}"/>
    <dgm:cxn modelId="{AAE36478-93DE-234B-AFB9-87B1FFA200E5}" type="presOf" srcId="{5875E5B6-99EC-2142-8C93-2B38B35F688B}" destId="{C3BEE8ED-5622-8443-8726-5314A36904EC}" srcOrd="0" destOrd="0" presId="urn:microsoft.com/office/officeart/2005/8/layout/vList2"/>
    <dgm:cxn modelId="{959AAC7A-07CA-8D48-A70C-620CF89C080B}" type="presOf" srcId="{5FA45762-0B5E-234E-8176-DC0809E271B0}" destId="{B8E735F0-D003-6942-B3ED-099C1D685E5D}" srcOrd="0" destOrd="0" presId="urn:microsoft.com/office/officeart/2005/8/layout/vList2"/>
    <dgm:cxn modelId="{5125F4BE-7BF6-BE4D-8F47-AE9648C30FFE}" srcId="{1249DDC4-31D3-224B-8993-BDA6042EB1E3}" destId="{D206238D-B64A-3C48-9AA9-02A105F7B14A}" srcOrd="2" destOrd="0" parTransId="{98665341-6C3B-A64F-B934-00925864E583}" sibTransId="{727A58D2-5CF5-8E4E-BEE7-8E76ADC3CD86}"/>
    <dgm:cxn modelId="{DB1248C1-542B-F244-99A6-B417281F8916}" srcId="{1249DDC4-31D3-224B-8993-BDA6042EB1E3}" destId="{4D1B6B79-8B71-C34C-8F69-69541115B5A2}" srcOrd="7" destOrd="0" parTransId="{0599851D-42A5-234E-8F8E-AB590B76BC39}" sibTransId="{9EADADCF-7E16-BD45-8D13-B4B901575AAC}"/>
    <dgm:cxn modelId="{159F91C2-0ADB-5341-91F3-B5838B7D939B}" srcId="{1249DDC4-31D3-224B-8993-BDA6042EB1E3}" destId="{C0BF9D2E-A6FF-6045-8151-37AE24795193}" srcOrd="0" destOrd="0" parTransId="{51F3D1C9-D2D1-0B4E-A92B-B30E5A3B4C00}" sibTransId="{681D42A9-34FB-0342-8F81-036924A1FD91}"/>
    <dgm:cxn modelId="{BEF29EC4-E4A1-1043-99F0-06F3EA634EF8}" srcId="{1249DDC4-31D3-224B-8993-BDA6042EB1E3}" destId="{8790E657-59DC-AB4E-B2D8-E6E47498FDA6}" srcOrd="5" destOrd="0" parTransId="{1613C12A-0E45-D64E-A356-DADB4217BAF4}" sibTransId="{2EC64B36-D9FD-8848-9D42-D633207B9C98}"/>
    <dgm:cxn modelId="{4F9740CA-9A9F-124E-BC06-A7F6FC5D3F9B}" type="presOf" srcId="{4D1B6B79-8B71-C34C-8F69-69541115B5A2}" destId="{E2EE7A55-3978-B04F-A3FE-9C9F056CBA11}" srcOrd="0" destOrd="0" presId="urn:microsoft.com/office/officeart/2005/8/layout/vList2"/>
    <dgm:cxn modelId="{0C6F92E5-5230-9046-8E00-8974E4EA5DFC}" type="presOf" srcId="{D206238D-B64A-3C48-9AA9-02A105F7B14A}" destId="{793D2875-7427-DB48-8DB3-CA46BFF185D3}" srcOrd="0" destOrd="0" presId="urn:microsoft.com/office/officeart/2005/8/layout/vList2"/>
    <dgm:cxn modelId="{3B4FA8F6-16FB-7043-9CE6-4324B16DE483}" type="presOf" srcId="{1249DDC4-31D3-224B-8993-BDA6042EB1E3}" destId="{746A6ECA-48E4-9E45-8578-AF829B63CA0C}" srcOrd="0" destOrd="0" presId="urn:microsoft.com/office/officeart/2005/8/layout/vList2"/>
    <dgm:cxn modelId="{B5C25240-0437-EE4F-8BEC-5C211D38FA41}" type="presParOf" srcId="{746A6ECA-48E4-9E45-8578-AF829B63CA0C}" destId="{6873EC69-5554-1946-A603-622FD2F24531}" srcOrd="0" destOrd="0" presId="urn:microsoft.com/office/officeart/2005/8/layout/vList2"/>
    <dgm:cxn modelId="{898BC20C-A50B-0C4B-A1A0-6555D6AC70DA}" type="presParOf" srcId="{746A6ECA-48E4-9E45-8578-AF829B63CA0C}" destId="{25A670DD-F6AC-A641-A613-E2E7BE0EEFAF}" srcOrd="1" destOrd="0" presId="urn:microsoft.com/office/officeart/2005/8/layout/vList2"/>
    <dgm:cxn modelId="{66EA0E4F-7324-4244-B972-C13BA76454B9}" type="presParOf" srcId="{746A6ECA-48E4-9E45-8578-AF829B63CA0C}" destId="{CF5A8B8B-DEFB-E740-81CA-4AD7AAF0AAF9}" srcOrd="2" destOrd="0" presId="urn:microsoft.com/office/officeart/2005/8/layout/vList2"/>
    <dgm:cxn modelId="{609589D4-8A34-A64F-A3CE-F2EAA3AA7082}" type="presParOf" srcId="{746A6ECA-48E4-9E45-8578-AF829B63CA0C}" destId="{90E0A6F3-3366-F447-ABB4-73D5B4A5C730}" srcOrd="3" destOrd="0" presId="urn:microsoft.com/office/officeart/2005/8/layout/vList2"/>
    <dgm:cxn modelId="{4F319E87-9EBD-F041-90BD-29240780ADEE}" type="presParOf" srcId="{746A6ECA-48E4-9E45-8578-AF829B63CA0C}" destId="{793D2875-7427-DB48-8DB3-CA46BFF185D3}" srcOrd="4" destOrd="0" presId="urn:microsoft.com/office/officeart/2005/8/layout/vList2"/>
    <dgm:cxn modelId="{D279FDCC-80B6-B54D-ADAB-6862DD27ADBD}" type="presParOf" srcId="{746A6ECA-48E4-9E45-8578-AF829B63CA0C}" destId="{F1EB58D8-21FF-624D-BA59-0B8390953F71}" srcOrd="5" destOrd="0" presId="urn:microsoft.com/office/officeart/2005/8/layout/vList2"/>
    <dgm:cxn modelId="{009C980D-D4D4-314A-91FD-E1530E975161}" type="presParOf" srcId="{746A6ECA-48E4-9E45-8578-AF829B63CA0C}" destId="{9FEAA38D-0E1F-4E47-B5A5-B5834DBA8E5F}" srcOrd="6" destOrd="0" presId="urn:microsoft.com/office/officeart/2005/8/layout/vList2"/>
    <dgm:cxn modelId="{A3E53E54-ACFD-9247-818D-B543E338BB8D}" type="presParOf" srcId="{746A6ECA-48E4-9E45-8578-AF829B63CA0C}" destId="{ACA172EC-B24D-EF47-9BED-3D884B5EC23D}" srcOrd="7" destOrd="0" presId="urn:microsoft.com/office/officeart/2005/8/layout/vList2"/>
    <dgm:cxn modelId="{76056C4E-D040-894C-92AC-0B1ECBFD22C1}" type="presParOf" srcId="{746A6ECA-48E4-9E45-8578-AF829B63CA0C}" destId="{C3BEE8ED-5622-8443-8726-5314A36904EC}" srcOrd="8" destOrd="0" presId="urn:microsoft.com/office/officeart/2005/8/layout/vList2"/>
    <dgm:cxn modelId="{8257E290-8F19-8B45-BF0E-9DFB694C55FF}" type="presParOf" srcId="{746A6ECA-48E4-9E45-8578-AF829B63CA0C}" destId="{512A6E07-1DEB-4D40-9E42-0E6323C9B991}" srcOrd="9" destOrd="0" presId="urn:microsoft.com/office/officeart/2005/8/layout/vList2"/>
    <dgm:cxn modelId="{F6427CC7-2A66-A640-80B9-C1630AC7F70C}" type="presParOf" srcId="{746A6ECA-48E4-9E45-8578-AF829B63CA0C}" destId="{C5ACDA04-9503-D741-9A98-A11F5B1C4290}" srcOrd="10" destOrd="0" presId="urn:microsoft.com/office/officeart/2005/8/layout/vList2"/>
    <dgm:cxn modelId="{787856D4-F7F3-BE45-84CD-BBDB00D2F968}" type="presParOf" srcId="{746A6ECA-48E4-9E45-8578-AF829B63CA0C}" destId="{1DB0C662-0C50-AF4E-9D19-8014AA129764}" srcOrd="11" destOrd="0" presId="urn:microsoft.com/office/officeart/2005/8/layout/vList2"/>
    <dgm:cxn modelId="{2ED5586B-CE13-394B-8855-807BEB89BD4B}" type="presParOf" srcId="{746A6ECA-48E4-9E45-8578-AF829B63CA0C}" destId="{0776297F-1ECD-134C-BCF0-208F2852E00A}" srcOrd="12" destOrd="0" presId="urn:microsoft.com/office/officeart/2005/8/layout/vList2"/>
    <dgm:cxn modelId="{C4F83B28-B89E-2444-A7B7-67227CB1E476}" type="presParOf" srcId="{746A6ECA-48E4-9E45-8578-AF829B63CA0C}" destId="{4ED4D29B-17C4-5F41-9C4F-9763F0A7DF4A}" srcOrd="13" destOrd="0" presId="urn:microsoft.com/office/officeart/2005/8/layout/vList2"/>
    <dgm:cxn modelId="{DAAA0EA2-6397-E244-865B-9030365C7A5B}" type="presParOf" srcId="{746A6ECA-48E4-9E45-8578-AF829B63CA0C}" destId="{E2EE7A55-3978-B04F-A3FE-9C9F056CBA11}" srcOrd="14" destOrd="0" presId="urn:microsoft.com/office/officeart/2005/8/layout/vList2"/>
    <dgm:cxn modelId="{F7019233-E3F3-9942-A47B-320B1459CF00}" type="presParOf" srcId="{746A6ECA-48E4-9E45-8578-AF829B63CA0C}" destId="{B5163028-441F-4641-AF38-78FD6EDACD76}" srcOrd="15" destOrd="0" presId="urn:microsoft.com/office/officeart/2005/8/layout/vList2"/>
    <dgm:cxn modelId="{F890EE04-532F-0049-85E1-BC471C726E41}" type="presParOf" srcId="{746A6ECA-48E4-9E45-8578-AF829B63CA0C}" destId="{591F456C-2256-9443-8F58-72257993E123}" srcOrd="16" destOrd="0" presId="urn:microsoft.com/office/officeart/2005/8/layout/vList2"/>
    <dgm:cxn modelId="{3E19C425-03F7-2340-8DF0-E4971C543918}" type="presParOf" srcId="{746A6ECA-48E4-9E45-8578-AF829B63CA0C}" destId="{A9801312-C063-7040-88DD-9B96B6748B4D}" srcOrd="17" destOrd="0" presId="urn:microsoft.com/office/officeart/2005/8/layout/vList2"/>
    <dgm:cxn modelId="{54DFCF9C-180F-5445-B1B6-17DF1293A60B}" type="presParOf" srcId="{746A6ECA-48E4-9E45-8578-AF829B63CA0C}" destId="{B8E735F0-D003-6942-B3ED-099C1D685E5D}"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338FF568-1ABC-0043-AFFE-FFC4142FDAD0}" type="presOf" srcId="{76DB9AEB-C055-F040-99A3-882717370FAF}" destId="{33E5E0D6-269F-D64A-B84F-A5C37FDA9389}" srcOrd="1" destOrd="0" presId="urn:microsoft.com/office/officeart/2005/8/layout/target3"/>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5">
            <a:lumMod val="75000"/>
          </a:schemeClr>
        </a:solidFill>
      </dgm:spPr>
      <dgm:t>
        <a:bodyPr/>
        <a:lstStyle/>
        <a:p>
          <a:pPr rtl="0"/>
          <a:r>
            <a:rPr lang="en-US" b="1" dirty="0">
              <a:latin typeface="+mj-lt"/>
            </a:rPr>
            <a:t>Means used to deal with security attacks</a:t>
          </a: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5">
            <a:lumMod val="75000"/>
          </a:schemeClr>
        </a:solidFill>
      </dgm:spPr>
      <dgm:t>
        <a:bodyPr/>
        <a:lstStyle/>
        <a:p>
          <a:pPr rtl="0"/>
          <a:r>
            <a:rPr lang="en-US" b="1" dirty="0">
              <a:latin typeface="+mj-lt"/>
            </a:rPr>
            <a:t>Prevent</a:t>
          </a: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5">
            <a:lumMod val="75000"/>
          </a:schemeClr>
        </a:solidFill>
      </dgm:spPr>
      <dgm:t>
        <a:bodyPr/>
        <a:lstStyle/>
        <a:p>
          <a:pPr rtl="0"/>
          <a:r>
            <a:rPr lang="en-US" b="1" dirty="0">
              <a:latin typeface="+mj-lt"/>
            </a:rPr>
            <a:t>Detect</a:t>
          </a: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5">
            <a:lumMod val="75000"/>
          </a:schemeClr>
        </a:solidFill>
      </dgm:spPr>
      <dgm:t>
        <a:bodyPr/>
        <a:lstStyle/>
        <a:p>
          <a:pPr rtl="0"/>
          <a:r>
            <a:rPr lang="en-US" b="1" dirty="0">
              <a:latin typeface="+mj-lt"/>
            </a:rPr>
            <a:t>Recover</a:t>
          </a: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a:latin typeface="+mj-lt"/>
            </a:rPr>
            <a:t>May itself introduce new vulnerabilities</a:t>
          </a: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a:latin typeface="+mj-lt"/>
            </a:rPr>
            <a:t>Residual vulnerabilities may remain</a:t>
          </a: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a:latin typeface="+mj-lt"/>
            </a:rPr>
            <a:t>Goal is to minimize residual level of risk to the assets</a:t>
          </a: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pt>
    <dgm:pt modelId="{5486CB17-6359-4640-972B-2307AE1451FD}" type="pres">
      <dgm:prSet presAssocID="{DCC27B66-85C3-FE47-8D25-064322B09694}" presName="triangle1" presStyleLbl="node1" presStyleIdx="0" presStyleCnt="4">
        <dgm:presLayoutVars>
          <dgm:bulletEnabled val="1"/>
        </dgm:presLayoutVars>
      </dgm:prSet>
      <dgm:spPr/>
    </dgm:pt>
    <dgm:pt modelId="{54BFD341-D1F9-D24B-95CE-68C4722408FC}" type="pres">
      <dgm:prSet presAssocID="{DCC27B66-85C3-FE47-8D25-064322B09694}" presName="triangle2" presStyleLbl="node1" presStyleIdx="1" presStyleCnt="4">
        <dgm:presLayoutVars>
          <dgm:bulletEnabled val="1"/>
        </dgm:presLayoutVars>
      </dgm:prSet>
      <dgm:spPr/>
    </dgm:pt>
    <dgm:pt modelId="{A8BE4F15-01F3-5946-9983-265B187E7DB5}" type="pres">
      <dgm:prSet presAssocID="{DCC27B66-85C3-FE47-8D25-064322B09694}" presName="triangle3" presStyleLbl="node1" presStyleIdx="2" presStyleCnt="4">
        <dgm:presLayoutVars>
          <dgm:bulletEnabled val="1"/>
        </dgm:presLayoutVars>
      </dgm:prSet>
      <dgm:spPr/>
    </dgm:pt>
    <dgm:pt modelId="{ED3A1D36-57FE-1B43-8609-452710F6D51C}" type="pres">
      <dgm:prSet presAssocID="{DCC27B66-85C3-FE47-8D25-064322B09694}" presName="triangle4" presStyleLbl="node1" presStyleIdx="3" presStyleCnt="4">
        <dgm:presLayoutVars>
          <dgm:bulletEnabled val="1"/>
        </dgm:presLayoutVars>
      </dgm:prSet>
      <dgm:spPr/>
    </dgm:pt>
  </dgm:ptLst>
  <dgm:cxnLst>
    <dgm:cxn modelId="{7A99080A-9930-AC45-960A-D6C95A21446C}" type="presOf" srcId="{B79A36A7-1CFF-984B-ADFF-C7F510B1A2B5}" destId="{5486CB17-6359-4640-972B-2307AE1451FD}" srcOrd="0" destOrd="3" presId="urn:microsoft.com/office/officeart/2005/8/layout/pyramid4"/>
    <dgm:cxn modelId="{8F5DF023-BAC0-E446-92D8-6E442620FDA7}" type="presOf" srcId="{A336DF4E-C703-7E44-9B7D-2B36305C39E9}" destId="{5486CB17-6359-4640-972B-2307AE1451FD}" srcOrd="0" destOrd="1"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0A2F6957-DA57-E84D-9614-352C3DCE41E8}" srcId="{DCC27B66-85C3-FE47-8D25-064322B09694}" destId="{9856FC2F-703A-8B4E-851A-5BF13EEF975C}" srcOrd="1" destOrd="0" parTransId="{FCF1A9B3-FF76-2B4D-9A7A-080BA326FF63}" sibTransId="{83CB9680-A6BB-F340-B5ED-1B379988E724}"/>
    <dgm:cxn modelId="{33B9C261-B0AE-314F-970E-BDA903A3D5FE}" type="presOf" srcId="{B3DDA714-85F4-C440-A494-21D2C202C4E0}" destId="{5486CB17-6359-4640-972B-2307AE1451FD}" srcOrd="0" destOrd="0" presId="urn:microsoft.com/office/officeart/2005/8/layout/pyramid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8C4AFAB5-71F4-7041-947B-EB5F4EABC601}" srcId="{B3DDA714-85F4-C440-A494-21D2C202C4E0}" destId="{4924E0E7-2A73-5D45-8773-8AAD9100ADF7}" srcOrd="1" destOrd="0" parTransId="{55BDE9C4-8D12-0845-B2A1-6C416011F409}" sibTransId="{29700473-0525-6E4A-B07A-23DB6023B509}"/>
    <dgm:cxn modelId="{974378CE-3189-4F4E-840E-9FB62D9CE438}" srcId="{DCC27B66-85C3-FE47-8D25-064322B09694}" destId="{B3DDA714-85F4-C440-A494-21D2C202C4E0}" srcOrd="0" destOrd="0" parTransId="{7A3CF0DD-68AC-1E41-A62B-38A53FEC9878}" sibTransId="{D4E3F297-86A2-F648-B63E-D29F3D88D2EB}"/>
    <dgm:cxn modelId="{F2AEDAD5-5889-C541-BC11-80352890049C}" type="presOf" srcId="{DCC27B66-85C3-FE47-8D25-064322B09694}" destId="{ABA76624-B35D-D14B-A925-FC2AF33A8F54}" srcOrd="0" destOrd="0" presId="urn:microsoft.com/office/officeart/2005/8/layout/pyramid4"/>
    <dgm:cxn modelId="{FC9A0FE8-983B-2746-A001-FE034E56FBBA}" srcId="{DCC27B66-85C3-FE47-8D25-064322B09694}" destId="{116C7FB4-35FB-8846-9E98-B49D50633C24}" srcOrd="3" destOrd="0" parTransId="{49BC4B97-2746-1148-A407-7801C7FF8918}" sibTransId="{4E186EC6-CB75-054D-BA7C-ED7CC9A64BBF}"/>
    <dgm:cxn modelId="{B367E5E9-4682-8B41-B932-04E99D576417}" srcId="{DCC27B66-85C3-FE47-8D25-064322B09694}" destId="{6C42D2F8-47A0-8941-9F6F-F92D489C5F7D}" srcOrd="2" destOrd="0" parTransId="{DD9159D3-1EB1-194C-8115-639C98917B28}" sibTransId="{91565F09-7485-AB43-97B3-9D030F5AC2E9}"/>
    <dgm:cxn modelId="{06A66BEE-05DA-4A4D-884E-3A166B26560A}" type="presOf" srcId="{4924E0E7-2A73-5D45-8773-8AAD9100ADF7}" destId="{5486CB17-6359-4640-972B-2307AE1451FD}" srcOrd="0" destOrd="2" presId="urn:microsoft.com/office/officeart/2005/8/layout/pyramid4"/>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6D6E17-B7BF-824C-BE29-4AD007472F5D}" type="doc">
      <dgm:prSet loTypeId="urn:microsoft.com/office/officeart/2005/8/layout/default#4" loCatId="" qsTypeId="urn:microsoft.com/office/officeart/2005/8/quickstyle/3D1" qsCatId="3D" csTypeId="urn:microsoft.com/office/officeart/2005/8/colors/accent1_2" csCatId="accent1"/>
      <dgm:spPr/>
      <dgm:t>
        <a:bodyPr/>
        <a:lstStyle/>
        <a:p>
          <a:endParaRPr lang="en-US"/>
        </a:p>
      </dgm:t>
    </dgm:pt>
    <dgm:pt modelId="{D70BF98C-B50C-8643-A6AE-024963950E57}">
      <dgm:prSet/>
      <dgm:spPr/>
      <dgm:t>
        <a:bodyPr/>
        <a:lstStyle/>
        <a:p>
          <a:pPr rtl="0"/>
          <a:r>
            <a:rPr lang="en-US"/>
            <a:t>Economy of mechanism</a:t>
          </a:r>
        </a:p>
      </dgm:t>
    </dgm:pt>
    <dgm:pt modelId="{B7127C50-F331-184E-835D-72F891EDEF0F}" type="parTrans" cxnId="{071EEA43-F1B2-2843-A3DC-2604B6BAB479}">
      <dgm:prSet/>
      <dgm:spPr/>
      <dgm:t>
        <a:bodyPr/>
        <a:lstStyle/>
        <a:p>
          <a:endParaRPr lang="en-US"/>
        </a:p>
      </dgm:t>
    </dgm:pt>
    <dgm:pt modelId="{F16824DC-C98E-EF4A-907A-1DCD4F59A0C4}" type="sibTrans" cxnId="{071EEA43-F1B2-2843-A3DC-2604B6BAB479}">
      <dgm:prSet/>
      <dgm:spPr/>
      <dgm:t>
        <a:bodyPr/>
        <a:lstStyle/>
        <a:p>
          <a:endParaRPr lang="en-US"/>
        </a:p>
      </dgm:t>
    </dgm:pt>
    <dgm:pt modelId="{1F16926E-2AD8-A549-A6D5-91BF2B4572FC}">
      <dgm:prSet/>
      <dgm:spPr/>
      <dgm:t>
        <a:bodyPr/>
        <a:lstStyle/>
        <a:p>
          <a:pPr rtl="0"/>
          <a:r>
            <a:rPr lang="en-US"/>
            <a:t>Fail-safe defaults</a:t>
          </a:r>
        </a:p>
      </dgm:t>
    </dgm:pt>
    <dgm:pt modelId="{51FAF59D-A444-4743-95BB-43B6DFCA9FB0}" type="parTrans" cxnId="{773E4086-224D-AF41-9E76-E801CA283E94}">
      <dgm:prSet/>
      <dgm:spPr/>
      <dgm:t>
        <a:bodyPr/>
        <a:lstStyle/>
        <a:p>
          <a:endParaRPr lang="en-US"/>
        </a:p>
      </dgm:t>
    </dgm:pt>
    <dgm:pt modelId="{D3A76C85-B9CF-0942-9A89-6988700FFFDC}" type="sibTrans" cxnId="{773E4086-224D-AF41-9E76-E801CA283E94}">
      <dgm:prSet/>
      <dgm:spPr/>
      <dgm:t>
        <a:bodyPr/>
        <a:lstStyle/>
        <a:p>
          <a:endParaRPr lang="en-US"/>
        </a:p>
      </dgm:t>
    </dgm:pt>
    <dgm:pt modelId="{DD20A86B-98BE-364D-937D-4435E8EC949D}">
      <dgm:prSet/>
      <dgm:spPr/>
      <dgm:t>
        <a:bodyPr/>
        <a:lstStyle/>
        <a:p>
          <a:pPr rtl="0"/>
          <a:r>
            <a:rPr lang="en-US"/>
            <a:t>Complete mediation</a:t>
          </a:r>
        </a:p>
      </dgm:t>
    </dgm:pt>
    <dgm:pt modelId="{72AF8F47-894A-3B4C-B1FE-F23743C333FE}" type="parTrans" cxnId="{AB5BE5EB-27E3-BD40-B5D5-42A1F81FE672}">
      <dgm:prSet/>
      <dgm:spPr/>
      <dgm:t>
        <a:bodyPr/>
        <a:lstStyle/>
        <a:p>
          <a:endParaRPr lang="en-US"/>
        </a:p>
      </dgm:t>
    </dgm:pt>
    <dgm:pt modelId="{CD716090-B86A-8B41-ACA6-ED7CE391EEFC}" type="sibTrans" cxnId="{AB5BE5EB-27E3-BD40-B5D5-42A1F81FE672}">
      <dgm:prSet/>
      <dgm:spPr/>
      <dgm:t>
        <a:bodyPr/>
        <a:lstStyle/>
        <a:p>
          <a:endParaRPr lang="en-US"/>
        </a:p>
      </dgm:t>
    </dgm:pt>
    <dgm:pt modelId="{4CA6C604-282D-1344-B38C-CFBCE0073494}">
      <dgm:prSet/>
      <dgm:spPr/>
      <dgm:t>
        <a:bodyPr/>
        <a:lstStyle/>
        <a:p>
          <a:pPr rtl="0"/>
          <a:r>
            <a:rPr lang="en-US"/>
            <a:t>Open design</a:t>
          </a:r>
        </a:p>
      </dgm:t>
    </dgm:pt>
    <dgm:pt modelId="{24B11E8E-8C34-2446-99C8-EA8A4E787C25}" type="parTrans" cxnId="{DD60D886-6ED6-E640-9E1A-567A2512B7F7}">
      <dgm:prSet/>
      <dgm:spPr/>
      <dgm:t>
        <a:bodyPr/>
        <a:lstStyle/>
        <a:p>
          <a:endParaRPr lang="en-US"/>
        </a:p>
      </dgm:t>
    </dgm:pt>
    <dgm:pt modelId="{4CA76AE7-1E8F-8D4F-B12E-2D3E115A2B0F}" type="sibTrans" cxnId="{DD60D886-6ED6-E640-9E1A-567A2512B7F7}">
      <dgm:prSet/>
      <dgm:spPr/>
      <dgm:t>
        <a:bodyPr/>
        <a:lstStyle/>
        <a:p>
          <a:endParaRPr lang="en-US"/>
        </a:p>
      </dgm:t>
    </dgm:pt>
    <dgm:pt modelId="{08CD168A-C0F8-8949-8DC7-46CF45D67DE9}">
      <dgm:prSet/>
      <dgm:spPr/>
      <dgm:t>
        <a:bodyPr/>
        <a:lstStyle/>
        <a:p>
          <a:pPr rtl="0"/>
          <a:r>
            <a:rPr lang="en-US"/>
            <a:t>Separation of privilege</a:t>
          </a:r>
        </a:p>
      </dgm:t>
    </dgm:pt>
    <dgm:pt modelId="{4548DE09-9190-364E-ABB7-BC99D61D726E}" type="parTrans" cxnId="{AC38D258-CDFF-254A-88D9-18C87C679859}">
      <dgm:prSet/>
      <dgm:spPr/>
      <dgm:t>
        <a:bodyPr/>
        <a:lstStyle/>
        <a:p>
          <a:endParaRPr lang="en-US"/>
        </a:p>
      </dgm:t>
    </dgm:pt>
    <dgm:pt modelId="{5E5C19E1-63AE-6440-83FA-80083C77A908}" type="sibTrans" cxnId="{AC38D258-CDFF-254A-88D9-18C87C679859}">
      <dgm:prSet/>
      <dgm:spPr/>
      <dgm:t>
        <a:bodyPr/>
        <a:lstStyle/>
        <a:p>
          <a:endParaRPr lang="en-US"/>
        </a:p>
      </dgm:t>
    </dgm:pt>
    <dgm:pt modelId="{E567E81F-14C7-814B-B26D-941B1D656AAC}">
      <dgm:prSet/>
      <dgm:spPr/>
      <dgm:t>
        <a:bodyPr/>
        <a:lstStyle/>
        <a:p>
          <a:pPr rtl="0"/>
          <a:r>
            <a:rPr lang="en-US"/>
            <a:t>Least privilege</a:t>
          </a:r>
        </a:p>
      </dgm:t>
    </dgm:pt>
    <dgm:pt modelId="{9211E4CB-3D5E-A542-B8F7-95472A846D91}" type="parTrans" cxnId="{6946F5CD-D941-E847-A70A-7D0E47603300}">
      <dgm:prSet/>
      <dgm:spPr/>
      <dgm:t>
        <a:bodyPr/>
        <a:lstStyle/>
        <a:p>
          <a:endParaRPr lang="en-US"/>
        </a:p>
      </dgm:t>
    </dgm:pt>
    <dgm:pt modelId="{B0AF1F4C-3C3A-5544-97EE-D72F635696FF}" type="sibTrans" cxnId="{6946F5CD-D941-E847-A70A-7D0E47603300}">
      <dgm:prSet/>
      <dgm:spPr/>
      <dgm:t>
        <a:bodyPr/>
        <a:lstStyle/>
        <a:p>
          <a:endParaRPr lang="en-US"/>
        </a:p>
      </dgm:t>
    </dgm:pt>
    <dgm:pt modelId="{E096D36D-AD98-F845-A537-D72E9A9C9916}">
      <dgm:prSet/>
      <dgm:spPr/>
      <dgm:t>
        <a:bodyPr/>
        <a:lstStyle/>
        <a:p>
          <a:pPr rtl="0"/>
          <a:r>
            <a:rPr lang="en-US"/>
            <a:t>Least common mechanism</a:t>
          </a:r>
        </a:p>
      </dgm:t>
    </dgm:pt>
    <dgm:pt modelId="{130B5AA2-3795-B943-AF55-5B4C5AEDB64E}" type="parTrans" cxnId="{C0E17A79-0477-D743-AE34-D689E355BE02}">
      <dgm:prSet/>
      <dgm:spPr/>
      <dgm:t>
        <a:bodyPr/>
        <a:lstStyle/>
        <a:p>
          <a:endParaRPr lang="en-US"/>
        </a:p>
      </dgm:t>
    </dgm:pt>
    <dgm:pt modelId="{08D19ED3-9C50-C644-85B7-C5F7B2F4BC3E}" type="sibTrans" cxnId="{C0E17A79-0477-D743-AE34-D689E355BE02}">
      <dgm:prSet/>
      <dgm:spPr/>
      <dgm:t>
        <a:bodyPr/>
        <a:lstStyle/>
        <a:p>
          <a:endParaRPr lang="en-US"/>
        </a:p>
      </dgm:t>
    </dgm:pt>
    <dgm:pt modelId="{62F226FD-328D-104F-882C-20434A601B96}">
      <dgm:prSet/>
      <dgm:spPr/>
      <dgm:t>
        <a:bodyPr/>
        <a:lstStyle/>
        <a:p>
          <a:pPr rtl="0"/>
          <a:r>
            <a:rPr lang="en-US"/>
            <a:t>Psychological acceptability</a:t>
          </a:r>
        </a:p>
      </dgm:t>
    </dgm:pt>
    <dgm:pt modelId="{CE850696-1DE7-8948-BC47-DEE8B6096C41}" type="parTrans" cxnId="{4010ECDA-595A-FF40-B1D5-78F769B255BA}">
      <dgm:prSet/>
      <dgm:spPr/>
      <dgm:t>
        <a:bodyPr/>
        <a:lstStyle/>
        <a:p>
          <a:endParaRPr lang="en-US"/>
        </a:p>
      </dgm:t>
    </dgm:pt>
    <dgm:pt modelId="{D7155151-D173-1B42-8366-B5D905A6890C}" type="sibTrans" cxnId="{4010ECDA-595A-FF40-B1D5-78F769B255BA}">
      <dgm:prSet/>
      <dgm:spPr/>
      <dgm:t>
        <a:bodyPr/>
        <a:lstStyle/>
        <a:p>
          <a:endParaRPr lang="en-US"/>
        </a:p>
      </dgm:t>
    </dgm:pt>
    <dgm:pt modelId="{C29F8BDF-F95A-134C-B394-16C21D92D78D}">
      <dgm:prSet/>
      <dgm:spPr/>
      <dgm:t>
        <a:bodyPr/>
        <a:lstStyle/>
        <a:p>
          <a:pPr rtl="0"/>
          <a:r>
            <a:rPr lang="en-US"/>
            <a:t>Isolation</a:t>
          </a:r>
        </a:p>
      </dgm:t>
    </dgm:pt>
    <dgm:pt modelId="{78FC66A3-CDB6-D54E-BA04-330A84832959}" type="parTrans" cxnId="{899F58F0-ABF9-6845-8573-5327AFAD9D27}">
      <dgm:prSet/>
      <dgm:spPr/>
      <dgm:t>
        <a:bodyPr/>
        <a:lstStyle/>
        <a:p>
          <a:endParaRPr lang="en-US"/>
        </a:p>
      </dgm:t>
    </dgm:pt>
    <dgm:pt modelId="{CD4468C9-9F52-BD45-9A59-128F3131B969}" type="sibTrans" cxnId="{899F58F0-ABF9-6845-8573-5327AFAD9D27}">
      <dgm:prSet/>
      <dgm:spPr/>
      <dgm:t>
        <a:bodyPr/>
        <a:lstStyle/>
        <a:p>
          <a:endParaRPr lang="en-US"/>
        </a:p>
      </dgm:t>
    </dgm:pt>
    <dgm:pt modelId="{D4320D30-4FE2-C249-84DB-8F8BFA9A1BD9}">
      <dgm:prSet/>
      <dgm:spPr/>
      <dgm:t>
        <a:bodyPr/>
        <a:lstStyle/>
        <a:p>
          <a:pPr rtl="0"/>
          <a:r>
            <a:rPr lang="en-US"/>
            <a:t>Encapsulation</a:t>
          </a:r>
        </a:p>
      </dgm:t>
    </dgm:pt>
    <dgm:pt modelId="{78D17913-4DDB-2945-955C-00FCF4D15E87}" type="parTrans" cxnId="{0B0A47DA-7DC7-CD40-8FE8-1D70DE74F3BC}">
      <dgm:prSet/>
      <dgm:spPr/>
      <dgm:t>
        <a:bodyPr/>
        <a:lstStyle/>
        <a:p>
          <a:endParaRPr lang="en-US"/>
        </a:p>
      </dgm:t>
    </dgm:pt>
    <dgm:pt modelId="{C8CCA590-7D40-4E4A-89DB-9795285B4113}" type="sibTrans" cxnId="{0B0A47DA-7DC7-CD40-8FE8-1D70DE74F3BC}">
      <dgm:prSet/>
      <dgm:spPr/>
      <dgm:t>
        <a:bodyPr/>
        <a:lstStyle/>
        <a:p>
          <a:endParaRPr lang="en-US"/>
        </a:p>
      </dgm:t>
    </dgm:pt>
    <dgm:pt modelId="{13885327-A068-D148-94E8-318EBCB4FCDA}">
      <dgm:prSet/>
      <dgm:spPr/>
      <dgm:t>
        <a:bodyPr/>
        <a:lstStyle/>
        <a:p>
          <a:pPr rtl="0"/>
          <a:r>
            <a:rPr lang="en-US"/>
            <a:t>Modularity</a:t>
          </a:r>
        </a:p>
      </dgm:t>
    </dgm:pt>
    <dgm:pt modelId="{AF9FC8F9-44C6-184B-A09C-6A888E043193}" type="parTrans" cxnId="{6A0E49EF-9AC9-044C-92D9-5033947F2361}">
      <dgm:prSet/>
      <dgm:spPr/>
      <dgm:t>
        <a:bodyPr/>
        <a:lstStyle/>
        <a:p>
          <a:endParaRPr lang="en-US"/>
        </a:p>
      </dgm:t>
    </dgm:pt>
    <dgm:pt modelId="{9CB3F203-E4CB-894F-9EAF-D99AC14E4DE1}" type="sibTrans" cxnId="{6A0E49EF-9AC9-044C-92D9-5033947F2361}">
      <dgm:prSet/>
      <dgm:spPr/>
      <dgm:t>
        <a:bodyPr/>
        <a:lstStyle/>
        <a:p>
          <a:endParaRPr lang="en-US"/>
        </a:p>
      </dgm:t>
    </dgm:pt>
    <dgm:pt modelId="{1D1798C6-686E-2F41-A11B-059C01E3378D}">
      <dgm:prSet/>
      <dgm:spPr/>
      <dgm:t>
        <a:bodyPr/>
        <a:lstStyle/>
        <a:p>
          <a:pPr rtl="0"/>
          <a:r>
            <a:rPr lang="en-US"/>
            <a:t>Layering</a:t>
          </a:r>
        </a:p>
      </dgm:t>
    </dgm:pt>
    <dgm:pt modelId="{37169BED-DCEC-C44D-9503-08C31153DBBA}" type="parTrans" cxnId="{28149F58-367B-BE48-BE9F-2563216F3183}">
      <dgm:prSet/>
      <dgm:spPr/>
      <dgm:t>
        <a:bodyPr/>
        <a:lstStyle/>
        <a:p>
          <a:endParaRPr lang="en-US"/>
        </a:p>
      </dgm:t>
    </dgm:pt>
    <dgm:pt modelId="{7A0ABA1C-482F-7D48-8D2B-50C7BDD03E1F}" type="sibTrans" cxnId="{28149F58-367B-BE48-BE9F-2563216F3183}">
      <dgm:prSet/>
      <dgm:spPr/>
      <dgm:t>
        <a:bodyPr/>
        <a:lstStyle/>
        <a:p>
          <a:endParaRPr lang="en-US"/>
        </a:p>
      </dgm:t>
    </dgm:pt>
    <dgm:pt modelId="{5A3EAC2E-6D1D-A24A-854F-4D6F7DC3147D}">
      <dgm:prSet/>
      <dgm:spPr/>
      <dgm:t>
        <a:bodyPr/>
        <a:lstStyle/>
        <a:p>
          <a:pPr rtl="0"/>
          <a:r>
            <a:rPr lang="en-US"/>
            <a:t>Least astonishment</a:t>
          </a:r>
        </a:p>
      </dgm:t>
    </dgm:pt>
    <dgm:pt modelId="{17B5ADC4-E5DD-F144-830E-818164355CC5}" type="parTrans" cxnId="{F6105177-E119-104E-B7AE-6B1A7ED04DE0}">
      <dgm:prSet/>
      <dgm:spPr/>
      <dgm:t>
        <a:bodyPr/>
        <a:lstStyle/>
        <a:p>
          <a:endParaRPr lang="en-US"/>
        </a:p>
      </dgm:t>
    </dgm:pt>
    <dgm:pt modelId="{91872233-225E-3C47-9AF8-A58AB197D25C}" type="sibTrans" cxnId="{F6105177-E119-104E-B7AE-6B1A7ED04DE0}">
      <dgm:prSet/>
      <dgm:spPr/>
      <dgm:t>
        <a:bodyPr/>
        <a:lstStyle/>
        <a:p>
          <a:endParaRPr lang="en-US"/>
        </a:p>
      </dgm:t>
    </dgm:pt>
    <dgm:pt modelId="{C8E2AC23-C7B3-C249-AD66-9F942D776EAB}" type="pres">
      <dgm:prSet presAssocID="{A46D6E17-B7BF-824C-BE29-4AD007472F5D}" presName="diagram" presStyleCnt="0">
        <dgm:presLayoutVars>
          <dgm:dir/>
          <dgm:resizeHandles val="exact"/>
        </dgm:presLayoutVars>
      </dgm:prSet>
      <dgm:spPr/>
    </dgm:pt>
    <dgm:pt modelId="{611726A8-9358-0A43-B76F-85F36DACEEE9}" type="pres">
      <dgm:prSet presAssocID="{D70BF98C-B50C-8643-A6AE-024963950E57}" presName="node" presStyleLbl="node1" presStyleIdx="0" presStyleCnt="13">
        <dgm:presLayoutVars>
          <dgm:bulletEnabled val="1"/>
        </dgm:presLayoutVars>
      </dgm:prSet>
      <dgm:spPr/>
    </dgm:pt>
    <dgm:pt modelId="{981C0EFF-F74A-2644-97DA-0495C84F7C98}" type="pres">
      <dgm:prSet presAssocID="{F16824DC-C98E-EF4A-907A-1DCD4F59A0C4}" presName="sibTrans" presStyleCnt="0"/>
      <dgm:spPr/>
    </dgm:pt>
    <dgm:pt modelId="{261B0E67-5798-3B48-AF5D-FF04DD1FC352}" type="pres">
      <dgm:prSet presAssocID="{1F16926E-2AD8-A549-A6D5-91BF2B4572FC}" presName="node" presStyleLbl="node1" presStyleIdx="1" presStyleCnt="13">
        <dgm:presLayoutVars>
          <dgm:bulletEnabled val="1"/>
        </dgm:presLayoutVars>
      </dgm:prSet>
      <dgm:spPr/>
    </dgm:pt>
    <dgm:pt modelId="{48E7AE40-0395-5043-A155-81CC05CD3312}" type="pres">
      <dgm:prSet presAssocID="{D3A76C85-B9CF-0942-9A89-6988700FFFDC}" presName="sibTrans" presStyleCnt="0"/>
      <dgm:spPr/>
    </dgm:pt>
    <dgm:pt modelId="{60F9DFD1-BC1F-7249-8C63-F30D0A764E7F}" type="pres">
      <dgm:prSet presAssocID="{DD20A86B-98BE-364D-937D-4435E8EC949D}" presName="node" presStyleLbl="node1" presStyleIdx="2" presStyleCnt="13">
        <dgm:presLayoutVars>
          <dgm:bulletEnabled val="1"/>
        </dgm:presLayoutVars>
      </dgm:prSet>
      <dgm:spPr/>
    </dgm:pt>
    <dgm:pt modelId="{B8262A66-83F5-0E41-853E-18D3ED8FB09E}" type="pres">
      <dgm:prSet presAssocID="{CD716090-B86A-8B41-ACA6-ED7CE391EEFC}" presName="sibTrans" presStyleCnt="0"/>
      <dgm:spPr/>
    </dgm:pt>
    <dgm:pt modelId="{8AB866F8-93B3-154E-8C5A-E2CEC0C96E62}" type="pres">
      <dgm:prSet presAssocID="{4CA6C604-282D-1344-B38C-CFBCE0073494}" presName="node" presStyleLbl="node1" presStyleIdx="3" presStyleCnt="13">
        <dgm:presLayoutVars>
          <dgm:bulletEnabled val="1"/>
        </dgm:presLayoutVars>
      </dgm:prSet>
      <dgm:spPr/>
    </dgm:pt>
    <dgm:pt modelId="{870DB162-7F2C-674B-A98A-9E95C1C0E170}" type="pres">
      <dgm:prSet presAssocID="{4CA76AE7-1E8F-8D4F-B12E-2D3E115A2B0F}" presName="sibTrans" presStyleCnt="0"/>
      <dgm:spPr/>
    </dgm:pt>
    <dgm:pt modelId="{AECCD729-44C3-8B48-8C82-1997BFB2D633}" type="pres">
      <dgm:prSet presAssocID="{08CD168A-C0F8-8949-8DC7-46CF45D67DE9}" presName="node" presStyleLbl="node1" presStyleIdx="4" presStyleCnt="13">
        <dgm:presLayoutVars>
          <dgm:bulletEnabled val="1"/>
        </dgm:presLayoutVars>
      </dgm:prSet>
      <dgm:spPr/>
    </dgm:pt>
    <dgm:pt modelId="{70E0C6EE-8545-6242-AD24-6323E5042AB9}" type="pres">
      <dgm:prSet presAssocID="{5E5C19E1-63AE-6440-83FA-80083C77A908}" presName="sibTrans" presStyleCnt="0"/>
      <dgm:spPr/>
    </dgm:pt>
    <dgm:pt modelId="{34FB9B6E-2E7E-9245-9EF2-80839558FCD6}" type="pres">
      <dgm:prSet presAssocID="{E567E81F-14C7-814B-B26D-941B1D656AAC}" presName="node" presStyleLbl="node1" presStyleIdx="5" presStyleCnt="13">
        <dgm:presLayoutVars>
          <dgm:bulletEnabled val="1"/>
        </dgm:presLayoutVars>
      </dgm:prSet>
      <dgm:spPr/>
    </dgm:pt>
    <dgm:pt modelId="{51DC2897-DF0E-1A4B-9515-E652658A5D3F}" type="pres">
      <dgm:prSet presAssocID="{B0AF1F4C-3C3A-5544-97EE-D72F635696FF}" presName="sibTrans" presStyleCnt="0"/>
      <dgm:spPr/>
    </dgm:pt>
    <dgm:pt modelId="{52F98AC9-0F89-2D48-8798-491414A693F6}" type="pres">
      <dgm:prSet presAssocID="{E096D36D-AD98-F845-A537-D72E9A9C9916}" presName="node" presStyleLbl="node1" presStyleIdx="6" presStyleCnt="13">
        <dgm:presLayoutVars>
          <dgm:bulletEnabled val="1"/>
        </dgm:presLayoutVars>
      </dgm:prSet>
      <dgm:spPr/>
    </dgm:pt>
    <dgm:pt modelId="{1632DD23-F776-F04D-A6CF-077EB73C65B9}" type="pres">
      <dgm:prSet presAssocID="{08D19ED3-9C50-C644-85B7-C5F7B2F4BC3E}" presName="sibTrans" presStyleCnt="0"/>
      <dgm:spPr/>
    </dgm:pt>
    <dgm:pt modelId="{E9792A33-4CAF-9044-A048-AEAEBD48F3B0}" type="pres">
      <dgm:prSet presAssocID="{62F226FD-328D-104F-882C-20434A601B96}" presName="node" presStyleLbl="node1" presStyleIdx="7" presStyleCnt="13">
        <dgm:presLayoutVars>
          <dgm:bulletEnabled val="1"/>
        </dgm:presLayoutVars>
      </dgm:prSet>
      <dgm:spPr/>
    </dgm:pt>
    <dgm:pt modelId="{99E131A6-36BB-5742-A795-B9243A361775}" type="pres">
      <dgm:prSet presAssocID="{D7155151-D173-1B42-8366-B5D905A6890C}" presName="sibTrans" presStyleCnt="0"/>
      <dgm:spPr/>
    </dgm:pt>
    <dgm:pt modelId="{7474431D-58B3-DF42-926D-B237B2FCDD16}" type="pres">
      <dgm:prSet presAssocID="{C29F8BDF-F95A-134C-B394-16C21D92D78D}" presName="node" presStyleLbl="node1" presStyleIdx="8" presStyleCnt="13">
        <dgm:presLayoutVars>
          <dgm:bulletEnabled val="1"/>
        </dgm:presLayoutVars>
      </dgm:prSet>
      <dgm:spPr/>
    </dgm:pt>
    <dgm:pt modelId="{0F51F76E-EE1E-CA43-B1C9-1740F411ADD2}" type="pres">
      <dgm:prSet presAssocID="{CD4468C9-9F52-BD45-9A59-128F3131B969}" presName="sibTrans" presStyleCnt="0"/>
      <dgm:spPr/>
    </dgm:pt>
    <dgm:pt modelId="{B1B04BD5-177B-994C-8DAA-F5E994C1AD6F}" type="pres">
      <dgm:prSet presAssocID="{D4320D30-4FE2-C249-84DB-8F8BFA9A1BD9}" presName="node" presStyleLbl="node1" presStyleIdx="9" presStyleCnt="13">
        <dgm:presLayoutVars>
          <dgm:bulletEnabled val="1"/>
        </dgm:presLayoutVars>
      </dgm:prSet>
      <dgm:spPr/>
    </dgm:pt>
    <dgm:pt modelId="{E799C151-E440-3F4C-AAC9-96A4BE732546}" type="pres">
      <dgm:prSet presAssocID="{C8CCA590-7D40-4E4A-89DB-9795285B4113}" presName="sibTrans" presStyleCnt="0"/>
      <dgm:spPr/>
    </dgm:pt>
    <dgm:pt modelId="{05F9D909-95AF-7842-B1A3-0A90F486004E}" type="pres">
      <dgm:prSet presAssocID="{13885327-A068-D148-94E8-318EBCB4FCDA}" presName="node" presStyleLbl="node1" presStyleIdx="10" presStyleCnt="13">
        <dgm:presLayoutVars>
          <dgm:bulletEnabled val="1"/>
        </dgm:presLayoutVars>
      </dgm:prSet>
      <dgm:spPr/>
    </dgm:pt>
    <dgm:pt modelId="{6A296589-6041-7A4E-B65E-75651202FDA0}" type="pres">
      <dgm:prSet presAssocID="{9CB3F203-E4CB-894F-9EAF-D99AC14E4DE1}" presName="sibTrans" presStyleCnt="0"/>
      <dgm:spPr/>
    </dgm:pt>
    <dgm:pt modelId="{A0B7849D-961F-264D-A5CE-7438B67D1122}" type="pres">
      <dgm:prSet presAssocID="{1D1798C6-686E-2F41-A11B-059C01E3378D}" presName="node" presStyleLbl="node1" presStyleIdx="11" presStyleCnt="13">
        <dgm:presLayoutVars>
          <dgm:bulletEnabled val="1"/>
        </dgm:presLayoutVars>
      </dgm:prSet>
      <dgm:spPr/>
    </dgm:pt>
    <dgm:pt modelId="{3D022356-A7B2-B041-9B9E-FEF3C9C99FFD}" type="pres">
      <dgm:prSet presAssocID="{7A0ABA1C-482F-7D48-8D2B-50C7BDD03E1F}" presName="sibTrans" presStyleCnt="0"/>
      <dgm:spPr/>
    </dgm:pt>
    <dgm:pt modelId="{37004563-4480-D546-AC4C-71146CE2D80C}" type="pres">
      <dgm:prSet presAssocID="{5A3EAC2E-6D1D-A24A-854F-4D6F7DC3147D}" presName="node" presStyleLbl="node1" presStyleIdx="12" presStyleCnt="13">
        <dgm:presLayoutVars>
          <dgm:bulletEnabled val="1"/>
        </dgm:presLayoutVars>
      </dgm:prSet>
      <dgm:spPr/>
    </dgm:pt>
  </dgm:ptLst>
  <dgm:cxnLst>
    <dgm:cxn modelId="{DEC3EC25-B918-BF46-8EF2-F4A3D6008FD0}" type="presOf" srcId="{1D1798C6-686E-2F41-A11B-059C01E3378D}" destId="{A0B7849D-961F-264D-A5CE-7438B67D1122}" srcOrd="0" destOrd="0" presId="urn:microsoft.com/office/officeart/2005/8/layout/default#4"/>
    <dgm:cxn modelId="{52EAFE25-ED47-5B4E-BE41-6DA356534C6E}" type="presOf" srcId="{DD20A86B-98BE-364D-937D-4435E8EC949D}" destId="{60F9DFD1-BC1F-7249-8C63-F30D0A764E7F}" srcOrd="0" destOrd="0" presId="urn:microsoft.com/office/officeart/2005/8/layout/default#4"/>
    <dgm:cxn modelId="{A0CC2A33-2C50-F146-BDDB-2B0C1DB28172}" type="presOf" srcId="{13885327-A068-D148-94E8-318EBCB4FCDA}" destId="{05F9D909-95AF-7842-B1A3-0A90F486004E}" srcOrd="0" destOrd="0" presId="urn:microsoft.com/office/officeart/2005/8/layout/default#4"/>
    <dgm:cxn modelId="{071EEA43-F1B2-2843-A3DC-2604B6BAB479}" srcId="{A46D6E17-B7BF-824C-BE29-4AD007472F5D}" destId="{D70BF98C-B50C-8643-A6AE-024963950E57}" srcOrd="0" destOrd="0" parTransId="{B7127C50-F331-184E-835D-72F891EDEF0F}" sibTransId="{F16824DC-C98E-EF4A-907A-1DCD4F59A0C4}"/>
    <dgm:cxn modelId="{6C5D004A-C03D-1544-9908-320589761992}" type="presOf" srcId="{D4320D30-4FE2-C249-84DB-8F8BFA9A1BD9}" destId="{B1B04BD5-177B-994C-8DAA-F5E994C1AD6F}" srcOrd="0" destOrd="0" presId="urn:microsoft.com/office/officeart/2005/8/layout/default#4"/>
    <dgm:cxn modelId="{91FF084E-A0C4-2F46-B797-2251593E0381}" type="presOf" srcId="{E096D36D-AD98-F845-A537-D72E9A9C9916}" destId="{52F98AC9-0F89-2D48-8798-491414A693F6}" srcOrd="0" destOrd="0" presId="urn:microsoft.com/office/officeart/2005/8/layout/default#4"/>
    <dgm:cxn modelId="{F349B04F-52CC-4B4C-96D6-D778F092D509}" type="presOf" srcId="{62F226FD-328D-104F-882C-20434A601B96}" destId="{E9792A33-4CAF-9044-A048-AEAEBD48F3B0}" srcOrd="0" destOrd="0" presId="urn:microsoft.com/office/officeart/2005/8/layout/default#4"/>
    <dgm:cxn modelId="{28149F58-367B-BE48-BE9F-2563216F3183}" srcId="{A46D6E17-B7BF-824C-BE29-4AD007472F5D}" destId="{1D1798C6-686E-2F41-A11B-059C01E3378D}" srcOrd="11" destOrd="0" parTransId="{37169BED-DCEC-C44D-9503-08C31153DBBA}" sibTransId="{7A0ABA1C-482F-7D48-8D2B-50C7BDD03E1F}"/>
    <dgm:cxn modelId="{AC38D258-CDFF-254A-88D9-18C87C679859}" srcId="{A46D6E17-B7BF-824C-BE29-4AD007472F5D}" destId="{08CD168A-C0F8-8949-8DC7-46CF45D67DE9}" srcOrd="4" destOrd="0" parTransId="{4548DE09-9190-364E-ABB7-BC99D61D726E}" sibTransId="{5E5C19E1-63AE-6440-83FA-80083C77A908}"/>
    <dgm:cxn modelId="{F6105177-E119-104E-B7AE-6B1A7ED04DE0}" srcId="{A46D6E17-B7BF-824C-BE29-4AD007472F5D}" destId="{5A3EAC2E-6D1D-A24A-854F-4D6F7DC3147D}" srcOrd="12" destOrd="0" parTransId="{17B5ADC4-E5DD-F144-830E-818164355CC5}" sibTransId="{91872233-225E-3C47-9AF8-A58AB197D25C}"/>
    <dgm:cxn modelId="{C0E17A79-0477-D743-AE34-D689E355BE02}" srcId="{A46D6E17-B7BF-824C-BE29-4AD007472F5D}" destId="{E096D36D-AD98-F845-A537-D72E9A9C9916}" srcOrd="6" destOrd="0" parTransId="{130B5AA2-3795-B943-AF55-5B4C5AEDB64E}" sibTransId="{08D19ED3-9C50-C644-85B7-C5F7B2F4BC3E}"/>
    <dgm:cxn modelId="{B63ADE83-BEDC-FD4A-9F4E-E0244415F892}" type="presOf" srcId="{4CA6C604-282D-1344-B38C-CFBCE0073494}" destId="{8AB866F8-93B3-154E-8C5A-E2CEC0C96E62}" srcOrd="0" destOrd="0" presId="urn:microsoft.com/office/officeart/2005/8/layout/default#4"/>
    <dgm:cxn modelId="{773E4086-224D-AF41-9E76-E801CA283E94}" srcId="{A46D6E17-B7BF-824C-BE29-4AD007472F5D}" destId="{1F16926E-2AD8-A549-A6D5-91BF2B4572FC}" srcOrd="1" destOrd="0" parTransId="{51FAF59D-A444-4743-95BB-43B6DFCA9FB0}" sibTransId="{D3A76C85-B9CF-0942-9A89-6988700FFFDC}"/>
    <dgm:cxn modelId="{DD60D886-6ED6-E640-9E1A-567A2512B7F7}" srcId="{A46D6E17-B7BF-824C-BE29-4AD007472F5D}" destId="{4CA6C604-282D-1344-B38C-CFBCE0073494}" srcOrd="3" destOrd="0" parTransId="{24B11E8E-8C34-2446-99C8-EA8A4E787C25}" sibTransId="{4CA76AE7-1E8F-8D4F-B12E-2D3E115A2B0F}"/>
    <dgm:cxn modelId="{4A03EC88-F1F4-0A4B-BB5F-DA5DE3771C15}" type="presOf" srcId="{E567E81F-14C7-814B-B26D-941B1D656AAC}" destId="{34FB9B6E-2E7E-9245-9EF2-80839558FCD6}" srcOrd="0" destOrd="0" presId="urn:microsoft.com/office/officeart/2005/8/layout/default#4"/>
    <dgm:cxn modelId="{25C307A2-BF20-4947-A4D7-536E3759A702}" type="presOf" srcId="{A46D6E17-B7BF-824C-BE29-4AD007472F5D}" destId="{C8E2AC23-C7B3-C249-AD66-9F942D776EAB}" srcOrd="0" destOrd="0" presId="urn:microsoft.com/office/officeart/2005/8/layout/default#4"/>
    <dgm:cxn modelId="{D57BEAB8-C184-4E47-9F18-6A1BA731CCAB}" type="presOf" srcId="{08CD168A-C0F8-8949-8DC7-46CF45D67DE9}" destId="{AECCD729-44C3-8B48-8C82-1997BFB2D633}" srcOrd="0" destOrd="0" presId="urn:microsoft.com/office/officeart/2005/8/layout/default#4"/>
    <dgm:cxn modelId="{488BEEC8-B2D5-C147-ADFB-DCD13B06B904}" type="presOf" srcId="{1F16926E-2AD8-A549-A6D5-91BF2B4572FC}" destId="{261B0E67-5798-3B48-AF5D-FF04DD1FC352}" srcOrd="0" destOrd="0" presId="urn:microsoft.com/office/officeart/2005/8/layout/default#4"/>
    <dgm:cxn modelId="{6946F5CD-D941-E847-A70A-7D0E47603300}" srcId="{A46D6E17-B7BF-824C-BE29-4AD007472F5D}" destId="{E567E81F-14C7-814B-B26D-941B1D656AAC}" srcOrd="5" destOrd="0" parTransId="{9211E4CB-3D5E-A542-B8F7-95472A846D91}" sibTransId="{B0AF1F4C-3C3A-5544-97EE-D72F635696FF}"/>
    <dgm:cxn modelId="{CBF39CD6-1AF2-A74F-915F-2E004DF2527E}" type="presOf" srcId="{D70BF98C-B50C-8643-A6AE-024963950E57}" destId="{611726A8-9358-0A43-B76F-85F36DACEEE9}" srcOrd="0" destOrd="0" presId="urn:microsoft.com/office/officeart/2005/8/layout/default#4"/>
    <dgm:cxn modelId="{0B0A47DA-7DC7-CD40-8FE8-1D70DE74F3BC}" srcId="{A46D6E17-B7BF-824C-BE29-4AD007472F5D}" destId="{D4320D30-4FE2-C249-84DB-8F8BFA9A1BD9}" srcOrd="9" destOrd="0" parTransId="{78D17913-4DDB-2945-955C-00FCF4D15E87}" sibTransId="{C8CCA590-7D40-4E4A-89DB-9795285B4113}"/>
    <dgm:cxn modelId="{4010ECDA-595A-FF40-B1D5-78F769B255BA}" srcId="{A46D6E17-B7BF-824C-BE29-4AD007472F5D}" destId="{62F226FD-328D-104F-882C-20434A601B96}" srcOrd="7" destOrd="0" parTransId="{CE850696-1DE7-8948-BC47-DEE8B6096C41}" sibTransId="{D7155151-D173-1B42-8366-B5D905A6890C}"/>
    <dgm:cxn modelId="{940EF8DD-3B3E-5F4F-934D-1C3EE71780BF}" type="presOf" srcId="{5A3EAC2E-6D1D-A24A-854F-4D6F7DC3147D}" destId="{37004563-4480-D546-AC4C-71146CE2D80C}" srcOrd="0" destOrd="0" presId="urn:microsoft.com/office/officeart/2005/8/layout/default#4"/>
    <dgm:cxn modelId="{AB5BE5EB-27E3-BD40-B5D5-42A1F81FE672}" srcId="{A46D6E17-B7BF-824C-BE29-4AD007472F5D}" destId="{DD20A86B-98BE-364D-937D-4435E8EC949D}" srcOrd="2" destOrd="0" parTransId="{72AF8F47-894A-3B4C-B1FE-F23743C333FE}" sibTransId="{CD716090-B86A-8B41-ACA6-ED7CE391EEFC}"/>
    <dgm:cxn modelId="{6A0E49EF-9AC9-044C-92D9-5033947F2361}" srcId="{A46D6E17-B7BF-824C-BE29-4AD007472F5D}" destId="{13885327-A068-D148-94E8-318EBCB4FCDA}" srcOrd="10" destOrd="0" parTransId="{AF9FC8F9-44C6-184B-A09C-6A888E043193}" sibTransId="{9CB3F203-E4CB-894F-9EAF-D99AC14E4DE1}"/>
    <dgm:cxn modelId="{899F58F0-ABF9-6845-8573-5327AFAD9D27}" srcId="{A46D6E17-B7BF-824C-BE29-4AD007472F5D}" destId="{C29F8BDF-F95A-134C-B394-16C21D92D78D}" srcOrd="8" destOrd="0" parTransId="{78FC66A3-CDB6-D54E-BA04-330A84832959}" sibTransId="{CD4468C9-9F52-BD45-9A59-128F3131B969}"/>
    <dgm:cxn modelId="{D16AB7F1-23E0-104C-88B6-47BAB3642626}" type="presOf" srcId="{C29F8BDF-F95A-134C-B394-16C21D92D78D}" destId="{7474431D-58B3-DF42-926D-B237B2FCDD16}" srcOrd="0" destOrd="0" presId="urn:microsoft.com/office/officeart/2005/8/layout/default#4"/>
    <dgm:cxn modelId="{652BEB38-7421-0441-8F76-DDF6A4E17026}" type="presParOf" srcId="{C8E2AC23-C7B3-C249-AD66-9F942D776EAB}" destId="{611726A8-9358-0A43-B76F-85F36DACEEE9}" srcOrd="0" destOrd="0" presId="urn:microsoft.com/office/officeart/2005/8/layout/default#4"/>
    <dgm:cxn modelId="{CF516B8B-9448-CA44-9988-CB32423C72AA}" type="presParOf" srcId="{C8E2AC23-C7B3-C249-AD66-9F942D776EAB}" destId="{981C0EFF-F74A-2644-97DA-0495C84F7C98}" srcOrd="1" destOrd="0" presId="urn:microsoft.com/office/officeart/2005/8/layout/default#4"/>
    <dgm:cxn modelId="{02F0C505-0A88-5C4A-95A4-498C5806BFFF}" type="presParOf" srcId="{C8E2AC23-C7B3-C249-AD66-9F942D776EAB}" destId="{261B0E67-5798-3B48-AF5D-FF04DD1FC352}" srcOrd="2" destOrd="0" presId="urn:microsoft.com/office/officeart/2005/8/layout/default#4"/>
    <dgm:cxn modelId="{97CDC359-E694-194D-B13A-330F10286DFA}" type="presParOf" srcId="{C8E2AC23-C7B3-C249-AD66-9F942D776EAB}" destId="{48E7AE40-0395-5043-A155-81CC05CD3312}" srcOrd="3" destOrd="0" presId="urn:microsoft.com/office/officeart/2005/8/layout/default#4"/>
    <dgm:cxn modelId="{84E063C9-CB3F-CC4A-82FE-592C48D28A2F}" type="presParOf" srcId="{C8E2AC23-C7B3-C249-AD66-9F942D776EAB}" destId="{60F9DFD1-BC1F-7249-8C63-F30D0A764E7F}" srcOrd="4" destOrd="0" presId="urn:microsoft.com/office/officeart/2005/8/layout/default#4"/>
    <dgm:cxn modelId="{494FBD6C-0439-3F4A-B661-F067ED964AAB}" type="presParOf" srcId="{C8E2AC23-C7B3-C249-AD66-9F942D776EAB}" destId="{B8262A66-83F5-0E41-853E-18D3ED8FB09E}" srcOrd="5" destOrd="0" presId="urn:microsoft.com/office/officeart/2005/8/layout/default#4"/>
    <dgm:cxn modelId="{A3884157-1AA0-D149-A00F-66175C4DA92F}" type="presParOf" srcId="{C8E2AC23-C7B3-C249-AD66-9F942D776EAB}" destId="{8AB866F8-93B3-154E-8C5A-E2CEC0C96E62}" srcOrd="6" destOrd="0" presId="urn:microsoft.com/office/officeart/2005/8/layout/default#4"/>
    <dgm:cxn modelId="{39AC4ECE-9C5F-B249-8149-1D2AEE0BA5D6}" type="presParOf" srcId="{C8E2AC23-C7B3-C249-AD66-9F942D776EAB}" destId="{870DB162-7F2C-674B-A98A-9E95C1C0E170}" srcOrd="7" destOrd="0" presId="urn:microsoft.com/office/officeart/2005/8/layout/default#4"/>
    <dgm:cxn modelId="{2B9CB8B5-535C-4C46-B21B-740070D85481}" type="presParOf" srcId="{C8E2AC23-C7B3-C249-AD66-9F942D776EAB}" destId="{AECCD729-44C3-8B48-8C82-1997BFB2D633}" srcOrd="8" destOrd="0" presId="urn:microsoft.com/office/officeart/2005/8/layout/default#4"/>
    <dgm:cxn modelId="{B0C6BB41-4306-9346-8D09-18284B33D96B}" type="presParOf" srcId="{C8E2AC23-C7B3-C249-AD66-9F942D776EAB}" destId="{70E0C6EE-8545-6242-AD24-6323E5042AB9}" srcOrd="9" destOrd="0" presId="urn:microsoft.com/office/officeart/2005/8/layout/default#4"/>
    <dgm:cxn modelId="{2135A1C9-ECB6-AF49-8028-FA7D82B67495}" type="presParOf" srcId="{C8E2AC23-C7B3-C249-AD66-9F942D776EAB}" destId="{34FB9B6E-2E7E-9245-9EF2-80839558FCD6}" srcOrd="10" destOrd="0" presId="urn:microsoft.com/office/officeart/2005/8/layout/default#4"/>
    <dgm:cxn modelId="{3C8D6392-9FBD-5549-B835-EA1270EBBFAB}" type="presParOf" srcId="{C8E2AC23-C7B3-C249-AD66-9F942D776EAB}" destId="{51DC2897-DF0E-1A4B-9515-E652658A5D3F}" srcOrd="11" destOrd="0" presId="urn:microsoft.com/office/officeart/2005/8/layout/default#4"/>
    <dgm:cxn modelId="{41C23CDF-E1CE-FE46-ADAF-4C88ED4A0146}" type="presParOf" srcId="{C8E2AC23-C7B3-C249-AD66-9F942D776EAB}" destId="{52F98AC9-0F89-2D48-8798-491414A693F6}" srcOrd="12" destOrd="0" presId="urn:microsoft.com/office/officeart/2005/8/layout/default#4"/>
    <dgm:cxn modelId="{D0E69E9C-3EFF-6046-8616-BB6AAA9DA19D}" type="presParOf" srcId="{C8E2AC23-C7B3-C249-AD66-9F942D776EAB}" destId="{1632DD23-F776-F04D-A6CF-077EB73C65B9}" srcOrd="13" destOrd="0" presId="urn:microsoft.com/office/officeart/2005/8/layout/default#4"/>
    <dgm:cxn modelId="{8135C11D-1928-3944-91F6-2DD870334370}" type="presParOf" srcId="{C8E2AC23-C7B3-C249-AD66-9F942D776EAB}" destId="{E9792A33-4CAF-9044-A048-AEAEBD48F3B0}" srcOrd="14" destOrd="0" presId="urn:microsoft.com/office/officeart/2005/8/layout/default#4"/>
    <dgm:cxn modelId="{26476660-3948-164F-83E7-BCF96E9EAC94}" type="presParOf" srcId="{C8E2AC23-C7B3-C249-AD66-9F942D776EAB}" destId="{99E131A6-36BB-5742-A795-B9243A361775}" srcOrd="15" destOrd="0" presId="urn:microsoft.com/office/officeart/2005/8/layout/default#4"/>
    <dgm:cxn modelId="{257F2FCD-924F-AB47-8938-78CD2CBF3D04}" type="presParOf" srcId="{C8E2AC23-C7B3-C249-AD66-9F942D776EAB}" destId="{7474431D-58B3-DF42-926D-B237B2FCDD16}" srcOrd="16" destOrd="0" presId="urn:microsoft.com/office/officeart/2005/8/layout/default#4"/>
    <dgm:cxn modelId="{D3E6BD5E-A79B-424A-9240-397D405A9B38}" type="presParOf" srcId="{C8E2AC23-C7B3-C249-AD66-9F942D776EAB}" destId="{0F51F76E-EE1E-CA43-B1C9-1740F411ADD2}" srcOrd="17" destOrd="0" presId="urn:microsoft.com/office/officeart/2005/8/layout/default#4"/>
    <dgm:cxn modelId="{348E4FDF-7B58-D440-BBBC-8EB96DDFB5B0}" type="presParOf" srcId="{C8E2AC23-C7B3-C249-AD66-9F942D776EAB}" destId="{B1B04BD5-177B-994C-8DAA-F5E994C1AD6F}" srcOrd="18" destOrd="0" presId="urn:microsoft.com/office/officeart/2005/8/layout/default#4"/>
    <dgm:cxn modelId="{4CAA7CB7-25C6-0C49-A35A-EB3C5F3D6B35}" type="presParOf" srcId="{C8E2AC23-C7B3-C249-AD66-9F942D776EAB}" destId="{E799C151-E440-3F4C-AAC9-96A4BE732546}" srcOrd="19" destOrd="0" presId="urn:microsoft.com/office/officeart/2005/8/layout/default#4"/>
    <dgm:cxn modelId="{69E915E5-A819-1442-932E-DEE96508126A}" type="presParOf" srcId="{C8E2AC23-C7B3-C249-AD66-9F942D776EAB}" destId="{05F9D909-95AF-7842-B1A3-0A90F486004E}" srcOrd="20" destOrd="0" presId="urn:microsoft.com/office/officeart/2005/8/layout/default#4"/>
    <dgm:cxn modelId="{A769D966-D910-7844-BA3A-C436BB47C53C}" type="presParOf" srcId="{C8E2AC23-C7B3-C249-AD66-9F942D776EAB}" destId="{6A296589-6041-7A4E-B65E-75651202FDA0}" srcOrd="21" destOrd="0" presId="urn:microsoft.com/office/officeart/2005/8/layout/default#4"/>
    <dgm:cxn modelId="{E0CF6AE3-C70D-9C41-BCC7-052FBBABEE02}" type="presParOf" srcId="{C8E2AC23-C7B3-C249-AD66-9F942D776EAB}" destId="{A0B7849D-961F-264D-A5CE-7438B67D1122}" srcOrd="22" destOrd="0" presId="urn:microsoft.com/office/officeart/2005/8/layout/default#4"/>
    <dgm:cxn modelId="{8C571DBE-5794-2048-8AF3-DB73FD4BCA0D}" type="presParOf" srcId="{C8E2AC23-C7B3-C249-AD66-9F942D776EAB}" destId="{3D022356-A7B2-B041-9B9E-FEF3C9C99FFD}" srcOrd="23" destOrd="0" presId="urn:microsoft.com/office/officeart/2005/8/layout/default#4"/>
    <dgm:cxn modelId="{C21CE72B-84B9-4F4D-BFEA-A3E1E0E2D0AB}" type="presParOf" srcId="{C8E2AC23-C7B3-C249-AD66-9F942D776EAB}" destId="{37004563-4480-D546-AC4C-71146CE2D80C}" srcOrd="24"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phldr="1"/>
      <dgm:spPr/>
      <dgm:t>
        <a:bodyPr/>
        <a:lstStyle/>
        <a:p>
          <a:endParaRPr lang="en-US"/>
        </a:p>
      </dgm:t>
    </dgm:pt>
    <dgm:pt modelId="{46A94791-ACA4-B545-8FFC-5AF595C52E55}">
      <dgm:prSet/>
      <dgm:spPr>
        <a:solidFill>
          <a:schemeClr val="accent3">
            <a:lumMod val="75000"/>
          </a:schemeClr>
        </a:solidFill>
      </dgm:spPr>
      <dgm:t>
        <a:bodyPr/>
        <a:lstStyle/>
        <a:p>
          <a:pPr rtl="0"/>
          <a:r>
            <a:rPr lang="en-US" dirty="0"/>
            <a:t>Consist of the reachable and exploitable vulnerabilities in a system</a:t>
          </a:r>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a:solidFill>
          <a:schemeClr val="accent3">
            <a:lumMod val="50000"/>
          </a:schemeClr>
        </a:solidFill>
      </dgm:spPr>
      <dgm:t>
        <a:bodyPr/>
        <a:lstStyle/>
        <a:p>
          <a:pPr rtl="0"/>
          <a:r>
            <a:rPr lang="en-US" dirty="0"/>
            <a:t>Examples:</a:t>
          </a:r>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a:t>Open ports on outward facing Web and other servers, and code listening on those ports</a:t>
          </a:r>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a:t>Services available on the inside of a firewall</a:t>
          </a:r>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a:t>Code that processes incoming data, email, XML, office documents, and industry-specific custom data exchange formats</a:t>
          </a:r>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a:t>Interfaces, SQL, and Web forms</a:t>
          </a:r>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a:t>An employee with access to sensitive information vulnerable to a social engineering attack</a:t>
          </a:r>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pt>
  </dgm:ptLst>
  <dgm:cxnLst>
    <dgm:cxn modelId="{D922F51A-6D09-B643-8B3B-1BEDCD0A3368}" srcId="{369D9B49-088E-4049-AFE8-BDD9A09712D8}" destId="{2E7A3773-9723-6746-89EE-4BD599F03A66}" srcOrd="2" destOrd="0" parTransId="{23E5AE05-CA84-DE49-8ED4-EE46582FCBFE}" sibTransId="{3F272D46-AE1F-E94C-8349-CFC55454D6BE}"/>
    <dgm:cxn modelId="{B6C2DD2C-2FDC-034A-9281-3757A3323AAA}" srcId="{369D9B49-088E-4049-AFE8-BDD9A09712D8}" destId="{CBC9C71D-7CA5-2E4C-B87E-E608D4E93C51}" srcOrd="3" destOrd="0" parTransId="{5F2E6F7F-9D16-C345-88E0-7DC2F5239A26}" sibTransId="{175DD8EC-264F-DB4A-8287-9316507991BC}"/>
    <dgm:cxn modelId="{7245DC45-7C13-314E-BB05-8DA93709A522}" type="presOf" srcId="{369D9B49-088E-4049-AFE8-BDD9A09712D8}" destId="{2838DE06-4342-6445-9DD7-7B290D51E361}" srcOrd="0" destOrd="0" presId="urn:microsoft.com/office/officeart/2005/8/layout/target2"/>
    <dgm:cxn modelId="{D0AC6B5C-CED4-4343-8832-5B3ECBABE9E5}" srcId="{369D9B49-088E-4049-AFE8-BDD9A09712D8}" destId="{8C1529F2-7A60-984C-91D1-FDF1A95DDC5E}" srcOrd="1" destOrd="0" parTransId="{48FAC081-5237-2848-A905-4C0A938D0FA5}" sibTransId="{72397627-C969-064E-BF21-A224469485C1}"/>
    <dgm:cxn modelId="{A45BA65D-CD08-9C4F-93F0-2686C551A261}" srcId="{8C1B5F9E-09D5-0448-B1E4-B564B0C4FE53}" destId="{46A94791-ACA4-B545-8FFC-5AF595C52E55}" srcOrd="0" destOrd="0" parTransId="{6DB1907E-9997-0A4F-AC70-02B59990DF92}" sibTransId="{2EAC0D83-46D7-6F40-8FBF-26F22C09DA2D}"/>
    <dgm:cxn modelId="{44B15267-CB5F-8841-979D-61F16BA971B4}" type="presOf" srcId="{FF1D8BF0-5C3D-1549-91D1-99CBD35D7090}" destId="{E39960A6-9FDD-B449-80EE-E04874F6DE7F}" srcOrd="0" destOrd="0" presId="urn:microsoft.com/office/officeart/2005/8/layout/target2"/>
    <dgm:cxn modelId="{57A7B46E-7373-4E49-A940-A0EB754ACBE2}" srcId="{369D9B49-088E-4049-AFE8-BDD9A09712D8}" destId="{575760FD-0991-0140-8E0D-1F548EE4C9F0}" srcOrd="0" destOrd="0" parTransId="{CEF2CB82-8C51-4543-BDBD-3E589E4CB209}" sibTransId="{6A323F0E-4FD3-AA4D-BD94-0C022F8C81A4}"/>
    <dgm:cxn modelId="{D6BE6973-147F-D847-B11B-ABD9471F1CE0}" type="presOf" srcId="{8C1529F2-7A60-984C-91D1-FDF1A95DDC5E}" destId="{12DBDAB8-4930-8246-9268-6B6F0F95CC4D}" srcOrd="0" destOrd="0" presId="urn:microsoft.com/office/officeart/2005/8/layout/target2"/>
    <dgm:cxn modelId="{4DFC64A4-464E-BF43-9487-B919811B920A}" type="presOf" srcId="{575760FD-0991-0140-8E0D-1F548EE4C9F0}" destId="{36D2E5FA-5779-2546-8D3D-708A30C558F1}"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CCCE40D0-DC63-0B42-942C-86F501F4CEE4}" srcId="{369D9B49-088E-4049-AFE8-BDD9A09712D8}" destId="{FF1D8BF0-5C3D-1549-91D1-99CBD35D7090}" srcOrd="4" destOrd="0" parTransId="{2ACF553A-D933-E542-A11F-BC32B7F85A91}" sibTransId="{D6C72BDB-CD00-7C47-8969-28EA57CB145C}"/>
    <dgm:cxn modelId="{4D3A12DE-D6C0-6B43-B239-50101F76354E}" type="presOf" srcId="{46A94791-ACA4-B545-8FFC-5AF595C52E55}" destId="{E17CFA68-B976-2A49-A3AB-9ABCA1DED13A}" srcOrd="0" destOrd="0" presId="urn:microsoft.com/office/officeart/2005/8/layout/target2"/>
    <dgm:cxn modelId="{152737EE-3597-0E46-805A-4D79A27A3794}" type="presOf" srcId="{8C1B5F9E-09D5-0448-B1E4-B564B0C4FE53}" destId="{2D6E6815-1DB1-7B47-B309-99DA0362CF13}" srcOrd="0" destOrd="0" presId="urn:microsoft.com/office/officeart/2005/8/layout/target2"/>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dgm:spPr/>
      <dgm:t>
        <a:bodyPr/>
        <a:lstStyle/>
        <a:p>
          <a:pPr rtl="0"/>
          <a:r>
            <a:rPr lang="en-US" b="1" dirty="0">
              <a:latin typeface="+mj-lt"/>
            </a:rPr>
            <a:t>Vulnerabilities over an enterprise network, wide-area network, or the Internet</a:t>
          </a:r>
          <a:endParaRPr lang="en-US"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dgm:spPr/>
      <dgm:t>
        <a:bodyPr/>
        <a:lstStyle/>
        <a:p>
          <a:pPr rtl="0"/>
          <a:r>
            <a:rPr lang="en-US" b="1" dirty="0">
              <a:latin typeface="+mj-lt"/>
            </a:rPr>
            <a:t>Included in this category are network protocol vulnerabilities, such as those used for a denial-of-service attack, disruption of communications links, and various forms of intruder attacks</a:t>
          </a:r>
          <a:endParaRPr lang="en-US"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a:latin typeface="+mj-lt"/>
            </a:rPr>
            <a:t>Vulnerabilities created by personnel or outsiders, such as 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pt>
    <dgm:pt modelId="{0CA2AB85-0DDC-A04A-AD11-DE65018085FC}" type="pres">
      <dgm:prSet presAssocID="{89167F91-235A-744D-9245-B6F9D636B5B3}" presName="compNode" presStyleCnt="0"/>
      <dgm:spPr/>
    </dgm:pt>
    <dgm:pt modelId="{E63067EB-4F1D-B448-9A77-0795A8FA027E}" type="pres">
      <dgm:prSet presAssocID="{89167F91-235A-744D-9245-B6F9D636B5B3}" presName="aNode" presStyleLbl="bgShp" presStyleIdx="0" presStyleCnt="3"/>
      <dgm:spPr/>
    </dgm:pt>
    <dgm:pt modelId="{3BBE7FE7-A0EE-9D40-B729-6BAABD4B097C}" type="pres">
      <dgm:prSet presAssocID="{89167F91-235A-744D-9245-B6F9D636B5B3}" presName="textNode" presStyleLbl="bgShp" presStyleIdx="0" presStyleCnt="3"/>
      <dgm:spPr/>
    </dgm:pt>
    <dgm:pt modelId="{98BDAFEC-55F5-3541-8E60-8057A01BE74C}" type="pres">
      <dgm:prSet presAssocID="{89167F91-235A-744D-9245-B6F9D636B5B3}" presName="compChildNode" presStyleCnt="0"/>
      <dgm:spPr/>
    </dgm:pt>
    <dgm:pt modelId="{B6240192-C150-8D42-B729-2EDC6B1D8638}" type="pres">
      <dgm:prSet presAssocID="{89167F91-235A-744D-9245-B6F9D636B5B3}" presName="theInnerList" presStyleCnt="0"/>
      <dgm:spPr/>
    </dgm:pt>
    <dgm:pt modelId="{7A4BD44D-6CE4-5347-9FEC-1A3685D77B89}" type="pres">
      <dgm:prSet presAssocID="{37720B62-E9E1-614A-AA3F-7B92EBDFBDE9}" presName="childNode" presStyleLbl="node1" presStyleIdx="0" presStyleCnt="5">
        <dgm:presLayoutVars>
          <dgm:bulletEnabled val="1"/>
        </dgm:presLayoutVars>
      </dgm:prSet>
      <dgm:spPr/>
    </dgm:pt>
    <dgm:pt modelId="{303EA37F-E2A4-E940-BB24-A3C832E7A81A}" type="pres">
      <dgm:prSet presAssocID="{37720B62-E9E1-614A-AA3F-7B92EBDFBDE9}" presName="aSpace2" presStyleCnt="0"/>
      <dgm:spPr/>
    </dgm:pt>
    <dgm:pt modelId="{8247C684-645B-1644-B256-E95D7D0B78A4}" type="pres">
      <dgm:prSet presAssocID="{842FBA2F-4E84-A04C-AF36-955EAC4A4A07}" presName="childNode" presStyleLbl="node1" presStyleIdx="1" presStyleCnt="5">
        <dgm:presLayoutVars>
          <dgm:bulletEnabled val="1"/>
        </dgm:presLayoutVars>
      </dgm:prSet>
      <dgm:spPr/>
    </dgm:pt>
    <dgm:pt modelId="{194FA8FB-D3DD-CA43-AB43-0C5E4B0DF63A}" type="pres">
      <dgm:prSet presAssocID="{89167F91-235A-744D-9245-B6F9D636B5B3}" presName="aSpace" presStyleCnt="0"/>
      <dgm:spPr/>
    </dgm:pt>
    <dgm:pt modelId="{938F4876-B05B-7E47-AA9F-F84483A83CAC}" type="pres">
      <dgm:prSet presAssocID="{A3641FEB-1257-3B44-A254-D9D9B8F01C9F}" presName="compNode" presStyleCnt="0"/>
      <dgm:spPr/>
    </dgm:pt>
    <dgm:pt modelId="{9C7D5EC8-2DD1-F448-BA8E-DF12CE942EAF}" type="pres">
      <dgm:prSet presAssocID="{A3641FEB-1257-3B44-A254-D9D9B8F01C9F}" presName="aNode" presStyleLbl="bgShp" presStyleIdx="1" presStyleCnt="3"/>
      <dgm:spPr/>
    </dgm:pt>
    <dgm:pt modelId="{FA920D83-900A-484E-A74A-9A64CD1F5BCC}" type="pres">
      <dgm:prSet presAssocID="{A3641FEB-1257-3B44-A254-D9D9B8F01C9F}" presName="textNode" presStyleLbl="bgShp" presStyleIdx="1" presStyleCnt="3"/>
      <dgm:spPr/>
    </dgm:pt>
    <dgm:pt modelId="{28D00A57-11CC-CA4C-9590-2A85C5BFE8C3}" type="pres">
      <dgm:prSet presAssocID="{A3641FEB-1257-3B44-A254-D9D9B8F01C9F}" presName="compChildNode" presStyleCnt="0"/>
      <dgm:spPr/>
    </dgm:pt>
    <dgm:pt modelId="{28CF60C6-29EF-CE4A-9A26-1E7A20B54391}" type="pres">
      <dgm:prSet presAssocID="{A3641FEB-1257-3B44-A254-D9D9B8F01C9F}" presName="theInnerList" presStyleCnt="0"/>
      <dgm:spPr/>
    </dgm:pt>
    <dgm:pt modelId="{42695345-8D29-D74B-BAC8-002DF12F6166}" type="pres">
      <dgm:prSet presAssocID="{63C30692-DEEC-F140-BD07-ECDB341176CB}" presName="childNode" presStyleLbl="node1" presStyleIdx="2" presStyleCnt="5">
        <dgm:presLayoutVars>
          <dgm:bulletEnabled val="1"/>
        </dgm:presLayoutVars>
      </dgm:prSet>
      <dgm:spPr/>
    </dgm:pt>
    <dgm:pt modelId="{CA485DB6-D912-B94F-B30C-EBC410733541}" type="pres">
      <dgm:prSet presAssocID="{63C30692-DEEC-F140-BD07-ECDB341176CB}" presName="aSpace2" presStyleCnt="0"/>
      <dgm:spPr/>
    </dgm:pt>
    <dgm:pt modelId="{011F6C54-FAC5-8946-9EC9-CB597C7FF91F}" type="pres">
      <dgm:prSet presAssocID="{9DF6E4F5-A23F-C24B-97C3-3EEC41183622}" presName="childNode" presStyleLbl="node1" presStyleIdx="3" presStyleCnt="5">
        <dgm:presLayoutVars>
          <dgm:bulletEnabled val="1"/>
        </dgm:presLayoutVars>
      </dgm:prSet>
      <dgm:spPr/>
    </dgm:pt>
    <dgm:pt modelId="{4F7AC969-A476-DE4D-9280-B1F0622805A3}" type="pres">
      <dgm:prSet presAssocID="{A3641FEB-1257-3B44-A254-D9D9B8F01C9F}" presName="aSpace" presStyleCnt="0"/>
      <dgm:spPr/>
    </dgm:pt>
    <dgm:pt modelId="{492A0DF8-219B-4049-AC9B-91B780821244}" type="pres">
      <dgm:prSet presAssocID="{5933685F-6087-E847-9028-9377B069FCC1}" presName="compNode" presStyleCnt="0"/>
      <dgm:spPr/>
    </dgm:pt>
    <dgm:pt modelId="{9BCA6787-FFE4-7C46-8C53-C6D43EFE6024}" type="pres">
      <dgm:prSet presAssocID="{5933685F-6087-E847-9028-9377B069FCC1}" presName="aNode" presStyleLbl="bgShp" presStyleIdx="2" presStyleCnt="3"/>
      <dgm:spPr/>
    </dgm:pt>
    <dgm:pt modelId="{DACAC101-4F05-B54B-9300-160835F2A243}" type="pres">
      <dgm:prSet presAssocID="{5933685F-6087-E847-9028-9377B069FCC1}" presName="textNode" presStyleLbl="bgShp" presStyleIdx="2" presStyleCnt="3"/>
      <dgm:spPr/>
    </dgm:pt>
    <dgm:pt modelId="{FA4B6A31-EF27-144F-A3D0-DC376EDC0BF5}" type="pres">
      <dgm:prSet presAssocID="{5933685F-6087-E847-9028-9377B069FCC1}" presName="compChildNode" presStyleCnt="0"/>
      <dgm:spPr/>
    </dgm:pt>
    <dgm:pt modelId="{D59D8ABA-ABD1-4845-BAE7-F68B568A72D3}" type="pres">
      <dgm:prSet presAssocID="{5933685F-6087-E847-9028-9377B069FCC1}" presName="theInnerList" presStyleCnt="0"/>
      <dgm:spPr/>
    </dgm:pt>
    <dgm:pt modelId="{A3BBF5FA-65ED-2349-816D-13B311289DA7}" type="pres">
      <dgm:prSet presAssocID="{FCECB32F-7782-A444-A054-13F565B4A20D}" presName="childNode" presStyleLbl="node1" presStyleIdx="4" presStyleCnt="5">
        <dgm:presLayoutVars>
          <dgm:bulletEnabled val="1"/>
        </dgm:presLayoutVars>
      </dgm:prSet>
      <dgm:spPr/>
    </dgm:pt>
  </dgm:ptLst>
  <dgm:cxnLst>
    <dgm:cxn modelId="{4FB3E80B-0481-0B45-98A8-8D81C5580FBF}" srcId="{5933685F-6087-E847-9028-9377B069FCC1}" destId="{FCECB32F-7782-A444-A054-13F565B4A20D}" srcOrd="0" destOrd="0" parTransId="{ADD5AF9C-2132-224D-9883-66FA78C4EFFC}" sibTransId="{0DF24165-D425-4D40-8CA4-7FB899782DBD}"/>
    <dgm:cxn modelId="{4038B00E-0BA5-6542-92D6-303768C0BB32}" type="presOf" srcId="{5933685F-6087-E847-9028-9377B069FCC1}" destId="{DACAC101-4F05-B54B-9300-160835F2A243}" srcOrd="1" destOrd="0" presId="urn:microsoft.com/office/officeart/2005/8/layout/lProcess2"/>
    <dgm:cxn modelId="{F4C2620F-ED79-7049-9DDC-606318D713B6}" type="presOf" srcId="{5933685F-6087-E847-9028-9377B069FCC1}" destId="{9BCA6787-FFE4-7C46-8C53-C6D43EFE6024}" srcOrd="0" destOrd="0" presId="urn:microsoft.com/office/officeart/2005/8/layout/lProcess2"/>
    <dgm:cxn modelId="{54F9B420-558C-EE43-8A86-33AC7F78ED64}" type="presOf" srcId="{37720B62-E9E1-614A-AA3F-7B92EBDFBDE9}" destId="{7A4BD44D-6CE4-5347-9FEC-1A3685D77B89}" srcOrd="0" destOrd="0" presId="urn:microsoft.com/office/officeart/2005/8/layout/lProcess2"/>
    <dgm:cxn modelId="{C42BF721-DD49-8D46-BED4-D3DBCDCE2C4C}" srcId="{89167F91-235A-744D-9245-B6F9D636B5B3}" destId="{842FBA2F-4E84-A04C-AF36-955EAC4A4A07}" srcOrd="1" destOrd="0" parTransId="{56E94991-F31F-1043-86DB-B8D898BECF97}" sibTransId="{B45786AD-10B5-A040-ABA1-4BA8652384E2}"/>
    <dgm:cxn modelId="{37AFA626-3E42-A844-A618-AC03337523E1}" type="presOf" srcId="{FCECB32F-7782-A444-A054-13F565B4A20D}" destId="{A3BBF5FA-65ED-2349-816D-13B311289DA7}"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C2CE7044-1817-3C4F-8C47-0101E7966C8B}" type="presOf" srcId="{A3641FEB-1257-3B44-A254-D9D9B8F01C9F}" destId="{FA920D83-900A-484E-A74A-9A64CD1F5BCC}" srcOrd="1" destOrd="0" presId="urn:microsoft.com/office/officeart/2005/8/layout/lProcess2"/>
    <dgm:cxn modelId="{9EFE6146-E816-AC42-A9E9-D5A38AB52F7A}" type="presOf" srcId="{842FBA2F-4E84-A04C-AF36-955EAC4A4A07}" destId="{8247C684-645B-1644-B256-E95D7D0B78A4}" srcOrd="0" destOrd="0" presId="urn:microsoft.com/office/officeart/2005/8/layout/lProcess2"/>
    <dgm:cxn modelId="{CA2F6A6B-0F14-DD48-9AA1-F6867276C746}" type="presOf" srcId="{9DF6E4F5-A23F-C24B-97C3-3EEC41183622}" destId="{011F6C54-FAC5-8946-9EC9-CB597C7FF91F}" srcOrd="0" destOrd="0" presId="urn:microsoft.com/office/officeart/2005/8/layout/lProcess2"/>
    <dgm:cxn modelId="{8876D585-243C-F446-8768-5617F44F43D5}" srcId="{FEF3A288-F1AD-4A49-ACD8-BA9890645C20}" destId="{5933685F-6087-E847-9028-9377B069FCC1}" srcOrd="2" destOrd="0" parTransId="{024A3A3C-B59B-5749-92C6-C921A70C44AF}" sibTransId="{28B03AEA-8E8C-8749-956E-A2F27B578BE4}"/>
    <dgm:cxn modelId="{AA5FA28A-F20E-EF47-8893-B08C7E95E181}" type="presOf" srcId="{A3641FEB-1257-3B44-A254-D9D9B8F01C9F}" destId="{9C7D5EC8-2DD1-F448-BA8E-DF12CE942EAF}" srcOrd="0"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0CBB8293-D55A-E94F-89D1-4C58FB0D775D}" srcId="{FEF3A288-F1AD-4A49-ACD8-BA9890645C20}" destId="{89167F91-235A-744D-9245-B6F9D636B5B3}" srcOrd="0" destOrd="0" parTransId="{8F0AAEB4-EE3D-864C-9368-C9CA75D59B39}" sibTransId="{1938C481-004A-5441-8A64-53F82A57B059}"/>
    <dgm:cxn modelId="{D00C4AA4-FE7E-DF42-BEFB-8A29EE00D2AC}" srcId="{FEF3A288-F1AD-4A49-ACD8-BA9890645C20}" destId="{A3641FEB-1257-3B44-A254-D9D9B8F01C9F}" srcOrd="1" destOrd="0" parTransId="{D9506F8D-8818-FA40-B3E7-68AE3A9C2763}" sibTransId="{34C38A9F-8601-E64D-854D-C3CAA2E65680}"/>
    <dgm:cxn modelId="{742E8CA8-F4BF-774B-ACE0-C618883EE268}" type="presOf" srcId="{89167F91-235A-744D-9245-B6F9D636B5B3}" destId="{E63067EB-4F1D-B448-9A77-0795A8FA027E}" srcOrd="0" destOrd="0" presId="urn:microsoft.com/office/officeart/2005/8/layout/lProcess2"/>
    <dgm:cxn modelId="{5FB218B8-5F33-EF48-A56D-D51CD1C00691}" type="presOf" srcId="{FEF3A288-F1AD-4A49-ACD8-BA9890645C20}" destId="{5993EB81-EC6C-D148-83DA-556D791E66C2}" srcOrd="0" destOrd="0" presId="urn:microsoft.com/office/officeart/2005/8/layout/lProcess2"/>
    <dgm:cxn modelId="{0E2653D0-4EAA-7246-A0B9-BF994859FD49}" type="presOf" srcId="{89167F91-235A-744D-9245-B6F9D636B5B3}" destId="{3BBE7FE7-A0EE-9D40-B729-6BAABD4B097C}" srcOrd="1"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5374D7E3-2839-2A45-B04A-B5A525359318}" type="presOf" srcId="{63C30692-DEEC-F140-BD07-ECDB341176CB}" destId="{42695345-8D29-D74B-BAC8-002DF12F6166}" srcOrd="0" destOrd="0" presId="urn:microsoft.com/office/officeart/2005/8/layout/lProcess2"/>
    <dgm:cxn modelId="{AA2C795D-BA2A-AB48-BCE7-CD6554A4FC5E}" type="presParOf" srcId="{5993EB81-EC6C-D148-83DA-556D791E66C2}" destId="{0CA2AB85-0DDC-A04A-AD11-DE65018085FC}" srcOrd="0" destOrd="0" presId="urn:microsoft.com/office/officeart/2005/8/layout/lProcess2"/>
    <dgm:cxn modelId="{1806E2E4-4AD0-B44F-AD34-6B06F3E4219B}" type="presParOf" srcId="{0CA2AB85-0DDC-A04A-AD11-DE65018085FC}" destId="{E63067EB-4F1D-B448-9A77-0795A8FA027E}" srcOrd="0" destOrd="0" presId="urn:microsoft.com/office/officeart/2005/8/layout/lProcess2"/>
    <dgm:cxn modelId="{AADDA9BD-25B3-FF4F-A112-38CFDA6BF29F}" type="presParOf" srcId="{0CA2AB85-0DDC-A04A-AD11-DE65018085FC}" destId="{3BBE7FE7-A0EE-9D40-B729-6BAABD4B097C}" srcOrd="1" destOrd="0" presId="urn:microsoft.com/office/officeart/2005/8/layout/lProcess2"/>
    <dgm:cxn modelId="{8D8FE44E-66AD-FF41-8330-B10830F94F49}" type="presParOf" srcId="{0CA2AB85-0DDC-A04A-AD11-DE65018085FC}" destId="{98BDAFEC-55F5-3541-8E60-8057A01BE74C}" srcOrd="2" destOrd="0" presId="urn:microsoft.com/office/officeart/2005/8/layout/lProcess2"/>
    <dgm:cxn modelId="{A31BD8C3-CEBD-7141-866D-549C790FB1D7}" type="presParOf" srcId="{98BDAFEC-55F5-3541-8E60-8057A01BE74C}" destId="{B6240192-C150-8D42-B729-2EDC6B1D8638}" srcOrd="0" destOrd="0" presId="urn:microsoft.com/office/officeart/2005/8/layout/lProcess2"/>
    <dgm:cxn modelId="{AFF402CC-42EE-1B43-8B1C-568EFD47575D}" type="presParOf" srcId="{B6240192-C150-8D42-B729-2EDC6B1D8638}" destId="{7A4BD44D-6CE4-5347-9FEC-1A3685D77B89}" srcOrd="0" destOrd="0" presId="urn:microsoft.com/office/officeart/2005/8/layout/lProcess2"/>
    <dgm:cxn modelId="{77CF74BD-29E0-534C-8805-E1B189F73338}" type="presParOf" srcId="{B6240192-C150-8D42-B729-2EDC6B1D8638}" destId="{303EA37F-E2A4-E940-BB24-A3C832E7A81A}" srcOrd="1" destOrd="0" presId="urn:microsoft.com/office/officeart/2005/8/layout/lProcess2"/>
    <dgm:cxn modelId="{82F3E4C6-E20D-B64E-91FF-FC8C40F5B822}" type="presParOf" srcId="{B6240192-C150-8D42-B729-2EDC6B1D8638}" destId="{8247C684-645B-1644-B256-E95D7D0B78A4}" srcOrd="2" destOrd="0" presId="urn:microsoft.com/office/officeart/2005/8/layout/lProcess2"/>
    <dgm:cxn modelId="{A1A93291-DB94-A34E-86F0-ABC3F68FB7CD}" type="presParOf" srcId="{5993EB81-EC6C-D148-83DA-556D791E66C2}" destId="{194FA8FB-D3DD-CA43-AB43-0C5E4B0DF63A}" srcOrd="1" destOrd="0" presId="urn:microsoft.com/office/officeart/2005/8/layout/lProcess2"/>
    <dgm:cxn modelId="{DC4FE784-4D30-A34C-9167-21A4C4981450}" type="presParOf" srcId="{5993EB81-EC6C-D148-83DA-556D791E66C2}" destId="{938F4876-B05B-7E47-AA9F-F84483A83CAC}" srcOrd="2" destOrd="0" presId="urn:microsoft.com/office/officeart/2005/8/layout/lProcess2"/>
    <dgm:cxn modelId="{98DC46FA-0385-6A44-AF5B-CEF7D08B510C}" type="presParOf" srcId="{938F4876-B05B-7E47-AA9F-F84483A83CAC}" destId="{9C7D5EC8-2DD1-F448-BA8E-DF12CE942EAF}" srcOrd="0" destOrd="0" presId="urn:microsoft.com/office/officeart/2005/8/layout/lProcess2"/>
    <dgm:cxn modelId="{02783623-0F6C-0F40-B768-1972D34E315A}" type="presParOf" srcId="{938F4876-B05B-7E47-AA9F-F84483A83CAC}" destId="{FA920D83-900A-484E-A74A-9A64CD1F5BCC}" srcOrd="1" destOrd="0" presId="urn:microsoft.com/office/officeart/2005/8/layout/lProcess2"/>
    <dgm:cxn modelId="{804D72AE-CB1B-224E-A922-99D29EEF3221}" type="presParOf" srcId="{938F4876-B05B-7E47-AA9F-F84483A83CAC}" destId="{28D00A57-11CC-CA4C-9590-2A85C5BFE8C3}" srcOrd="2" destOrd="0" presId="urn:microsoft.com/office/officeart/2005/8/layout/lProcess2"/>
    <dgm:cxn modelId="{99126096-3CD2-5E48-8D09-DA6FB13EB8CF}" type="presParOf" srcId="{28D00A57-11CC-CA4C-9590-2A85C5BFE8C3}" destId="{28CF60C6-29EF-CE4A-9A26-1E7A20B54391}" srcOrd="0" destOrd="0" presId="urn:microsoft.com/office/officeart/2005/8/layout/lProcess2"/>
    <dgm:cxn modelId="{ECF0A430-29CB-CB43-B766-A0FE06F0E308}" type="presParOf" srcId="{28CF60C6-29EF-CE4A-9A26-1E7A20B54391}" destId="{42695345-8D29-D74B-BAC8-002DF12F6166}" srcOrd="0" destOrd="0" presId="urn:microsoft.com/office/officeart/2005/8/layout/lProcess2"/>
    <dgm:cxn modelId="{E9B92ED0-84BF-2743-9447-D8AAB3B22844}" type="presParOf" srcId="{28CF60C6-29EF-CE4A-9A26-1E7A20B54391}" destId="{CA485DB6-D912-B94F-B30C-EBC410733541}" srcOrd="1" destOrd="0" presId="urn:microsoft.com/office/officeart/2005/8/layout/lProcess2"/>
    <dgm:cxn modelId="{2BC56DBA-E4AD-8447-8E73-94478FE9F5CB}" type="presParOf" srcId="{28CF60C6-29EF-CE4A-9A26-1E7A20B54391}" destId="{011F6C54-FAC5-8946-9EC9-CB597C7FF91F}" srcOrd="2" destOrd="0" presId="urn:microsoft.com/office/officeart/2005/8/layout/lProcess2"/>
    <dgm:cxn modelId="{387D3E20-5398-B14E-BFD6-B53EDDB50AA0}" type="presParOf" srcId="{5993EB81-EC6C-D148-83DA-556D791E66C2}" destId="{4F7AC969-A476-DE4D-9280-B1F0622805A3}" srcOrd="3" destOrd="0" presId="urn:microsoft.com/office/officeart/2005/8/layout/lProcess2"/>
    <dgm:cxn modelId="{324F1E63-6597-0A43-8FC4-51933FAD2E15}" type="presParOf" srcId="{5993EB81-EC6C-D148-83DA-556D791E66C2}" destId="{492A0DF8-219B-4049-AC9B-91B780821244}" srcOrd="4" destOrd="0" presId="urn:microsoft.com/office/officeart/2005/8/layout/lProcess2"/>
    <dgm:cxn modelId="{A95E0220-1409-A746-AD8A-65CF697F49BE}" type="presParOf" srcId="{492A0DF8-219B-4049-AC9B-91B780821244}" destId="{9BCA6787-FFE4-7C46-8C53-C6D43EFE6024}" srcOrd="0" destOrd="0" presId="urn:microsoft.com/office/officeart/2005/8/layout/lProcess2"/>
    <dgm:cxn modelId="{D351CD97-4AAC-B64C-A541-91D12FA59259}" type="presParOf" srcId="{492A0DF8-219B-4049-AC9B-91B780821244}" destId="{DACAC101-4F05-B54B-9300-160835F2A243}" srcOrd="1" destOrd="0" presId="urn:microsoft.com/office/officeart/2005/8/layout/lProcess2"/>
    <dgm:cxn modelId="{C548AE86-E886-824E-BBDA-B1B14F46A9F0}" type="presParOf" srcId="{492A0DF8-219B-4049-AC9B-91B780821244}" destId="{FA4B6A31-EF27-144F-A3D0-DC376EDC0BF5}" srcOrd="2" destOrd="0" presId="urn:microsoft.com/office/officeart/2005/8/layout/lProcess2"/>
    <dgm:cxn modelId="{63C1E76D-026E-A24D-B06F-DFB19A014B65}" type="presParOf" srcId="{FA4B6A31-EF27-144F-A3D0-DC376EDC0BF5}" destId="{D59D8ABA-ABD1-4845-BAE7-F68B568A72D3}" srcOrd="0" destOrd="0" presId="urn:microsoft.com/office/officeart/2005/8/layout/lProcess2"/>
    <dgm:cxn modelId="{68A20209-170D-7F4B-B6FA-18F482D65614}"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dirty="0">
              <a:latin typeface="+mj-lt"/>
            </a:rPr>
            <a:t>Recovery </a:t>
          </a:r>
          <a:endParaRPr lang="en-US" dirty="0">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dirty="0">
              <a:latin typeface="+mj-lt"/>
            </a:rPr>
            <a:t>Assurance</a:t>
          </a:r>
          <a:endParaRPr lang="en-US" dirty="0">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a:latin typeface="+mj-lt"/>
            </a:rPr>
            <a:t>Encompassing both system design and system implementation, assurance is an attribute of an information system that provides grounds for having confidence that the system operates such that the system’s security policy is enforced</a:t>
          </a: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5E3212EF-AE29-5948-9311-6038D243BC7E}">
      <dgm:prSet/>
      <dgm:spPr/>
      <dgm:t>
        <a:bodyPr/>
        <a:lstStyle/>
        <a:p>
          <a:pPr rtl="0"/>
          <a:r>
            <a:rPr lang="en-US" b="1" dirty="0">
              <a:latin typeface="+mj-lt"/>
            </a:rPr>
            <a:t>Involves testing and may also involve formal analytic or mathematical techniques</a:t>
          </a:r>
        </a:p>
      </dgm:t>
    </dgm:pt>
    <dgm:pt modelId="{801EC8C7-EEB7-0144-A7A1-8675EF438014}" type="parTrans" cxnId="{1E7D341A-F661-4349-83EF-EDC46B831DAE}">
      <dgm:prSet/>
      <dgm:spPr/>
    </dgm:pt>
    <dgm:pt modelId="{5E65D4BF-B23A-8240-9BF6-F44C59B6A0F9}" type="sibTrans" cxnId="{1E7D341A-F661-4349-83EF-EDC46B831DAE}">
      <dgm:prSet/>
      <dgm:spPr/>
    </dgm:pt>
    <dgm:pt modelId="{FA0D7370-BC55-1041-AD08-93278E963805}" type="pres">
      <dgm:prSet presAssocID="{E6DF5A81-6B6D-294F-98CB-20EF93608176}" presName="matrix" presStyleCnt="0">
        <dgm:presLayoutVars>
          <dgm:chMax val="1"/>
          <dgm:dir/>
          <dgm:resizeHandles val="exact"/>
        </dgm:presLayoutVars>
      </dgm:prSet>
      <dgm:spPr/>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pt>
  </dgm:ptLst>
  <dgm:cxnLst>
    <dgm:cxn modelId="{FE767102-A95B-604A-8D63-D70225AB0E4F}" type="presOf" srcId="{E779F620-FB0A-0147-80D5-4F763EBF3026}" destId="{AFE469BB-BEFB-D041-9163-9A6D62D8D8DE}" srcOrd="0" destOrd="0"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3F344707-9606-F546-BD3E-0C71A7276DBC}" type="presOf" srcId="{5A8673FD-0C40-0E45-9559-3E76BC00DC44}" destId="{AEE882AC-EC84-874D-B1E9-20DF06D28533}" srcOrd="0" destOrd="0" presId="urn:microsoft.com/office/officeart/2005/8/layout/matrix3"/>
    <dgm:cxn modelId="{7D93D416-43A2-7745-BA2D-786B48DB53DF}" type="presOf" srcId="{C9219D09-07BA-604A-A5A3-387C29884A35}" destId="{AEE882AC-EC84-874D-B1E9-20DF06D28533}"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93876917-525F-0D43-ABC9-5B8E9E6C56AE}" type="presOf" srcId="{C4B29B9B-8FF6-3A4A-BFCC-2CCB3CCA4766}" destId="{AEE882AC-EC84-874D-B1E9-20DF06D28533}" srcOrd="0" destOrd="2" presId="urn:microsoft.com/office/officeart/2005/8/layout/matrix3"/>
    <dgm:cxn modelId="{1E7D341A-F661-4349-83EF-EDC46B831DAE}" srcId="{8A024E9B-3D14-1543-A810-E390BEC4F944}" destId="{5E3212EF-AE29-5948-9311-6038D243BC7E}" srcOrd="1" destOrd="0" parTransId="{801EC8C7-EEB7-0144-A7A1-8675EF438014}" sibTransId="{5E65D4BF-B23A-8240-9BF6-F44C59B6A0F9}"/>
    <dgm:cxn modelId="{1C806722-461F-9B4A-B1D0-FBC561FC3A70}" type="presOf" srcId="{CAFA23FF-8199-4641-8987-28ED5C610D42}" destId="{4CFB5C30-ED26-FA41-AB50-DF1A25B9E11D}" srcOrd="0" destOrd="0" presId="urn:microsoft.com/office/officeart/2005/8/layout/matrix3"/>
    <dgm:cxn modelId="{700E752C-4E6B-EB4E-82DE-A2CAB7F77282}" srcId="{CAFA23FF-8199-4641-8987-28ED5C610D42}" destId="{B7CB986F-1DA9-2D4A-AAB4-D187FCF79DAC}" srcOrd="0" destOrd="0" parTransId="{18B603D9-0D38-B646-BE05-D7924171B860}" sibTransId="{069B7D24-C404-DD4F-B1CA-BA1574352BE5}"/>
    <dgm:cxn modelId="{5CC2E33E-1601-CE46-849F-2762C12E880D}" type="presOf" srcId="{F06EDC73-BD14-FC4A-9CD9-8A19BFAA1A5F}" destId="{AEE882AC-EC84-874D-B1E9-20DF06D28533}" srcOrd="0" destOrd="4" presId="urn:microsoft.com/office/officeart/2005/8/layout/matrix3"/>
    <dgm:cxn modelId="{CE858655-4EE8-7F46-95F0-4F6674430278}" srcId="{C9219D09-07BA-604A-A5A3-387C29884A35}" destId="{F06EDC73-BD14-FC4A-9CD9-8A19BFAA1A5F}" srcOrd="2" destOrd="0" parTransId="{56F78122-92A6-FB48-93D2-B4BD084FC730}" sibTransId="{C6ABC34B-9C0F-1E43-87FE-5F698DF7A250}"/>
    <dgm:cxn modelId="{CB5F1660-A466-2548-BA98-1EB1976D92F0}" srcId="{E6DF5A81-6B6D-294F-98CB-20EF93608176}" destId="{CAFA23FF-8199-4641-8987-28ED5C610D42}" srcOrd="0" destOrd="0" parTransId="{77D4B3DD-3EEF-084B-B207-5E3EA0F56457}" sibTransId="{D3EE9A63-8E3C-DC4B-986A-ECC01063C0DB}"/>
    <dgm:cxn modelId="{ED52C964-C0D9-FC4B-90DC-3D234F0D4406}" type="presOf" srcId="{8D1979C9-FCEB-E048-8477-6CE3DD770D34}" destId="{AFE469BB-BEFB-D041-9163-9A6D62D8D8DE}" srcOrd="0" destOrd="1"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4622446E-548D-4248-AFFE-9B15FA916F29}" srcId="{E6DF5A81-6B6D-294F-98CB-20EF93608176}" destId="{5A8673FD-0C40-0E45-9559-3E76BC00DC44}" srcOrd="1" destOrd="0" parTransId="{C4ABF6C6-8A06-434B-BE19-300DA2839469}" sibTransId="{636E3571-C3D7-7941-ACBB-A136428537CB}"/>
    <dgm:cxn modelId="{B547CF89-62DF-A84B-9A4A-EC1CDB906DE4}" type="presOf" srcId="{7AF22757-119C-B544-BB00-241F9B7B0D24}" destId="{AEE882AC-EC84-874D-B1E9-20DF06D28533}" srcOrd="0" destOrd="3" presId="urn:microsoft.com/office/officeart/2005/8/layout/matrix3"/>
    <dgm:cxn modelId="{63CF2A92-B921-8744-87A2-3ED0F860A605}" srcId="{E779F620-FB0A-0147-80D5-4F763EBF3026}" destId="{8D1979C9-FCEB-E048-8477-6CE3DD770D34}" srcOrd="0" destOrd="0" parTransId="{9179DF6F-4F46-9F45-8335-FD34E913A0EE}" sibTransId="{688167DE-6659-DD49-B85F-58510B2BB9F3}"/>
    <dgm:cxn modelId="{2FFAB894-05A5-AF4D-AB4F-D31DD6D86B1A}" srcId="{8A024E9B-3D14-1543-A810-E390BEC4F944}" destId="{77CF5A7B-DC91-AD44-AEE6-A02ED1655F32}" srcOrd="0" destOrd="0" parTransId="{A2FF51B9-0DEB-3346-863F-FA88AF280E57}" sibTransId="{4D031111-94EB-BC4C-915C-0198B8C38AE9}"/>
    <dgm:cxn modelId="{C1B5D394-86EE-544C-99B3-5F515F13F499}" type="presOf" srcId="{E6DF5A81-6B6D-294F-98CB-20EF93608176}" destId="{FA0D7370-BC55-1041-AD08-93278E963805}" srcOrd="0" destOrd="0" presId="urn:microsoft.com/office/officeart/2005/8/layout/matrix3"/>
    <dgm:cxn modelId="{CBCF4EAC-6727-6247-B8C2-BAB2461EA4D4}" type="presOf" srcId="{77CF5A7B-DC91-AD44-AEE6-A02ED1655F32}" destId="{4B38F9A1-AF80-1D4C-BA1C-0D438484B2FD}" srcOrd="0" destOrd="1" presId="urn:microsoft.com/office/officeart/2005/8/layout/matrix3"/>
    <dgm:cxn modelId="{56D188B3-015F-5B48-BB95-7BDB34509628}" type="presOf" srcId="{5E3212EF-AE29-5948-9311-6038D243BC7E}" destId="{4B38F9A1-AF80-1D4C-BA1C-0D438484B2FD}" srcOrd="0" destOrd="2"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A128F2C3-EE2A-0A41-AD38-D2A64C7CDF8D}" type="presOf" srcId="{60F14C53-4D44-D443-936C-75CAD9BE4E1E}" destId="{AEE882AC-EC84-874D-B1E9-20DF06D28533}" srcOrd="0" destOrd="5" presId="urn:microsoft.com/office/officeart/2005/8/layout/matrix3"/>
    <dgm:cxn modelId="{EB0CB8EC-277D-1047-A697-4A15209D493D}" type="presOf" srcId="{8A024E9B-3D14-1543-A810-E390BEC4F944}" destId="{4B38F9A1-AF80-1D4C-BA1C-0D438484B2FD}" srcOrd="0" destOrd="0" presId="urn:microsoft.com/office/officeart/2005/8/layout/matrix3"/>
    <dgm:cxn modelId="{A8B9DBEE-A4A4-7E46-BC9D-3F03EDE2CC3F}" srcId="{E6DF5A81-6B6D-294F-98CB-20EF93608176}" destId="{8A024E9B-3D14-1543-A810-E390BEC4F944}" srcOrd="3" destOrd="0" parTransId="{3AB945B8-F4CC-BC4E-9594-F5F54AB6A5F8}" sibTransId="{314DB11A-A24A-BD48-A8EE-5478423F7D06}"/>
    <dgm:cxn modelId="{3D05E6F3-73A6-7447-B73A-EC9925D853CB}" srcId="{C9219D09-07BA-604A-A5A3-387C29884A35}" destId="{C4B29B9B-8FF6-3A4A-BFCC-2CCB3CCA4766}" srcOrd="0" destOrd="0" parTransId="{6E8470DD-9BB1-EB4C-8592-595D7EFD3135}" sibTransId="{FBA9AD19-6E7A-2244-A180-23AAF74849A5}"/>
    <dgm:cxn modelId="{82E1F6F5-94BE-6C4A-99B7-0A8EA66F9F0E}" type="presOf" srcId="{B7CB986F-1DA9-2D4A-AAB4-D187FCF79DAC}" destId="{4CFB5C30-ED26-FA41-AB50-DF1A25B9E11D}" srcOrd="0" destOrd="1"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06062"/>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06062"/>
        <a:ext cx="2212427" cy="1026000"/>
      </dsp:txXfrm>
    </dsp:sp>
    <dsp:sp modelId="{C5173CA9-CAEE-B642-8B8F-CD4B816E3BFB}">
      <dsp:nvSpPr>
        <dsp:cNvPr id="0" name=""/>
        <dsp:cNvSpPr/>
      </dsp:nvSpPr>
      <dsp:spPr>
        <a:xfrm>
          <a:off x="289255" y="1484691"/>
          <a:ext cx="2332384" cy="355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484691"/>
        <a:ext cx="2332384" cy="3555868"/>
      </dsp:txXfrm>
    </dsp:sp>
    <dsp:sp modelId="{EC783FE8-0006-004E-9EC5-CCA2F7583147}">
      <dsp:nvSpPr>
        <dsp:cNvPr id="0" name=""/>
        <dsp:cNvSpPr/>
      </dsp:nvSpPr>
      <dsp:spPr>
        <a:xfrm>
          <a:off x="302421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343125"/>
        <a:ext cx="1889480" cy="1026000"/>
      </dsp:txXfrm>
    </dsp:sp>
    <dsp:sp modelId="{92F85E19-9F62-2146-BBFE-59F35C65EE0E}">
      <dsp:nvSpPr>
        <dsp:cNvPr id="0" name=""/>
        <dsp:cNvSpPr/>
      </dsp:nvSpPr>
      <dsp:spPr>
        <a:xfrm>
          <a:off x="3148833" y="1465534"/>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Guarding against improper information modification or destruction, including ensuring information nonrepudiation and authenticity</a:t>
          </a:r>
        </a:p>
      </dsp:txBody>
      <dsp:txXfrm>
        <a:off x="3148833" y="1465534"/>
        <a:ext cx="2332384" cy="3407619"/>
      </dsp:txXfrm>
    </dsp:sp>
    <dsp:sp modelId="{FAB70A0B-6355-A049-80C7-D281E9662899}">
      <dsp:nvSpPr>
        <dsp:cNvPr id="0" name=""/>
        <dsp:cNvSpPr/>
      </dsp:nvSpPr>
      <dsp:spPr>
        <a:xfrm>
          <a:off x="572369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343125"/>
        <a:ext cx="1889480" cy="1026000"/>
      </dsp:txXfrm>
    </dsp:sp>
    <dsp:sp modelId="{2A12BD47-4BDB-3343-9554-B0171B10A11F}">
      <dsp:nvSpPr>
        <dsp:cNvPr id="0" name=""/>
        <dsp:cNvSpPr/>
      </dsp:nvSpPr>
      <dsp:spPr>
        <a:xfrm>
          <a:off x="5935171" y="1539659"/>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Ensuring timely and reliable access to and use of information</a:t>
          </a:r>
        </a:p>
      </dsp:txBody>
      <dsp:txXfrm>
        <a:off x="5935171" y="1539659"/>
        <a:ext cx="2332384" cy="3407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Low</a:t>
          </a:r>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The loss could be expected to have a limited adverse effect on organizational operations, organizational assets, or individuals</a:t>
          </a:r>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Moderate</a:t>
          </a:r>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a:t>The loss could be expected to have a serious adverse effect on organizational operations, organizational assets, or individuals</a:t>
          </a:r>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High</a:t>
          </a:r>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a:t>The loss could be expected to have a severe or catastrophic adverse effect on organizational operations, organizational assets, or individuals</a:t>
          </a:r>
        </a:p>
      </dsp:txBody>
      <dsp:txXfrm>
        <a:off x="5939056" y="1401583"/>
        <a:ext cx="1967144" cy="278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EC69-5554-1946-A603-622FD2F24531}">
      <dsp:nvSpPr>
        <dsp:cNvPr id="0" name=""/>
        <dsp:cNvSpPr/>
      </dsp:nvSpPr>
      <dsp:spPr>
        <a:xfrm>
          <a:off x="0" y="1833"/>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 Computer security is not as simple as it might first appear to the novice</a:t>
          </a:r>
        </a:p>
      </dsp:txBody>
      <dsp:txXfrm>
        <a:off x="28340" y="30173"/>
        <a:ext cx="8584280" cy="523876"/>
      </dsp:txXfrm>
    </dsp:sp>
    <dsp:sp modelId="{CF5A8B8B-DEFB-E740-81CA-4AD7AAF0AAF9}">
      <dsp:nvSpPr>
        <dsp:cNvPr id="0" name=""/>
        <dsp:cNvSpPr/>
      </dsp:nvSpPr>
      <dsp:spPr>
        <a:xfrm>
          <a:off x="0" y="592992"/>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2. In developing a particular security mechanism or algorithm, one must always consider potential attacks on those security features</a:t>
          </a:r>
        </a:p>
      </dsp:txBody>
      <dsp:txXfrm>
        <a:off x="28340" y="621332"/>
        <a:ext cx="8584280" cy="523876"/>
      </dsp:txXfrm>
    </dsp:sp>
    <dsp:sp modelId="{793D2875-7427-DB48-8DB3-CA46BFF185D3}">
      <dsp:nvSpPr>
        <dsp:cNvPr id="0" name=""/>
        <dsp:cNvSpPr/>
      </dsp:nvSpPr>
      <dsp:spPr>
        <a:xfrm>
          <a:off x="0" y="1184152"/>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3. Procedures used to provide particular services are often counterintuitive</a:t>
          </a:r>
        </a:p>
      </dsp:txBody>
      <dsp:txXfrm>
        <a:off x="28340" y="1212492"/>
        <a:ext cx="8584280" cy="523876"/>
      </dsp:txXfrm>
    </dsp:sp>
    <dsp:sp modelId="{9FEAA38D-0E1F-4E47-B5A5-B5834DBA8E5F}">
      <dsp:nvSpPr>
        <dsp:cNvPr id="0" name=""/>
        <dsp:cNvSpPr/>
      </dsp:nvSpPr>
      <dsp:spPr>
        <a:xfrm>
          <a:off x="0" y="1775311"/>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4. Physical and logical placement needs to be determined</a:t>
          </a:r>
        </a:p>
      </dsp:txBody>
      <dsp:txXfrm>
        <a:off x="28340" y="1803651"/>
        <a:ext cx="8584280" cy="523876"/>
      </dsp:txXfrm>
    </dsp:sp>
    <dsp:sp modelId="{C3BEE8ED-5622-8443-8726-5314A36904EC}">
      <dsp:nvSpPr>
        <dsp:cNvPr id="0" name=""/>
        <dsp:cNvSpPr/>
      </dsp:nvSpPr>
      <dsp:spPr>
        <a:xfrm>
          <a:off x="0" y="2366470"/>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sp:txBody>
      <dsp:txXfrm>
        <a:off x="28340" y="2394810"/>
        <a:ext cx="8584280" cy="523876"/>
      </dsp:txXfrm>
    </dsp:sp>
    <dsp:sp modelId="{C5ACDA04-9503-D741-9A98-A11F5B1C4290}">
      <dsp:nvSpPr>
        <dsp:cNvPr id="0" name=""/>
        <dsp:cNvSpPr/>
      </dsp:nvSpPr>
      <dsp:spPr>
        <a:xfrm>
          <a:off x="0" y="2957629"/>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6. Attackers only need to find a single weakness, while the designer must find and eliminate all weaknesses to achieve perfect security</a:t>
          </a:r>
        </a:p>
      </dsp:txBody>
      <dsp:txXfrm>
        <a:off x="28340" y="2985969"/>
        <a:ext cx="8584280" cy="523876"/>
      </dsp:txXfrm>
    </dsp:sp>
    <dsp:sp modelId="{0776297F-1ECD-134C-BCF0-208F2852E00A}">
      <dsp:nvSpPr>
        <dsp:cNvPr id="0" name=""/>
        <dsp:cNvSpPr/>
      </dsp:nvSpPr>
      <dsp:spPr>
        <a:xfrm>
          <a:off x="0" y="3548788"/>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7. Security is still too often an afterthought to be incorporated into a system after the design is complete, rather than being an integral part of the design process</a:t>
          </a:r>
        </a:p>
      </dsp:txBody>
      <dsp:txXfrm>
        <a:off x="28340" y="3577128"/>
        <a:ext cx="8584280" cy="523876"/>
      </dsp:txXfrm>
    </dsp:sp>
    <dsp:sp modelId="{E2EE7A55-3978-B04F-A3FE-9C9F056CBA11}">
      <dsp:nvSpPr>
        <dsp:cNvPr id="0" name=""/>
        <dsp:cNvSpPr/>
      </dsp:nvSpPr>
      <dsp:spPr>
        <a:xfrm>
          <a:off x="0" y="4139947"/>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8. Security requires regular and constant monitoring</a:t>
          </a:r>
        </a:p>
      </dsp:txBody>
      <dsp:txXfrm>
        <a:off x="28340" y="4168287"/>
        <a:ext cx="8584280" cy="523876"/>
      </dsp:txXfrm>
    </dsp:sp>
    <dsp:sp modelId="{591F456C-2256-9443-8F58-72257993E123}">
      <dsp:nvSpPr>
        <dsp:cNvPr id="0" name=""/>
        <dsp:cNvSpPr/>
      </dsp:nvSpPr>
      <dsp:spPr>
        <a:xfrm>
          <a:off x="0" y="4731107"/>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9. There is a natural tendency on the part of users and system managers to perceive little benefit from security investment until a security failure occurs</a:t>
          </a:r>
        </a:p>
      </dsp:txBody>
      <dsp:txXfrm>
        <a:off x="28340" y="4759447"/>
        <a:ext cx="8584280" cy="523876"/>
      </dsp:txXfrm>
    </dsp:sp>
    <dsp:sp modelId="{B8E735F0-D003-6942-B3ED-099C1D685E5D}">
      <dsp:nvSpPr>
        <dsp:cNvPr id="0" name=""/>
        <dsp:cNvSpPr/>
      </dsp:nvSpPr>
      <dsp:spPr>
        <a:xfrm>
          <a:off x="0" y="5322266"/>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10. Many users and even security administrators view strong security as an impediment to efficient and user-friendly operation of an information system or use of information</a:t>
          </a:r>
        </a:p>
      </dsp:txBody>
      <dsp:txXfrm>
        <a:off x="28340" y="5350606"/>
        <a:ext cx="8584280" cy="523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85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Hardware</a:t>
          </a:r>
          <a:endParaRPr lang="en-US" sz="26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1828538"/>
            <a:satOff val="2482"/>
            <a:lumOff val="41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8575" cap="flat" cmpd="sng" algn="ctr">
          <a:solidFill>
            <a:schemeClr val="accent4">
              <a:hueOff val="1828538"/>
              <a:satOff val="2482"/>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Software</a:t>
          </a:r>
          <a:endParaRPr lang="en-US" sz="26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3657076"/>
            <a:satOff val="4963"/>
            <a:lumOff val="83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8575" cap="flat" cmpd="sng" algn="ctr">
          <a:solidFill>
            <a:schemeClr val="accent4">
              <a:hueOff val="3657076"/>
              <a:satOff val="4963"/>
              <a:lumOff val="83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Data</a:t>
          </a:r>
          <a:endParaRPr lang="en-US" sz="26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5485614"/>
            <a:satOff val="7445"/>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8575" cap="flat" cmpd="sng" algn="ctr">
          <a:solidFill>
            <a:schemeClr val="accent4">
              <a:hueOff val="5485614"/>
              <a:satOff val="7445"/>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Communication facilities and networks</a:t>
          </a:r>
          <a:endParaRPr lang="en-US" sz="2600" kern="1200" dirty="0">
            <a:latin typeface="+mj-lt"/>
          </a:endParaRPr>
        </a:p>
      </dsp:txBody>
      <dsp:txXfrm>
        <a:off x="2262981" y="2885301"/>
        <a:ext cx="5966618" cy="961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latin typeface="+mj-lt"/>
            </a:rPr>
            <a:t>Means used to deal with security attacks</a:t>
          </a:r>
        </a:p>
        <a:p>
          <a:pPr marL="114300" lvl="1" indent="-114300" algn="l" defTabSz="533400" rtl="0">
            <a:lnSpc>
              <a:spcPct val="90000"/>
            </a:lnSpc>
            <a:spcBef>
              <a:spcPct val="0"/>
            </a:spcBef>
            <a:spcAft>
              <a:spcPct val="15000"/>
            </a:spcAft>
            <a:buChar char="•"/>
          </a:pPr>
          <a:r>
            <a:rPr lang="en-US" sz="1200" b="1" kern="1200" dirty="0">
              <a:latin typeface="+mj-lt"/>
            </a:rPr>
            <a:t>Prevent</a:t>
          </a:r>
        </a:p>
        <a:p>
          <a:pPr marL="114300" lvl="1" indent="-114300" algn="l" defTabSz="533400" rtl="0">
            <a:lnSpc>
              <a:spcPct val="90000"/>
            </a:lnSpc>
            <a:spcBef>
              <a:spcPct val="0"/>
            </a:spcBef>
            <a:spcAft>
              <a:spcPct val="15000"/>
            </a:spcAft>
            <a:buChar char="•"/>
          </a:pPr>
          <a:r>
            <a:rPr lang="en-US" sz="1200" b="1" kern="1200" dirty="0">
              <a:latin typeface="+mj-lt"/>
            </a:rPr>
            <a:t>Detect</a:t>
          </a:r>
        </a:p>
        <a:p>
          <a:pPr marL="114300" lvl="1" indent="-114300" algn="l" defTabSz="533400" rtl="0">
            <a:lnSpc>
              <a:spcPct val="90000"/>
            </a:lnSpc>
            <a:spcBef>
              <a:spcPct val="0"/>
            </a:spcBef>
            <a:spcAft>
              <a:spcPct val="15000"/>
            </a:spcAft>
            <a:buChar char="•"/>
          </a:pPr>
          <a:r>
            <a:rPr lang="en-US" sz="1200" b="1" kern="1200" dirty="0">
              <a:latin typeface="+mj-lt"/>
            </a:rPr>
            <a:t>Recover</a:t>
          </a: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May itself introduce new vulnerabilities</a:t>
          </a: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Residual vulnerabilities may remain</a:t>
          </a: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Goal is to minimize residual level of risk to the assets</a:t>
          </a:r>
        </a:p>
      </dsp:txBody>
      <dsp:txXfrm>
        <a:off x="4443071" y="5056026"/>
        <a:ext cx="1685342" cy="1685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726A8-9358-0A43-B76F-85F36DACEEE9}">
      <dsp:nvSpPr>
        <dsp:cNvPr id="0" name=""/>
        <dsp:cNvSpPr/>
      </dsp:nvSpPr>
      <dsp:spPr>
        <a:xfrm>
          <a:off x="551313"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Economy of mechanism</a:t>
          </a:r>
        </a:p>
      </dsp:txBody>
      <dsp:txXfrm>
        <a:off x="551313" y="367"/>
        <a:ext cx="1786593" cy="1071955"/>
      </dsp:txXfrm>
    </dsp:sp>
    <dsp:sp modelId="{261B0E67-5798-3B48-AF5D-FF04DD1FC352}">
      <dsp:nvSpPr>
        <dsp:cNvPr id="0" name=""/>
        <dsp:cNvSpPr/>
      </dsp:nvSpPr>
      <dsp:spPr>
        <a:xfrm>
          <a:off x="2516565"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Fail-safe defaults</a:t>
          </a:r>
        </a:p>
      </dsp:txBody>
      <dsp:txXfrm>
        <a:off x="2516565" y="367"/>
        <a:ext cx="1786593" cy="1071955"/>
      </dsp:txXfrm>
    </dsp:sp>
    <dsp:sp modelId="{60F9DFD1-BC1F-7249-8C63-F30D0A764E7F}">
      <dsp:nvSpPr>
        <dsp:cNvPr id="0" name=""/>
        <dsp:cNvSpPr/>
      </dsp:nvSpPr>
      <dsp:spPr>
        <a:xfrm>
          <a:off x="4481817"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Complete mediation</a:t>
          </a:r>
        </a:p>
      </dsp:txBody>
      <dsp:txXfrm>
        <a:off x="4481817" y="367"/>
        <a:ext cx="1786593" cy="1071955"/>
      </dsp:txXfrm>
    </dsp:sp>
    <dsp:sp modelId="{8AB866F8-93B3-154E-8C5A-E2CEC0C96E62}">
      <dsp:nvSpPr>
        <dsp:cNvPr id="0" name=""/>
        <dsp:cNvSpPr/>
      </dsp:nvSpPr>
      <dsp:spPr>
        <a:xfrm>
          <a:off x="6447069"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Open design</a:t>
          </a:r>
        </a:p>
      </dsp:txBody>
      <dsp:txXfrm>
        <a:off x="6447069" y="367"/>
        <a:ext cx="1786593" cy="1071955"/>
      </dsp:txXfrm>
    </dsp:sp>
    <dsp:sp modelId="{AECCD729-44C3-8B48-8C82-1997BFB2D633}">
      <dsp:nvSpPr>
        <dsp:cNvPr id="0" name=""/>
        <dsp:cNvSpPr/>
      </dsp:nvSpPr>
      <dsp:spPr>
        <a:xfrm>
          <a:off x="551313"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Separation of privilege</a:t>
          </a:r>
        </a:p>
      </dsp:txBody>
      <dsp:txXfrm>
        <a:off x="551313" y="1250982"/>
        <a:ext cx="1786593" cy="1071955"/>
      </dsp:txXfrm>
    </dsp:sp>
    <dsp:sp modelId="{34FB9B6E-2E7E-9245-9EF2-80839558FCD6}">
      <dsp:nvSpPr>
        <dsp:cNvPr id="0" name=""/>
        <dsp:cNvSpPr/>
      </dsp:nvSpPr>
      <dsp:spPr>
        <a:xfrm>
          <a:off x="2516565"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Least privilege</a:t>
          </a:r>
        </a:p>
      </dsp:txBody>
      <dsp:txXfrm>
        <a:off x="2516565" y="1250982"/>
        <a:ext cx="1786593" cy="1071955"/>
      </dsp:txXfrm>
    </dsp:sp>
    <dsp:sp modelId="{52F98AC9-0F89-2D48-8798-491414A693F6}">
      <dsp:nvSpPr>
        <dsp:cNvPr id="0" name=""/>
        <dsp:cNvSpPr/>
      </dsp:nvSpPr>
      <dsp:spPr>
        <a:xfrm>
          <a:off x="4481817"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Least common mechanism</a:t>
          </a:r>
        </a:p>
      </dsp:txBody>
      <dsp:txXfrm>
        <a:off x="4481817" y="1250982"/>
        <a:ext cx="1786593" cy="1071955"/>
      </dsp:txXfrm>
    </dsp:sp>
    <dsp:sp modelId="{E9792A33-4CAF-9044-A048-AEAEBD48F3B0}">
      <dsp:nvSpPr>
        <dsp:cNvPr id="0" name=""/>
        <dsp:cNvSpPr/>
      </dsp:nvSpPr>
      <dsp:spPr>
        <a:xfrm>
          <a:off x="6447069"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Psychological acceptability</a:t>
          </a:r>
        </a:p>
      </dsp:txBody>
      <dsp:txXfrm>
        <a:off x="6447069" y="1250982"/>
        <a:ext cx="1786593" cy="1071955"/>
      </dsp:txXfrm>
    </dsp:sp>
    <dsp:sp modelId="{7474431D-58B3-DF42-926D-B237B2FCDD16}">
      <dsp:nvSpPr>
        <dsp:cNvPr id="0" name=""/>
        <dsp:cNvSpPr/>
      </dsp:nvSpPr>
      <dsp:spPr>
        <a:xfrm>
          <a:off x="551313"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Isolation</a:t>
          </a:r>
        </a:p>
      </dsp:txBody>
      <dsp:txXfrm>
        <a:off x="551313" y="2501597"/>
        <a:ext cx="1786593" cy="1071955"/>
      </dsp:txXfrm>
    </dsp:sp>
    <dsp:sp modelId="{B1B04BD5-177B-994C-8DAA-F5E994C1AD6F}">
      <dsp:nvSpPr>
        <dsp:cNvPr id="0" name=""/>
        <dsp:cNvSpPr/>
      </dsp:nvSpPr>
      <dsp:spPr>
        <a:xfrm>
          <a:off x="2516565"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Encapsulation</a:t>
          </a:r>
        </a:p>
      </dsp:txBody>
      <dsp:txXfrm>
        <a:off x="2516565" y="2501597"/>
        <a:ext cx="1786593" cy="1071955"/>
      </dsp:txXfrm>
    </dsp:sp>
    <dsp:sp modelId="{05F9D909-95AF-7842-B1A3-0A90F486004E}">
      <dsp:nvSpPr>
        <dsp:cNvPr id="0" name=""/>
        <dsp:cNvSpPr/>
      </dsp:nvSpPr>
      <dsp:spPr>
        <a:xfrm>
          <a:off x="4481817"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Modularity</a:t>
          </a:r>
        </a:p>
      </dsp:txBody>
      <dsp:txXfrm>
        <a:off x="4481817" y="2501597"/>
        <a:ext cx="1786593" cy="1071955"/>
      </dsp:txXfrm>
    </dsp:sp>
    <dsp:sp modelId="{A0B7849D-961F-264D-A5CE-7438B67D1122}">
      <dsp:nvSpPr>
        <dsp:cNvPr id="0" name=""/>
        <dsp:cNvSpPr/>
      </dsp:nvSpPr>
      <dsp:spPr>
        <a:xfrm>
          <a:off x="6447069"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Layering</a:t>
          </a:r>
        </a:p>
      </dsp:txBody>
      <dsp:txXfrm>
        <a:off x="6447069" y="2501597"/>
        <a:ext cx="1786593" cy="1071955"/>
      </dsp:txXfrm>
    </dsp:sp>
    <dsp:sp modelId="{37004563-4480-D546-AC4C-71146CE2D80C}">
      <dsp:nvSpPr>
        <dsp:cNvPr id="0" name=""/>
        <dsp:cNvSpPr/>
      </dsp:nvSpPr>
      <dsp:spPr>
        <a:xfrm>
          <a:off x="3499191" y="375221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Least astonishment</a:t>
          </a:r>
        </a:p>
      </dsp:txBody>
      <dsp:txXfrm>
        <a:off x="3499191" y="3752212"/>
        <a:ext cx="1786593" cy="10719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3856148" numCol="1" spcCol="1270" anchor="t" anchorCtr="0">
          <a:noAutofit/>
        </a:bodyPr>
        <a:lstStyle/>
        <a:p>
          <a:pPr marL="0" lvl="0" indent="0" algn="l" defTabSz="1066800" rtl="0">
            <a:lnSpc>
              <a:spcPct val="90000"/>
            </a:lnSpc>
            <a:spcBef>
              <a:spcPct val="0"/>
            </a:spcBef>
            <a:spcAft>
              <a:spcPct val="35000"/>
            </a:spcAft>
            <a:buNone/>
          </a:pPr>
          <a:r>
            <a:rPr lang="en-US" sz="2400" kern="1200" dirty="0"/>
            <a:t>Consist of the reachable and exploitable vulnerabilities in a system</a:t>
          </a:r>
        </a:p>
      </dsp:txBody>
      <dsp:txXfrm>
        <a:off x="123695" y="123695"/>
        <a:ext cx="7982210" cy="4721162"/>
      </dsp:txXfrm>
    </dsp:sp>
    <dsp:sp modelId="{2838DE06-4342-6445-9DD7-7B290D51E361}">
      <dsp:nvSpPr>
        <dsp:cNvPr id="0" name=""/>
        <dsp:cNvSpPr/>
      </dsp:nvSpPr>
      <dsp:spPr>
        <a:xfrm>
          <a:off x="205740" y="1242138"/>
          <a:ext cx="7818120" cy="3477986"/>
        </a:xfrm>
        <a:prstGeom prst="roundRect">
          <a:avLst>
            <a:gd name="adj" fmla="val 10500"/>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2208521" numCol="1" spcCol="1270" anchor="t" anchorCtr="0">
          <a:noAutofit/>
        </a:bodyPr>
        <a:lstStyle/>
        <a:p>
          <a:pPr marL="0" lvl="0" indent="0" algn="l" defTabSz="1066800" rtl="0">
            <a:lnSpc>
              <a:spcPct val="90000"/>
            </a:lnSpc>
            <a:spcBef>
              <a:spcPct val="0"/>
            </a:spcBef>
            <a:spcAft>
              <a:spcPct val="35000"/>
            </a:spcAft>
            <a:buNone/>
          </a:pPr>
          <a:r>
            <a:rPr lang="en-US" sz="2400" kern="1200" dirty="0"/>
            <a:t>Examples:</a:t>
          </a:r>
        </a:p>
      </dsp:txBody>
      <dsp:txXfrm>
        <a:off x="312700" y="1349098"/>
        <a:ext cx="7604200" cy="3264066"/>
      </dsp:txXfrm>
    </dsp:sp>
    <dsp:sp modelId="{36D2E5FA-5779-2546-8D3D-708A30C558F1}">
      <dsp:nvSpPr>
        <dsp:cNvPr id="0" name=""/>
        <dsp:cNvSpPr/>
      </dsp:nvSpPr>
      <dsp:spPr>
        <a:xfrm>
          <a:off x="40119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Open ports on outward facing Web and other servers, and code listening on those ports</a:t>
          </a:r>
        </a:p>
      </dsp:txBody>
      <dsp:txXfrm>
        <a:off x="446251" y="2852289"/>
        <a:ext cx="1375018" cy="1474977"/>
      </dsp:txXfrm>
    </dsp:sp>
    <dsp:sp modelId="{12DBDAB8-4930-8246-9268-6B6F0F95CC4D}">
      <dsp:nvSpPr>
        <dsp:cNvPr id="0" name=""/>
        <dsp:cNvSpPr/>
      </dsp:nvSpPr>
      <dsp:spPr>
        <a:xfrm>
          <a:off x="189067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Services available on the inside of a firewall</a:t>
          </a:r>
        </a:p>
      </dsp:txBody>
      <dsp:txXfrm>
        <a:off x="1935736" y="2852289"/>
        <a:ext cx="1375018" cy="1474977"/>
      </dsp:txXfrm>
    </dsp:sp>
    <dsp:sp modelId="{CA87D319-D7A3-814A-A6CA-4CC6B589B461}">
      <dsp:nvSpPr>
        <dsp:cNvPr id="0" name=""/>
        <dsp:cNvSpPr/>
      </dsp:nvSpPr>
      <dsp:spPr>
        <a:xfrm>
          <a:off x="338016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Code that processes incoming data, email, XML, office documents, and industry-specific custom data exchange formats</a:t>
          </a:r>
        </a:p>
      </dsp:txBody>
      <dsp:txXfrm>
        <a:off x="3425221" y="2852289"/>
        <a:ext cx="1375018" cy="1474977"/>
      </dsp:txXfrm>
    </dsp:sp>
    <dsp:sp modelId="{D72EA0FA-53AD-CB47-99CE-3AFD700ACCAF}">
      <dsp:nvSpPr>
        <dsp:cNvPr id="0" name=""/>
        <dsp:cNvSpPr/>
      </dsp:nvSpPr>
      <dsp:spPr>
        <a:xfrm>
          <a:off x="486964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Interfaces, SQL, and Web forms</a:t>
          </a:r>
        </a:p>
      </dsp:txBody>
      <dsp:txXfrm>
        <a:off x="4914706" y="2852289"/>
        <a:ext cx="1375018" cy="1474977"/>
      </dsp:txXfrm>
    </dsp:sp>
    <dsp:sp modelId="{E39960A6-9FDD-B449-80EE-E04874F6DE7F}">
      <dsp:nvSpPr>
        <dsp:cNvPr id="0" name=""/>
        <dsp:cNvSpPr/>
      </dsp:nvSpPr>
      <dsp:spPr>
        <a:xfrm>
          <a:off x="6359134"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An employee with access to sensitive information vulnerable to a social engineering attack</a:t>
          </a:r>
        </a:p>
      </dsp:txBody>
      <dsp:txXfrm>
        <a:off x="6404192" y="2852289"/>
        <a:ext cx="1375018" cy="14749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Network Attack Surface</a:t>
          </a:r>
          <a:endParaRPr lang="en-US" sz="28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Vulnerabilities over an enterprise network, wide-area network, or the Internet</a:t>
          </a:r>
          <a:endParaRPr lang="en-US" sz="1000" kern="1200" dirty="0">
            <a:latin typeface="+mj-lt"/>
          </a:endParaRPr>
        </a:p>
      </dsp:txBody>
      <dsp:txXfrm>
        <a:off x="299746" y="1314370"/>
        <a:ext cx="2014448" cy="1206913"/>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Included in this category are network protocol vulnerabilities, such as those used for a denial-of-service attack, disruption of communications links, and various forms of intruder attacks</a:t>
          </a:r>
          <a:endParaRPr lang="en-US" sz="1000" kern="1200" dirty="0">
            <a:latin typeface="+mj-lt"/>
          </a:endParaRPr>
        </a:p>
      </dsp:txBody>
      <dsp:txXfrm>
        <a:off x="299746" y="2793614"/>
        <a:ext cx="2014448" cy="1206913"/>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Software Attack Surface</a:t>
          </a:r>
          <a:endParaRPr lang="en-US" sz="28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Vulnerabilities in application, utility, or operating system code</a:t>
          </a:r>
          <a:endParaRPr lang="en-US" sz="1000" kern="1200" dirty="0">
            <a:latin typeface="+mj-lt"/>
          </a:endParaRPr>
        </a:p>
      </dsp:txBody>
      <dsp:txXfrm>
        <a:off x="3107575" y="1314370"/>
        <a:ext cx="2014448" cy="1206913"/>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Particular focus is Web server software</a:t>
          </a:r>
          <a:endParaRPr lang="en-US" sz="1000" kern="1200" dirty="0">
            <a:latin typeface="+mj-lt"/>
          </a:endParaRPr>
        </a:p>
      </dsp:txBody>
      <dsp:txXfrm>
        <a:off x="3107575" y="2793614"/>
        <a:ext cx="2014448" cy="1206913"/>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Human Attack Surface</a:t>
          </a:r>
          <a:endParaRPr lang="en-US" sz="28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Vulnerabilities created by personnel or outsiders, such as social engineering, human error, and trusted insiders</a:t>
          </a:r>
          <a:endParaRPr lang="en-US" sz="1000" kern="1200" dirty="0">
            <a:latin typeface="+mj-lt"/>
          </a:endParaRPr>
        </a:p>
      </dsp:txBody>
      <dsp:txXfrm>
        <a:off x="5939056" y="1336776"/>
        <a:ext cx="1967144" cy="26413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Security Policy</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Formal statement of rules and practices that specify or regulate how a system or organization provides security services to protect sensitive and critical system resources</a:t>
          </a:r>
          <a:endParaRPr lang="en-US" sz="12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Security Implementation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Involves four complementary courses of action:</a:t>
          </a:r>
          <a:endParaRPr lang="en-US" sz="1200" kern="1200" dirty="0">
            <a:latin typeface="+mj-lt"/>
          </a:endParaRPr>
        </a:p>
        <a:p>
          <a:pPr marL="228600" lvl="2" indent="-114300" algn="l" defTabSz="533400" rtl="0">
            <a:lnSpc>
              <a:spcPct val="90000"/>
            </a:lnSpc>
            <a:spcBef>
              <a:spcPct val="0"/>
            </a:spcBef>
            <a:spcAft>
              <a:spcPct val="15000"/>
            </a:spcAft>
            <a:buChar char="•"/>
          </a:pPr>
          <a:r>
            <a:rPr lang="en-US" sz="1200" b="1" kern="1200">
              <a:latin typeface="+mj-lt"/>
            </a:rPr>
            <a:t>Prevention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a:latin typeface="+mj-lt"/>
            </a:rPr>
            <a:t>Detection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a:latin typeface="+mj-lt"/>
            </a:rPr>
            <a:t>Response</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dirty="0">
              <a:latin typeface="+mj-lt"/>
            </a:rPr>
            <a:t>Recovery </a:t>
          </a:r>
          <a:endParaRPr lang="en-US" sz="1200" kern="1200" dirty="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Assurance</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Encompassing both system design and system implementation, assurance is an attribute of an information system that provides grounds for having confidence that the system operates such that the system’s security policy is enforced</a:t>
          </a: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Evaluation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Process of examining a computer product or system with respect to certain criteria</a:t>
          </a:r>
          <a:endParaRPr lang="en-US" sz="12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Involves testing and may also involve formal analytic or mathematical techniques</a:t>
          </a: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6.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1/27/22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4/e, by William Stallings and Lawrie Brown, Chapter 1 “Overview”.</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417056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11</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81052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14</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57830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15</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a:t>
            </a:r>
          </a:p>
          <a:p>
            <a:r>
              <a:rPr lang="en-US" sz="1200" b="0" kern="1200" baseline="0" dirty="0">
                <a:solidFill>
                  <a:schemeClr val="tx1"/>
                </a:solidFill>
                <a:latin typeface="Arial" pitchFamily="-107" charset="0"/>
                <a:ea typeface="+mn-ea"/>
                <a:cs typeface="+mn-cs"/>
              </a:rPr>
              <a:t>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a:t>
            </a:r>
          </a:p>
          <a:p>
            <a:r>
              <a:rPr lang="en-US" sz="1200" b="0" kern="1200" baseline="0" dirty="0">
                <a:solidFill>
                  <a:schemeClr val="tx1"/>
                </a:solidFill>
                <a:latin typeface="Arial" pitchFamily="-107" charset="0"/>
                <a:ea typeface="+mn-ea"/>
                <a:cs typeface="+mn-cs"/>
              </a:rPr>
              <a:t>sensitive information, such as credit card numbers, to an outsider. It can also</a:t>
            </a:r>
          </a:p>
          <a:p>
            <a:r>
              <a:rPr lang="en-US" sz="1200" b="0" kern="1200" baseline="0" dirty="0">
                <a:solidFill>
                  <a:schemeClr val="tx1"/>
                </a:solidFill>
                <a:latin typeface="Arial" pitchFamily="-107" charset="0"/>
                <a:ea typeface="+mn-ea"/>
                <a:cs typeface="+mn-cs"/>
              </a:rPr>
              <a:t>be the result of a human, hardware, or software error, which results in an entity</a:t>
            </a:r>
          </a:p>
          <a:p>
            <a:r>
              <a:rPr lang="en-US" sz="1200" b="0" kern="1200" baseline="0" dirty="0">
                <a:solidFill>
                  <a:schemeClr val="tx1"/>
                </a:solidFill>
                <a:latin typeface="Arial" pitchFamily="-107" charset="0"/>
                <a:ea typeface="+mn-ea"/>
                <a:cs typeface="+mn-cs"/>
              </a:rPr>
              <a:t>gaining unauthorized knowledge of sensitive data. There have been numerous</a:t>
            </a:r>
          </a:p>
          <a:p>
            <a:r>
              <a:rPr lang="en-US" sz="1200" b="0" kern="1200" baseline="0" dirty="0">
                <a:solidFill>
                  <a:schemeClr val="tx1"/>
                </a:solidFill>
                <a:latin typeface="Arial" pitchFamily="-107" charset="0"/>
                <a:ea typeface="+mn-ea"/>
                <a:cs typeface="+mn-cs"/>
              </a:rPr>
              <a:t>instances of this, such as universities accidentally posting student confidential</a:t>
            </a:r>
          </a:p>
          <a:p>
            <a:r>
              <a:rPr lang="en-US" sz="1200" b="0" kern="1200" baseline="0" dirty="0">
                <a:solidFill>
                  <a:schemeClr val="tx1"/>
                </a:solidFill>
                <a:latin typeface="Arial" pitchFamily="-107" charset="0"/>
                <a:ea typeface="+mn-ea"/>
                <a:cs typeface="+mn-cs"/>
              </a:rPr>
              <a:t>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a:t>
            </a:r>
          </a:p>
          <a:p>
            <a:r>
              <a:rPr lang="en-US" sz="1200" b="0" kern="1200" baseline="0" dirty="0">
                <a:solidFill>
                  <a:schemeClr val="tx1"/>
                </a:solidFill>
                <a:latin typeface="Arial" pitchFamily="-107" charset="0"/>
                <a:ea typeface="+mn-ea"/>
                <a:cs typeface="+mn-cs"/>
              </a:rPr>
              <a:t>broadcast Ethernet, any device attached to the LAN can receive a copy of</a:t>
            </a:r>
          </a:p>
          <a:p>
            <a:r>
              <a:rPr lang="en-US" sz="1200" b="0" kern="1200" baseline="0" dirty="0">
                <a:solidFill>
                  <a:schemeClr val="tx1"/>
                </a:solidFill>
                <a:latin typeface="Arial" pitchFamily="-107" charset="0"/>
                <a:ea typeface="+mn-ea"/>
                <a:cs typeface="+mn-cs"/>
              </a:rPr>
              <a:t>packets intended for another device. On the Internet, a determined hacker</a:t>
            </a:r>
          </a:p>
          <a:p>
            <a:r>
              <a:rPr lang="en-US" sz="1200" b="0" kern="1200" baseline="0" dirty="0">
                <a:solidFill>
                  <a:schemeClr val="tx1"/>
                </a:solidFill>
                <a:latin typeface="Arial" pitchFamily="-107" charset="0"/>
                <a:ea typeface="+mn-ea"/>
                <a:cs typeface="+mn-cs"/>
              </a:rPr>
              <a:t>can gain access to e-mail traffic and other data transfers. All of these situations</a:t>
            </a:r>
          </a:p>
          <a:p>
            <a:r>
              <a:rPr lang="en-US" sz="1200" b="0" kern="1200" baseline="0" dirty="0">
                <a:solidFill>
                  <a:schemeClr val="tx1"/>
                </a:solidFill>
                <a:latin typeface="Arial" pitchFamily="-107" charset="0"/>
                <a:ea typeface="+mn-ea"/>
                <a:cs typeface="+mn-cs"/>
              </a:rPr>
              <a:t>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a:t>
            </a:r>
          </a:p>
          <a:p>
            <a:r>
              <a:rPr lang="en-US" sz="1200" b="0" kern="1200" baseline="0" dirty="0">
                <a:solidFill>
                  <a:schemeClr val="tx1"/>
                </a:solidFill>
                <a:latin typeface="Arial" pitchFamily="-107" charset="0"/>
                <a:ea typeface="+mn-ea"/>
                <a:cs typeface="+mn-cs"/>
              </a:rPr>
              <a:t>adversary is able to gain information from observing the pattern of traffic on</a:t>
            </a:r>
          </a:p>
          <a:p>
            <a:r>
              <a:rPr lang="en-US" sz="1200" b="0" kern="1200" baseline="0" dirty="0">
                <a:solidFill>
                  <a:schemeClr val="tx1"/>
                </a:solidFill>
                <a:latin typeface="Arial" pitchFamily="-107" charset="0"/>
                <a:ea typeface="+mn-ea"/>
                <a:cs typeface="+mn-cs"/>
              </a:rPr>
              <a:t>a network, such as the amount of traffic between particular pairs of hosts on</a:t>
            </a:r>
          </a:p>
          <a:p>
            <a:r>
              <a:rPr lang="en-US" sz="1200" b="0" kern="1200" baseline="0" dirty="0">
                <a:solidFill>
                  <a:schemeClr val="tx1"/>
                </a:solidFill>
                <a:latin typeface="Arial" pitchFamily="-107" charset="0"/>
                <a:ea typeface="+mn-ea"/>
                <a:cs typeface="+mn-cs"/>
              </a:rPr>
              <a:t>the network. Another example is the inference of detailed information from</a:t>
            </a:r>
          </a:p>
          <a:p>
            <a:r>
              <a:rPr lang="en-US" sz="1200" b="0" kern="1200" baseline="0" dirty="0">
                <a:solidFill>
                  <a:schemeClr val="tx1"/>
                </a:solidFill>
                <a:latin typeface="Arial" pitchFamily="-107" charset="0"/>
                <a:ea typeface="+mn-ea"/>
                <a:cs typeface="+mn-cs"/>
              </a:rPr>
              <a:t>a database by a user who has only limited access; this is accomplished by</a:t>
            </a:r>
          </a:p>
          <a:p>
            <a:r>
              <a:rPr lang="en-US" sz="1200" b="0" kern="1200" baseline="0" dirty="0">
                <a:solidFill>
                  <a:schemeClr val="tx1"/>
                </a:solidFill>
                <a:latin typeface="Arial" pitchFamily="-107" charset="0"/>
                <a:ea typeface="+mn-ea"/>
                <a:cs typeface="+mn-cs"/>
              </a:rPr>
              <a:t>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a:t>
            </a:r>
          </a:p>
          <a:p>
            <a:r>
              <a:rPr lang="en-US" sz="1200" b="0" kern="1200" baseline="0" dirty="0">
                <a:solidFill>
                  <a:schemeClr val="tx1"/>
                </a:solidFill>
                <a:latin typeface="Arial" pitchFamily="-107" charset="0"/>
                <a:ea typeface="+mn-ea"/>
                <a:cs typeface="+mn-cs"/>
              </a:rPr>
              <a:t>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a:t>
            </a:r>
          </a:p>
          <a:p>
            <a:r>
              <a:rPr lang="en-US" sz="1200" b="0" kern="1200" baseline="0" dirty="0">
                <a:solidFill>
                  <a:schemeClr val="tx1"/>
                </a:solidFill>
                <a:latin typeface="Arial" pitchFamily="-107" charset="0"/>
                <a:ea typeface="+mn-ea"/>
                <a:cs typeface="+mn-cs"/>
              </a:rPr>
              <a:t>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a:t>
            </a:r>
          </a:p>
          <a:p>
            <a:r>
              <a:rPr lang="en-US" sz="1200" b="0" kern="1200" baseline="0" dirty="0">
                <a:solidFill>
                  <a:schemeClr val="tx1"/>
                </a:solidFill>
                <a:latin typeface="Arial" pitchFamily="-107" charset="0"/>
                <a:ea typeface="+mn-ea"/>
                <a:cs typeface="+mn-cs"/>
              </a:rPr>
              <a:t>user to gain access to a system by posing as an authorized user; this could</a:t>
            </a:r>
          </a:p>
          <a:p>
            <a:r>
              <a:rPr lang="en-US" sz="1200" b="0" kern="1200" baseline="0" dirty="0">
                <a:solidFill>
                  <a:schemeClr val="tx1"/>
                </a:solidFill>
                <a:latin typeface="Arial" pitchFamily="-107" charset="0"/>
                <a:ea typeface="+mn-ea"/>
                <a:cs typeface="+mn-cs"/>
              </a:rPr>
              <a:t>happen if the unauthorized user has learned another user’s logon ID and</a:t>
            </a:r>
          </a:p>
          <a:p>
            <a:r>
              <a:rPr lang="en-US" sz="1200" b="0" kern="1200" baseline="0" dirty="0">
                <a:solidFill>
                  <a:schemeClr val="tx1"/>
                </a:solidFill>
                <a:latin typeface="Arial" pitchFamily="-107" charset="0"/>
                <a:ea typeface="+mn-ea"/>
                <a:cs typeface="+mn-cs"/>
              </a:rPr>
              <a:t>password. Another example is malicious logic, such as a Trojan horse, that</a:t>
            </a:r>
          </a:p>
          <a:p>
            <a:r>
              <a:rPr lang="en-US" sz="1200" b="0" kern="1200" baseline="0" dirty="0">
                <a:solidFill>
                  <a:schemeClr val="tx1"/>
                </a:solidFill>
                <a:latin typeface="Arial" pitchFamily="-107" charset="0"/>
                <a:ea typeface="+mn-ea"/>
                <a:cs typeface="+mn-cs"/>
              </a:rPr>
              <a:t>appears to perform a useful or desirable function but actually gains unauthorized</a:t>
            </a:r>
          </a:p>
          <a:p>
            <a:r>
              <a:rPr lang="en-US" sz="1200" b="0" kern="1200" baseline="0" dirty="0">
                <a:solidFill>
                  <a:schemeClr val="tx1"/>
                </a:solidFill>
                <a:latin typeface="Arial" pitchFamily="-107" charset="0"/>
                <a:ea typeface="+mn-ea"/>
                <a:cs typeface="+mn-cs"/>
              </a:rPr>
              <a:t>access to system resources or tricks a user into executing other malicious</a:t>
            </a:r>
          </a:p>
          <a:p>
            <a:r>
              <a:rPr lang="en-US" sz="1200" b="0" kern="1200" baseline="0" dirty="0">
                <a:solidFill>
                  <a:schemeClr val="tx1"/>
                </a:solidFill>
                <a:latin typeface="Arial" pitchFamily="-107" charset="0"/>
                <a:ea typeface="+mn-ea"/>
                <a:cs typeface="+mn-cs"/>
              </a:rPr>
              <a:t>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a:solidFill>
                  <a:schemeClr val="tx1"/>
                </a:solidFill>
                <a:latin typeface="Arial" pitchFamily="-107" charset="0"/>
                <a:ea typeface="+mn-ea"/>
                <a:cs typeface="+mn-cs"/>
              </a:rPr>
              <a:t>of false data into a file or database. For example, a student may alter</a:t>
            </a:r>
          </a:p>
          <a:p>
            <a:r>
              <a:rPr lang="en-US" sz="1200" b="0" kern="1200" baseline="0" dirty="0">
                <a:solidFill>
                  <a:schemeClr val="tx1"/>
                </a:solidFill>
                <a:latin typeface="Arial" pitchFamily="-107" charset="0"/>
                <a:ea typeface="+mn-ea"/>
                <a:cs typeface="+mn-cs"/>
              </a:rPr>
              <a:t>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a:t>
            </a:r>
          </a:p>
          <a:p>
            <a:r>
              <a:rPr lang="en-US" sz="1200" b="0" kern="1200" baseline="0" dirty="0">
                <a:solidFill>
                  <a:schemeClr val="tx1"/>
                </a:solidFill>
                <a:latin typeface="Arial" pitchFamily="-107" charset="0"/>
                <a:ea typeface="+mn-ea"/>
                <a:cs typeface="+mn-cs"/>
              </a:rPr>
              <a:t>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a:t>
            </a:r>
          </a:p>
          <a:p>
            <a:r>
              <a:rPr lang="en-US" sz="1200" b="0" kern="1200" baseline="0" dirty="0">
                <a:solidFill>
                  <a:schemeClr val="tx1"/>
                </a:solidFill>
                <a:latin typeface="Arial" pitchFamily="-107" charset="0"/>
                <a:ea typeface="+mn-ea"/>
                <a:cs typeface="+mn-cs"/>
              </a:rPr>
              <a:t>result of physical destruction of or damage to system hardware. More typically,</a:t>
            </a:r>
          </a:p>
          <a:p>
            <a:r>
              <a:rPr lang="en-US" sz="1200" b="0" kern="1200" baseline="0" dirty="0">
                <a:solidFill>
                  <a:schemeClr val="tx1"/>
                </a:solidFill>
                <a:latin typeface="Arial" pitchFamily="-107" charset="0"/>
                <a:ea typeface="+mn-ea"/>
                <a:cs typeface="+mn-cs"/>
              </a:rPr>
              <a:t>malicious software, such as Trojan horses, viruses, or worms, could operate in</a:t>
            </a:r>
          </a:p>
          <a:p>
            <a:r>
              <a:rPr lang="en-US" sz="1200" b="0" kern="1200" baseline="0" dirty="0">
                <a:solidFill>
                  <a:schemeClr val="tx1"/>
                </a:solidFill>
                <a:latin typeface="Arial" pitchFamily="-107" charset="0"/>
                <a:ea typeface="+mn-ea"/>
                <a:cs typeface="+mn-cs"/>
              </a:rPr>
              <a:t>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a:t>
            </a:r>
          </a:p>
          <a:p>
            <a:r>
              <a:rPr lang="en-US" sz="1200" b="0" kern="1200" baseline="0" dirty="0">
                <a:solidFill>
                  <a:schemeClr val="tx1"/>
                </a:solidFill>
                <a:latin typeface="Arial" pitchFamily="-107" charset="0"/>
                <a:ea typeface="+mn-ea"/>
                <a:cs typeface="+mn-cs"/>
              </a:rPr>
              <a:t>context could operate in such a way that system resources or services function</a:t>
            </a:r>
          </a:p>
          <a:p>
            <a:r>
              <a:rPr lang="en-US" sz="1200" b="0" kern="1200" baseline="0" dirty="0">
                <a:solidFill>
                  <a:schemeClr val="tx1"/>
                </a:solidFill>
                <a:latin typeface="Arial" pitchFamily="-107" charset="0"/>
                <a:ea typeface="+mn-ea"/>
                <a:cs typeface="+mn-cs"/>
              </a:rPr>
              <a:t>in an unintended manner. Or a user could gain unauthorized access to a system</a:t>
            </a:r>
          </a:p>
          <a:p>
            <a:r>
              <a:rPr lang="en-US" sz="1200" b="0" kern="1200" baseline="0" dirty="0">
                <a:solidFill>
                  <a:schemeClr val="tx1"/>
                </a:solidFill>
                <a:latin typeface="Arial" pitchFamily="-107" charset="0"/>
                <a:ea typeface="+mn-ea"/>
                <a:cs typeface="+mn-cs"/>
              </a:rPr>
              <a:t>and modify some of its functions. An example of the latter is a user placing</a:t>
            </a:r>
          </a:p>
          <a:p>
            <a:r>
              <a:rPr lang="en-US" sz="1200" b="0" kern="1200" baseline="0" dirty="0">
                <a:solidFill>
                  <a:schemeClr val="tx1"/>
                </a:solidFill>
                <a:latin typeface="Arial" pitchFamily="-107" charset="0"/>
                <a:ea typeface="+mn-ea"/>
                <a:cs typeface="+mn-cs"/>
              </a:rPr>
              <a:t>backdoor logic in the system to provide subsequent access to a system and its</a:t>
            </a:r>
          </a:p>
          <a:p>
            <a:r>
              <a:rPr lang="en-US" sz="1200" b="0" kern="1200" baseline="0" dirty="0">
                <a:solidFill>
                  <a:schemeClr val="tx1"/>
                </a:solidFill>
                <a:latin typeface="Arial" pitchFamily="-107" charset="0"/>
                <a:ea typeface="+mn-ea"/>
                <a:cs typeface="+mn-cs"/>
              </a:rPr>
              <a:t>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a:t>
            </a:r>
          </a:p>
          <a:p>
            <a:r>
              <a:rPr lang="en-US" sz="1200" b="0" kern="1200" baseline="0" dirty="0">
                <a:solidFill>
                  <a:schemeClr val="tx1"/>
                </a:solidFill>
                <a:latin typeface="Arial" pitchFamily="-107" charset="0"/>
                <a:ea typeface="+mn-ea"/>
                <a:cs typeface="+mn-cs"/>
              </a:rPr>
              <a:t>by disabling communication links or altering communication</a:t>
            </a:r>
          </a:p>
          <a:p>
            <a:r>
              <a:rPr lang="en-US" sz="1200" b="0" kern="1200" baseline="0" dirty="0">
                <a:solidFill>
                  <a:schemeClr val="tx1"/>
                </a:solidFill>
                <a:latin typeface="Arial" pitchFamily="-107" charset="0"/>
                <a:ea typeface="+mn-ea"/>
                <a:cs typeface="+mn-cs"/>
              </a:rPr>
              <a:t>control information. Another way is to overload the system by placing excess</a:t>
            </a:r>
          </a:p>
          <a:p>
            <a:r>
              <a:rPr lang="en-US" sz="1200" b="0" kern="1200" baseline="0" dirty="0">
                <a:solidFill>
                  <a:schemeClr val="tx1"/>
                </a:solidFill>
                <a:latin typeface="Arial" pitchFamily="-107" charset="0"/>
                <a:ea typeface="+mn-ea"/>
                <a:cs typeface="+mn-cs"/>
              </a:rPr>
              <a:t>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a:t>
            </a:r>
          </a:p>
          <a:p>
            <a:r>
              <a:rPr lang="en-US" sz="1200" b="0" kern="1200" baseline="0" dirty="0">
                <a:solidFill>
                  <a:schemeClr val="tx1"/>
                </a:solidFill>
                <a:latin typeface="Arial" pitchFamily="-107" charset="0"/>
                <a:ea typeface="+mn-ea"/>
                <a:cs typeface="+mn-cs"/>
              </a:rPr>
              <a:t>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a:t>
            </a:r>
          </a:p>
          <a:p>
            <a:r>
              <a:rPr lang="en-US" sz="1200" b="0" kern="1200" baseline="0" dirty="0">
                <a:solidFill>
                  <a:schemeClr val="tx1"/>
                </a:solidFill>
                <a:latin typeface="Arial" pitchFamily="-107" charset="0"/>
                <a:ea typeface="+mn-ea"/>
                <a:cs typeface="+mn-cs"/>
              </a:rPr>
              <a:t>denial of service attack, when malicious software is installed on a number of hosts</a:t>
            </a:r>
          </a:p>
          <a:p>
            <a:r>
              <a:rPr lang="en-US" sz="1200" b="0" kern="1200" baseline="0" dirty="0">
                <a:solidFill>
                  <a:schemeClr val="tx1"/>
                </a:solidFill>
                <a:latin typeface="Arial" pitchFamily="-107" charset="0"/>
                <a:ea typeface="+mn-ea"/>
                <a:cs typeface="+mn-cs"/>
              </a:rPr>
              <a:t>to be used as platforms to launch traffic at a target host. In this case, the malicious</a:t>
            </a:r>
          </a:p>
          <a:p>
            <a:r>
              <a:rPr lang="en-US" sz="1200" b="0" kern="1200" baseline="0" dirty="0">
                <a:solidFill>
                  <a:schemeClr val="tx1"/>
                </a:solidFill>
                <a:latin typeface="Arial" pitchFamily="-107" charset="0"/>
                <a:ea typeface="+mn-ea"/>
                <a:cs typeface="+mn-cs"/>
              </a:rPr>
              <a:t>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a:t>
            </a:r>
          </a:p>
          <a:p>
            <a:r>
              <a:rPr lang="en-US" sz="1200" b="0" kern="1200" baseline="0" dirty="0">
                <a:solidFill>
                  <a:schemeClr val="tx1"/>
                </a:solidFill>
                <a:latin typeface="Arial" pitchFamily="-107" charset="0"/>
                <a:ea typeface="+mn-ea"/>
                <a:cs typeface="+mn-cs"/>
              </a:rPr>
              <a:t>has gained unauthorized access to a system. In either case, security functions</a:t>
            </a:r>
          </a:p>
          <a:p>
            <a:r>
              <a:rPr lang="en-US" sz="1200" b="0" kern="1200" baseline="0" dirty="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221883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16</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1.3 and Table 1.3 ).</a:t>
            </a:r>
          </a:p>
          <a:p>
            <a:endParaRPr lang="en-US" sz="1200" kern="1200" baseline="0" dirty="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7894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USB drives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4020852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92340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291715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147476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23934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550020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015206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272098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25</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511831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493946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Each of the functional areas may involve both computer security technical measures</a:t>
            </a:r>
          </a:p>
          <a:p>
            <a:r>
              <a:rPr lang="en-US" sz="1200" kern="1200" dirty="0">
                <a:solidFill>
                  <a:schemeClr val="tx1"/>
                </a:solidFill>
                <a:effectLst/>
                <a:latin typeface="Arial" pitchFamily="-107" charset="0"/>
                <a:ea typeface="+mn-ea"/>
                <a:cs typeface="+mn-cs"/>
              </a:rPr>
              <a:t>and management measures. Functional areas that primarily require computer</a:t>
            </a:r>
          </a:p>
          <a:p>
            <a:r>
              <a:rPr lang="en-US" sz="1200" kern="1200" dirty="0">
                <a:solidFill>
                  <a:schemeClr val="tx1"/>
                </a:solidFill>
                <a:effectLst/>
                <a:latin typeface="Arial" pitchFamily="-107" charset="0"/>
                <a:ea typeface="+mn-ea"/>
                <a:cs typeface="+mn-cs"/>
              </a:rPr>
              <a:t>security technical measures include access control, identification and authentication,</a:t>
            </a:r>
          </a:p>
          <a:p>
            <a:r>
              <a:rPr lang="en-US" sz="1200" kern="1200" dirty="0">
                <a:solidFill>
                  <a:schemeClr val="tx1"/>
                </a:solidFill>
                <a:effectLst/>
                <a:latin typeface="Arial" pitchFamily="-107" charset="0"/>
                <a:ea typeface="+mn-ea"/>
                <a:cs typeface="+mn-cs"/>
              </a:rPr>
              <a:t>system and communication protection, and system and information integrity.</a:t>
            </a:r>
          </a:p>
          <a:p>
            <a:r>
              <a:rPr lang="en-US" sz="1200" kern="1200" dirty="0">
                <a:solidFill>
                  <a:schemeClr val="tx1"/>
                </a:solidFill>
                <a:effectLst/>
                <a:latin typeface="Arial" pitchFamily="-107" charset="0"/>
                <a:ea typeface="+mn-ea"/>
                <a:cs typeface="+mn-cs"/>
              </a:rPr>
              <a:t>Functional areas that primarily involve management controls and procedures include</a:t>
            </a:r>
          </a:p>
          <a:p>
            <a:r>
              <a:rPr lang="en-US" sz="1200" kern="1200" dirty="0">
                <a:solidFill>
                  <a:schemeClr val="tx1"/>
                </a:solidFill>
                <a:effectLst/>
                <a:latin typeface="Arial" pitchFamily="-107" charset="0"/>
                <a:ea typeface="+mn-ea"/>
                <a:cs typeface="+mn-cs"/>
              </a:rPr>
              <a:t>awareness and training; audit and accountability; certification, accreditation, and</a:t>
            </a:r>
          </a:p>
          <a:p>
            <a:r>
              <a:rPr lang="en-US" sz="1200" kern="1200" dirty="0">
                <a:solidFill>
                  <a:schemeClr val="tx1"/>
                </a:solidFill>
                <a:effectLst/>
                <a:latin typeface="Arial" pitchFamily="-107" charset="0"/>
                <a:ea typeface="+mn-ea"/>
                <a:cs typeface="+mn-cs"/>
              </a:rPr>
              <a:t>security assessments; contingency planning; maintenance; physical and environmental</a:t>
            </a:r>
          </a:p>
          <a:p>
            <a:r>
              <a:rPr lang="en-US" sz="1200" kern="1200" dirty="0">
                <a:solidFill>
                  <a:schemeClr val="tx1"/>
                </a:solidFill>
                <a:effectLst/>
                <a:latin typeface="Arial" pitchFamily="-107" charset="0"/>
                <a:ea typeface="+mn-ea"/>
                <a:cs typeface="+mn-cs"/>
              </a:rPr>
              <a:t>protection; planning; personnel security; risk assessment; and systems and services</a:t>
            </a:r>
          </a:p>
          <a:p>
            <a:r>
              <a:rPr lang="en-US" sz="1200" kern="1200" dirty="0">
                <a:solidFill>
                  <a:schemeClr val="tx1"/>
                </a:solidFill>
                <a:effectLst/>
                <a:latin typeface="Arial" pitchFamily="-107" charset="0"/>
                <a:ea typeface="+mn-ea"/>
                <a:cs typeface="+mn-cs"/>
              </a:rPr>
              <a:t>acquisition. Functional areas that overlap computer security technical measures and</a:t>
            </a:r>
          </a:p>
          <a:p>
            <a:r>
              <a:rPr lang="en-US" sz="1200" kern="1200" dirty="0">
                <a:solidFill>
                  <a:schemeClr val="tx1"/>
                </a:solidFill>
                <a:effectLst/>
                <a:latin typeface="Arial" pitchFamily="-107" charset="0"/>
                <a:ea typeface="+mn-ea"/>
                <a:cs typeface="+mn-cs"/>
              </a:rPr>
              <a:t>management controls include configuration management, incident response, and</a:t>
            </a:r>
          </a:p>
          <a:p>
            <a:r>
              <a:rPr lang="en-US" sz="1200" kern="1200" dirty="0">
                <a:solidFill>
                  <a:schemeClr val="tx1"/>
                </a:solidFill>
                <a:effectLst/>
                <a:latin typeface="Arial" pitchFamily="-107" charset="0"/>
                <a:ea typeface="+mn-ea"/>
                <a:cs typeface="+mn-cs"/>
              </a:rPr>
              <a:t>media protection.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the majority of the functional requirements areas in FIPS 200 are either</a:t>
            </a:r>
          </a:p>
          <a:p>
            <a:r>
              <a:rPr lang="en-US" sz="1200" kern="1200" dirty="0">
                <a:solidFill>
                  <a:schemeClr val="tx1"/>
                </a:solidFill>
                <a:effectLst/>
                <a:latin typeface="Arial" pitchFamily="-107" charset="0"/>
                <a:ea typeface="+mn-ea"/>
                <a:cs typeface="+mn-cs"/>
              </a:rPr>
              <a:t>primarily issues of management or at least have a significant management component,</a:t>
            </a:r>
          </a:p>
          <a:p>
            <a:r>
              <a:rPr lang="en-US" sz="1200" kern="1200" dirty="0">
                <a:solidFill>
                  <a:schemeClr val="tx1"/>
                </a:solidFill>
                <a:effectLst/>
                <a:latin typeface="Arial" pitchFamily="-107" charset="0"/>
                <a:ea typeface="+mn-ea"/>
                <a:cs typeface="+mn-cs"/>
              </a:rPr>
              <a:t>as opposed to purely software or hardware solutions. This may be new to</a:t>
            </a:r>
          </a:p>
          <a:p>
            <a:r>
              <a:rPr lang="en-US" sz="1200" kern="1200" dirty="0">
                <a:solidFill>
                  <a:schemeClr val="tx1"/>
                </a:solidFill>
                <a:effectLst/>
                <a:latin typeface="Arial" pitchFamily="-107" charset="0"/>
                <a:ea typeface="+mn-ea"/>
                <a:cs typeface="+mn-cs"/>
              </a:rPr>
              <a:t>some readers, and is not reflected in many of the books on computer and information</a:t>
            </a:r>
          </a:p>
          <a:p>
            <a:r>
              <a:rPr lang="en-US" sz="1200" kern="1200" dirty="0">
                <a:solidFill>
                  <a:schemeClr val="tx1"/>
                </a:solidFill>
                <a:effectLst/>
                <a:latin typeface="Arial" pitchFamily="-107" charset="0"/>
                <a:ea typeface="+mn-ea"/>
                <a:cs typeface="+mn-cs"/>
              </a:rPr>
              <a:t>security. But as one computer security expert observed, “If you think technology</a:t>
            </a:r>
          </a:p>
          <a:p>
            <a:r>
              <a:rPr lang="en-US" sz="1200" kern="1200" dirty="0">
                <a:solidFill>
                  <a:schemeClr val="tx1"/>
                </a:solidFill>
                <a:effectLst/>
                <a:latin typeface="Arial" pitchFamily="-107" charset="0"/>
                <a:ea typeface="+mn-ea"/>
                <a:cs typeface="+mn-cs"/>
              </a:rPr>
              <a:t>can solve your security problems, then you don’t understand the problems</a:t>
            </a:r>
          </a:p>
          <a:p>
            <a:r>
              <a:rPr lang="en-US" sz="1200" kern="1200" dirty="0">
                <a:solidFill>
                  <a:schemeClr val="tx1"/>
                </a:solidFill>
                <a:effectLst/>
                <a:latin typeface="Arial" pitchFamily="-107" charset="0"/>
                <a:ea typeface="+mn-ea"/>
                <a:cs typeface="+mn-cs"/>
              </a:rPr>
              <a:t>and you don’t understand the technology” [SCHN00]. This book reflects the need</a:t>
            </a:r>
          </a:p>
          <a:p>
            <a:r>
              <a:rPr lang="en-US" sz="1200" kern="1200" dirty="0">
                <a:solidFill>
                  <a:schemeClr val="tx1"/>
                </a:solidFill>
                <a:effectLst/>
                <a:latin typeface="Arial" pitchFamily="-107" charset="0"/>
                <a:ea typeface="+mn-ea"/>
                <a:cs typeface="+mn-cs"/>
              </a:rPr>
              <a:t> to combine technical and managerial approaches to achieve effective computer</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FIPS 200 provides a useful summary of the principal areas of concern, both</a:t>
            </a:r>
          </a:p>
          <a:p>
            <a:r>
              <a:rPr lang="en-US" sz="1200" kern="1200" dirty="0">
                <a:solidFill>
                  <a:schemeClr val="tx1"/>
                </a:solidFill>
                <a:effectLst/>
                <a:latin typeface="Arial" pitchFamily="-107" charset="0"/>
                <a:ea typeface="+mn-ea"/>
                <a:cs typeface="+mn-cs"/>
              </a:rPr>
              <a:t>technical and managerial, with respect to computer security. This book attempts to</a:t>
            </a:r>
          </a:p>
          <a:p>
            <a:r>
              <a:rPr lang="en-US" sz="1200" kern="1200" dirty="0">
                <a:solidFill>
                  <a:schemeClr val="tx1"/>
                </a:solidFill>
                <a:effectLst/>
                <a:latin typeface="Arial" pitchFamily="-107" charset="0"/>
                <a:ea typeface="+mn-ea"/>
                <a:cs typeface="+mn-cs"/>
              </a:rPr>
              <a:t>cover all of these areas.</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1944476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a:t>
            </a:r>
          </a:p>
          <a:p>
            <a:r>
              <a:rPr lang="en-US" sz="1200" kern="1200" dirty="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Network attack surface</a:t>
            </a:r>
            <a:r>
              <a:rPr lang="en-US" sz="1200" b="0" i="0" u="none" strike="noStrike" kern="1200" baseline="0" dirty="0">
                <a:solidFill>
                  <a:schemeClr val="tx1"/>
                </a:solidFill>
                <a:latin typeface="Arial" pitchFamily="-107" charset="0"/>
                <a:ea typeface="+mn-ea"/>
                <a:cs typeface="+mn-cs"/>
              </a:rPr>
              <a:t>: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Software attack surface</a:t>
            </a:r>
            <a:r>
              <a:rPr lang="en-US" sz="1200" b="0" i="0" u="none" strike="noStrike" kern="1200" baseline="0" dirty="0">
                <a:solidFill>
                  <a:schemeClr val="tx1"/>
                </a:solidFill>
                <a:latin typeface="Arial" pitchFamily="-107" charset="0"/>
                <a:ea typeface="+mn-ea"/>
                <a:cs typeface="+mn-cs"/>
              </a:rPr>
              <a:t>: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Human attack surface</a:t>
            </a:r>
            <a:r>
              <a:rPr lang="en-US" sz="1200" b="0" i="0" u="none" strike="noStrike" kern="1200" baseline="0" dirty="0">
                <a:solidFill>
                  <a:schemeClr val="tx1"/>
                </a:solidFill>
                <a:latin typeface="Arial" pitchFamily="-107" charset="0"/>
                <a:ea typeface="+mn-ea"/>
                <a:cs typeface="+mn-cs"/>
              </a:rPr>
              <a:t>: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065553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1.4,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a:solidFill>
                  <a:schemeClr val="tx1"/>
                </a:solidFill>
                <a:latin typeface="Arial" pitchFamily="-107" charset="0"/>
                <a:ea typeface="+mn-ea"/>
                <a:cs typeface="+mn-cs"/>
              </a:rPr>
              <a:t>and incrementally represented as branches and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of the tree. Each</a:t>
            </a:r>
          </a:p>
          <a:p>
            <a:r>
              <a:rPr lang="en-US" sz="1200" b="0" i="0" u="none" strike="noStrike" kern="1200" baseline="0" dirty="0" err="1">
                <a:solidFill>
                  <a:schemeClr val="tx1"/>
                </a:solidFill>
                <a:latin typeface="Arial" pitchFamily="-107" charset="0"/>
                <a:ea typeface="+mn-ea"/>
                <a:cs typeface="+mn-cs"/>
              </a:rPr>
              <a:t>subnode</a:t>
            </a:r>
            <a:r>
              <a:rPr lang="en-US" sz="1200" b="0" i="0" u="none" strike="noStrike" kern="1200" baseline="0" dirty="0">
                <a:solidFill>
                  <a:schemeClr val="tx1"/>
                </a:solidFill>
                <a:latin typeface="Arial" pitchFamily="-107" charset="0"/>
                <a:ea typeface="+mn-ea"/>
                <a:cs typeface="+mn-cs"/>
              </a:rPr>
              <a:t> defines a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and each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may have its own set of further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a:t>
            </a:r>
          </a:p>
          <a:p>
            <a:r>
              <a:rPr lang="en-US" sz="1200" b="0" i="0" u="none" strike="noStrike" kern="1200" baseline="0" dirty="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a:solidFill>
                  <a:schemeClr val="tx1"/>
                </a:solidFill>
                <a:latin typeface="Arial" pitchFamily="-107" charset="0"/>
                <a:ea typeface="+mn-ea"/>
                <a:cs typeface="+mn-cs"/>
              </a:rPr>
              <a:t>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represented by all of that node’s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must be achieved; and for</a:t>
            </a:r>
          </a:p>
          <a:p>
            <a:r>
              <a:rPr lang="en-US" sz="1200" b="0" i="0" u="none" strike="noStrike" kern="1200" baseline="0" dirty="0">
                <a:solidFill>
                  <a:schemeClr val="tx1"/>
                </a:solidFill>
                <a:latin typeface="Arial" pitchFamily="-107" charset="0"/>
                <a:ea typeface="+mn-ea"/>
                <a:cs typeface="+mn-cs"/>
              </a:rPr>
              <a:t>an OR-node, at least one of 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must be achieved. Branches can be labeled</a:t>
            </a:r>
          </a:p>
          <a:p>
            <a:r>
              <a:rPr lang="en-US" sz="1200" b="0" i="0" u="none" strike="noStrike" kern="1200" baseline="0" dirty="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a:solidFill>
                  <a:schemeClr val="tx1"/>
                </a:solidFill>
                <a:latin typeface="Arial" pitchFamily="-107" charset="0"/>
                <a:ea typeface="+mn-ea"/>
                <a:cs typeface="+mn-cs"/>
              </a:rPr>
              <a:t>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a:solidFill>
                  <a:schemeClr val="tx1"/>
                </a:solidFill>
                <a:latin typeface="Arial" pitchFamily="-107" charset="0"/>
                <a:ea typeface="+mn-ea"/>
                <a:cs typeface="+mn-cs"/>
              </a:rPr>
              <a:t>and the choice and strength of countermeasures.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Figure 1.5, based on a figure in [DIMI07], is an example of an attack tree analysis</a:t>
            </a:r>
          </a:p>
          <a:p>
            <a:r>
              <a:rPr lang="en-US" sz="1200" kern="1200" dirty="0">
                <a:solidFill>
                  <a:schemeClr val="tx1"/>
                </a:solidFill>
                <a:effectLst/>
                <a:latin typeface="Arial" pitchFamily="-107" charset="0"/>
                <a:ea typeface="+mn-ea"/>
                <a:cs typeface="+mn-cs"/>
              </a:rPr>
              <a:t>for an Internet banking authentication application. The root of the tree is the objective</a:t>
            </a:r>
          </a:p>
          <a:p>
            <a:r>
              <a:rPr lang="en-US" sz="1200" kern="1200" dirty="0">
                <a:solidFill>
                  <a:schemeClr val="tx1"/>
                </a:solidFill>
                <a:effectLst/>
                <a:latin typeface="Arial" pitchFamily="-107" charset="0"/>
                <a:ea typeface="+mn-ea"/>
                <a:cs typeface="+mn-cs"/>
              </a:rPr>
              <a:t>of the attacker, which is to compromise a user’s account. The shaded boxes on the tree</a:t>
            </a:r>
          </a:p>
          <a:p>
            <a:r>
              <a:rPr lang="en-US" sz="1200" kern="1200" dirty="0">
                <a:solidFill>
                  <a:schemeClr val="tx1"/>
                </a:solidFill>
                <a:effectLst/>
                <a:latin typeface="Arial" pitchFamily="-107" charset="0"/>
                <a:ea typeface="+mn-ea"/>
                <a:cs typeface="+mn-cs"/>
              </a:rPr>
              <a:t>are the leaf nodes, which represent events that comprise the attacks. The white boxes</a:t>
            </a:r>
          </a:p>
          <a:p>
            <a:r>
              <a:rPr lang="en-US" sz="1200" kern="1200" dirty="0">
                <a:solidFill>
                  <a:schemeClr val="tx1"/>
                </a:solidFill>
                <a:effectLst/>
                <a:latin typeface="Arial" pitchFamily="-107" charset="0"/>
                <a:ea typeface="+mn-ea"/>
                <a:cs typeface="+mn-cs"/>
              </a:rPr>
              <a:t>are categories which consist of one or more specific attack events (leaf nodes). Note</a:t>
            </a:r>
          </a:p>
          <a:p>
            <a:r>
              <a:rPr lang="en-US" sz="1200" kern="1200" dirty="0">
                <a:solidFill>
                  <a:schemeClr val="tx1"/>
                </a:solidFill>
                <a:effectLst/>
                <a:latin typeface="Arial" pitchFamily="-107" charset="0"/>
                <a:ea typeface="+mn-ea"/>
                <a:cs typeface="+mn-cs"/>
              </a:rPr>
              <a:t>that in this tree, all the nodes other than leaf nodes are OR-nodes. The analysis used</a:t>
            </a:r>
          </a:p>
          <a:p>
            <a:r>
              <a:rPr lang="en-US" sz="1200" kern="1200" dirty="0">
                <a:solidFill>
                  <a:schemeClr val="tx1"/>
                </a:solidFill>
                <a:effectLst/>
                <a:latin typeface="Arial" pitchFamily="-107" charset="0"/>
                <a:ea typeface="+mn-ea"/>
                <a:cs typeface="+mn-cs"/>
              </a:rPr>
              <a:t>to generate this tree considered the three components involved in authentication: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terminal and user (UT/U):</a:t>
            </a:r>
            <a:r>
              <a:rPr lang="en-US" sz="1200" kern="1200" dirty="0">
                <a:solidFill>
                  <a:schemeClr val="tx1"/>
                </a:solidFill>
                <a:effectLst/>
                <a:latin typeface="Arial" pitchFamily="-107" charset="0"/>
                <a:ea typeface="+mn-ea"/>
                <a:cs typeface="+mn-cs"/>
              </a:rPr>
              <a:t>  These attacks target the user equipment,</a:t>
            </a:r>
          </a:p>
          <a:p>
            <a:r>
              <a:rPr lang="en-US" sz="1200" kern="1200" dirty="0">
                <a:solidFill>
                  <a:schemeClr val="tx1"/>
                </a:solidFill>
                <a:effectLst/>
                <a:latin typeface="Arial" pitchFamily="-107" charset="0"/>
                <a:ea typeface="+mn-ea"/>
                <a:cs typeface="+mn-cs"/>
              </a:rPr>
              <a:t>including the tokens that may be involved, such as smartcards or other password</a:t>
            </a:r>
          </a:p>
          <a:p>
            <a:r>
              <a:rPr lang="en-US" sz="1200" kern="1200" dirty="0">
                <a:solidFill>
                  <a:schemeClr val="tx1"/>
                </a:solidFill>
                <a:effectLst/>
                <a:latin typeface="Arial" pitchFamily="-107" charset="0"/>
                <a:ea typeface="+mn-ea"/>
                <a:cs typeface="+mn-cs"/>
              </a:rPr>
              <a:t>generators, as well as the actions of the user.</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Communications channel (CC)</a:t>
            </a:r>
            <a:r>
              <a:rPr lang="en-US" sz="1200" kern="1200" dirty="0">
                <a:solidFill>
                  <a:schemeClr val="tx1"/>
                </a:solidFill>
                <a:effectLst/>
                <a:latin typeface="Arial" pitchFamily="-107" charset="0"/>
                <a:ea typeface="+mn-ea"/>
                <a:cs typeface="+mn-cs"/>
              </a:rPr>
              <a:t>:  This type of attack focuses on communication</a:t>
            </a:r>
          </a:p>
          <a:p>
            <a:r>
              <a:rPr lang="en-US" sz="1200" kern="1200" dirty="0">
                <a:solidFill>
                  <a:schemeClr val="tx1"/>
                </a:solidFill>
                <a:effectLst/>
                <a:latin typeface="Arial" pitchFamily="-107" charset="0"/>
                <a:ea typeface="+mn-ea"/>
                <a:cs typeface="+mn-cs"/>
              </a:rPr>
              <a:t>links.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Internet banking server (IBS):</a:t>
            </a:r>
            <a:r>
              <a:rPr lang="en-US" sz="1200" kern="1200" dirty="0">
                <a:solidFill>
                  <a:schemeClr val="tx1"/>
                </a:solidFill>
                <a:effectLst/>
                <a:latin typeface="Arial" pitchFamily="-107" charset="0"/>
                <a:ea typeface="+mn-ea"/>
                <a:cs typeface="+mn-cs"/>
              </a:rPr>
              <a:t>  These types of attacks are offline attack against</a:t>
            </a:r>
          </a:p>
          <a:p>
            <a:r>
              <a:rPr lang="en-US" sz="1200" kern="1200" dirty="0">
                <a:solidFill>
                  <a:schemeClr val="tx1"/>
                </a:solidFill>
                <a:effectLst/>
                <a:latin typeface="Arial" pitchFamily="-107" charset="0"/>
                <a:ea typeface="+mn-ea"/>
                <a:cs typeface="+mn-cs"/>
              </a:rPr>
              <a:t>the servers that host the Internet banking application.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Five overall attack strategies can be identified, each of which exploits one or</a:t>
            </a:r>
          </a:p>
          <a:p>
            <a:r>
              <a:rPr lang="en-US" sz="1200" kern="1200" dirty="0">
                <a:solidFill>
                  <a:schemeClr val="tx1"/>
                </a:solidFill>
                <a:effectLst/>
                <a:latin typeface="Arial" pitchFamily="-107" charset="0"/>
                <a:ea typeface="+mn-ea"/>
                <a:cs typeface="+mn-cs"/>
              </a:rPr>
              <a:t>more of the three components. The five strategies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compromise:</a:t>
            </a:r>
            <a:r>
              <a:rPr lang="en-US" sz="1200" kern="1200" dirty="0">
                <a:solidFill>
                  <a:schemeClr val="tx1"/>
                </a:solidFill>
                <a:effectLst/>
                <a:latin typeface="Arial" pitchFamily="-107" charset="0"/>
                <a:ea typeface="+mn-ea"/>
                <a:cs typeface="+mn-cs"/>
              </a:rPr>
              <a:t>  This strategy can be used against many elements</a:t>
            </a:r>
          </a:p>
          <a:p>
            <a:r>
              <a:rPr lang="en-US" sz="1200" kern="1200" dirty="0">
                <a:solidFill>
                  <a:schemeClr val="tx1"/>
                </a:solidFill>
                <a:effectLst/>
                <a:latin typeface="Arial" pitchFamily="-107" charset="0"/>
                <a:ea typeface="+mn-ea"/>
                <a:cs typeface="+mn-cs"/>
              </a:rPr>
              <a:t>of the attack surface. There are procedural attacks, such as monitoring a user’s</a:t>
            </a:r>
          </a:p>
          <a:p>
            <a:r>
              <a:rPr lang="en-US" sz="1200" kern="1200" dirty="0">
                <a:solidFill>
                  <a:schemeClr val="tx1"/>
                </a:solidFill>
                <a:effectLst/>
                <a:latin typeface="Arial" pitchFamily="-107" charset="0"/>
                <a:ea typeface="+mn-ea"/>
                <a:cs typeface="+mn-cs"/>
              </a:rPr>
              <a:t>action to observe a PIN or other credential, or theft of the user’s token or</a:t>
            </a:r>
          </a:p>
          <a:p>
            <a:r>
              <a:rPr lang="en-US" sz="1200" kern="1200" dirty="0">
                <a:solidFill>
                  <a:schemeClr val="tx1"/>
                </a:solidFill>
                <a:effectLst/>
                <a:latin typeface="Arial" pitchFamily="-107" charset="0"/>
                <a:ea typeface="+mn-ea"/>
                <a:cs typeface="+mn-cs"/>
              </a:rPr>
              <a:t>handwritten notes. An adversary may also compromise token information using</a:t>
            </a:r>
          </a:p>
          <a:p>
            <a:r>
              <a:rPr lang="en-US" sz="1200" kern="1200" dirty="0">
                <a:solidFill>
                  <a:schemeClr val="tx1"/>
                </a:solidFill>
                <a:effectLst/>
                <a:latin typeface="Arial" pitchFamily="-107" charset="0"/>
                <a:ea typeface="+mn-ea"/>
                <a:cs typeface="+mn-cs"/>
              </a:rPr>
              <a:t>a variety of token attack tools, such as hacking the smartcard or using a brute</a:t>
            </a:r>
          </a:p>
          <a:p>
            <a:r>
              <a:rPr lang="en-US" sz="1200" kern="1200" dirty="0">
                <a:solidFill>
                  <a:schemeClr val="tx1"/>
                </a:solidFill>
                <a:effectLst/>
                <a:latin typeface="Arial" pitchFamily="-107" charset="0"/>
                <a:ea typeface="+mn-ea"/>
                <a:cs typeface="+mn-cs"/>
              </a:rPr>
              <a:t>force approach to guess the PIN. Another possible strategy is to embed malicious</a:t>
            </a:r>
          </a:p>
          <a:p>
            <a:r>
              <a:rPr lang="en-US" sz="1200" kern="1200" dirty="0">
                <a:solidFill>
                  <a:schemeClr val="tx1"/>
                </a:solidFill>
                <a:effectLst/>
                <a:latin typeface="Arial" pitchFamily="-107" charset="0"/>
                <a:ea typeface="+mn-ea"/>
                <a:cs typeface="+mn-cs"/>
              </a:rPr>
              <a:t>software to compromise the user’s login and password. An adversary may</a:t>
            </a:r>
          </a:p>
          <a:p>
            <a:r>
              <a:rPr lang="en-US" sz="1200" kern="1200" dirty="0">
                <a:solidFill>
                  <a:schemeClr val="tx1"/>
                </a:solidFill>
                <a:effectLst/>
                <a:latin typeface="Arial" pitchFamily="-107" charset="0"/>
                <a:ea typeface="+mn-ea"/>
                <a:cs typeface="+mn-cs"/>
              </a:rPr>
              <a:t>also attempt to obtain credential information via the communication channel</a:t>
            </a:r>
          </a:p>
          <a:p>
            <a:r>
              <a:rPr lang="en-US" sz="1200" kern="1200" dirty="0">
                <a:solidFill>
                  <a:schemeClr val="tx1"/>
                </a:solidFill>
                <a:effectLst/>
                <a:latin typeface="Arial" pitchFamily="-107" charset="0"/>
                <a:ea typeface="+mn-ea"/>
                <a:cs typeface="+mn-cs"/>
              </a:rPr>
              <a:t>(sniffing). Finally, an adversary may use various means to engage in communication</a:t>
            </a:r>
          </a:p>
          <a:p>
            <a:r>
              <a:rPr lang="en-US" sz="1200" kern="1200" dirty="0">
                <a:solidFill>
                  <a:schemeClr val="tx1"/>
                </a:solidFill>
                <a:effectLst/>
                <a:latin typeface="Arial" pitchFamily="-107" charset="0"/>
                <a:ea typeface="+mn-ea"/>
                <a:cs typeface="+mn-cs"/>
              </a:rPr>
              <a:t>with the target user, as shown in Figure 1.5.</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Injection of commands</a:t>
            </a:r>
            <a:r>
              <a:rPr lang="en-US" sz="1200" kern="1200" dirty="0">
                <a:solidFill>
                  <a:schemeClr val="tx1"/>
                </a:solidFill>
                <a:effectLst/>
                <a:latin typeface="Arial" pitchFamily="-107" charset="0"/>
                <a:ea typeface="+mn-ea"/>
                <a:cs typeface="+mn-cs"/>
              </a:rPr>
              <a:t>:  In this type of attack, the attacker is able to intercept</a:t>
            </a:r>
          </a:p>
          <a:p>
            <a:r>
              <a:rPr lang="en-US" sz="1200" kern="1200" dirty="0">
                <a:solidFill>
                  <a:schemeClr val="tx1"/>
                </a:solidFill>
                <a:effectLst/>
                <a:latin typeface="Arial" pitchFamily="-107" charset="0"/>
                <a:ea typeface="+mn-ea"/>
                <a:cs typeface="+mn-cs"/>
              </a:rPr>
              <a:t>communication between the UT and the IBS. Various schemes can be used to</a:t>
            </a:r>
          </a:p>
          <a:p>
            <a:r>
              <a:rPr lang="en-US" sz="1200" kern="1200" dirty="0">
                <a:solidFill>
                  <a:schemeClr val="tx1"/>
                </a:solidFill>
                <a:effectLst/>
                <a:latin typeface="Arial" pitchFamily="-107" charset="0"/>
                <a:ea typeface="+mn-ea"/>
                <a:cs typeface="+mn-cs"/>
              </a:rPr>
              <a:t>be able to impersonate the valid user and so gain access to the banking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guessing</a:t>
            </a:r>
            <a:r>
              <a:rPr lang="en-US" sz="1200" kern="1200" dirty="0">
                <a:solidFill>
                  <a:schemeClr val="tx1"/>
                </a:solidFill>
                <a:effectLst/>
                <a:latin typeface="Arial" pitchFamily="-107" charset="0"/>
                <a:ea typeface="+mn-ea"/>
                <a:cs typeface="+mn-cs"/>
              </a:rPr>
              <a:t>:  It is reported in [HILT06] that brute force</a:t>
            </a:r>
          </a:p>
          <a:p>
            <a:r>
              <a:rPr lang="en-US" sz="1200" kern="1200" dirty="0">
                <a:solidFill>
                  <a:schemeClr val="tx1"/>
                </a:solidFill>
                <a:effectLst/>
                <a:latin typeface="Arial" pitchFamily="-107" charset="0"/>
                <a:ea typeface="+mn-ea"/>
                <a:cs typeface="+mn-cs"/>
              </a:rPr>
              <a:t>attacks against some banking authentication schemes are feasible by sending</a:t>
            </a:r>
          </a:p>
          <a:p>
            <a:r>
              <a:rPr lang="en-US" sz="1200" kern="1200" dirty="0">
                <a:solidFill>
                  <a:schemeClr val="tx1"/>
                </a:solidFill>
                <a:effectLst/>
                <a:latin typeface="Arial" pitchFamily="-107" charset="0"/>
                <a:ea typeface="+mn-ea"/>
                <a:cs typeface="+mn-cs"/>
              </a:rPr>
              <a:t>random</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usernames and passwords. The attack mechanism is based on</a:t>
            </a:r>
          </a:p>
          <a:p>
            <a:r>
              <a:rPr lang="en-US" sz="1200" kern="1200" dirty="0">
                <a:solidFill>
                  <a:schemeClr val="tx1"/>
                </a:solidFill>
                <a:effectLst/>
                <a:latin typeface="Arial" pitchFamily="-107" charset="0"/>
                <a:ea typeface="+mn-ea"/>
                <a:cs typeface="+mn-cs"/>
              </a:rPr>
              <a:t>distributed zombie</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personal computers, hosting automated programs for</a:t>
            </a:r>
          </a:p>
          <a:p>
            <a:r>
              <a:rPr lang="en-US" sz="1200" kern="1200" dirty="0">
                <a:solidFill>
                  <a:schemeClr val="tx1"/>
                </a:solidFill>
                <a:effectLst/>
                <a:latin typeface="Arial" pitchFamily="-107" charset="0"/>
                <a:ea typeface="+mn-ea"/>
                <a:cs typeface="+mn-cs"/>
              </a:rPr>
              <a:t>username- or password-based calculation.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Security policy violation</a:t>
            </a:r>
            <a:r>
              <a:rPr lang="en-US" sz="1200" kern="1200" dirty="0">
                <a:solidFill>
                  <a:schemeClr val="tx1"/>
                </a:solidFill>
                <a:effectLst/>
                <a:latin typeface="Arial" pitchFamily="-107" charset="0"/>
                <a:ea typeface="+mn-ea"/>
                <a:cs typeface="+mn-cs"/>
              </a:rPr>
              <a:t>:  For example, violating the bank’s security policy in</a:t>
            </a:r>
          </a:p>
          <a:p>
            <a:r>
              <a:rPr lang="en-US" sz="1200" kern="1200" dirty="0">
                <a:solidFill>
                  <a:schemeClr val="tx1"/>
                </a:solidFill>
                <a:effectLst/>
                <a:latin typeface="Arial" pitchFamily="-107" charset="0"/>
                <a:ea typeface="+mn-ea"/>
                <a:cs typeface="+mn-cs"/>
              </a:rPr>
              <a:t>combination with weak access control and logging mechanisms, an employee</a:t>
            </a:r>
          </a:p>
          <a:p>
            <a:r>
              <a:rPr lang="en-US" sz="1200" kern="1200" dirty="0">
                <a:solidFill>
                  <a:schemeClr val="tx1"/>
                </a:solidFill>
                <a:effectLst/>
                <a:latin typeface="Arial" pitchFamily="-107" charset="0"/>
                <a:ea typeface="+mn-ea"/>
                <a:cs typeface="+mn-cs"/>
              </a:rPr>
              <a:t>may cause an internal security incident and expose a customer’s account.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 of known authenticated session</a:t>
            </a:r>
            <a:r>
              <a:rPr lang="en-US" sz="1200" kern="1200" dirty="0">
                <a:solidFill>
                  <a:schemeClr val="tx1"/>
                </a:solidFill>
                <a:effectLst/>
                <a:latin typeface="Arial" pitchFamily="-107" charset="0"/>
                <a:ea typeface="+mn-ea"/>
                <a:cs typeface="+mn-cs"/>
              </a:rPr>
              <a:t>:  This type of attack persuades or forces the</a:t>
            </a:r>
          </a:p>
          <a:p>
            <a:r>
              <a:rPr lang="en-US" sz="1200" kern="1200" dirty="0">
                <a:solidFill>
                  <a:schemeClr val="tx1"/>
                </a:solidFill>
                <a:effectLst/>
                <a:latin typeface="Arial" pitchFamily="-107" charset="0"/>
                <a:ea typeface="+mn-ea"/>
                <a:cs typeface="+mn-cs"/>
              </a:rPr>
              <a:t>user to connect to the IBS with a preset session ID. Once the user authenticates</a:t>
            </a:r>
          </a:p>
          <a:p>
            <a:r>
              <a:rPr lang="en-US" sz="1200" kern="1200" dirty="0">
                <a:solidFill>
                  <a:schemeClr val="tx1"/>
                </a:solidFill>
                <a:effectLst/>
                <a:latin typeface="Arial" pitchFamily="-107" charset="0"/>
                <a:ea typeface="+mn-ea"/>
                <a:cs typeface="+mn-cs"/>
              </a:rPr>
              <a:t>to the server, the attacker may utilize the known session ID to send packets to</a:t>
            </a:r>
          </a:p>
          <a:p>
            <a:r>
              <a:rPr lang="en-US" sz="1200" kern="1200" dirty="0">
                <a:solidFill>
                  <a:schemeClr val="tx1"/>
                </a:solidFill>
                <a:effectLst/>
                <a:latin typeface="Arial" pitchFamily="-107" charset="0"/>
                <a:ea typeface="+mn-ea"/>
                <a:cs typeface="+mn-cs"/>
              </a:rPr>
              <a:t>the IBS, spoofing the user’s identity.</a:t>
            </a:r>
            <a:endParaRPr lang="en-US" sz="1200" b="0" i="0" u="none" strike="noStrike" kern="1200" baseline="0" dirty="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3</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kern="1200" dirty="0">
                <a:solidFill>
                  <a:schemeClr val="tx1"/>
                </a:solidFill>
                <a:effectLst/>
                <a:latin typeface="Arial" pitchFamily="-107" charset="0"/>
                <a:ea typeface="+mn-ea"/>
                <a:cs typeface="+mn-cs"/>
              </a:rPr>
              <a:t> The NIST Internal/Interagency Report NISTIR 7298 (</a:t>
            </a:r>
            <a:r>
              <a:rPr lang="en-US" sz="1200" i="1" kern="1200" dirty="0">
                <a:solidFill>
                  <a:schemeClr val="tx1"/>
                </a:solidFill>
                <a:effectLst/>
                <a:latin typeface="Arial" pitchFamily="-107" charset="0"/>
                <a:ea typeface="+mn-ea"/>
                <a:cs typeface="+mn-cs"/>
              </a:rPr>
              <a:t>Glossary of Key Information</a:t>
            </a:r>
          </a:p>
          <a:p>
            <a:r>
              <a:rPr lang="en-US" sz="1200" i="1" kern="1200" dirty="0">
                <a:solidFill>
                  <a:schemeClr val="tx1"/>
                </a:solidFill>
                <a:effectLst/>
                <a:latin typeface="Arial" pitchFamily="-107" charset="0"/>
                <a:ea typeface="+mn-ea"/>
                <a:cs typeface="+mn-cs"/>
              </a:rPr>
              <a:t>Security Terms </a:t>
            </a:r>
            <a:r>
              <a:rPr lang="en-US" sz="1200" kern="1200" dirty="0">
                <a:solidFill>
                  <a:schemeClr val="tx1"/>
                </a:solidFill>
                <a:effectLst/>
                <a:latin typeface="Arial" pitchFamily="-107" charset="0"/>
                <a:ea typeface="+mn-ea"/>
                <a:cs typeface="+mn-cs"/>
              </a:rPr>
              <a:t>, May 2013) defines the term </a:t>
            </a:r>
            <a:r>
              <a:rPr lang="en-US" sz="1200" i="1" kern="1200" dirty="0">
                <a:solidFill>
                  <a:schemeClr val="tx1"/>
                </a:solidFill>
                <a:effectLst/>
                <a:latin typeface="Arial" pitchFamily="-107" charset="0"/>
                <a:ea typeface="+mn-ea"/>
                <a:cs typeface="+mn-cs"/>
              </a:rPr>
              <a:t>computer security</a:t>
            </a:r>
            <a:r>
              <a:rPr lang="en-US" sz="1200" kern="1200" dirty="0">
                <a:solidFill>
                  <a:schemeClr val="tx1"/>
                </a:solidFill>
                <a:effectLst/>
                <a:latin typeface="Arial" pitchFamily="-107" charset="0"/>
                <a:ea typeface="+mn-ea"/>
                <a:cs typeface="+mn-cs"/>
              </a:rPr>
              <a:t>  as follows:</a:t>
            </a:r>
          </a:p>
          <a:p>
            <a:endParaRPr lang="en-US" sz="1200" b="0" kern="1200" baseline="0" dirty="0">
              <a:solidFill>
                <a:schemeClr val="tx1"/>
              </a:solidFill>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Computer Security: </a:t>
            </a:r>
            <a:r>
              <a:rPr lang="en-US" sz="1200" kern="1200" dirty="0">
                <a:solidFill>
                  <a:schemeClr val="tx1"/>
                </a:solidFill>
                <a:effectLst/>
                <a:latin typeface="Arial" pitchFamily="-107" charset="0"/>
                <a:ea typeface="+mn-ea"/>
                <a:cs typeface="+mn-cs"/>
              </a:rPr>
              <a:t> Measures and controls that ensure confidentiality, integrity,</a:t>
            </a:r>
          </a:p>
          <a:p>
            <a:r>
              <a:rPr lang="en-US" sz="1200" kern="1200" dirty="0">
                <a:solidFill>
                  <a:schemeClr val="tx1"/>
                </a:solidFill>
                <a:effectLst/>
                <a:latin typeface="Arial" pitchFamily="-107" charset="0"/>
                <a:ea typeface="+mn-ea"/>
                <a:cs typeface="+mn-cs"/>
              </a:rPr>
              <a:t>and availability of information system assets including hardware, software, firmware,</a:t>
            </a:r>
          </a:p>
          <a:p>
            <a:r>
              <a:rPr lang="en-US" sz="1200" kern="1200" dirty="0">
                <a:solidFill>
                  <a:schemeClr val="tx1"/>
                </a:solidFill>
                <a:effectLst/>
                <a:latin typeface="Arial" pitchFamily="-107" charset="0"/>
                <a:ea typeface="+mn-ea"/>
                <a:cs typeface="+mn-cs"/>
              </a:rPr>
              <a:t>and information being processed, stored, and communicated.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This definition introduces three key objectives that are at the heart of computer</a:t>
            </a:r>
          </a:p>
          <a:p>
            <a:r>
              <a:rPr lang="en-US" sz="1200" b="0" kern="1200" baseline="0" dirty="0">
                <a:solidFill>
                  <a:schemeClr val="tx1"/>
                </a:solidFill>
                <a:latin typeface="Arial" pitchFamily="-107" charset="0"/>
                <a:ea typeface="+mn-ea"/>
                <a:cs typeface="+mn-cs"/>
              </a:rPr>
              <a:t>security: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confidentiality : Assures that private or confidential information is</a:t>
            </a:r>
          </a:p>
          <a:p>
            <a:r>
              <a:rPr lang="en-US" sz="1200" b="0" kern="1200" baseline="0" dirty="0">
                <a:solidFill>
                  <a:schemeClr val="tx1"/>
                </a:solidFill>
                <a:latin typeface="Arial" pitchFamily="-107" charset="0"/>
                <a:ea typeface="+mn-ea"/>
                <a:cs typeface="+mn-cs"/>
              </a:rPr>
              <a:t>not made available or disclosed to unauthorized individuals.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Privacy : Assures that individuals control or influence what information</a:t>
            </a:r>
          </a:p>
          <a:p>
            <a:r>
              <a:rPr lang="en-US" sz="1200" b="0" kern="1200" baseline="0" dirty="0">
                <a:solidFill>
                  <a:schemeClr val="tx1"/>
                </a:solidFill>
                <a:latin typeface="Arial" pitchFamily="-107" charset="0"/>
                <a:ea typeface="+mn-ea"/>
                <a:cs typeface="+mn-cs"/>
              </a:rPr>
              <a:t>related to them may be collected and stored and by whom and to whom</a:t>
            </a:r>
          </a:p>
          <a:p>
            <a:r>
              <a:rPr lang="en-US" sz="1200" b="0" kern="1200" baseline="0" dirty="0">
                <a:solidFill>
                  <a:schemeClr val="tx1"/>
                </a:solidFill>
                <a:latin typeface="Arial" pitchFamily="-107" charset="0"/>
                <a:ea typeface="+mn-ea"/>
                <a:cs typeface="+mn-cs"/>
              </a:rPr>
              <a:t>that information may be disclosed.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integrity : Assures that information and programs are changed only</a:t>
            </a:r>
          </a:p>
          <a:p>
            <a:r>
              <a:rPr lang="en-US" sz="1200" b="0" kern="1200" baseline="0" dirty="0">
                <a:solidFill>
                  <a:schemeClr val="tx1"/>
                </a:solidFill>
                <a:latin typeface="Arial" pitchFamily="-107" charset="0"/>
                <a:ea typeface="+mn-ea"/>
                <a:cs typeface="+mn-cs"/>
              </a:rPr>
              <a:t>in a specified and authorized manner.</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System integrity : Assures that a system performs its intended function in</a:t>
            </a:r>
          </a:p>
          <a:p>
            <a:r>
              <a:rPr lang="en-US" sz="1200" b="0" kern="1200" baseline="0" dirty="0">
                <a:solidFill>
                  <a:schemeClr val="tx1"/>
                </a:solidFill>
                <a:latin typeface="Arial" pitchFamily="-107" charset="0"/>
                <a:ea typeface="+mn-ea"/>
                <a:cs typeface="+mn-cs"/>
              </a:rPr>
              <a:t>an unimpaired manner, free from deliberate or inadvertent unauthorized</a:t>
            </a:r>
          </a:p>
          <a:p>
            <a:r>
              <a:rPr lang="en-US" sz="1200" b="0" kern="1200" baseline="0" dirty="0">
                <a:solidFill>
                  <a:schemeClr val="tx1"/>
                </a:solidFill>
                <a:latin typeface="Arial" pitchFamily="-107" charset="0"/>
                <a:ea typeface="+mn-ea"/>
                <a:cs typeface="+mn-cs"/>
              </a:rPr>
              <a:t>manipulation of the system.</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Assures that systems work promptly and service is not denied to</a:t>
            </a:r>
          </a:p>
          <a:p>
            <a:r>
              <a:rPr lang="en-US" sz="1200" b="0" kern="1200" baseline="0" dirty="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val="3923366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a:solidFill>
                  <a:schemeClr val="tx1"/>
                </a:solidFill>
                <a:latin typeface="Arial" pitchFamily="-107" charset="0"/>
                <a:ea typeface="+mn-ea"/>
                <a:cs typeface="+mn-cs"/>
              </a:rPr>
              <a:t>policy. Those involved with computer security use the term </a:t>
            </a:r>
            <a:r>
              <a:rPr lang="en-US" sz="1200" b="0" i="1" u="none" strike="noStrike" kern="1200" baseline="0" dirty="0">
                <a:solidFill>
                  <a:schemeClr val="tx1"/>
                </a:solidFill>
                <a:latin typeface="Arial" pitchFamily="-107" charset="0"/>
                <a:ea typeface="+mn-ea"/>
                <a:cs typeface="+mn-cs"/>
              </a:rPr>
              <a:t>security policy</a:t>
            </a:r>
            <a:r>
              <a:rPr lang="en-US" sz="1200" b="0" i="0" u="none" strike="noStrike" kern="1200" baseline="0" dirty="0">
                <a:solidFill>
                  <a:schemeClr val="tx1"/>
                </a:solidFill>
                <a:latin typeface="Arial" pitchFamily="-107" charset="0"/>
                <a:ea typeface="+mn-ea"/>
                <a:cs typeface="+mn-cs"/>
              </a:rPr>
              <a:t>  in</a:t>
            </a:r>
          </a:p>
          <a:p>
            <a:r>
              <a:rPr lang="en-US" sz="1200" b="0" i="0" u="none" strike="noStrike" kern="1200" baseline="0" dirty="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a:solidFill>
                  <a:schemeClr val="tx1"/>
                </a:solidFill>
                <a:latin typeface="Arial" pitchFamily="-107" charset="0"/>
                <a:ea typeface="+mn-ea"/>
                <a:cs typeface="+mn-cs"/>
              </a:rPr>
              <a:t>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Further, the manager must consider the following trade-offs: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Ease of use versus security:  Virtually all security measures involve some penalty</a:t>
            </a:r>
          </a:p>
          <a:p>
            <a:r>
              <a:rPr lang="en-US" sz="1200" kern="1200" dirty="0">
                <a:solidFill>
                  <a:schemeClr val="tx1"/>
                </a:solidFill>
                <a:effectLst/>
                <a:latin typeface="Arial" pitchFamily="-107" charset="0"/>
                <a:ea typeface="+mn-ea"/>
                <a:cs typeface="+mn-cs"/>
              </a:rPr>
              <a:t>in the area of ease of use. The following are some examples: Access control</a:t>
            </a:r>
          </a:p>
          <a:p>
            <a:r>
              <a:rPr lang="en-US" sz="1200" kern="1200" dirty="0">
                <a:solidFill>
                  <a:schemeClr val="tx1"/>
                </a:solidFill>
                <a:effectLst/>
                <a:latin typeface="Arial" pitchFamily="-107" charset="0"/>
                <a:ea typeface="+mn-ea"/>
                <a:cs typeface="+mn-cs"/>
              </a:rPr>
              <a:t>mechanisms require users to remember passwords and perhaps perform other</a:t>
            </a:r>
          </a:p>
          <a:p>
            <a:r>
              <a:rPr lang="en-US" sz="1200" kern="1200" dirty="0">
                <a:solidFill>
                  <a:schemeClr val="tx1"/>
                </a:solidFill>
                <a:effectLst/>
                <a:latin typeface="Arial" pitchFamily="-107" charset="0"/>
                <a:ea typeface="+mn-ea"/>
                <a:cs typeface="+mn-cs"/>
              </a:rPr>
              <a:t>access control actions. Firewalls and other network security measures may</a:t>
            </a:r>
          </a:p>
          <a:p>
            <a:r>
              <a:rPr lang="en-US" sz="1200" kern="1200" dirty="0">
                <a:solidFill>
                  <a:schemeClr val="tx1"/>
                </a:solidFill>
                <a:effectLst/>
                <a:latin typeface="Arial" pitchFamily="-107" charset="0"/>
                <a:ea typeface="+mn-ea"/>
                <a:cs typeface="+mn-cs"/>
              </a:rPr>
              <a:t>reduce available transmission capacity or slow response time. Virus-checking</a:t>
            </a:r>
          </a:p>
          <a:p>
            <a:r>
              <a:rPr lang="en-US" sz="1200" kern="1200" dirty="0">
                <a:solidFill>
                  <a:schemeClr val="tx1"/>
                </a:solidFill>
                <a:effectLst/>
                <a:latin typeface="Arial" pitchFamily="-107" charset="0"/>
                <a:ea typeface="+mn-ea"/>
                <a:cs typeface="+mn-cs"/>
              </a:rPr>
              <a:t>software reduces available processing power and introduces the possibility of</a:t>
            </a:r>
          </a:p>
          <a:p>
            <a:r>
              <a:rPr lang="en-US" sz="1200" kern="1200" dirty="0">
                <a:solidFill>
                  <a:schemeClr val="tx1"/>
                </a:solidFill>
                <a:effectLst/>
                <a:latin typeface="Arial" pitchFamily="-107" charset="0"/>
                <a:ea typeface="+mn-ea"/>
                <a:cs typeface="+mn-cs"/>
              </a:rPr>
              <a:t>system crashes or malfunctions due to improper interaction between the security</a:t>
            </a:r>
          </a:p>
          <a:p>
            <a:r>
              <a:rPr lang="en-US" sz="1200" kern="1200" dirty="0">
                <a:solidFill>
                  <a:schemeClr val="tx1"/>
                </a:solidFill>
                <a:effectLst/>
                <a:latin typeface="Arial" pitchFamily="-107" charset="0"/>
                <a:ea typeface="+mn-ea"/>
                <a:cs typeface="+mn-cs"/>
              </a:rPr>
              <a:t>software and the operating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Cost of security versus cost of failure and recovery:  In addition to ease of use</a:t>
            </a:r>
          </a:p>
          <a:p>
            <a:r>
              <a:rPr lang="en-US" sz="1200" kern="1200" dirty="0">
                <a:solidFill>
                  <a:schemeClr val="tx1"/>
                </a:solidFill>
                <a:effectLst/>
                <a:latin typeface="Arial" pitchFamily="-107" charset="0"/>
                <a:ea typeface="+mn-ea"/>
                <a:cs typeface="+mn-cs"/>
              </a:rPr>
              <a:t>and performance costs, there are direct monetary costs in implementing</a:t>
            </a:r>
          </a:p>
          <a:p>
            <a:r>
              <a:rPr lang="en-US" sz="1200" kern="1200" dirty="0">
                <a:solidFill>
                  <a:schemeClr val="tx1"/>
                </a:solidFill>
                <a:effectLst/>
                <a:latin typeface="Arial" pitchFamily="-107" charset="0"/>
                <a:ea typeface="+mn-ea"/>
                <a:cs typeface="+mn-cs"/>
              </a:rPr>
              <a:t>and</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maintaining security measures. All of these costs must be balanced against</a:t>
            </a:r>
          </a:p>
          <a:p>
            <a:r>
              <a:rPr lang="en-US" sz="1200" kern="1200" dirty="0">
                <a:solidFill>
                  <a:schemeClr val="tx1"/>
                </a:solidFill>
                <a:effectLst/>
                <a:latin typeface="Arial" pitchFamily="-107" charset="0"/>
                <a:ea typeface="+mn-ea"/>
                <a:cs typeface="+mn-cs"/>
              </a:rPr>
              <a:t>the cost of security failure and recovery if certain security measures are</a:t>
            </a:r>
          </a:p>
          <a:p>
            <a:r>
              <a:rPr lang="en-US" sz="1200" kern="1200" dirty="0">
                <a:solidFill>
                  <a:schemeClr val="tx1"/>
                </a:solidFill>
                <a:effectLst/>
                <a:latin typeface="Arial" pitchFamily="-107" charset="0"/>
                <a:ea typeface="+mn-ea"/>
                <a:cs typeface="+mn-cs"/>
              </a:rPr>
              <a:t>lacking. The cost of security failure and recovery must take into account not</a:t>
            </a:r>
          </a:p>
          <a:p>
            <a:r>
              <a:rPr lang="en-US" sz="1200" kern="1200" dirty="0">
                <a:solidFill>
                  <a:schemeClr val="tx1"/>
                </a:solidFill>
                <a:effectLst/>
                <a:latin typeface="Arial" pitchFamily="-107" charset="0"/>
                <a:ea typeface="+mn-ea"/>
                <a:cs typeface="+mn-cs"/>
              </a:rPr>
              <a:t>only the value of the assets being protected and the damages resulting from</a:t>
            </a:r>
          </a:p>
          <a:p>
            <a:r>
              <a:rPr lang="en-US" sz="1200" kern="1200" dirty="0">
                <a:solidFill>
                  <a:schemeClr val="tx1"/>
                </a:solidFill>
                <a:effectLst/>
                <a:latin typeface="Arial" pitchFamily="-107" charset="0"/>
                <a:ea typeface="+mn-ea"/>
                <a:cs typeface="+mn-cs"/>
              </a:rPr>
              <a:t>a security violation, but also the risk, which is the probability that a particular</a:t>
            </a:r>
          </a:p>
          <a:p>
            <a:r>
              <a:rPr lang="en-US" sz="1200" kern="1200" dirty="0">
                <a:solidFill>
                  <a:schemeClr val="tx1"/>
                </a:solidFill>
                <a:effectLst/>
                <a:latin typeface="Arial" pitchFamily="-107" charset="0"/>
                <a:ea typeface="+mn-ea"/>
                <a:cs typeface="+mn-cs"/>
              </a:rPr>
              <a:t>threat will exploit a particular vulnerability with a particular harmful</a:t>
            </a:r>
          </a:p>
          <a:p>
            <a:r>
              <a:rPr lang="en-US" sz="1200" kern="1200" dirty="0">
                <a:solidFill>
                  <a:schemeClr val="tx1"/>
                </a:solidFill>
                <a:effectLst/>
                <a:latin typeface="Arial" pitchFamily="-107" charset="0"/>
                <a:ea typeface="+mn-ea"/>
                <a:cs typeface="+mn-cs"/>
              </a:rPr>
              <a:t>result.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Security policy is thus a business decision, possibly influenced by legal</a:t>
            </a:r>
          </a:p>
          <a:p>
            <a:r>
              <a:rPr lang="en-US" sz="1200" kern="1200" dirty="0">
                <a:solidFill>
                  <a:schemeClr val="tx1"/>
                </a:solidFill>
                <a:effectLst/>
                <a:latin typeface="Arial" pitchFamily="-107" charset="0"/>
                <a:ea typeface="+mn-ea"/>
                <a:cs typeface="+mn-cs"/>
              </a:rPr>
              <a:t>requirements.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Prevention</a:t>
            </a:r>
            <a:r>
              <a:rPr lang="en-US" sz="1200" b="0" i="0" u="none" strike="noStrike" kern="1200" baseline="0" dirty="0">
                <a:solidFill>
                  <a:schemeClr val="tx1"/>
                </a:solidFill>
                <a:latin typeface="Arial" pitchFamily="-107" charset="0"/>
                <a:ea typeface="+mn-ea"/>
                <a:cs typeface="+mn-cs"/>
              </a:rPr>
              <a:t>:  An ideal security scheme is one in which no attack is successful.</a:t>
            </a:r>
          </a:p>
          <a:p>
            <a:r>
              <a:rPr lang="en-US" sz="1200" b="0" i="0" u="none" strike="noStrike" kern="1200" baseline="0" dirty="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a:solidFill>
                  <a:schemeClr val="tx1"/>
                </a:solidFill>
                <a:latin typeface="Arial" pitchFamily="-107" charset="0"/>
                <a:ea typeface="+mn-ea"/>
                <a:cs typeface="+mn-cs"/>
              </a:rPr>
              <a:t>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Detection</a:t>
            </a:r>
            <a:r>
              <a:rPr lang="en-US" sz="1200" b="0" i="0" u="none" strike="noStrike" kern="1200" baseline="0" dirty="0">
                <a:solidFill>
                  <a:schemeClr val="tx1"/>
                </a:solidFill>
                <a:latin typeface="Arial" pitchFamily="-107" charset="0"/>
                <a:ea typeface="+mn-ea"/>
                <a:cs typeface="+mn-cs"/>
              </a:rPr>
              <a:t>:  In a number of cases, absolute protection is not feasible, but it is</a:t>
            </a:r>
          </a:p>
          <a:p>
            <a:r>
              <a:rPr lang="en-US" sz="1200" b="0" i="0" u="none" strike="noStrike" kern="1200" baseline="0" dirty="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a:solidFill>
                  <a:schemeClr val="tx1"/>
                </a:solidFill>
                <a:latin typeface="Arial" pitchFamily="-107" charset="0"/>
                <a:ea typeface="+mn-ea"/>
                <a:cs typeface="+mn-cs"/>
              </a:rPr>
              <a:t>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Response</a:t>
            </a:r>
            <a:r>
              <a:rPr lang="en-US" sz="1200" b="0" i="0" u="none" strike="noStrike" kern="1200" baseline="0" dirty="0">
                <a:solidFill>
                  <a:schemeClr val="tx1"/>
                </a:solidFill>
                <a:latin typeface="Arial" pitchFamily="-107" charset="0"/>
                <a:ea typeface="+mn-ea"/>
                <a:cs typeface="+mn-cs"/>
              </a:rPr>
              <a:t>:  If security mechanisms detect an ongoing attack, such as a denial of</a:t>
            </a:r>
          </a:p>
          <a:p>
            <a:r>
              <a:rPr lang="en-US" sz="1200" b="0" i="0" u="none" strike="noStrike" kern="1200" baseline="0" dirty="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a:solidFill>
                  <a:schemeClr val="tx1"/>
                </a:solidFill>
                <a:latin typeface="Arial" pitchFamily="-107" charset="0"/>
                <a:ea typeface="+mn-ea"/>
                <a:cs typeface="+mn-cs"/>
              </a:rPr>
              <a:t>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Recovery:</a:t>
            </a:r>
            <a:r>
              <a:rPr lang="en-US" sz="1200" b="0" i="0" u="none" strike="noStrike" kern="1200" baseline="0" dirty="0">
                <a:solidFill>
                  <a:schemeClr val="tx1"/>
                </a:solidFill>
                <a:latin typeface="Arial" pitchFamily="-107" charset="0"/>
                <a:ea typeface="+mn-ea"/>
                <a:cs typeface="+mn-cs"/>
              </a:rPr>
              <a:t>  An example of recovery is the use of backup systems, so that if data</a:t>
            </a:r>
          </a:p>
          <a:p>
            <a:r>
              <a:rPr lang="en-US" sz="1200" b="0" i="0" u="none" strike="noStrike" kern="1200" baseline="0" dirty="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Those who are “consumers” of computer security services and mechanisms (e.g., system</a:t>
            </a:r>
          </a:p>
          <a:p>
            <a:r>
              <a:rPr lang="en-US" sz="1200" kern="1200" dirty="0">
                <a:solidFill>
                  <a:schemeClr val="tx1"/>
                </a:solidFill>
                <a:effectLst/>
                <a:latin typeface="Arial" pitchFamily="-107" charset="0"/>
                <a:ea typeface="+mn-ea"/>
                <a:cs typeface="+mn-cs"/>
              </a:rPr>
              <a:t>managers, vendors, customers, and end users) desire a belief that the security</a:t>
            </a:r>
          </a:p>
          <a:p>
            <a:r>
              <a:rPr lang="en-US" sz="1200" kern="1200" dirty="0">
                <a:solidFill>
                  <a:schemeClr val="tx1"/>
                </a:solidFill>
                <a:effectLst/>
                <a:latin typeface="Arial" pitchFamily="-107" charset="0"/>
                <a:ea typeface="+mn-ea"/>
                <a:cs typeface="+mn-cs"/>
              </a:rPr>
              <a:t>measures in place work as intended. That is, security consumers want to feel that the</a:t>
            </a:r>
          </a:p>
          <a:p>
            <a:r>
              <a:rPr lang="en-US" sz="1200" kern="1200" dirty="0">
                <a:solidFill>
                  <a:schemeClr val="tx1"/>
                </a:solidFill>
                <a:effectLst/>
                <a:latin typeface="Arial" pitchFamily="-107" charset="0"/>
                <a:ea typeface="+mn-ea"/>
                <a:cs typeface="+mn-cs"/>
              </a:rPr>
              <a:t>security infrastructure of their systems meet security requirements and enforce security</a:t>
            </a:r>
          </a:p>
          <a:p>
            <a:r>
              <a:rPr lang="en-US" sz="1200" kern="1200" dirty="0">
                <a:solidFill>
                  <a:schemeClr val="tx1"/>
                </a:solidFill>
                <a:effectLst/>
                <a:latin typeface="Arial" pitchFamily="-107" charset="0"/>
                <a:ea typeface="+mn-ea"/>
                <a:cs typeface="+mn-cs"/>
              </a:rPr>
              <a:t>policies. These considerations bring us to the concepts of assurance and evaluation.</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Assurance</a:t>
            </a:r>
            <a:r>
              <a:rPr lang="en-US" sz="1200" kern="1200" dirty="0">
                <a:solidFill>
                  <a:schemeClr val="tx1"/>
                </a:solidFill>
                <a:effectLst/>
                <a:latin typeface="Arial" pitchFamily="-107" charset="0"/>
                <a:ea typeface="+mn-ea"/>
                <a:cs typeface="+mn-cs"/>
              </a:rPr>
              <a:t>  is an attribute of an information system that provides grounds for</a:t>
            </a:r>
          </a:p>
          <a:p>
            <a:r>
              <a:rPr lang="en-US" sz="1200" kern="1200" dirty="0">
                <a:solidFill>
                  <a:schemeClr val="tx1"/>
                </a:solidFill>
                <a:effectLst/>
                <a:latin typeface="Arial" pitchFamily="-107" charset="0"/>
                <a:ea typeface="+mn-ea"/>
                <a:cs typeface="+mn-cs"/>
              </a:rPr>
              <a:t>having confidence that the system operates such that the system’s security policy is</a:t>
            </a:r>
          </a:p>
          <a:p>
            <a:r>
              <a:rPr lang="en-US" sz="1200" kern="1200" dirty="0">
                <a:solidFill>
                  <a:schemeClr val="tx1"/>
                </a:solidFill>
                <a:effectLst/>
                <a:latin typeface="Arial" pitchFamily="-107" charset="0"/>
                <a:ea typeface="+mn-ea"/>
                <a:cs typeface="+mn-cs"/>
              </a:rPr>
              <a:t>enforced. This encompasses both system design and system implementation. Thus,</a:t>
            </a:r>
          </a:p>
          <a:p>
            <a:r>
              <a:rPr lang="en-US" sz="1200" kern="1200" dirty="0">
                <a:solidFill>
                  <a:schemeClr val="tx1"/>
                </a:solidFill>
                <a:effectLst/>
                <a:latin typeface="Arial" pitchFamily="-107" charset="0"/>
                <a:ea typeface="+mn-ea"/>
                <a:cs typeface="+mn-cs"/>
              </a:rPr>
              <a:t>assurance deals with the questions, “Does the security system design meet its requirements?”</a:t>
            </a:r>
          </a:p>
          <a:p>
            <a:r>
              <a:rPr lang="en-US" sz="1200" kern="1200" dirty="0">
                <a:solidFill>
                  <a:schemeClr val="tx1"/>
                </a:solidFill>
                <a:effectLst/>
                <a:latin typeface="Arial" pitchFamily="-107" charset="0"/>
                <a:ea typeface="+mn-ea"/>
                <a:cs typeface="+mn-cs"/>
              </a:rPr>
              <a:t>and “Does the security system implementation meet its specifications?”</a:t>
            </a:r>
          </a:p>
          <a:p>
            <a:r>
              <a:rPr lang="en-US" sz="1200" kern="1200" dirty="0">
                <a:solidFill>
                  <a:schemeClr val="tx1"/>
                </a:solidFill>
                <a:effectLst/>
                <a:latin typeface="Arial" pitchFamily="-107" charset="0"/>
                <a:ea typeface="+mn-ea"/>
                <a:cs typeface="+mn-cs"/>
              </a:rPr>
              <a:t>Assurance is expressed as a degree of confidence, not in terms of a formal proof that</a:t>
            </a:r>
          </a:p>
          <a:p>
            <a:r>
              <a:rPr lang="en-US" sz="1200" kern="1200" dirty="0">
                <a:solidFill>
                  <a:schemeClr val="tx1"/>
                </a:solidFill>
                <a:effectLst/>
                <a:latin typeface="Arial" pitchFamily="-107" charset="0"/>
                <a:ea typeface="+mn-ea"/>
                <a:cs typeface="+mn-cs"/>
              </a:rPr>
              <a:t>a design or implementation is correct. The state of the art in proving designs and</a:t>
            </a:r>
          </a:p>
          <a:p>
            <a:r>
              <a:rPr lang="en-US" sz="1200" kern="1200" dirty="0">
                <a:solidFill>
                  <a:schemeClr val="tx1"/>
                </a:solidFill>
                <a:effectLst/>
                <a:latin typeface="Arial" pitchFamily="-107" charset="0"/>
                <a:ea typeface="+mn-ea"/>
                <a:cs typeface="+mn-cs"/>
              </a:rPr>
              <a:t>implementations is such that it is not possible to provide absolute proof. Much work</a:t>
            </a:r>
          </a:p>
          <a:p>
            <a:r>
              <a:rPr lang="en-US" sz="1200" kern="1200" dirty="0">
                <a:solidFill>
                  <a:schemeClr val="tx1"/>
                </a:solidFill>
                <a:effectLst/>
                <a:latin typeface="Arial" pitchFamily="-107" charset="0"/>
                <a:ea typeface="+mn-ea"/>
                <a:cs typeface="+mn-cs"/>
              </a:rPr>
              <a:t>has been done in developing formal models that define requirements and characterize</a:t>
            </a:r>
          </a:p>
          <a:p>
            <a:r>
              <a:rPr lang="en-US" sz="1200" kern="1200" dirty="0">
                <a:solidFill>
                  <a:schemeClr val="tx1"/>
                </a:solidFill>
                <a:effectLst/>
                <a:latin typeface="Arial" pitchFamily="-107" charset="0"/>
                <a:ea typeface="+mn-ea"/>
                <a:cs typeface="+mn-cs"/>
              </a:rPr>
              <a:t>designs and implementations, together with logical and mathematical techniques</a:t>
            </a:r>
          </a:p>
          <a:p>
            <a:r>
              <a:rPr lang="en-US" sz="1200" kern="1200" dirty="0">
                <a:solidFill>
                  <a:schemeClr val="tx1"/>
                </a:solidFill>
                <a:effectLst/>
                <a:latin typeface="Arial" pitchFamily="-107" charset="0"/>
                <a:ea typeface="+mn-ea"/>
                <a:cs typeface="+mn-cs"/>
              </a:rPr>
              <a:t>for addressing these issues. But assurance is still a matter of degree.</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Evaluation</a:t>
            </a:r>
            <a:r>
              <a:rPr lang="en-US" sz="1200" kern="1200" dirty="0">
                <a:solidFill>
                  <a:schemeClr val="tx1"/>
                </a:solidFill>
                <a:effectLst/>
                <a:latin typeface="Arial" pitchFamily="-107" charset="0"/>
                <a:ea typeface="+mn-ea"/>
                <a:cs typeface="+mn-cs"/>
              </a:rPr>
              <a:t>  is the process of examining a computer product or system with respect</a:t>
            </a:r>
          </a:p>
          <a:p>
            <a:r>
              <a:rPr lang="en-US" sz="1200" kern="1200" dirty="0">
                <a:solidFill>
                  <a:schemeClr val="tx1"/>
                </a:solidFill>
                <a:effectLst/>
                <a:latin typeface="Arial" pitchFamily="-107" charset="0"/>
                <a:ea typeface="+mn-ea"/>
                <a:cs typeface="+mn-cs"/>
              </a:rPr>
              <a:t>to certain criteria. Evaluation involves testing and may also involve formal analytic or</a:t>
            </a:r>
          </a:p>
          <a:p>
            <a:r>
              <a:rPr lang="en-US" sz="1200" kern="1200" dirty="0">
                <a:solidFill>
                  <a:schemeClr val="tx1"/>
                </a:solidFill>
                <a:effectLst/>
                <a:latin typeface="Arial" pitchFamily="-107" charset="0"/>
                <a:ea typeface="+mn-ea"/>
                <a:cs typeface="+mn-cs"/>
              </a:rPr>
              <a:t>mathematical techniques. The central thrust of work in this area is the development of</a:t>
            </a:r>
          </a:p>
          <a:p>
            <a:r>
              <a:rPr lang="en-US" sz="1200" kern="1200" dirty="0">
                <a:solidFill>
                  <a:schemeClr val="tx1"/>
                </a:solidFill>
                <a:effectLst/>
                <a:latin typeface="Arial" pitchFamily="-107" charset="0"/>
                <a:ea typeface="+mn-ea"/>
                <a:cs typeface="+mn-cs"/>
              </a:rPr>
              <a:t>evaluation criteria that can be applied to any security system (encompassing security services</a:t>
            </a:r>
          </a:p>
          <a:p>
            <a:r>
              <a:rPr lang="en-US" sz="1200" kern="1200" dirty="0">
                <a:solidFill>
                  <a:schemeClr val="tx1"/>
                </a:solidFill>
                <a:effectLst/>
                <a:latin typeface="Arial" pitchFamily="-107" charset="0"/>
                <a:ea typeface="+mn-ea"/>
                <a:cs typeface="+mn-cs"/>
              </a:rPr>
              <a:t>and mechanisms) and that are broadly supported for making product comparisons.</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962239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1328753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35</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66803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57598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dirty="0">
                <a:solidFill>
                  <a:schemeClr val="tx1"/>
                </a:solidFill>
                <a:effectLst/>
                <a:latin typeface="Arial" pitchFamily="-107" charset="0"/>
                <a:ea typeface="+mn-ea"/>
                <a:cs typeface="+mn-cs"/>
              </a:rPr>
              <a:t>These three concepts form what is often referred to as the CIA triad . The three</a:t>
            </a:r>
          </a:p>
          <a:p>
            <a:r>
              <a:rPr lang="en-US" sz="1200" kern="1200" dirty="0">
                <a:solidFill>
                  <a:schemeClr val="tx1"/>
                </a:solidFill>
                <a:effectLst/>
                <a:latin typeface="Arial" pitchFamily="-107" charset="0"/>
                <a:ea typeface="+mn-ea"/>
                <a:cs typeface="+mn-cs"/>
              </a:rPr>
              <a:t>concepts embody the fundamental security objectives for both data and for information</a:t>
            </a:r>
          </a:p>
          <a:p>
            <a:r>
              <a:rPr lang="en-US" sz="1200" kern="1200" dirty="0">
                <a:solidFill>
                  <a:schemeClr val="tx1"/>
                </a:solidFill>
                <a:effectLst/>
                <a:latin typeface="Arial" pitchFamily="-107" charset="0"/>
                <a:ea typeface="+mn-ea"/>
                <a:cs typeface="+mn-cs"/>
              </a:rPr>
              <a:t>and computing services. For example, the NIST standard FIPS 199 (Standards for Security</a:t>
            </a:r>
          </a:p>
          <a:p>
            <a:r>
              <a:rPr lang="en-US" sz="1200" kern="1200" dirty="0">
                <a:solidFill>
                  <a:schemeClr val="tx1"/>
                </a:solidFill>
                <a:effectLst/>
                <a:latin typeface="Arial" pitchFamily="-107" charset="0"/>
                <a:ea typeface="+mn-ea"/>
                <a:cs typeface="+mn-cs"/>
              </a:rPr>
              <a:t>Categorization of Federal Information and Information Systems , February 2004) lists confidentiality,</a:t>
            </a:r>
          </a:p>
          <a:p>
            <a:r>
              <a:rPr lang="en-US" sz="1200" kern="1200" dirty="0">
                <a:solidFill>
                  <a:schemeClr val="tx1"/>
                </a:solidFill>
                <a:effectLst/>
                <a:latin typeface="Arial" pitchFamily="-107" charset="0"/>
                <a:ea typeface="+mn-ea"/>
                <a:cs typeface="+mn-cs"/>
              </a:rPr>
              <a:t>integrity, and availability as the three security objectives for information and</a:t>
            </a:r>
          </a:p>
          <a:p>
            <a:r>
              <a:rPr lang="en-US" sz="1200" kern="1200" dirty="0">
                <a:solidFill>
                  <a:schemeClr val="tx1"/>
                </a:solidFill>
                <a:effectLst/>
                <a:latin typeface="Arial" pitchFamily="-107" charset="0"/>
                <a:ea typeface="+mn-ea"/>
                <a:cs typeface="+mn-cs"/>
              </a:rPr>
              <a:t>for information systems. </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Although the use of the CIA triad to define security objectives is well established,</a:t>
            </a:r>
          </a:p>
          <a:p>
            <a:r>
              <a:rPr lang="en-US" sz="1200" kern="1200" dirty="0">
                <a:solidFill>
                  <a:schemeClr val="tx1"/>
                </a:solidFill>
                <a:effectLst/>
                <a:latin typeface="Arial" pitchFamily="-107" charset="0"/>
                <a:ea typeface="+mn-ea"/>
                <a:cs typeface="+mn-cs"/>
              </a:rPr>
              <a:t>some in the security field feel that additional concepts are needed to present a</a:t>
            </a:r>
          </a:p>
          <a:p>
            <a:r>
              <a:rPr lang="en-US" sz="1200" kern="1200" dirty="0">
                <a:solidFill>
                  <a:schemeClr val="tx1"/>
                </a:solidFill>
                <a:effectLst/>
                <a:latin typeface="Arial" pitchFamily="-107" charset="0"/>
                <a:ea typeface="+mn-ea"/>
                <a:cs typeface="+mn-cs"/>
              </a:rPr>
              <a:t>complete picture (see Figure 1.1).</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Two of the most commonly mentioned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Authenticity:  The property of being genuine and being able to be verified and</a:t>
            </a:r>
          </a:p>
          <a:p>
            <a:r>
              <a:rPr lang="en-US" sz="1200" kern="1200" dirty="0">
                <a:solidFill>
                  <a:schemeClr val="tx1"/>
                </a:solidFill>
                <a:effectLst/>
                <a:latin typeface="Arial" pitchFamily="-107" charset="0"/>
                <a:ea typeface="+mn-ea"/>
                <a:cs typeface="+mn-cs"/>
              </a:rPr>
              <a:t>trusted; confidence in the validity of a transmission, a message, or message</a:t>
            </a:r>
          </a:p>
          <a:p>
            <a:r>
              <a:rPr lang="en-US" sz="1200" kern="1200" dirty="0">
                <a:solidFill>
                  <a:schemeClr val="tx1"/>
                </a:solidFill>
                <a:effectLst/>
                <a:latin typeface="Arial" pitchFamily="-107" charset="0"/>
                <a:ea typeface="+mn-ea"/>
                <a:cs typeface="+mn-cs"/>
              </a:rPr>
              <a:t> originator. This means verifying that users are who they say they are and that</a:t>
            </a:r>
          </a:p>
          <a:p>
            <a:r>
              <a:rPr lang="en-US" sz="1200" kern="1200" dirty="0">
                <a:solidFill>
                  <a:schemeClr val="tx1"/>
                </a:solidFill>
                <a:effectLst/>
                <a:latin typeface="Arial" pitchFamily="-107" charset="0"/>
                <a:ea typeface="+mn-ea"/>
                <a:cs typeface="+mn-cs"/>
              </a:rPr>
              <a:t>each input arriving at the system came from a trusted source.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Accountability:  The security goal that generates the requirement for actions</a:t>
            </a:r>
          </a:p>
          <a:p>
            <a:r>
              <a:rPr lang="en-US" sz="1200" kern="1200" dirty="0">
                <a:solidFill>
                  <a:schemeClr val="tx1"/>
                </a:solidFill>
                <a:effectLst/>
                <a:latin typeface="Arial" pitchFamily="-107" charset="0"/>
                <a:ea typeface="+mn-ea"/>
                <a:cs typeface="+mn-cs"/>
              </a:rPr>
              <a:t>of an entity to be traced uniquely to that entity. This supports nonrepudiation,</a:t>
            </a:r>
          </a:p>
          <a:p>
            <a:r>
              <a:rPr lang="en-US" sz="1200" kern="1200" dirty="0">
                <a:solidFill>
                  <a:schemeClr val="tx1"/>
                </a:solidFill>
                <a:effectLst/>
                <a:latin typeface="Arial" pitchFamily="-107" charset="0"/>
                <a:ea typeface="+mn-ea"/>
                <a:cs typeface="+mn-cs"/>
              </a:rPr>
              <a:t>deterrence, fault isolation, intrusion detection and prevention, and after-action</a:t>
            </a:r>
          </a:p>
          <a:p>
            <a:r>
              <a:rPr lang="en-US" sz="1200" kern="1200" dirty="0">
                <a:solidFill>
                  <a:schemeClr val="tx1"/>
                </a:solidFill>
                <a:effectLst/>
                <a:latin typeface="Arial" pitchFamily="-107" charset="0"/>
                <a:ea typeface="+mn-ea"/>
                <a:cs typeface="+mn-cs"/>
              </a:rPr>
              <a:t>recovery and legal action. Because truly secure systems are not yet an achievable</a:t>
            </a:r>
          </a:p>
          <a:p>
            <a:r>
              <a:rPr lang="en-US" sz="1200" kern="1200" dirty="0">
                <a:solidFill>
                  <a:schemeClr val="tx1"/>
                </a:solidFill>
                <a:effectLst/>
                <a:latin typeface="Arial" pitchFamily="-107" charset="0"/>
                <a:ea typeface="+mn-ea"/>
                <a:cs typeface="+mn-cs"/>
              </a:rPr>
              <a:t>goal, we must be able to trace a security breach to a responsible party.</a:t>
            </a:r>
          </a:p>
          <a:p>
            <a:r>
              <a:rPr lang="en-US" sz="1200" kern="1200" dirty="0">
                <a:solidFill>
                  <a:schemeClr val="tx1"/>
                </a:solidFill>
                <a:effectLst/>
                <a:latin typeface="Arial" pitchFamily="-107" charset="0"/>
                <a:ea typeface="+mn-ea"/>
                <a:cs typeface="+mn-cs"/>
              </a:rPr>
              <a:t>Systems must keep records of their activities to permit later forensic analysis</a:t>
            </a:r>
          </a:p>
          <a:p>
            <a:r>
              <a:rPr lang="en-US" sz="1200" kern="1200" dirty="0">
                <a:solidFill>
                  <a:schemeClr val="tx1"/>
                </a:solidFill>
                <a:effectLst/>
                <a:latin typeface="Arial" pitchFamily="-107" charset="0"/>
                <a:ea typeface="+mn-ea"/>
                <a:cs typeface="+mn-cs"/>
              </a:rPr>
              <a:t>to trace security breaches or to aid in transaction disputes.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that FIPS 199 includes authenticity under integrity.</a:t>
            </a:r>
          </a:p>
          <a:p>
            <a:endParaRPr lang="en-US" sz="1200" kern="1200" dirty="0">
              <a:solidFill>
                <a:schemeClr val="tx1"/>
              </a:solidFill>
              <a:effectLst/>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p:txBody>
      </p:sp>
    </p:spTree>
    <p:extLst>
      <p:ext uri="{BB962C8B-B14F-4D97-AF65-F5344CB8AC3E}">
        <p14:creationId xmlns:p14="http://schemas.microsoft.com/office/powerpoint/2010/main" val="39766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a:t>
            </a:r>
            <a:r>
              <a:rPr lang="en-US" sz="1200" b="0" kern="1200" baseline="0">
                <a:solidFill>
                  <a:schemeClr val="tx1"/>
                </a:solidFill>
                <a:latin typeface="Arial" pitchFamily="-107" charset="0"/>
                <a:ea typeface="+mn-ea"/>
                <a:cs typeface="+mn-cs"/>
              </a:rPr>
              <a:t>that FIPS </a:t>
            </a:r>
            <a:r>
              <a:rPr lang="en-US" sz="1200" b="0" kern="1200" baseline="0" dirty="0">
                <a:solidFill>
                  <a:schemeClr val="tx1"/>
                </a:solidFill>
                <a:latin typeface="Arial" pitchFamily="-107" charset="0"/>
                <a:ea typeface="+mn-ea"/>
                <a:cs typeface="+mn-cs"/>
              </a:rPr>
              <a:t>199 includes authenticity under integrity.</a:t>
            </a:r>
            <a:endParaRPr lang="en-US" b="0"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6329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2706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7</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sz="1200" kern="1200" dirty="0">
                <a:solidFill>
                  <a:schemeClr val="tx1"/>
                </a:solidFill>
                <a:effectLst/>
                <a:latin typeface="Arial" pitchFamily="-107" charset="0"/>
                <a:ea typeface="+mn-ea"/>
                <a:cs typeface="+mn-cs"/>
              </a:rPr>
              <a:t> 1. Computer security is not as simple as it might first appear to the novice. The</a:t>
            </a:r>
          </a:p>
          <a:p>
            <a:r>
              <a:rPr lang="en-US" sz="1200" kern="1200" dirty="0">
                <a:solidFill>
                  <a:schemeClr val="tx1"/>
                </a:solidFill>
                <a:effectLst/>
                <a:latin typeface="Arial" pitchFamily="-107" charset="0"/>
                <a:ea typeface="+mn-ea"/>
                <a:cs typeface="+mn-cs"/>
              </a:rPr>
              <a:t>requirements seem to be straightforward; indeed, most of the major requirements</a:t>
            </a:r>
          </a:p>
          <a:p>
            <a:r>
              <a:rPr lang="en-US" sz="1200" kern="1200" dirty="0">
                <a:solidFill>
                  <a:schemeClr val="tx1"/>
                </a:solidFill>
                <a:effectLst/>
                <a:latin typeface="Arial" pitchFamily="-107" charset="0"/>
                <a:ea typeface="+mn-ea"/>
                <a:cs typeface="+mn-cs"/>
              </a:rPr>
              <a:t>for security services can be given self-explanatory one-word labels:</a:t>
            </a:r>
          </a:p>
          <a:p>
            <a:r>
              <a:rPr lang="en-US" sz="1200" kern="1200" dirty="0">
                <a:solidFill>
                  <a:schemeClr val="tx1"/>
                </a:solidFill>
                <a:effectLst/>
                <a:latin typeface="Arial" pitchFamily="-107" charset="0"/>
                <a:ea typeface="+mn-ea"/>
                <a:cs typeface="+mn-cs"/>
              </a:rPr>
              <a:t>confidentiality,</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authentication, nonrepudiation, and integrity. But the mechanisms</a:t>
            </a:r>
          </a:p>
          <a:p>
            <a:r>
              <a:rPr lang="en-US" sz="1200" kern="1200" dirty="0">
                <a:solidFill>
                  <a:schemeClr val="tx1"/>
                </a:solidFill>
                <a:effectLst/>
                <a:latin typeface="Arial" pitchFamily="-107" charset="0"/>
                <a:ea typeface="+mn-ea"/>
                <a:cs typeface="+mn-cs"/>
              </a:rPr>
              <a:t>used to meet those requirements can be quite complex, and understanding</a:t>
            </a:r>
          </a:p>
          <a:p>
            <a:r>
              <a:rPr lang="en-US" sz="1200" kern="1200" dirty="0">
                <a:solidFill>
                  <a:schemeClr val="tx1"/>
                </a:solidFill>
                <a:effectLst/>
                <a:latin typeface="Arial" pitchFamily="-107" charset="0"/>
                <a:ea typeface="+mn-ea"/>
                <a:cs typeface="+mn-cs"/>
              </a:rPr>
              <a:t>them may involve rather subtle reasoning.</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2. In developing a particular security mechanism or algorithm, one must always consider</a:t>
            </a:r>
          </a:p>
          <a:p>
            <a:r>
              <a:rPr lang="en-US" sz="1200" kern="1200" dirty="0">
                <a:solidFill>
                  <a:schemeClr val="tx1"/>
                </a:solidFill>
                <a:effectLst/>
                <a:latin typeface="Arial" pitchFamily="-107" charset="0"/>
                <a:ea typeface="+mn-ea"/>
                <a:cs typeface="+mn-cs"/>
              </a:rPr>
              <a:t>potential attacks on those security features. In many cases, successful attacks</a:t>
            </a:r>
          </a:p>
          <a:p>
            <a:r>
              <a:rPr lang="en-US" sz="1200" kern="1200" dirty="0">
                <a:solidFill>
                  <a:schemeClr val="tx1"/>
                </a:solidFill>
                <a:effectLst/>
                <a:latin typeface="Arial" pitchFamily="-107" charset="0"/>
                <a:ea typeface="+mn-ea"/>
                <a:cs typeface="+mn-cs"/>
              </a:rPr>
              <a:t>are designed by looking at the problem in a completely different way, therefore</a:t>
            </a:r>
          </a:p>
          <a:p>
            <a:r>
              <a:rPr lang="en-US" sz="1200" kern="1200" dirty="0">
                <a:solidFill>
                  <a:schemeClr val="tx1"/>
                </a:solidFill>
                <a:effectLst/>
                <a:latin typeface="Arial" pitchFamily="-107" charset="0"/>
                <a:ea typeface="+mn-ea"/>
                <a:cs typeface="+mn-cs"/>
              </a:rPr>
              <a:t>exploiting an unexpected weakness in the mechanism.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3. Because of Point 2, the procedures used to provide particular services are often</a:t>
            </a:r>
          </a:p>
          <a:p>
            <a:r>
              <a:rPr lang="en-US" sz="1200" kern="1200" dirty="0">
                <a:solidFill>
                  <a:schemeClr val="tx1"/>
                </a:solidFill>
                <a:effectLst/>
                <a:latin typeface="Arial" pitchFamily="-107" charset="0"/>
                <a:ea typeface="+mn-ea"/>
                <a:cs typeface="+mn-cs"/>
              </a:rPr>
              <a:t>counterintuitive. Typically, a security mechanism is complex, and it is not obvious</a:t>
            </a:r>
          </a:p>
          <a:p>
            <a:r>
              <a:rPr lang="en-US" sz="1200" kern="1200" dirty="0">
                <a:solidFill>
                  <a:schemeClr val="tx1"/>
                </a:solidFill>
                <a:effectLst/>
                <a:latin typeface="Arial" pitchFamily="-107" charset="0"/>
                <a:ea typeface="+mn-ea"/>
                <a:cs typeface="+mn-cs"/>
              </a:rPr>
              <a:t>from the statement of a particular requirement that such elaborate measures are</a:t>
            </a:r>
          </a:p>
          <a:p>
            <a:r>
              <a:rPr lang="en-US" sz="1200" kern="1200" dirty="0">
                <a:solidFill>
                  <a:schemeClr val="tx1"/>
                </a:solidFill>
                <a:effectLst/>
                <a:latin typeface="Arial" pitchFamily="-107" charset="0"/>
                <a:ea typeface="+mn-ea"/>
                <a:cs typeface="+mn-cs"/>
              </a:rPr>
              <a:t>needed. Only when the various aspects of the threat are considered do elaborate</a:t>
            </a:r>
          </a:p>
          <a:p>
            <a:r>
              <a:rPr lang="en-US" sz="1200" kern="1200" dirty="0">
                <a:solidFill>
                  <a:schemeClr val="tx1"/>
                </a:solidFill>
                <a:effectLst/>
                <a:latin typeface="Arial" pitchFamily="-107" charset="0"/>
                <a:ea typeface="+mn-ea"/>
                <a:cs typeface="+mn-cs"/>
              </a:rPr>
              <a:t>security mechanisms make sense.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4. Having designed various security mechanisms, it is necessary to decide where to</a:t>
            </a:r>
          </a:p>
          <a:p>
            <a:r>
              <a:rPr lang="en-US" sz="1200" kern="1200" dirty="0">
                <a:solidFill>
                  <a:schemeClr val="tx1"/>
                </a:solidFill>
                <a:effectLst/>
                <a:latin typeface="Arial" pitchFamily="-107" charset="0"/>
                <a:ea typeface="+mn-ea"/>
                <a:cs typeface="+mn-cs"/>
              </a:rPr>
              <a:t>use them. This is true both in terms of physical placement (e.g., at what points in</a:t>
            </a:r>
          </a:p>
          <a:p>
            <a:r>
              <a:rPr lang="en-US" sz="1200" kern="1200" dirty="0">
                <a:solidFill>
                  <a:schemeClr val="tx1"/>
                </a:solidFill>
                <a:effectLst/>
                <a:latin typeface="Arial" pitchFamily="-107" charset="0"/>
                <a:ea typeface="+mn-ea"/>
                <a:cs typeface="+mn-cs"/>
              </a:rPr>
              <a:t>a network are certain security mechanisms needed) and in a logical sense [e.g.,</a:t>
            </a:r>
          </a:p>
          <a:p>
            <a:r>
              <a:rPr lang="en-US" sz="1200" kern="1200" dirty="0">
                <a:solidFill>
                  <a:schemeClr val="tx1"/>
                </a:solidFill>
                <a:effectLst/>
                <a:latin typeface="Arial" pitchFamily="-107" charset="0"/>
                <a:ea typeface="+mn-ea"/>
                <a:cs typeface="+mn-cs"/>
              </a:rPr>
              <a:t>at what layer or layers of an architecture such as TCP/IP (Transmission Control</a:t>
            </a:r>
          </a:p>
          <a:p>
            <a:r>
              <a:rPr lang="en-US" sz="1200" kern="1200" dirty="0">
                <a:solidFill>
                  <a:schemeClr val="tx1"/>
                </a:solidFill>
                <a:effectLst/>
                <a:latin typeface="Arial" pitchFamily="-107" charset="0"/>
                <a:ea typeface="+mn-ea"/>
                <a:cs typeface="+mn-cs"/>
              </a:rPr>
              <a:t>Protocol/Internet Protocol) should mechanisms be placed].</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5. Security mechanisms typically involve more than a particular algorithm or</a:t>
            </a:r>
          </a:p>
          <a:p>
            <a:r>
              <a:rPr lang="en-US" sz="1200" kern="1200" dirty="0">
                <a:solidFill>
                  <a:schemeClr val="tx1"/>
                </a:solidFill>
                <a:effectLst/>
                <a:latin typeface="Arial" pitchFamily="-107" charset="0"/>
                <a:ea typeface="+mn-ea"/>
                <a:cs typeface="+mn-cs"/>
              </a:rPr>
              <a:t>protocol.</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They also require that participants be in possession of some secret</a:t>
            </a:r>
          </a:p>
          <a:p>
            <a:r>
              <a:rPr lang="en-US" sz="1200" kern="1200" dirty="0">
                <a:solidFill>
                  <a:schemeClr val="tx1"/>
                </a:solidFill>
                <a:effectLst/>
                <a:latin typeface="Arial" pitchFamily="-107" charset="0"/>
                <a:ea typeface="+mn-ea"/>
                <a:cs typeface="+mn-cs"/>
              </a:rPr>
              <a:t>information (e.g., an encryption key), which raises questions about the creation,</a:t>
            </a:r>
          </a:p>
          <a:p>
            <a:r>
              <a:rPr lang="en-US" sz="1200" kern="1200" dirty="0">
                <a:solidFill>
                  <a:schemeClr val="tx1"/>
                </a:solidFill>
                <a:effectLst/>
                <a:latin typeface="Arial" pitchFamily="-107" charset="0"/>
                <a:ea typeface="+mn-ea"/>
                <a:cs typeface="+mn-cs"/>
              </a:rPr>
              <a:t>distribution, and protection of that secret information. There may also be a reliance</a:t>
            </a:r>
          </a:p>
          <a:p>
            <a:r>
              <a:rPr lang="en-US" sz="1200" kern="1200" dirty="0">
                <a:solidFill>
                  <a:schemeClr val="tx1"/>
                </a:solidFill>
                <a:effectLst/>
                <a:latin typeface="Arial" pitchFamily="-107" charset="0"/>
                <a:ea typeface="+mn-ea"/>
                <a:cs typeface="+mn-cs"/>
              </a:rPr>
              <a:t>on communications protocols whose behavior may complicate the task of</a:t>
            </a:r>
          </a:p>
          <a:p>
            <a:r>
              <a:rPr lang="en-US" sz="1200" kern="1200" dirty="0">
                <a:solidFill>
                  <a:schemeClr val="tx1"/>
                </a:solidFill>
                <a:effectLst/>
                <a:latin typeface="Arial" pitchFamily="-107" charset="0"/>
                <a:ea typeface="+mn-ea"/>
                <a:cs typeface="+mn-cs"/>
              </a:rPr>
              <a:t> developing the security mechanism. For example, if the proper functioning of the</a:t>
            </a:r>
          </a:p>
          <a:p>
            <a:r>
              <a:rPr lang="en-US" sz="1200" kern="1200" dirty="0">
                <a:solidFill>
                  <a:schemeClr val="tx1"/>
                </a:solidFill>
                <a:effectLst/>
                <a:latin typeface="Arial" pitchFamily="-107" charset="0"/>
                <a:ea typeface="+mn-ea"/>
                <a:cs typeface="+mn-cs"/>
              </a:rPr>
              <a:t>security mechanism requires setting time limits on the transit time of a message</a:t>
            </a:r>
          </a:p>
          <a:p>
            <a:r>
              <a:rPr lang="en-US" sz="1200" kern="1200" dirty="0">
                <a:solidFill>
                  <a:schemeClr val="tx1"/>
                </a:solidFill>
                <a:effectLst/>
                <a:latin typeface="Arial" pitchFamily="-107" charset="0"/>
                <a:ea typeface="+mn-ea"/>
                <a:cs typeface="+mn-cs"/>
              </a:rPr>
              <a:t>from sender to receiver, then any protocol or network that introduces variable,</a:t>
            </a:r>
          </a:p>
          <a:p>
            <a:r>
              <a:rPr lang="en-US" sz="1200" kern="1200" dirty="0">
                <a:solidFill>
                  <a:schemeClr val="tx1"/>
                </a:solidFill>
                <a:effectLst/>
                <a:latin typeface="Arial" pitchFamily="-107" charset="0"/>
                <a:ea typeface="+mn-ea"/>
                <a:cs typeface="+mn-cs"/>
              </a:rPr>
              <a:t>unpredictable delays may render such time limits meaningless.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6.  Computer security is essentially a battle of wits between a perpetrator who tries</a:t>
            </a:r>
          </a:p>
          <a:p>
            <a:r>
              <a:rPr lang="en-US" sz="1200" kern="1200" dirty="0">
                <a:solidFill>
                  <a:schemeClr val="tx1"/>
                </a:solidFill>
                <a:effectLst/>
                <a:latin typeface="Arial" pitchFamily="-107" charset="0"/>
                <a:ea typeface="+mn-ea"/>
                <a:cs typeface="+mn-cs"/>
              </a:rPr>
              <a:t>to find holes, and the designer or administrator who tries to close them. The great</a:t>
            </a:r>
          </a:p>
          <a:p>
            <a:r>
              <a:rPr lang="en-US" sz="1200" kern="1200" dirty="0">
                <a:solidFill>
                  <a:schemeClr val="tx1"/>
                </a:solidFill>
                <a:effectLst/>
                <a:latin typeface="Arial" pitchFamily="-107" charset="0"/>
                <a:ea typeface="+mn-ea"/>
                <a:cs typeface="+mn-cs"/>
              </a:rPr>
              <a:t>advantage that the attacker has is that he or she need only find a single weakness,</a:t>
            </a:r>
          </a:p>
          <a:p>
            <a:r>
              <a:rPr lang="en-US" sz="1200" kern="1200" dirty="0">
                <a:solidFill>
                  <a:schemeClr val="tx1"/>
                </a:solidFill>
                <a:effectLst/>
                <a:latin typeface="Arial" pitchFamily="-107" charset="0"/>
                <a:ea typeface="+mn-ea"/>
                <a:cs typeface="+mn-cs"/>
              </a:rPr>
              <a:t>while the designer must find and eliminate all weaknesses to achieve perfect</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7.  There is a natural tendency on the part of users and system managers to perceive</a:t>
            </a:r>
          </a:p>
          <a:p>
            <a:r>
              <a:rPr lang="en-US" sz="1200" kern="1200" dirty="0">
                <a:solidFill>
                  <a:schemeClr val="tx1"/>
                </a:solidFill>
                <a:effectLst/>
                <a:latin typeface="Arial" pitchFamily="-107" charset="0"/>
                <a:ea typeface="+mn-ea"/>
                <a:cs typeface="+mn-cs"/>
              </a:rPr>
              <a:t>little benefit from security investment until a security failure occurs.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8.  Security requires regular, even constant monitoring, and this is difficult in today’s</a:t>
            </a:r>
          </a:p>
          <a:p>
            <a:r>
              <a:rPr lang="en-US" sz="1200" kern="1200" dirty="0">
                <a:solidFill>
                  <a:schemeClr val="tx1"/>
                </a:solidFill>
                <a:effectLst/>
                <a:latin typeface="Arial" pitchFamily="-107" charset="0"/>
                <a:ea typeface="+mn-ea"/>
                <a:cs typeface="+mn-cs"/>
              </a:rPr>
              <a:t>short-term, overloaded environment.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9.  Security is still too often an afterthought to be incorporated into a system after</a:t>
            </a:r>
          </a:p>
          <a:p>
            <a:r>
              <a:rPr lang="en-US" sz="1200" kern="1200" dirty="0">
                <a:solidFill>
                  <a:schemeClr val="tx1"/>
                </a:solidFill>
                <a:effectLst/>
                <a:latin typeface="Arial" pitchFamily="-107" charset="0"/>
                <a:ea typeface="+mn-ea"/>
                <a:cs typeface="+mn-cs"/>
              </a:rPr>
              <a:t>the design is complete, rather than being an integral part of the design process.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10.  Many users and even security administrators view strong security as an impediment</a:t>
            </a:r>
          </a:p>
          <a:p>
            <a:r>
              <a:rPr lang="en-US" sz="1200" kern="1200" dirty="0">
                <a:solidFill>
                  <a:schemeClr val="tx1"/>
                </a:solidFill>
                <a:effectLst/>
                <a:latin typeface="Arial" pitchFamily="-107" charset="0"/>
                <a:ea typeface="+mn-ea"/>
                <a:cs typeface="+mn-cs"/>
              </a:rPr>
              <a:t>to efficient and user-friendly operation of an information system or use</a:t>
            </a:r>
          </a:p>
          <a:p>
            <a:r>
              <a:rPr lang="en-US" sz="1200" kern="1200" dirty="0">
                <a:solidFill>
                  <a:schemeClr val="tx1"/>
                </a:solidFill>
                <a:effectLst/>
                <a:latin typeface="Arial" pitchFamily="-107" charset="0"/>
                <a:ea typeface="+mn-ea"/>
                <a:cs typeface="+mn-cs"/>
              </a:rPr>
              <a:t>of information.</a:t>
            </a:r>
          </a:p>
          <a:p>
            <a:endParaRPr lang="en-US" sz="1200" kern="1200" dirty="0">
              <a:solidFill>
                <a:schemeClr val="tx1"/>
              </a:solidFill>
              <a:effectLst/>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39015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a:t>
            </a:r>
          </a:p>
          <a:p>
            <a:r>
              <a:rPr lang="en-US" sz="1200" i="0" kern="1200" baseline="0" dirty="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412517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9</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i="1" dirty="0">
              <a:latin typeface="Times New Roman" pitchFamily="-107" charset="0"/>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endParaRPr lang="en-US" i="0" dirty="0">
              <a:latin typeface="Times New Roman" pitchFamily="-107" charset="0"/>
            </a:endParaRPr>
          </a:p>
        </p:txBody>
      </p:sp>
    </p:spTree>
    <p:extLst>
      <p:ext uri="{BB962C8B-B14F-4D97-AF65-F5344CB8AC3E}">
        <p14:creationId xmlns:p14="http://schemas.microsoft.com/office/powerpoint/2010/main" val="330371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p>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 Principles and Practice</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a:t>Assets of a Computer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635E8A1-082C-6E47-BA4E-DA61C9BD3BCC}"/>
              </a:ext>
            </a:extLst>
          </p:cNvPr>
          <p:cNvSpPr txBox="1"/>
          <p:nvPr/>
        </p:nvSpPr>
        <p:spPr>
          <a:xfrm>
            <a:off x="395536" y="1124744"/>
            <a:ext cx="1440160" cy="2031325"/>
          </a:xfrm>
          <a:prstGeom prst="rect">
            <a:avLst/>
          </a:prstGeom>
          <a:noFill/>
        </p:spPr>
        <p:txBody>
          <a:bodyPr wrap="square" rtlCol="0">
            <a:spAutoFit/>
          </a:bodyPr>
          <a:lstStyle/>
          <a:p>
            <a:r>
              <a:rPr lang="en-US" dirty="0"/>
              <a:t>Reason for good hardware and software is to protect data</a:t>
            </a:r>
          </a:p>
        </p:txBody>
      </p:sp>
      <p:sp>
        <p:nvSpPr>
          <p:cNvPr id="5" name="TextBox 4">
            <a:extLst>
              <a:ext uri="{FF2B5EF4-FFF2-40B4-BE49-F238E27FC236}">
                <a16:creationId xmlns:a16="http://schemas.microsoft.com/office/drawing/2014/main" id="{D946283B-682D-7E4E-BC3E-C47D92724280}"/>
              </a:ext>
            </a:extLst>
          </p:cNvPr>
          <p:cNvSpPr txBox="1"/>
          <p:nvPr/>
        </p:nvSpPr>
        <p:spPr>
          <a:xfrm>
            <a:off x="71500" y="5541039"/>
            <a:ext cx="2088232" cy="1200329"/>
          </a:xfrm>
          <a:prstGeom prst="rect">
            <a:avLst/>
          </a:prstGeom>
          <a:noFill/>
        </p:spPr>
        <p:txBody>
          <a:bodyPr wrap="square" rtlCol="0">
            <a:spAutoFit/>
          </a:bodyPr>
          <a:lstStyle/>
          <a:p>
            <a:r>
              <a:rPr lang="en-US" dirty="0"/>
              <a:t>Networks</a:t>
            </a:r>
          </a:p>
          <a:p>
            <a:r>
              <a:rPr lang="en-US" dirty="0"/>
              <a:t>Switches</a:t>
            </a:r>
          </a:p>
          <a:p>
            <a:r>
              <a:rPr lang="en-US" dirty="0"/>
              <a:t>Routes</a:t>
            </a:r>
          </a:p>
          <a:p>
            <a:r>
              <a:rPr lang="en-US" dirty="0"/>
              <a:t>Access points</a:t>
            </a:r>
          </a:p>
        </p:txBody>
      </p:sp>
    </p:spTree>
    <p:extLst>
      <p:ext uri="{BB962C8B-B14F-4D97-AF65-F5344CB8AC3E}">
        <p14:creationId xmlns:p14="http://schemas.microsoft.com/office/powerpoint/2010/main" val="101836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dirty="0">
                <a:solidFill>
                  <a:schemeClr val="accent3">
                    <a:lumMod val="60000"/>
                    <a:lumOff val="40000"/>
                  </a:schemeClr>
                </a:solidFill>
              </a:rPr>
              <a:t>Vulnerabilities, Threats </a:t>
            </a:r>
            <a:br>
              <a:rPr lang="en-US" dirty="0">
                <a:solidFill>
                  <a:schemeClr val="accent3">
                    <a:lumMod val="60000"/>
                    <a:lumOff val="40000"/>
                  </a:schemeClr>
                </a:solidFill>
              </a:rPr>
            </a:br>
            <a:r>
              <a:rPr lang="en-US" dirty="0">
                <a:solidFill>
                  <a:schemeClr val="accent3">
                    <a:lumMod val="60000"/>
                    <a:lumOff val="40000"/>
                  </a:schemeClr>
                </a:solidFill>
              </a:rPr>
              <a:t>and Attacks</a:t>
            </a:r>
          </a:p>
        </p:txBody>
      </p:sp>
      <p:sp>
        <p:nvSpPr>
          <p:cNvPr id="215043" name="Rectangle 3"/>
          <p:cNvSpPr>
            <a:spLocks noGrp="1" noChangeArrowheads="1"/>
          </p:cNvSpPr>
          <p:nvPr>
            <p:ph idx="1"/>
          </p:nvPr>
        </p:nvSpPr>
        <p:spPr>
          <a:xfrm>
            <a:off x="467544" y="1905000"/>
            <a:ext cx="8229600" cy="4953000"/>
          </a:xfrm>
        </p:spPr>
        <p:txBody>
          <a:bodyPr>
            <a:normAutofit/>
          </a:bodyPr>
          <a:lstStyle/>
          <a:p>
            <a:pPr>
              <a:buClr>
                <a:schemeClr val="accent3">
                  <a:lumMod val="60000"/>
                  <a:lumOff val="40000"/>
                </a:schemeClr>
              </a:buClr>
              <a:buSzPct val="130000"/>
            </a:pPr>
            <a:r>
              <a:rPr lang="en-US" sz="2595" dirty="0"/>
              <a:t>Categories of vulnerabilities</a:t>
            </a:r>
          </a:p>
          <a:p>
            <a:pPr lvl="2"/>
            <a:r>
              <a:rPr lang="en-US" dirty="0"/>
              <a:t>Corrupted (loss of integrity)</a:t>
            </a:r>
          </a:p>
          <a:p>
            <a:pPr lvl="2"/>
            <a:r>
              <a:rPr lang="en-US" dirty="0"/>
              <a:t>Leaky (loss of confidentiality)</a:t>
            </a:r>
          </a:p>
          <a:p>
            <a:pPr lvl="2"/>
            <a:r>
              <a:rPr lang="en-US" dirty="0"/>
              <a:t>Unavailable or very slow (loss of availability)</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Capable of exploiting vulnerabilities</a:t>
            </a:r>
          </a:p>
          <a:p>
            <a:pPr lvl="2"/>
            <a:r>
              <a:rPr lang="en-US" dirty="0"/>
              <a:t>Represent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Passive – attempt to learn or make use of information from the system 	    that does not affect system resources</a:t>
            </a:r>
          </a:p>
          <a:p>
            <a:pPr lvl="2"/>
            <a:r>
              <a:rPr lang="en-US" dirty="0"/>
              <a:t>Active – attempt to alter system resources or affect their operation</a:t>
            </a:r>
          </a:p>
          <a:p>
            <a:pPr lvl="2"/>
            <a:r>
              <a:rPr lang="en-US" dirty="0"/>
              <a:t>Insider – initiated by an entity inside the security parameter</a:t>
            </a:r>
          </a:p>
          <a:p>
            <a:pPr lvl="2"/>
            <a:r>
              <a:rPr lang="en-US" dirty="0"/>
              <a:t>Outsider – initiated from outside the perimeter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4716-6C11-AF4F-B0FE-1525A32CA794}"/>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82847D99-5B6A-AB42-9A74-472FB3C0AC01}"/>
              </a:ext>
            </a:extLst>
          </p:cNvPr>
          <p:cNvSpPr>
            <a:spLocks noGrp="1"/>
          </p:cNvSpPr>
          <p:nvPr>
            <p:ph idx="1"/>
          </p:nvPr>
        </p:nvSpPr>
        <p:spPr/>
        <p:txBody>
          <a:bodyPr/>
          <a:lstStyle/>
          <a:p>
            <a:pPr lvl="0" fontAlgn="base"/>
            <a:r>
              <a:rPr lang="en-US" dirty="0"/>
              <a:t>Give an example of a situation in which a compromise of confidentiality leads to a compromise in integrity.</a:t>
            </a:r>
          </a:p>
          <a:p>
            <a:r>
              <a:rPr lang="en-US" i="1" dirty="0"/>
              <a:t>Answer</a:t>
            </a:r>
            <a:r>
              <a:rPr lang="en-US" dirty="0"/>
              <a:t>: If the confidentiality of a password is compromised, the attacker may be able to impersonate a user authorized to change data. As integrity requires that only authorized users make only authorized changes to data, and the attacker is not an authorized user, there is a violation of integrity. </a:t>
            </a:r>
          </a:p>
        </p:txBody>
      </p:sp>
      <p:sp>
        <p:nvSpPr>
          <p:cNvPr id="4" name="TextBox 3">
            <a:extLst>
              <a:ext uri="{FF2B5EF4-FFF2-40B4-BE49-F238E27FC236}">
                <a16:creationId xmlns:a16="http://schemas.microsoft.com/office/drawing/2014/main" id="{88935DBA-22F1-A04A-B120-02C8CE51881B}"/>
              </a:ext>
            </a:extLst>
          </p:cNvPr>
          <p:cNvSpPr txBox="1"/>
          <p:nvPr/>
        </p:nvSpPr>
        <p:spPr>
          <a:xfrm>
            <a:off x="5868144" y="260648"/>
            <a:ext cx="2818656" cy="923330"/>
          </a:xfrm>
          <a:prstGeom prst="rect">
            <a:avLst/>
          </a:prstGeom>
          <a:noFill/>
        </p:spPr>
        <p:txBody>
          <a:bodyPr wrap="square" rtlCol="0">
            <a:spAutoFit/>
          </a:bodyPr>
          <a:lstStyle/>
          <a:p>
            <a:r>
              <a:rPr lang="en-US" dirty="0"/>
              <a:t>Pen testing</a:t>
            </a:r>
          </a:p>
          <a:p>
            <a:r>
              <a:rPr lang="en-US" dirty="0"/>
              <a:t>Need authorization and permission</a:t>
            </a:r>
          </a:p>
        </p:txBody>
      </p:sp>
    </p:spTree>
    <p:extLst>
      <p:ext uri="{BB962C8B-B14F-4D97-AF65-F5344CB8AC3E}">
        <p14:creationId xmlns:p14="http://schemas.microsoft.com/office/powerpoint/2010/main" val="392887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275-1B8D-804C-A681-183F920F325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B2B4110-2FC5-3D4D-96B6-01F5757AE03E}"/>
              </a:ext>
            </a:extLst>
          </p:cNvPr>
          <p:cNvSpPr>
            <a:spLocks noGrp="1"/>
          </p:cNvSpPr>
          <p:nvPr>
            <p:ph idx="1"/>
          </p:nvPr>
        </p:nvSpPr>
        <p:spPr/>
        <p:txBody>
          <a:bodyPr>
            <a:normAutofit fontScale="92500" lnSpcReduction="10000"/>
          </a:bodyPr>
          <a:lstStyle/>
          <a:p>
            <a:r>
              <a:rPr lang="en-US" dirty="0"/>
              <a:t>Is it possible to design and implement a system in which no assumptions about trust are made? Why or why not?</a:t>
            </a:r>
          </a:p>
          <a:p>
            <a:endParaRPr lang="en-US" i="1" dirty="0"/>
          </a:p>
          <a:p>
            <a:r>
              <a:rPr lang="en-US" i="1" dirty="0"/>
              <a:t>Answer</a:t>
            </a:r>
            <a:r>
              <a:rPr lang="en-US" dirty="0"/>
              <a:t>: It is not possible to design and implement a system in which no assumptions about trust are made. Designing and implementing any system involves people, and the people must be trusted to design and implement the system correctly. If one does not trust the people, their work must be checked, and the people doing the checking must be trusted. Iterating this lack of trust demonstrates that some people doing checking must be trusted, unless the checking is automated. But in that case, people implemented the automated checker. This is equivalent to the previous case. </a:t>
            </a:r>
          </a:p>
        </p:txBody>
      </p:sp>
    </p:spTree>
    <p:extLst>
      <p:ext uri="{BB962C8B-B14F-4D97-AF65-F5344CB8AC3E}">
        <p14:creationId xmlns:p14="http://schemas.microsoft.com/office/powerpoint/2010/main" val="3111401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01198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3B4D10E-866A-4A42-B9BC-F16BDD8D2A56}"/>
              </a:ext>
            </a:extLst>
          </p:cNvPr>
          <p:cNvSpPr txBox="1"/>
          <p:nvPr/>
        </p:nvSpPr>
        <p:spPr>
          <a:xfrm>
            <a:off x="107504" y="1673424"/>
            <a:ext cx="3816424" cy="1200329"/>
          </a:xfrm>
          <a:prstGeom prst="rect">
            <a:avLst/>
          </a:prstGeom>
          <a:noFill/>
        </p:spPr>
        <p:txBody>
          <a:bodyPr wrap="square" rtlCol="0">
            <a:spAutoFit/>
          </a:bodyPr>
          <a:lstStyle/>
          <a:p>
            <a:r>
              <a:rPr lang="en-US" dirty="0"/>
              <a:t>Permissions is a control that gives access to a file to certain people</a:t>
            </a:r>
          </a:p>
          <a:p>
            <a:endParaRPr lang="en-US" dirty="0"/>
          </a:p>
          <a:p>
            <a:r>
              <a:rPr lang="en-US" dirty="0"/>
              <a:t>Patches can create more issues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p:cNvSpPr txBox="1"/>
          <p:nvPr/>
        </p:nvSpPr>
        <p:spPr>
          <a:xfrm>
            <a:off x="265386" y="6172200"/>
            <a:ext cx="6973614" cy="566968"/>
          </a:xfrm>
          <a:prstGeom prst="rect">
            <a:avLst/>
          </a:prstGeom>
          <a:noFill/>
        </p:spPr>
        <p:txBody>
          <a:bodyPr wrap="square" rtlCol="0">
            <a:spAutoFit/>
          </a:bodyPr>
          <a:lstStyle/>
          <a:p>
            <a:endParaRPr lang="en-US" dirty="0"/>
          </a:p>
        </p:txBody>
      </p:sp>
      <p:sp>
        <p:nvSpPr>
          <p:cNvPr id="10" name="TextBox 9"/>
          <p:cNvSpPr txBox="1"/>
          <p:nvPr/>
        </p:nvSpPr>
        <p:spPr>
          <a:xfrm>
            <a:off x="32270" y="6525344"/>
            <a:ext cx="6804248" cy="276999"/>
          </a:xfrm>
          <a:prstGeom prst="rect">
            <a:avLst/>
          </a:prstGeom>
          <a:noFill/>
        </p:spPr>
        <p:txBody>
          <a:bodyPr wrap="square" rtlCol="0">
            <a:spAutoFit/>
          </a:bodyPr>
          <a:lstStyle/>
          <a:p>
            <a:r>
              <a:rPr lang="en-US" sz="1200" dirty="0">
                <a:latin typeface="+mj-lt"/>
              </a:rPr>
              <a:t>**Table is on page 10 in the textbook</a:t>
            </a:r>
            <a:r>
              <a:rPr lang="en-US" sz="1200" dirty="0">
                <a:latin typeface="+mn-lt"/>
              </a:rPr>
              <a:t>.</a:t>
            </a:r>
            <a:endParaRPr lang="en-US" dirty="0"/>
          </a:p>
        </p:txBody>
      </p:sp>
      <p:sp>
        <p:nvSpPr>
          <p:cNvPr id="3" name="Rectangle 2"/>
          <p:cNvSpPr/>
          <p:nvPr/>
        </p:nvSpPr>
        <p:spPr>
          <a:xfrm>
            <a:off x="7164288" y="118832"/>
            <a:ext cx="1979712" cy="4780797"/>
          </a:xfrm>
          <a:prstGeom prst="rect">
            <a:avLst/>
          </a:prstGeom>
        </p:spPr>
        <p:txBody>
          <a:bodyPr wrap="square">
            <a:spAutoFit/>
          </a:bodyPr>
          <a:lstStyle/>
          <a:p>
            <a:pPr algn="ctr"/>
            <a:r>
              <a:rPr lang="en-US" sz="2400" b="1" dirty="0">
                <a:latin typeface="+mn-lt"/>
              </a:rPr>
              <a:t>Table 1.2   </a:t>
            </a:r>
          </a:p>
          <a:p>
            <a:pPr algn="ctr"/>
            <a:endParaRPr lang="en-US" dirty="0">
              <a:latin typeface="+mj-lt"/>
            </a:endParaRPr>
          </a:p>
          <a:p>
            <a:pPr algn="ctr">
              <a:lnSpc>
                <a:spcPct val="150000"/>
              </a:lnSpc>
            </a:pPr>
            <a:r>
              <a:rPr lang="en-US" sz="1600" dirty="0">
                <a:latin typeface="+mn-lt"/>
              </a:rPr>
              <a:t>Threat Consequences, </a:t>
            </a:r>
          </a:p>
          <a:p>
            <a:pPr algn="ctr">
              <a:lnSpc>
                <a:spcPct val="150000"/>
              </a:lnSpc>
            </a:pPr>
            <a:r>
              <a:rPr lang="en-US" sz="1600" dirty="0">
                <a:latin typeface="+mn-lt"/>
              </a:rPr>
              <a:t>and the </a:t>
            </a:r>
          </a:p>
          <a:p>
            <a:pPr algn="ctr">
              <a:lnSpc>
                <a:spcPct val="150000"/>
              </a:lnSpc>
            </a:pPr>
            <a:r>
              <a:rPr lang="en-US" sz="1600" dirty="0">
                <a:latin typeface="+mn-lt"/>
              </a:rPr>
              <a:t>Types of </a:t>
            </a:r>
          </a:p>
          <a:p>
            <a:pPr algn="ctr">
              <a:lnSpc>
                <a:spcPct val="150000"/>
              </a:lnSpc>
            </a:pPr>
            <a:r>
              <a:rPr lang="en-US" sz="1600" dirty="0">
                <a:latin typeface="+mn-lt"/>
              </a:rPr>
              <a:t>Threat Actions </a:t>
            </a:r>
          </a:p>
          <a:p>
            <a:pPr algn="ctr">
              <a:lnSpc>
                <a:spcPct val="150000"/>
              </a:lnSpc>
            </a:pPr>
            <a:r>
              <a:rPr lang="en-US" sz="1600" dirty="0">
                <a:latin typeface="+mn-lt"/>
              </a:rPr>
              <a:t>That Cause </a:t>
            </a:r>
          </a:p>
          <a:p>
            <a:pPr algn="ctr">
              <a:lnSpc>
                <a:spcPct val="150000"/>
              </a:lnSpc>
            </a:pPr>
            <a:r>
              <a:rPr lang="en-US" sz="1600" dirty="0">
                <a:latin typeface="+mn-lt"/>
              </a:rPr>
              <a:t>Each </a:t>
            </a:r>
          </a:p>
          <a:p>
            <a:pPr algn="ctr">
              <a:lnSpc>
                <a:spcPct val="150000"/>
              </a:lnSpc>
            </a:pPr>
            <a:r>
              <a:rPr lang="en-US" sz="1600" dirty="0">
                <a:latin typeface="+mn-lt"/>
              </a:rPr>
              <a:t>Consequence </a:t>
            </a:r>
          </a:p>
          <a:p>
            <a:pPr algn="ctr">
              <a:lnSpc>
                <a:spcPct val="150000"/>
              </a:lnSpc>
            </a:pPr>
            <a:endParaRPr lang="en-US" sz="1600" dirty="0">
              <a:latin typeface="+mn-lt"/>
            </a:endParaRPr>
          </a:p>
          <a:p>
            <a:pPr algn="ctr">
              <a:lnSpc>
                <a:spcPct val="150000"/>
              </a:lnSpc>
            </a:pPr>
            <a:r>
              <a:rPr lang="en-US" sz="1600" dirty="0">
                <a:latin typeface="+mn-lt"/>
              </a:rPr>
              <a:t>Based on </a:t>
            </a:r>
          </a:p>
          <a:p>
            <a:pPr algn="ctr">
              <a:lnSpc>
                <a:spcPct val="150000"/>
              </a:lnSpc>
            </a:pPr>
            <a:r>
              <a:rPr lang="en-US" sz="1600" dirty="0">
                <a:latin typeface="+mn-lt"/>
              </a:rPr>
              <a:t>RFC 4949 </a:t>
            </a:r>
          </a:p>
        </p:txBody>
      </p:sp>
      <p:pic>
        <p:nvPicPr>
          <p:cNvPr id="6" name="Picture 5"/>
          <p:cNvPicPr>
            <a:picLocks noChangeAspect="1"/>
          </p:cNvPicPr>
          <p:nvPr/>
        </p:nvPicPr>
        <p:blipFill>
          <a:blip r:embed="rId3"/>
          <a:stretch>
            <a:fillRect/>
          </a:stretch>
        </p:blipFill>
        <p:spPr>
          <a:xfrm>
            <a:off x="538794" y="118832"/>
            <a:ext cx="5791200" cy="6549416"/>
          </a:xfrm>
          <a:prstGeom prst="rect">
            <a:avLst/>
          </a:prstGeom>
        </p:spPr>
      </p:pic>
      <p:sp>
        <p:nvSpPr>
          <p:cNvPr id="2" name="TextBox 1">
            <a:extLst>
              <a:ext uri="{FF2B5EF4-FFF2-40B4-BE49-F238E27FC236}">
                <a16:creationId xmlns:a16="http://schemas.microsoft.com/office/drawing/2014/main" id="{04E34942-61AD-0447-8741-6155C7EBAD68}"/>
              </a:ext>
            </a:extLst>
          </p:cNvPr>
          <p:cNvSpPr txBox="1"/>
          <p:nvPr/>
        </p:nvSpPr>
        <p:spPr>
          <a:xfrm>
            <a:off x="6317168" y="4622010"/>
            <a:ext cx="2592288" cy="923330"/>
          </a:xfrm>
          <a:prstGeom prst="rect">
            <a:avLst/>
          </a:prstGeom>
          <a:noFill/>
        </p:spPr>
        <p:txBody>
          <a:bodyPr wrap="square" rtlCol="0">
            <a:spAutoFit/>
          </a:bodyPr>
          <a:lstStyle/>
          <a:p>
            <a:r>
              <a:rPr lang="en-US" dirty="0"/>
              <a:t>Unauthorized disclosure, deception, disruption, usurpation</a:t>
            </a:r>
          </a:p>
        </p:txBody>
      </p:sp>
      <p:sp>
        <p:nvSpPr>
          <p:cNvPr id="4" name="TextBox 3">
            <a:extLst>
              <a:ext uri="{FF2B5EF4-FFF2-40B4-BE49-F238E27FC236}">
                <a16:creationId xmlns:a16="http://schemas.microsoft.com/office/drawing/2014/main" id="{624EBBA3-617E-C84E-B6BC-7ABAE06808BE}"/>
              </a:ext>
            </a:extLst>
          </p:cNvPr>
          <p:cNvSpPr txBox="1"/>
          <p:nvPr/>
        </p:nvSpPr>
        <p:spPr>
          <a:xfrm>
            <a:off x="6329994" y="5661248"/>
            <a:ext cx="2814006" cy="2031325"/>
          </a:xfrm>
          <a:prstGeom prst="rect">
            <a:avLst/>
          </a:prstGeom>
          <a:noFill/>
        </p:spPr>
        <p:txBody>
          <a:bodyPr wrap="square" rtlCol="0">
            <a:spAutoFit/>
          </a:bodyPr>
          <a:lstStyle/>
          <a:p>
            <a:r>
              <a:rPr lang="en-US" dirty="0"/>
              <a:t>Exposure, interception, inference, intrusion, masquerade, falsification, repudiation, incapacitation, corruption, obstruction, misappropriation, misuse</a:t>
            </a:r>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37" t="4851" r="6103" b="4851"/>
          <a:stretch/>
        </p:blipFill>
        <p:spPr>
          <a:xfrm>
            <a:off x="467544" y="332656"/>
            <a:ext cx="7992887" cy="6192688"/>
          </a:xfrm>
          <a:prstGeom prst="rect">
            <a:avLst/>
          </a:prstGeom>
          <a:solidFill>
            <a:schemeClr val="tx1"/>
          </a:solidFill>
        </p:spPr>
      </p:pic>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a:latin typeface="+mn-lt"/>
              </a:rPr>
              <a:t>Table 1.3    </a:t>
            </a:r>
          </a:p>
          <a:p>
            <a:pPr algn="ctr"/>
            <a:r>
              <a:rPr lang="en-US" sz="2200" b="1" dirty="0">
                <a:latin typeface="+mn-lt"/>
              </a:rPr>
              <a:t>Computer and Network Assets, with Examples of Threats </a:t>
            </a:r>
          </a:p>
        </p:txBody>
      </p:sp>
      <p:sp>
        <p:nvSpPr>
          <p:cNvPr id="3" name="TextBox 2">
            <a:extLst>
              <a:ext uri="{FF2B5EF4-FFF2-40B4-BE49-F238E27FC236}">
                <a16:creationId xmlns:a16="http://schemas.microsoft.com/office/drawing/2014/main" id="{36F2ED58-F567-3949-B275-3E76781884A4}"/>
              </a:ext>
            </a:extLst>
          </p:cNvPr>
          <p:cNvSpPr txBox="1"/>
          <p:nvPr/>
        </p:nvSpPr>
        <p:spPr>
          <a:xfrm>
            <a:off x="323528" y="188640"/>
            <a:ext cx="3312368" cy="923330"/>
          </a:xfrm>
          <a:prstGeom prst="rect">
            <a:avLst/>
          </a:prstGeom>
          <a:noFill/>
        </p:spPr>
        <p:txBody>
          <a:bodyPr wrap="square" rtlCol="0">
            <a:spAutoFit/>
          </a:bodyPr>
          <a:lstStyle/>
          <a:p>
            <a:r>
              <a:rPr lang="en-US" dirty="0"/>
              <a:t>Hardware, software, data, communication, availability, confidentiality, integrity</a:t>
            </a:r>
          </a:p>
        </p:txBody>
      </p:sp>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696-101E-FC42-87FA-FE652DEF0B3F}"/>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CE941E9F-EF10-CA4D-827E-2FD155BAB6ED}"/>
              </a:ext>
            </a:extLst>
          </p:cNvPr>
          <p:cNvSpPr>
            <a:spLocks noGrp="1"/>
          </p:cNvSpPr>
          <p:nvPr>
            <p:ph idx="1"/>
          </p:nvPr>
        </p:nvSpPr>
        <p:spPr/>
        <p:txBody>
          <a:bodyPr>
            <a:normAutofit/>
          </a:bodyPr>
          <a:lstStyle/>
          <a:p>
            <a:pPr marL="0" lvl="0" indent="0" fontAlgn="base">
              <a:buNone/>
            </a:pPr>
            <a:r>
              <a:rPr lang="en-US" dirty="0"/>
              <a:t>Classify each of the following as a violation of confidentiality, of integrity, of availability, or of some combination thereof.</a:t>
            </a:r>
          </a:p>
          <a:p>
            <a:pPr marL="0" lvl="0" indent="0" fontAlgn="base">
              <a:buNone/>
            </a:pPr>
            <a:r>
              <a:rPr lang="en-US" dirty="0"/>
              <a:t>John copies Mary’s homework.</a:t>
            </a:r>
          </a:p>
          <a:p>
            <a:pPr lvl="2" fontAlgn="base"/>
            <a:endParaRPr lang="en-US" dirty="0"/>
          </a:p>
          <a:p>
            <a:pPr lvl="2" fontAlgn="base"/>
            <a:endParaRPr lang="en-US" dirty="0"/>
          </a:p>
          <a:p>
            <a:pPr marL="914400" lvl="2" indent="0" fontAlgn="base">
              <a:buNone/>
            </a:pPr>
            <a:r>
              <a:rPr lang="en-US" dirty="0"/>
              <a:t>John copying Mary’s homework is a violation of confidentiality. John should not see Mary’s homework because to copy homework is cheating.</a:t>
            </a:r>
          </a:p>
        </p:txBody>
      </p:sp>
    </p:spTree>
    <p:extLst>
      <p:ext uri="{BB962C8B-B14F-4D97-AF65-F5344CB8AC3E}">
        <p14:creationId xmlns:p14="http://schemas.microsoft.com/office/powerpoint/2010/main" val="317833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696-101E-FC42-87FA-FE652DEF0B3F}"/>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CE941E9F-EF10-CA4D-827E-2FD155BAB6ED}"/>
              </a:ext>
            </a:extLst>
          </p:cNvPr>
          <p:cNvSpPr>
            <a:spLocks noGrp="1"/>
          </p:cNvSpPr>
          <p:nvPr>
            <p:ph idx="1"/>
          </p:nvPr>
        </p:nvSpPr>
        <p:spPr/>
        <p:txBody>
          <a:bodyPr>
            <a:normAutofit/>
          </a:bodyPr>
          <a:lstStyle/>
          <a:p>
            <a:pPr lvl="0" fontAlgn="base"/>
            <a:r>
              <a:rPr lang="en-US" dirty="0"/>
              <a:t>Classify each of the following as a violation of confidentiality, of integrity, of availability, or of some combination thereof.</a:t>
            </a:r>
          </a:p>
          <a:p>
            <a:pPr lvl="2" fontAlgn="base"/>
            <a:r>
              <a:rPr lang="en-US" dirty="0"/>
              <a:t>Paul crashes Linda’s system.</a:t>
            </a:r>
          </a:p>
          <a:p>
            <a:pPr lvl="2" fontAlgn="base"/>
            <a:endParaRPr lang="en-US" dirty="0"/>
          </a:p>
          <a:p>
            <a:pPr lvl="2" fontAlgn="base"/>
            <a:r>
              <a:rPr lang="en-US" dirty="0"/>
              <a:t>Paul crashing Linda’s system is a violation of availability. Linda’s system is no longer available to her, or anyone else.</a:t>
            </a:r>
          </a:p>
        </p:txBody>
      </p:sp>
    </p:spTree>
    <p:extLst>
      <p:ext uri="{BB962C8B-B14F-4D97-AF65-F5344CB8AC3E}">
        <p14:creationId xmlns:p14="http://schemas.microsoft.com/office/powerpoint/2010/main" val="108928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1</a:t>
            </a:r>
          </a:p>
        </p:txBody>
      </p:sp>
      <p:sp>
        <p:nvSpPr>
          <p:cNvPr id="13" name="Subtitle 12"/>
          <p:cNvSpPr>
            <a:spLocks noGrp="1"/>
          </p:cNvSpPr>
          <p:nvPr>
            <p:ph type="subTitle" idx="1"/>
          </p:nvPr>
        </p:nvSpPr>
        <p:spPr/>
        <p:txBody>
          <a:bodyPr>
            <a:normAutofit/>
          </a:bodyPr>
          <a:lstStyle/>
          <a:p>
            <a:pPr algn="ctr"/>
            <a:r>
              <a:rPr lang="en-US" sz="3200" dirty="0"/>
              <a:t>Overview</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696-101E-FC42-87FA-FE652DEF0B3F}"/>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CE941E9F-EF10-CA4D-827E-2FD155BAB6ED}"/>
              </a:ext>
            </a:extLst>
          </p:cNvPr>
          <p:cNvSpPr>
            <a:spLocks noGrp="1"/>
          </p:cNvSpPr>
          <p:nvPr>
            <p:ph idx="1"/>
          </p:nvPr>
        </p:nvSpPr>
        <p:spPr/>
        <p:txBody>
          <a:bodyPr>
            <a:normAutofit/>
          </a:bodyPr>
          <a:lstStyle/>
          <a:p>
            <a:pPr lvl="0" fontAlgn="base"/>
            <a:r>
              <a:rPr lang="en-US" dirty="0"/>
              <a:t>Classify each of the following as a violation of confidentiality, of integrity, of availability, or of some combination thereof.</a:t>
            </a:r>
          </a:p>
          <a:p>
            <a:pPr lvl="2" fontAlgn="base"/>
            <a:r>
              <a:rPr lang="en-US" dirty="0"/>
              <a:t>Carol changes the amount of Angelo’s check from $100 to $1,000.</a:t>
            </a:r>
          </a:p>
          <a:p>
            <a:pPr lvl="2" fontAlgn="base"/>
            <a:endParaRPr lang="en-US" dirty="0"/>
          </a:p>
          <a:p>
            <a:pPr lvl="2" fontAlgn="base"/>
            <a:r>
              <a:rPr lang="en-US" dirty="0"/>
              <a:t>Carol changing the amount of Angelo’s check from $100 to $1000 is a violation of integrity (specifically, data integrity). The amount written on the check has been changed.</a:t>
            </a:r>
          </a:p>
          <a:p>
            <a:pPr lvl="2" fontAlgn="base"/>
            <a:endParaRPr lang="en-US" dirty="0"/>
          </a:p>
        </p:txBody>
      </p:sp>
    </p:spTree>
    <p:extLst>
      <p:ext uri="{BB962C8B-B14F-4D97-AF65-F5344CB8AC3E}">
        <p14:creationId xmlns:p14="http://schemas.microsoft.com/office/powerpoint/2010/main" val="65355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696-101E-FC42-87FA-FE652DEF0B3F}"/>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CE941E9F-EF10-CA4D-827E-2FD155BAB6ED}"/>
              </a:ext>
            </a:extLst>
          </p:cNvPr>
          <p:cNvSpPr>
            <a:spLocks noGrp="1"/>
          </p:cNvSpPr>
          <p:nvPr>
            <p:ph idx="1"/>
          </p:nvPr>
        </p:nvSpPr>
        <p:spPr/>
        <p:txBody>
          <a:bodyPr>
            <a:normAutofit/>
          </a:bodyPr>
          <a:lstStyle/>
          <a:p>
            <a:pPr lvl="0" fontAlgn="base"/>
            <a:r>
              <a:rPr lang="en-US" dirty="0"/>
              <a:t>Classify each of the following as a violation of confidentiality, of integrity, of availability, or of some combination thereof.</a:t>
            </a:r>
          </a:p>
          <a:p>
            <a:pPr lvl="2" fontAlgn="base"/>
            <a:r>
              <a:rPr lang="en-US" dirty="0"/>
              <a:t>Gina forges Roger’s signature on a deed.</a:t>
            </a:r>
          </a:p>
          <a:p>
            <a:pPr lvl="2" fontAlgn="base"/>
            <a:endParaRPr lang="en-US" dirty="0"/>
          </a:p>
          <a:p>
            <a:pPr lvl="2" fontAlgn="base"/>
            <a:r>
              <a:rPr lang="en-US" dirty="0"/>
              <a:t>Gina forging Roger’s signature on a deed is a violation of integrity (specifically, integrity of origin). The deed appears to have come from Roger, when in fact it came from Gina.</a:t>
            </a:r>
          </a:p>
          <a:p>
            <a:pPr lvl="2" fontAlgn="base"/>
            <a:endParaRPr lang="en-US" dirty="0"/>
          </a:p>
        </p:txBody>
      </p:sp>
    </p:spTree>
    <p:extLst>
      <p:ext uri="{BB962C8B-B14F-4D97-AF65-F5344CB8AC3E}">
        <p14:creationId xmlns:p14="http://schemas.microsoft.com/office/powerpoint/2010/main" val="350714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696-101E-FC42-87FA-FE652DEF0B3F}"/>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CE941E9F-EF10-CA4D-827E-2FD155BAB6ED}"/>
              </a:ext>
            </a:extLst>
          </p:cNvPr>
          <p:cNvSpPr>
            <a:spLocks noGrp="1"/>
          </p:cNvSpPr>
          <p:nvPr>
            <p:ph idx="1"/>
          </p:nvPr>
        </p:nvSpPr>
        <p:spPr/>
        <p:txBody>
          <a:bodyPr>
            <a:normAutofit/>
          </a:bodyPr>
          <a:lstStyle/>
          <a:p>
            <a:pPr lvl="0" fontAlgn="base"/>
            <a:r>
              <a:rPr lang="en-US" dirty="0"/>
              <a:t>Classify each of the following as a violation of confidentiality, of integrity, of availability, or of some combination thereof.</a:t>
            </a:r>
          </a:p>
          <a:p>
            <a:pPr lvl="2" fontAlgn="base"/>
            <a:r>
              <a:rPr lang="en-US" dirty="0"/>
              <a:t>Rhonda registers the domain name “</a:t>
            </a:r>
            <a:r>
              <a:rPr lang="en-US" dirty="0" err="1"/>
              <a:t>Pearson.com</a:t>
            </a:r>
            <a:r>
              <a:rPr lang="en-US" dirty="0"/>
              <a:t>” and refuses to let the publishing house buy or use that domain name. </a:t>
            </a:r>
          </a:p>
          <a:p>
            <a:pPr lvl="2" fontAlgn="base"/>
            <a:endParaRPr lang="en-US" dirty="0"/>
          </a:p>
          <a:p>
            <a:pPr lvl="2" fontAlgn="base"/>
            <a:r>
              <a:rPr lang="en-US" dirty="0"/>
              <a:t>Rhonda registering the domain name “</a:t>
            </a:r>
            <a:r>
              <a:rPr lang="en-US" dirty="0" err="1"/>
              <a:t>Pearson.com</a:t>
            </a:r>
            <a:r>
              <a:rPr lang="en-US" dirty="0"/>
              <a:t>” and refusing to let the publishing house buy or use that domain name is a violation of availability. The name “</a:t>
            </a:r>
            <a:r>
              <a:rPr lang="en-US" dirty="0" err="1"/>
              <a:t>Pearson.com</a:t>
            </a:r>
            <a:r>
              <a:rPr lang="en-US" dirty="0"/>
              <a:t>” is not available to anyone, including the owner of that name, except Rhonda.</a:t>
            </a:r>
          </a:p>
          <a:p>
            <a:pPr lvl="2" fontAlgn="base"/>
            <a:endParaRPr lang="en-US" dirty="0"/>
          </a:p>
        </p:txBody>
      </p:sp>
    </p:spTree>
    <p:extLst>
      <p:ext uri="{BB962C8B-B14F-4D97-AF65-F5344CB8AC3E}">
        <p14:creationId xmlns:p14="http://schemas.microsoft.com/office/powerpoint/2010/main" val="186202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696-101E-FC42-87FA-FE652DEF0B3F}"/>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CE941E9F-EF10-CA4D-827E-2FD155BAB6ED}"/>
              </a:ext>
            </a:extLst>
          </p:cNvPr>
          <p:cNvSpPr>
            <a:spLocks noGrp="1"/>
          </p:cNvSpPr>
          <p:nvPr>
            <p:ph idx="1"/>
          </p:nvPr>
        </p:nvSpPr>
        <p:spPr/>
        <p:txBody>
          <a:bodyPr>
            <a:normAutofit/>
          </a:bodyPr>
          <a:lstStyle/>
          <a:p>
            <a:pPr lvl="0" fontAlgn="base"/>
            <a:r>
              <a:rPr lang="en-US" dirty="0"/>
              <a:t>Classify each of the following as a violation of confidentiality, of integrity, of availability, or of some combination thereof.</a:t>
            </a:r>
          </a:p>
          <a:p>
            <a:pPr lvl="2" fontAlgn="base"/>
            <a:r>
              <a:rPr lang="en-US" dirty="0"/>
              <a:t>Jonah obtains Peter’s credit card number and has the credit card company cancel the card and replace it with another card bearing a different account number </a:t>
            </a:r>
          </a:p>
          <a:p>
            <a:pPr lvl="2" fontAlgn="base"/>
            <a:endParaRPr lang="en-US" dirty="0"/>
          </a:p>
          <a:p>
            <a:pPr lvl="2" fontAlgn="base"/>
            <a:r>
              <a:rPr lang="en-US" dirty="0"/>
              <a:t>Jonah obtaining Peter’s credit card number, and having the credit card company cancel the card and replace it with another bearing a different account, is a violation of integrity (specifically, integrity of origin). The request appears to come from Peter (else the credit card company would not have honored it), but in reality came from Jonah.</a:t>
            </a:r>
          </a:p>
          <a:p>
            <a:pPr lvl="2" fontAlgn="base"/>
            <a:endParaRPr lang="en-US" dirty="0"/>
          </a:p>
        </p:txBody>
      </p:sp>
    </p:spTree>
    <p:extLst>
      <p:ext uri="{BB962C8B-B14F-4D97-AF65-F5344CB8AC3E}">
        <p14:creationId xmlns:p14="http://schemas.microsoft.com/office/powerpoint/2010/main" val="153324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6313-B882-A44A-8D8C-77FEC31180B9}"/>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43FD7454-092C-B34A-9690-7CF207AC2D14}"/>
              </a:ext>
            </a:extLst>
          </p:cNvPr>
          <p:cNvSpPr>
            <a:spLocks noGrp="1"/>
          </p:cNvSpPr>
          <p:nvPr>
            <p:ph idx="1"/>
          </p:nvPr>
        </p:nvSpPr>
        <p:spPr/>
        <p:txBody>
          <a:bodyPr/>
          <a:lstStyle/>
          <a:p>
            <a:r>
              <a:rPr lang="en-US" dirty="0"/>
              <a:t>Classify each of the following as a violation of confidentiality, of integrity, of availability, or of some combination thereof.</a:t>
            </a:r>
          </a:p>
          <a:p>
            <a:r>
              <a:rPr lang="en-US" dirty="0"/>
              <a:t>Henry spoofs Julie’s IP address to gain access to her computer. </a:t>
            </a:r>
          </a:p>
          <a:p>
            <a:endParaRPr lang="en-US" dirty="0"/>
          </a:p>
          <a:p>
            <a:r>
              <a:rPr lang="en-US" dirty="0"/>
              <a:t>Henry spoofing Julie’s IP address to gain access to her computer is a violation of integrity (specifically, integrity of origin). The messages from Henry appear to come from Julie’s IP address, when in fact they do not. </a:t>
            </a:r>
          </a:p>
        </p:txBody>
      </p:sp>
    </p:spTree>
    <p:extLst>
      <p:ext uri="{BB962C8B-B14F-4D97-AF65-F5344CB8AC3E}">
        <p14:creationId xmlns:p14="http://schemas.microsoft.com/office/powerpoint/2010/main" val="12528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solidFill>
                  <a:schemeClr val="accent6">
                    <a:lumMod val="60000"/>
                    <a:lumOff val="40000"/>
                  </a:schemeClr>
                </a:solidFill>
              </a:rPr>
              <a:t>Passive and Active Attacks</a:t>
            </a:r>
          </a:p>
        </p:txBody>
      </p:sp>
      <p:sp>
        <p:nvSpPr>
          <p:cNvPr id="2" name="Text Placeholder 1"/>
          <p:cNvSpPr>
            <a:spLocks noGrp="1"/>
          </p:cNvSpPr>
          <p:nvPr>
            <p:ph type="body" idx="1"/>
          </p:nvPr>
        </p:nvSpPr>
        <p:spPr>
          <a:solidFill>
            <a:schemeClr val="accent1"/>
          </a:solidFill>
        </p:spPr>
        <p:txBody>
          <a:bodyPr/>
          <a:lstStyle/>
          <a:p>
            <a:r>
              <a:rPr lang="en-US" dirty="0"/>
              <a:t>Passive Attack</a:t>
            </a:r>
          </a:p>
        </p:txBody>
      </p:sp>
      <p:sp>
        <p:nvSpPr>
          <p:cNvPr id="3" name="Text Placeholder 2"/>
          <p:cNvSpPr>
            <a:spLocks noGrp="1"/>
          </p:cNvSpPr>
          <p:nvPr>
            <p:ph type="body" sz="quarter" idx="3"/>
          </p:nvPr>
        </p:nvSpPr>
        <p:spPr>
          <a:xfrm>
            <a:off x="4932039" y="1586508"/>
            <a:ext cx="3899031" cy="609600"/>
          </a:xfrm>
          <a:solidFill>
            <a:schemeClr val="accent1"/>
          </a:solidFill>
        </p:spPr>
        <p:txBody>
          <a:bodyPr/>
          <a:lstStyle/>
          <a:p>
            <a:r>
              <a:rPr lang="en-US" dirty="0"/>
              <a:t>Active Attack</a:t>
            </a:r>
          </a:p>
        </p:txBody>
      </p:sp>
      <p:sp>
        <p:nvSpPr>
          <p:cNvPr id="223235" name="Rectangle 3"/>
          <p:cNvSpPr>
            <a:spLocks noGrp="1" noChangeArrowheads="1"/>
          </p:cNvSpPr>
          <p:nvPr>
            <p:ph sz="quarter" idx="13"/>
          </p:nvPr>
        </p:nvSpPr>
        <p:spPr>
          <a:xfrm>
            <a:off x="457200" y="2196108"/>
            <a:ext cx="4041648" cy="4473252"/>
          </a:xfrm>
          <a:ln>
            <a:solidFill>
              <a:schemeClr val="accent1"/>
            </a:solidFill>
          </a:ln>
        </p:spPr>
        <p:txBody>
          <a:bodyPr>
            <a:normAutofit fontScale="70000" lnSpcReduction="20000"/>
          </a:bodyPr>
          <a:lstStyle/>
          <a:p>
            <a:pPr>
              <a:lnSpc>
                <a:spcPct val="90000"/>
              </a:lnSpc>
              <a:buNone/>
            </a:pPr>
            <a:endParaRPr lang="en-US" sz="2800" dirty="0"/>
          </a:p>
          <a:p>
            <a:pPr>
              <a:lnSpc>
                <a:spcPct val="120000"/>
              </a:lnSpc>
              <a:spcAft>
                <a:spcPts val="600"/>
              </a:spcAft>
            </a:pPr>
            <a:r>
              <a:rPr lang="en-US" sz="2600" dirty="0"/>
              <a:t>Attempts to learn or make use of information from the system but does not affect system resources</a:t>
            </a:r>
          </a:p>
          <a:p>
            <a:pPr>
              <a:lnSpc>
                <a:spcPct val="120000"/>
              </a:lnSpc>
              <a:spcAft>
                <a:spcPts val="600"/>
              </a:spcAft>
            </a:pPr>
            <a:r>
              <a:rPr lang="en-US" sz="2600" dirty="0"/>
              <a:t>Eavesdropping on, or monitoring of, transmissions</a:t>
            </a:r>
          </a:p>
          <a:p>
            <a:pPr>
              <a:lnSpc>
                <a:spcPct val="120000"/>
              </a:lnSpc>
              <a:spcAft>
                <a:spcPts val="600"/>
              </a:spcAft>
            </a:pPr>
            <a:r>
              <a:rPr lang="en-US" sz="2600" dirty="0"/>
              <a:t>Goal of attacker is to obtain information that is being transmitted</a:t>
            </a:r>
          </a:p>
          <a:p>
            <a:pPr>
              <a:lnSpc>
                <a:spcPct val="120000"/>
              </a:lnSpc>
              <a:spcAft>
                <a:spcPts val="600"/>
              </a:spcAft>
            </a:pPr>
            <a:r>
              <a:rPr lang="en-US" sz="2600" dirty="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932039" y="2196108"/>
            <a:ext cx="3898903" cy="4473252"/>
          </a:xfrm>
          <a:ln>
            <a:solidFill>
              <a:schemeClr val="accent1"/>
            </a:solidFill>
          </a:ln>
        </p:spPr>
        <p:txBody>
          <a:bodyPr>
            <a:normAutofit/>
          </a:bodyPr>
          <a:lstStyle/>
          <a:p>
            <a:r>
              <a:rPr lang="en-US" sz="2000" dirty="0"/>
              <a:t>Attempts to alter system resources or affect their operation</a:t>
            </a:r>
          </a:p>
          <a:p>
            <a:r>
              <a:rPr lang="en-US" sz="2000" dirty="0"/>
              <a:t>Involve some modification of the data stream or the creation of a false stream</a:t>
            </a:r>
          </a:p>
          <a:p>
            <a:r>
              <a:rPr lang="en-US" sz="2000" dirty="0"/>
              <a:t>Four categories:</a:t>
            </a:r>
          </a:p>
          <a:p>
            <a:pPr lvl="1"/>
            <a:r>
              <a:rPr lang="en-US" dirty="0"/>
              <a:t>Replay</a:t>
            </a:r>
          </a:p>
          <a:p>
            <a:pPr lvl="1"/>
            <a:r>
              <a:rPr lang="en-US" dirty="0"/>
              <a:t>Masquerade</a:t>
            </a:r>
          </a:p>
          <a:p>
            <a:pPr lvl="1"/>
            <a:r>
              <a:rPr lang="en-US" dirty="0"/>
              <a:t>Modification of messages</a:t>
            </a:r>
          </a:p>
          <a:p>
            <a:pPr lvl="1"/>
            <a:r>
              <a:rPr lang="en-US" dirty="0"/>
              <a:t>Denial of service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p>
          <a:p>
            <a:pPr algn="ctr"/>
            <a:endParaRPr lang="en-US" sz="3200" b="1" dirty="0">
              <a:latin typeface="+mn-lt"/>
            </a:endParaRPr>
          </a:p>
          <a:p>
            <a:pPr algn="ctr"/>
            <a:r>
              <a:rPr lang="en-US" sz="2800" b="1" dirty="0">
                <a:latin typeface="+mn-lt"/>
              </a:rPr>
              <a:t>Security </a:t>
            </a:r>
          </a:p>
          <a:p>
            <a:pPr algn="ctr"/>
            <a:r>
              <a:rPr lang="en-US" sz="2800" b="1" dirty="0">
                <a:latin typeface="+mn-lt"/>
              </a:rPr>
              <a:t>Requirements </a:t>
            </a:r>
          </a:p>
          <a:p>
            <a:pPr algn="ctr"/>
            <a:endParaRPr lang="en-US" sz="3200" b="1" dirty="0">
              <a:latin typeface="+mn-lt"/>
            </a:endParaRPr>
          </a:p>
          <a:p>
            <a:pPr algn="ctr"/>
            <a:r>
              <a:rPr lang="en-US" sz="2000" b="1" dirty="0">
                <a:latin typeface="+mn-lt"/>
              </a:rPr>
              <a:t>(FIPS 200) </a:t>
            </a:r>
          </a:p>
          <a:p>
            <a:endParaRPr lang="en-US" b="1" dirty="0">
              <a:latin typeface="+mn-lt"/>
            </a:endParaRPr>
          </a:p>
          <a:p>
            <a:pPr algn="ctr"/>
            <a:r>
              <a:rPr lang="en-US" sz="1600" dirty="0">
                <a:latin typeface="+mn-lt"/>
              </a:rPr>
              <a:t>(page 1 of 2) </a:t>
            </a:r>
          </a:p>
        </p:txBody>
      </p:sp>
      <p:sp>
        <p:nvSpPr>
          <p:cNvPr id="13" name="TextBox 12"/>
          <p:cNvSpPr txBox="1"/>
          <p:nvPr/>
        </p:nvSpPr>
        <p:spPr>
          <a:xfrm>
            <a:off x="6088911" y="6165304"/>
            <a:ext cx="3059832" cy="430887"/>
          </a:xfrm>
          <a:prstGeom prst="rect">
            <a:avLst/>
          </a:prstGeom>
          <a:noFill/>
        </p:spPr>
        <p:txBody>
          <a:bodyPr wrap="square" rtlCol="0">
            <a:spAutoFit/>
          </a:bodyPr>
          <a:lstStyle/>
          <a:p>
            <a:r>
              <a:rPr lang="en-US" sz="1100" dirty="0">
                <a:latin typeface="+mj-lt"/>
              </a:rPr>
              <a:t>(Table can be found on pages 16-17  in the textbook.)</a:t>
            </a:r>
          </a:p>
        </p:txBody>
      </p:sp>
      <p:pic>
        <p:nvPicPr>
          <p:cNvPr id="24" name="Picture 23"/>
          <p:cNvPicPr>
            <a:picLocks noChangeAspect="1"/>
          </p:cNvPicPr>
          <p:nvPr/>
        </p:nvPicPr>
        <p:blipFill>
          <a:blip r:embed="rId3"/>
          <a:stretch>
            <a:fillRect/>
          </a:stretch>
        </p:blipFill>
        <p:spPr>
          <a:xfrm>
            <a:off x="107504" y="116632"/>
            <a:ext cx="5832648" cy="6840760"/>
          </a:xfrm>
          <a:prstGeom prst="rect">
            <a:avLst/>
          </a:prstGeom>
        </p:spPr>
      </p:pic>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p>
          <a:p>
            <a:pPr algn="ctr"/>
            <a:endParaRPr lang="en-US" sz="3200" b="1" dirty="0">
              <a:latin typeface="+mn-lt"/>
            </a:endParaRPr>
          </a:p>
          <a:p>
            <a:pPr algn="ctr"/>
            <a:r>
              <a:rPr lang="en-US" sz="2800" b="1" dirty="0">
                <a:latin typeface="+mn-lt"/>
              </a:rPr>
              <a:t>Security </a:t>
            </a:r>
          </a:p>
          <a:p>
            <a:pPr algn="ctr"/>
            <a:r>
              <a:rPr lang="en-US" sz="2800" b="1" dirty="0">
                <a:latin typeface="+mn-lt"/>
              </a:rPr>
              <a:t>Requirements </a:t>
            </a:r>
          </a:p>
          <a:p>
            <a:pPr algn="ctr"/>
            <a:endParaRPr lang="en-US" sz="3200" b="1" dirty="0">
              <a:latin typeface="+mn-lt"/>
            </a:endParaRPr>
          </a:p>
          <a:p>
            <a:pPr algn="ctr"/>
            <a:r>
              <a:rPr lang="en-US" sz="2000" b="1" dirty="0">
                <a:latin typeface="+mn-lt"/>
              </a:rPr>
              <a:t>(FIPS 200) </a:t>
            </a:r>
          </a:p>
          <a:p>
            <a:endParaRPr lang="en-US" b="1" dirty="0">
              <a:latin typeface="+mn-lt"/>
            </a:endParaRPr>
          </a:p>
          <a:p>
            <a:pPr algn="ctr"/>
            <a:r>
              <a:rPr lang="en-US" sz="1600" dirty="0">
                <a:latin typeface="+mn-lt"/>
              </a:rPr>
              <a:t>(page 2 of 2) </a:t>
            </a:r>
          </a:p>
        </p:txBody>
      </p:sp>
      <p:sp>
        <p:nvSpPr>
          <p:cNvPr id="13" name="TextBox 12"/>
          <p:cNvSpPr txBox="1"/>
          <p:nvPr/>
        </p:nvSpPr>
        <p:spPr>
          <a:xfrm>
            <a:off x="6061504" y="6165304"/>
            <a:ext cx="3059832" cy="430887"/>
          </a:xfrm>
          <a:prstGeom prst="rect">
            <a:avLst/>
          </a:prstGeom>
          <a:noFill/>
        </p:spPr>
        <p:txBody>
          <a:bodyPr wrap="square" rtlCol="0">
            <a:spAutoFit/>
          </a:bodyPr>
          <a:lstStyle/>
          <a:p>
            <a:r>
              <a:rPr lang="en-US" sz="1100" dirty="0">
                <a:latin typeface="+mj-lt"/>
              </a:rPr>
              <a:t>(Table can be found on pages 16-17 in the textbook.)</a:t>
            </a:r>
          </a:p>
        </p:txBody>
      </p:sp>
      <p:pic>
        <p:nvPicPr>
          <p:cNvPr id="2" name="Picture 1"/>
          <p:cNvPicPr>
            <a:picLocks noChangeAspect="1"/>
          </p:cNvPicPr>
          <p:nvPr/>
        </p:nvPicPr>
        <p:blipFill>
          <a:blip r:embed="rId3"/>
          <a:stretch>
            <a:fillRect/>
          </a:stretch>
        </p:blipFill>
        <p:spPr>
          <a:xfrm>
            <a:off x="107504" y="116632"/>
            <a:ext cx="5472608" cy="6840760"/>
          </a:xfrm>
          <a:prstGeom prst="rect">
            <a:avLst/>
          </a:prstGeom>
        </p:spPr>
      </p:pic>
    </p:spTree>
    <p:extLst>
      <p:ext uri="{BB962C8B-B14F-4D97-AF65-F5344CB8AC3E}">
        <p14:creationId xmlns:p14="http://schemas.microsoft.com/office/powerpoint/2010/main" val="1697029017"/>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3">
                    <a:lumMod val="60000"/>
                    <a:lumOff val="40000"/>
                  </a:schemeClr>
                </a:solidFill>
              </a:rPr>
              <a:t>Fundamental Security Design Principles</a:t>
            </a:r>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val="1267740292"/>
              </p:ext>
            </p:extLst>
          </p:nvPr>
        </p:nvGraphicFramePr>
        <p:xfrm>
          <a:off x="251520" y="1844824"/>
          <a:ext cx="8784976"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675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a:solidFill>
                  <a:schemeClr val="accent6">
                    <a:lumMod val="60000"/>
                    <a:lumOff val="40000"/>
                  </a:schemeClr>
                </a:solidFill>
              </a:rPr>
              <a:t>Attack Surfaces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8025533"/>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15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692696"/>
            <a:ext cx="8445624" cy="1800200"/>
          </a:xfrm>
        </p:spPr>
        <p:txBody>
          <a:bodyPr>
            <a:noAutofit/>
          </a:bodyPr>
          <a:lstStyle/>
          <a:p>
            <a:pPr algn="l">
              <a:lnSpc>
                <a:spcPts val="4000"/>
              </a:lnSpc>
            </a:pPr>
            <a:r>
              <a:rPr lang="en-US" sz="3200" b="1" dirty="0">
                <a:solidFill>
                  <a:srgbClr val="E3A988"/>
                </a:solidFill>
                <a:effectLst/>
              </a:rPr>
              <a:t>The NIST Internal/Interagency Report NISTIR 7298 (</a:t>
            </a:r>
            <a:r>
              <a:rPr lang="en-US" sz="3200" b="1" i="1" dirty="0">
                <a:solidFill>
                  <a:srgbClr val="E3A988"/>
                </a:solidFill>
                <a:effectLst/>
              </a:rPr>
              <a:t>Glossary of Key Information Security Terms , </a:t>
            </a:r>
            <a:r>
              <a:rPr lang="en-US" sz="3200" b="1" dirty="0">
                <a:solidFill>
                  <a:srgbClr val="E3A988"/>
                </a:solidFill>
                <a:effectLst/>
              </a:rPr>
              <a:t>May 2013) defines the term </a:t>
            </a:r>
            <a:r>
              <a:rPr lang="en-US" sz="3200" b="1" i="1" dirty="0">
                <a:solidFill>
                  <a:srgbClr val="E3A988"/>
                </a:solidFill>
                <a:effectLst/>
              </a:rPr>
              <a:t>computer security</a:t>
            </a:r>
            <a:r>
              <a:rPr lang="en-US" sz="3200" b="1" dirty="0">
                <a:solidFill>
                  <a:srgbClr val="E3A988"/>
                </a:solidFill>
                <a:effectLst/>
              </a:rPr>
              <a:t> as follows:</a:t>
            </a:r>
          </a:p>
        </p:txBody>
      </p:sp>
      <p:sp>
        <p:nvSpPr>
          <p:cNvPr id="200707" name="Rectangle 3"/>
          <p:cNvSpPr>
            <a:spLocks noGrp="1" noChangeArrowheads="1"/>
          </p:cNvSpPr>
          <p:nvPr>
            <p:ph idx="1"/>
          </p:nvPr>
        </p:nvSpPr>
        <p:spPr>
          <a:xfrm>
            <a:off x="467544" y="2996952"/>
            <a:ext cx="8229600" cy="3456384"/>
          </a:xfrm>
        </p:spPr>
        <p:txBody>
          <a:bodyPr>
            <a:normAutofit lnSpcReduction="10000"/>
          </a:bodyPr>
          <a:lstStyle/>
          <a:p>
            <a:pPr marL="0" indent="0">
              <a:spcBef>
                <a:spcPts val="72"/>
              </a:spcBef>
              <a:buNone/>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a:t> Measures and controls that ensure 	   	   confidentiality, integrity, and 	   	 	   availability of information system </a:t>
            </a:r>
          </a:p>
          <a:p>
            <a:pPr marL="0" indent="0">
              <a:spcBef>
                <a:spcPts val="72"/>
              </a:spcBef>
              <a:buNone/>
            </a:pPr>
            <a:r>
              <a:rPr lang="en-US" sz="2800" dirty="0"/>
              <a:t>	   assets including hardware, software, 	   firmware, and information being 	   	   processed, stored, and 	 	  	 	   communicated</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p>
          <a:p>
            <a:pPr marL="0" indent="0">
              <a:spcBef>
                <a:spcPts val="72"/>
              </a:spcBef>
              <a:buNone/>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rPr>
              <a:t>Systems, programs, networks, people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Attack Surface Categories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79374417"/>
              </p:ext>
            </p:extLst>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820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964" t="18500" b="13250"/>
          <a:stretch/>
        </p:blipFill>
        <p:spPr>
          <a:xfrm>
            <a:off x="1331640" y="332656"/>
            <a:ext cx="6486774" cy="6225043"/>
          </a:xfrm>
          <a:prstGeom prst="rect">
            <a:avLst/>
          </a:prstGeom>
          <a:solidFill>
            <a:schemeClr val="tx1"/>
          </a:solidFill>
        </p:spPr>
      </p:pic>
    </p:spTree>
    <p:extLst>
      <p:ext uri="{BB962C8B-B14F-4D97-AF65-F5344CB8AC3E}">
        <p14:creationId xmlns:p14="http://schemas.microsoft.com/office/powerpoint/2010/main" val="3898121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951" b="15350"/>
          <a:stretch/>
        </p:blipFill>
        <p:spPr>
          <a:xfrm>
            <a:off x="1547664" y="332656"/>
            <a:ext cx="6169506" cy="6203533"/>
          </a:xfrm>
          <a:prstGeom prst="rect">
            <a:avLst/>
          </a:prstGeom>
          <a:solidFill>
            <a:schemeClr val="tx1"/>
          </a:solidFill>
        </p:spPr>
      </p:pic>
    </p:spTree>
    <p:extLst>
      <p:ext uri="{BB962C8B-B14F-4D97-AF65-F5344CB8AC3E}">
        <p14:creationId xmlns:p14="http://schemas.microsoft.com/office/powerpoint/2010/main" val="2305911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1872687360"/>
              </p:ext>
            </p:extLst>
          </p:nvPr>
        </p:nvGraphicFramePr>
        <p:xfrm>
          <a:off x="-612775"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a:t>Computer Security Strategy</a:t>
            </a:r>
          </a:p>
        </p:txBody>
      </p:sp>
    </p:spTree>
    <p:extLst>
      <p:ext uri="{BB962C8B-B14F-4D97-AF65-F5344CB8AC3E}">
        <p14:creationId xmlns:p14="http://schemas.microsoft.com/office/powerpoint/2010/main" val="1631502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a:t>Standards</a:t>
            </a:r>
          </a:p>
        </p:txBody>
      </p:sp>
      <p:sp>
        <p:nvSpPr>
          <p:cNvPr id="3" name="Content Placeholder 2"/>
          <p:cNvSpPr>
            <a:spLocks noGrp="1"/>
          </p:cNvSpPr>
          <p:nvPr>
            <p:ph idx="1"/>
          </p:nvPr>
        </p:nvSpPr>
        <p:spPr>
          <a:xfrm>
            <a:off x="457200" y="1484784"/>
            <a:ext cx="8291264" cy="5472608"/>
          </a:xfrm>
        </p:spPr>
        <p:txBody>
          <a:bodyPr>
            <a:normAutofit lnSpcReduction="10000"/>
          </a:bodyPr>
          <a:lstStyle/>
          <a:p>
            <a:r>
              <a:rPr lang="en-US" dirty="0"/>
              <a:t>Standards have been developed to cover management practices and the overall architecture of security mechanisms and services</a:t>
            </a:r>
          </a:p>
          <a:p>
            <a:r>
              <a:rPr lang="en-US" dirty="0"/>
              <a:t>The most important of these organizations are:</a:t>
            </a:r>
          </a:p>
          <a:p>
            <a:pPr lvl="1"/>
            <a:r>
              <a:rPr lang="en-US" b="1" dirty="0"/>
              <a:t>National Institute of Standards and Technology (NIST)</a:t>
            </a:r>
          </a:p>
          <a:p>
            <a:pPr lvl="2"/>
            <a:r>
              <a:rPr lang="en-US" b="1" dirty="0"/>
              <a:t>NIST is a U.S. federal agency that deals with measurement science, standards, and technology related to U.S. government use and to the promotion of U.S. private sector innovation</a:t>
            </a:r>
          </a:p>
          <a:p>
            <a:pPr lvl="1"/>
            <a:r>
              <a:rPr lang="en-US" b="1" dirty="0"/>
              <a:t>Internet Society (ISOC)</a:t>
            </a:r>
          </a:p>
          <a:p>
            <a:pPr lvl="2"/>
            <a:r>
              <a:rPr lang="en-US" b="1" dirty="0"/>
              <a:t>ISOC is a professional membership society that provides leadership in addressing issues that confront the future of the Internet, and is the organization home for the groups responsible for Internet infrastructure standards</a:t>
            </a:r>
          </a:p>
          <a:p>
            <a:pPr lvl="1"/>
            <a:r>
              <a:rPr lang="en-US" b="1" dirty="0"/>
              <a:t>International Telecommunication Union (ITU-T)</a:t>
            </a:r>
          </a:p>
          <a:p>
            <a:pPr lvl="2"/>
            <a:r>
              <a:rPr lang="en-US" b="1" dirty="0"/>
              <a:t>ITU is a United Nations agency in which governments and the private sector coordinate global telecom networks and services</a:t>
            </a:r>
          </a:p>
          <a:p>
            <a:pPr lvl="1"/>
            <a:r>
              <a:rPr lang="en-US" b="1" dirty="0"/>
              <a:t>International Organization for Standardization (ISO)</a:t>
            </a:r>
          </a:p>
          <a:p>
            <a:pPr lvl="2"/>
            <a:r>
              <a:rPr lang="en-US" b="1" dirty="0"/>
              <a:t>ISO is a nongovernmental organization whose work results in international agreements that are published as International Standards</a:t>
            </a:r>
          </a:p>
        </p:txBody>
      </p:sp>
    </p:spTree>
    <p:extLst>
      <p:ext uri="{BB962C8B-B14F-4D97-AF65-F5344CB8AC3E}">
        <p14:creationId xmlns:p14="http://schemas.microsoft.com/office/powerpoint/2010/main" val="736129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strategy</a:t>
            </a:r>
          </a:p>
          <a:p>
            <a:pPr lvl="1"/>
            <a:r>
              <a:rPr lang="en-AU" dirty="0"/>
              <a:t>Security policy</a:t>
            </a:r>
          </a:p>
          <a:p>
            <a:pPr lvl="1"/>
            <a:r>
              <a:rPr lang="en-AU" dirty="0"/>
              <a:t>Security implementation</a:t>
            </a:r>
          </a:p>
          <a:p>
            <a:pPr lvl="1"/>
            <a:r>
              <a:rPr lang="en-AU" dirty="0"/>
              <a:t>Assurance and evaluation</a:t>
            </a:r>
          </a:p>
          <a:p>
            <a:pPr lvl="1">
              <a:buNone/>
            </a:pPr>
            <a:endParaRPr lang="en-AU" dirty="0"/>
          </a:p>
        </p:txBody>
      </p:sp>
      <p:sp>
        <p:nvSpPr>
          <p:cNvPr id="2" name="Content Placeholder 1"/>
          <p:cNvSpPr>
            <a:spLocks noGrp="1"/>
          </p:cNvSpPr>
          <p:nvPr>
            <p:ph sz="quarter" idx="13"/>
          </p:nvPr>
        </p:nvSpPr>
        <p:spPr>
          <a:xfrm>
            <a:off x="323528" y="1484784"/>
            <a:ext cx="4041648" cy="5373216"/>
          </a:xfrm>
        </p:spPr>
        <p:txBody>
          <a:bodyPr/>
          <a:lstStyle/>
          <a:p>
            <a:r>
              <a:rPr lang="en-US" dirty="0"/>
              <a:t>Computer security concepts</a:t>
            </a:r>
          </a:p>
          <a:p>
            <a:pPr lvl="1"/>
            <a:r>
              <a:rPr lang="en-US" dirty="0"/>
              <a:t>Definition </a:t>
            </a:r>
          </a:p>
          <a:p>
            <a:pPr lvl="1"/>
            <a:r>
              <a:rPr lang="en-US" dirty="0"/>
              <a:t>Challenges</a:t>
            </a:r>
          </a:p>
          <a:p>
            <a:pPr lvl="1"/>
            <a:r>
              <a:rPr lang="en-US" dirty="0"/>
              <a:t>Model </a:t>
            </a:r>
          </a:p>
          <a:p>
            <a:r>
              <a:rPr lang="en-US" dirty="0"/>
              <a:t>Threats, attacks,       and assets</a:t>
            </a:r>
          </a:p>
          <a:p>
            <a:pPr lvl="1"/>
            <a:r>
              <a:rPr lang="en-US" dirty="0"/>
              <a:t>Threats and attacks</a:t>
            </a:r>
          </a:p>
          <a:p>
            <a:pPr lvl="1"/>
            <a:r>
              <a:rPr lang="en-US" dirty="0"/>
              <a:t>Threats and assets</a:t>
            </a:r>
          </a:p>
          <a:p>
            <a:r>
              <a:rPr lang="en-US" dirty="0"/>
              <a:t>Security functional requirements</a:t>
            </a:r>
          </a:p>
          <a:p>
            <a:r>
              <a:rPr lang="en-US" dirty="0"/>
              <a:t>Standards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AAD8-61F2-6B4F-BC5D-5B85A506BA45}"/>
              </a:ext>
            </a:extLst>
          </p:cNvPr>
          <p:cNvSpPr>
            <a:spLocks noGrp="1"/>
          </p:cNvSpPr>
          <p:nvPr>
            <p:ph type="title"/>
          </p:nvPr>
        </p:nvSpPr>
        <p:spPr/>
        <p:txBody>
          <a:bodyPr/>
          <a:lstStyle/>
          <a:p>
            <a:r>
              <a:rPr lang="en-US" dirty="0"/>
              <a:t>Test </a:t>
            </a:r>
          </a:p>
        </p:txBody>
      </p:sp>
      <p:sp>
        <p:nvSpPr>
          <p:cNvPr id="3" name="Content Placeholder 2">
            <a:extLst>
              <a:ext uri="{FF2B5EF4-FFF2-40B4-BE49-F238E27FC236}">
                <a16:creationId xmlns:a16="http://schemas.microsoft.com/office/drawing/2014/main" id="{B88125C5-30F9-2945-AE47-078052286EB6}"/>
              </a:ext>
            </a:extLst>
          </p:cNvPr>
          <p:cNvSpPr>
            <a:spLocks noGrp="1"/>
          </p:cNvSpPr>
          <p:nvPr>
            <p:ph idx="1"/>
          </p:nvPr>
        </p:nvSpPr>
        <p:spPr/>
        <p:txBody>
          <a:bodyPr>
            <a:normAutofit lnSpcReduction="10000"/>
          </a:bodyPr>
          <a:lstStyle/>
          <a:p>
            <a:pPr marL="0" lvl="0" indent="0" fontAlgn="base">
              <a:buNone/>
            </a:pPr>
            <a:r>
              <a:rPr lang="en-US" dirty="0"/>
              <a:t>Identify mechanisms for implementing the following. State what policy or policies they might be enforcing.</a:t>
            </a:r>
          </a:p>
          <a:p>
            <a:pPr marL="800100" lvl="1" indent="-342900" fontAlgn="base">
              <a:buFont typeface="+mj-lt"/>
              <a:buAutoNum type="alphaLcParenR"/>
            </a:pPr>
            <a:r>
              <a:rPr lang="en-US" dirty="0"/>
              <a:t>A password-changing program will reject passwords that are less than five characters long or that are found in the dictionary.</a:t>
            </a:r>
          </a:p>
          <a:p>
            <a:pPr marL="800100" lvl="1" indent="-342900" fontAlgn="base">
              <a:buFont typeface="+mj-lt"/>
              <a:buAutoNum type="alphaLcParenR"/>
            </a:pPr>
            <a:r>
              <a:rPr lang="en-US" dirty="0"/>
              <a:t>Only students in a computer science class will be given accounts on the department’s computer system.</a:t>
            </a:r>
          </a:p>
          <a:p>
            <a:pPr marL="800100" lvl="1" indent="-342900" fontAlgn="base">
              <a:buFont typeface="+mj-lt"/>
              <a:buAutoNum type="alphaLcParenR"/>
            </a:pPr>
            <a:r>
              <a:rPr lang="en-US" dirty="0"/>
              <a:t>The login program will disallow logins of any students who enter their passwords incorrectly three times.</a:t>
            </a:r>
          </a:p>
          <a:p>
            <a:pPr marL="800100" lvl="1" indent="-342900" fontAlgn="base">
              <a:buFont typeface="+mj-lt"/>
              <a:buAutoNum type="alphaLcParenR"/>
            </a:pPr>
            <a:r>
              <a:rPr lang="en-US" dirty="0"/>
              <a:t>The permissions of the file containing Carol’s homework will prevent Robert from cheating and copying it.</a:t>
            </a:r>
          </a:p>
          <a:p>
            <a:pPr marL="800100" lvl="1" indent="-342900" fontAlgn="base">
              <a:buFont typeface="+mj-lt"/>
              <a:buAutoNum type="alphaLcParenR"/>
            </a:pPr>
            <a:r>
              <a:rPr lang="en-US" dirty="0"/>
              <a:t>When World Wide Web traffic climbs to more than 80% of the network’s capacity, systems will disallow any further communications to or from Web servers.</a:t>
            </a:r>
          </a:p>
          <a:p>
            <a:pPr marL="800100" lvl="1" indent="-342900" fontAlgn="base">
              <a:buFont typeface="+mj-lt"/>
              <a:buAutoNum type="alphaLcParenR"/>
            </a:pPr>
            <a:r>
              <a:rPr lang="en-US" dirty="0"/>
              <a:t>Annie, a systems analyst, will be able to detect a student using a program to scan her system for vulnerabilities.</a:t>
            </a:r>
          </a:p>
          <a:p>
            <a:pPr marL="800100" lvl="1" indent="-342900" fontAlgn="base">
              <a:buFont typeface="+mj-lt"/>
              <a:buAutoNum type="alphaLcParenR"/>
            </a:pPr>
            <a:r>
              <a:rPr lang="en-US" dirty="0"/>
              <a:t>A program used to submit homework will turn itself off just after the due date. </a:t>
            </a:r>
          </a:p>
        </p:txBody>
      </p:sp>
    </p:spTree>
    <p:extLst>
      <p:ext uri="{BB962C8B-B14F-4D97-AF65-F5344CB8AC3E}">
        <p14:creationId xmlns:p14="http://schemas.microsoft.com/office/powerpoint/2010/main" val="384856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B004-9380-E543-9EF2-B4CEA080A264}"/>
              </a:ext>
            </a:extLst>
          </p:cNvPr>
          <p:cNvSpPr>
            <a:spLocks noGrp="1"/>
          </p:cNvSpPr>
          <p:nvPr>
            <p:ph type="title"/>
          </p:nvPr>
        </p:nvSpPr>
        <p:spPr/>
        <p:txBody>
          <a:bodyPr/>
          <a:lstStyle/>
          <a:p>
            <a:r>
              <a:rPr lang="en-US" dirty="0"/>
              <a:t>Answers</a:t>
            </a:r>
          </a:p>
        </p:txBody>
      </p:sp>
      <p:sp>
        <p:nvSpPr>
          <p:cNvPr id="3" name="Content Placeholder 2">
            <a:extLst>
              <a:ext uri="{FF2B5EF4-FFF2-40B4-BE49-F238E27FC236}">
                <a16:creationId xmlns:a16="http://schemas.microsoft.com/office/drawing/2014/main" id="{20F4801B-917E-7343-A428-B33EFF65FB45}"/>
              </a:ext>
            </a:extLst>
          </p:cNvPr>
          <p:cNvSpPr>
            <a:spLocks noGrp="1"/>
          </p:cNvSpPr>
          <p:nvPr>
            <p:ph idx="1"/>
          </p:nvPr>
        </p:nvSpPr>
        <p:spPr/>
        <p:txBody>
          <a:bodyPr>
            <a:normAutofit fontScale="92500" lnSpcReduction="10000"/>
          </a:bodyPr>
          <a:lstStyle/>
          <a:p>
            <a:pPr marL="800100" lvl="1" indent="-342900" fontAlgn="base">
              <a:buFont typeface="+mj-lt"/>
              <a:buAutoNum type="alphaLcParenR"/>
            </a:pPr>
            <a:r>
              <a:rPr lang="en-US" dirty="0"/>
              <a:t>The policy element is that easily guessed passwords are forbidden. The mechanism element is the program checking for, and rejecting, those passwords.</a:t>
            </a:r>
          </a:p>
          <a:p>
            <a:pPr marL="800100" lvl="1" indent="-342900" fontAlgn="base">
              <a:buFont typeface="+mj-lt"/>
              <a:buAutoNum type="alphaLcParenR"/>
            </a:pPr>
            <a:r>
              <a:rPr lang="en-US" dirty="0"/>
              <a:t>The policy element is that only students in that class may use the department’s computer system. The mechanism element is the procedure of not giving other students an account.</a:t>
            </a:r>
          </a:p>
          <a:p>
            <a:pPr marL="800100" lvl="1" indent="-342900" fontAlgn="base">
              <a:buFont typeface="+mj-lt"/>
              <a:buAutoNum type="alphaLcParenR"/>
            </a:pPr>
            <a:r>
              <a:rPr lang="en-US" dirty="0"/>
              <a:t>The policy element is that only authorized users may log in. The mechanism element is that after three failed login attempts, the system disables the account to prevent further guessing of the password</a:t>
            </a:r>
          </a:p>
          <a:p>
            <a:pPr marL="800100" lvl="1" indent="-342900" fontAlgn="base">
              <a:buFont typeface="+mj-lt"/>
              <a:buAutoNum type="alphaLcParenR"/>
            </a:pPr>
            <a:r>
              <a:rPr lang="en-US" dirty="0"/>
              <a:t>The policy element is that no student may read another </a:t>
            </a:r>
            <a:r>
              <a:rPr lang="en-US" dirty="0" err="1"/>
              <a:t>student”s</a:t>
            </a:r>
            <a:r>
              <a:rPr lang="en-US" dirty="0"/>
              <a:t> homework. The mechanism element is the file protection mechanism that restricts read access </a:t>
            </a:r>
          </a:p>
          <a:p>
            <a:pPr marL="800100" lvl="1" indent="-342900" fontAlgn="base">
              <a:buFont typeface="+mj-lt"/>
              <a:buAutoNum type="alphaLcParenR"/>
            </a:pPr>
            <a:r>
              <a:rPr lang="en-US" dirty="0"/>
              <a:t>The policy element is that World Wide Web traffic may not interfere with other network traffic, such interference being defined as using more than 80% of the bandwidth. The mechanism element is to block any traffic to or from Web servers.</a:t>
            </a:r>
          </a:p>
          <a:p>
            <a:pPr marL="800100" lvl="1" indent="-342900" fontAlgn="base">
              <a:buFont typeface="+mj-lt"/>
              <a:buAutoNum type="alphaLcParenR"/>
            </a:pPr>
            <a:r>
              <a:rPr lang="en-US" dirty="0"/>
              <a:t>The policy element is that systems may not be scanned for vulnerabilities. The mechanism element is whatever Annie used to detect the scanning.</a:t>
            </a:r>
          </a:p>
          <a:p>
            <a:pPr marL="800100" lvl="1" indent="-342900" fontAlgn="base">
              <a:buFont typeface="+mj-lt"/>
              <a:buAutoNum type="alphaLcParenR"/>
            </a:pPr>
            <a:r>
              <a:rPr lang="en-US" dirty="0"/>
              <a:t>The policy element is that late homework is not accepted. The mechanism element is the program disabling itself after the due date. </a:t>
            </a:r>
          </a:p>
        </p:txBody>
      </p:sp>
    </p:spTree>
    <p:extLst>
      <p:ext uri="{BB962C8B-B14F-4D97-AF65-F5344CB8AC3E}">
        <p14:creationId xmlns:p14="http://schemas.microsoft.com/office/powerpoint/2010/main" val="25127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82" t="-2857" r="-7182" b="-2857"/>
          <a:stretch/>
        </p:blipFill>
        <p:spPr>
          <a:xfrm>
            <a:off x="-600" y="-2547664"/>
            <a:ext cx="9284422" cy="12015122"/>
          </a:xfrm>
          <a:prstGeom prst="rect">
            <a:avLst/>
          </a:prstGeom>
          <a:solidFill>
            <a:schemeClr val="accent4">
              <a:lumMod val="60000"/>
              <a:lumOff val="40000"/>
              <a:alpha val="63000"/>
            </a:schemeClr>
          </a:solidFill>
        </p:spPr>
      </p:pic>
      <p:sp>
        <p:nvSpPr>
          <p:cNvPr id="2" name="TextBox 1">
            <a:extLst>
              <a:ext uri="{FF2B5EF4-FFF2-40B4-BE49-F238E27FC236}">
                <a16:creationId xmlns:a16="http://schemas.microsoft.com/office/drawing/2014/main" id="{3D8848A0-29B1-3B46-9A03-3B7C2F62C3B0}"/>
              </a:ext>
            </a:extLst>
          </p:cNvPr>
          <p:cNvSpPr txBox="1"/>
          <p:nvPr/>
        </p:nvSpPr>
        <p:spPr>
          <a:xfrm>
            <a:off x="6185716" y="116632"/>
            <a:ext cx="3096344" cy="2585323"/>
          </a:xfrm>
          <a:prstGeom prst="rect">
            <a:avLst/>
          </a:prstGeom>
          <a:noFill/>
        </p:spPr>
        <p:txBody>
          <a:bodyPr wrap="square" rtlCol="0">
            <a:spAutoFit/>
          </a:bodyPr>
          <a:lstStyle/>
          <a:p>
            <a:r>
              <a:rPr lang="en-US" dirty="0"/>
              <a:t>Confidentiality – only right people have access to certain data</a:t>
            </a:r>
          </a:p>
          <a:p>
            <a:r>
              <a:rPr lang="en-US" dirty="0"/>
              <a:t>Integrity – info consistent and not altered by someone who shouldn’t alter it</a:t>
            </a:r>
          </a:p>
          <a:p>
            <a:r>
              <a:rPr lang="en-US" dirty="0"/>
              <a:t>Availability- could make bad decisions if can’t access normally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a:t>Key Security Concepts</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898860142"/>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412776"/>
          </a:xfrm>
        </p:spPr>
        <p:txBody>
          <a:bodyPr/>
          <a:lstStyle/>
          <a:p>
            <a:r>
              <a:rPr lang="en-US" sz="7200" dirty="0">
                <a:solidFill>
                  <a:schemeClr val="accent6">
                    <a:lumMod val="60000"/>
                    <a:lumOff val="40000"/>
                  </a:schemeClr>
                </a:solidFill>
              </a:rPr>
              <a:t>Levels of Impact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858380520"/>
              </p:ext>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63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229600" cy="836712"/>
          </a:xfrm>
        </p:spPr>
        <p:txBody>
          <a:bodyPr>
            <a:normAutofit/>
          </a:bodyPr>
          <a:lstStyle/>
          <a:p>
            <a:r>
              <a:rPr lang="en-US" sz="4400"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399751016"/>
              </p:ext>
            </p:extLst>
          </p:nvPr>
        </p:nvGraphicFramePr>
        <p:xfrm>
          <a:off x="251520" y="836712"/>
          <a:ext cx="8640960" cy="590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9512" y="188640"/>
            <a:ext cx="8778240" cy="6451612"/>
          </a:xfrm>
          <a:prstGeom prst="rect">
            <a:avLst/>
          </a:prstGeom>
          <a:solidFill>
            <a:schemeClr val="accent5">
              <a:lumMod val="50000"/>
            </a:schemeClr>
          </a:solidFill>
          <a:ln w="38100" cmpd="thinThick">
            <a:solidFill>
              <a:schemeClr val="accent6">
                <a:lumMod val="75000"/>
              </a:schemeClr>
            </a:solidFill>
            <a:miter lim="800000"/>
          </a:ln>
        </p:spPr>
        <p:txBody>
          <a:bodyPr wrap="square">
            <a:normAutofit lnSpcReduction="10000"/>
          </a:bodyPr>
          <a:lstStyle/>
          <a:p>
            <a:pPr marL="0" marR="0" algn="ctr">
              <a:spcBef>
                <a:spcPts val="0"/>
              </a:spcBef>
              <a:spcAft>
                <a:spcPts val="0"/>
              </a:spcAft>
            </a:pPr>
            <a:r>
              <a:rPr lang="en-US" sz="1600" b="1" dirty="0">
                <a:solidFill>
                  <a:schemeClr val="accent6">
                    <a:lumMod val="60000"/>
                    <a:lumOff val="40000"/>
                  </a:schemeClr>
                </a:solidFill>
                <a:latin typeface="Times" charset="0"/>
                <a:ea typeface="Times New Roman" charset="0"/>
                <a:cs typeface="Times New Roman" charset="0"/>
              </a:rPr>
              <a:t>Table 1.1   </a:t>
            </a:r>
          </a:p>
          <a:p>
            <a:pPr marL="0" marR="0" algn="ctr">
              <a:spcBef>
                <a:spcPts val="0"/>
              </a:spcBef>
              <a:spcAft>
                <a:spcPts val="0"/>
              </a:spcAft>
            </a:pPr>
            <a:endParaRPr lang="en-US" sz="1600" b="1" dirty="0">
              <a:latin typeface="Times" charset="0"/>
              <a:ea typeface="Times New Roman" charset="0"/>
              <a:cs typeface="Times New Roman" charset="0"/>
            </a:endParaRPr>
          </a:p>
          <a:p>
            <a:pPr marL="0" marR="0" algn="ctr">
              <a:spcBef>
                <a:spcPts val="0"/>
              </a:spcBef>
              <a:spcAft>
                <a:spcPts val="0"/>
              </a:spcAft>
            </a:pPr>
            <a:r>
              <a:rPr lang="en-US" sz="1200" b="1" dirty="0">
                <a:solidFill>
                  <a:schemeClr val="accent6">
                    <a:lumMod val="60000"/>
                    <a:lumOff val="40000"/>
                  </a:schemeClr>
                </a:solidFill>
                <a:latin typeface="Times" charset="0"/>
                <a:ea typeface="Times New Roman" charset="0"/>
                <a:cs typeface="Times New Roman" charset="0"/>
              </a:rPr>
              <a:t>Computer Security Terminology, from RFC 2828, </a:t>
            </a:r>
            <a:r>
              <a:rPr lang="en-US" sz="1200" b="1" i="1" dirty="0">
                <a:solidFill>
                  <a:schemeClr val="accent6">
                    <a:lumMod val="60000"/>
                    <a:lumOff val="40000"/>
                  </a:schemeClr>
                </a:solidFill>
                <a:latin typeface="Times" charset="0"/>
                <a:ea typeface="Times New Roman" charset="0"/>
                <a:cs typeface="Times New Roman" charset="0"/>
              </a:rPr>
              <a:t>Internet Security Glossary</a:t>
            </a:r>
            <a:r>
              <a:rPr lang="en-US" sz="1200" b="1" dirty="0">
                <a:solidFill>
                  <a:schemeClr val="accent6">
                    <a:lumMod val="60000"/>
                    <a:lumOff val="40000"/>
                  </a:schemeClr>
                </a:solidFill>
                <a:latin typeface="Times" charset="0"/>
                <a:ea typeface="Times New Roman" charset="0"/>
                <a:cs typeface="Times New Roman" charset="0"/>
              </a:rPr>
              <a:t>, May 2000</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Adversary (threat agent)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Individual, group, organization, or government that conducts or has the intent to conduct detrimental activities. </a:t>
            </a:r>
            <a:br>
              <a:rPr lang="en-US" sz="1200" dirty="0">
                <a:latin typeface="Times" charset="0"/>
                <a:ea typeface="Times New Roman" charset="0"/>
                <a:cs typeface="Times New Roman" charset="0"/>
              </a:rPr>
            </a:b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Attack</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kind of malicious activity that attempts to collect, disrupt, deny, degrade, or destroy information system resources or the information itself.</a:t>
            </a:r>
          </a:p>
          <a:p>
            <a:pPr marL="0" marR="0">
              <a:spcBef>
                <a:spcPts val="0"/>
              </a:spcBef>
              <a:spcAft>
                <a:spcPts val="0"/>
              </a:spcAft>
              <a:tabLst>
                <a:tab pos="342900" algn="l"/>
              </a:tabLst>
            </a:pP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Countermeasure</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 device or techniques that has as its objective the impairment of the operational effectiveness of undesirable or adversarial activity, or the prevention of espionage, sabotage, theft, or unauthorized access to or use of sensitive information or information systems.</a:t>
            </a:r>
          </a:p>
          <a:p>
            <a:pPr marL="0" marR="0">
              <a:spcBef>
                <a:spcPts val="0"/>
              </a:spcBef>
              <a:spcAft>
                <a:spcPts val="0"/>
              </a:spcAft>
              <a:tabLst>
                <a:tab pos="342900" algn="l"/>
              </a:tabLst>
            </a:pP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Risk</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measure of the extent to which an entity is threatened by a potential circumstance or event, and typically a function of 1) the adverse impacts that would arise if the circumstance or event occurs; and 2) the likelihood of occurrence.</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Security Policy</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set of criteria for the provision of security services. It defines and constrains the activities of a data processing facility in order to maintain a condition of security for systems and data.</a:t>
            </a:r>
            <a:br>
              <a:rPr lang="en-US" sz="1200" b="1" dirty="0">
                <a:latin typeface="Times" charset="0"/>
                <a:ea typeface="Times New Roman" charset="0"/>
                <a:cs typeface="Times New Roman" charset="0"/>
              </a:rPr>
            </a:b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System Resource (Asset)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major application, general support system, high impact program, physical plant, mission critical system, personnel, equipment, or a logically related group of systems.</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Threat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p>
          <a:p>
            <a:pPr marL="0" marR="0">
              <a:spcBef>
                <a:spcPts val="0"/>
              </a:spcBef>
              <a:spcAft>
                <a:spcPts val="0"/>
              </a:spcAft>
              <a:tabLst>
                <a:tab pos="342900" algn="l"/>
              </a:tabLst>
            </a:pPr>
            <a:br>
              <a:rPr lang="en-US" sz="1200"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Vulnerability</a:t>
            </a:r>
            <a:br>
              <a:rPr lang="en-US" sz="1200" b="1" dirty="0">
                <a:latin typeface="Times" charset="0"/>
                <a:ea typeface="Times New Roman" charset="0"/>
                <a:cs typeface="Times New Roman" charset="0"/>
              </a:rPr>
            </a:br>
            <a:r>
              <a:rPr lang="en-US" sz="1200" dirty="0">
                <a:latin typeface="Times" charset="0"/>
                <a:ea typeface="Times New Roman" charset="0"/>
                <a:cs typeface="Times New Roman" charset="0"/>
              </a:rPr>
              <a:t>	Weakness in an information system, system security procedures, internal controls, or implementation that could be exploited or triggered by a threat source. </a:t>
            </a:r>
          </a:p>
          <a:p>
            <a:pPr marL="0" marR="0">
              <a:spcBef>
                <a:spcPts val="0"/>
              </a:spcBef>
              <a:spcAft>
                <a:spcPts val="0"/>
              </a:spcAft>
              <a:tabLst>
                <a:tab pos="342900" algn="l"/>
              </a:tabLst>
            </a:pPr>
            <a:endParaRPr lang="en-US" sz="1200" dirty="0">
              <a:effectLst/>
              <a:latin typeface="Times" charset="0"/>
              <a:ea typeface="Times New Roman" charset="0"/>
              <a:cs typeface="Times New Roman" charset="0"/>
            </a:endParaRPr>
          </a:p>
          <a:p>
            <a:pPr marL="0" marR="0" algn="r">
              <a:spcBef>
                <a:spcPts val="0"/>
              </a:spcBef>
              <a:spcAft>
                <a:spcPts val="0"/>
              </a:spcAft>
              <a:tabLst>
                <a:tab pos="342900" algn="l"/>
              </a:tabLst>
            </a:pPr>
            <a:r>
              <a:rPr lang="en-US" sz="1000" dirty="0">
                <a:latin typeface="Times" charset="0"/>
                <a:ea typeface="Times New Roman" charset="0"/>
                <a:cs typeface="Times New Roman" charset="0"/>
              </a:rPr>
              <a:t>(Table can be found on page 8 in the textbook)</a:t>
            </a:r>
            <a:endParaRPr lang="en-US" sz="1000" dirty="0">
              <a:effectLst/>
              <a:latin typeface="Times" charset="0"/>
              <a:ea typeface="Times New Roman" charset="0"/>
              <a:cs typeface="Times New Roman" charset="0"/>
            </a:endParaRPr>
          </a:p>
        </p:txBody>
      </p:sp>
      <p:sp>
        <p:nvSpPr>
          <p:cNvPr id="3" name="TextBox 2">
            <a:extLst>
              <a:ext uri="{FF2B5EF4-FFF2-40B4-BE49-F238E27FC236}">
                <a16:creationId xmlns:a16="http://schemas.microsoft.com/office/drawing/2014/main" id="{47F3A80F-08CB-DA49-9EC5-A32CF599F006}"/>
              </a:ext>
            </a:extLst>
          </p:cNvPr>
          <p:cNvSpPr txBox="1"/>
          <p:nvPr/>
        </p:nvSpPr>
        <p:spPr>
          <a:xfrm>
            <a:off x="7380312" y="44624"/>
            <a:ext cx="1763688" cy="1754326"/>
          </a:xfrm>
          <a:prstGeom prst="rect">
            <a:avLst/>
          </a:prstGeom>
          <a:noFill/>
        </p:spPr>
        <p:txBody>
          <a:bodyPr wrap="square" rtlCol="0">
            <a:spAutoFit/>
          </a:bodyPr>
          <a:lstStyle/>
          <a:p>
            <a:r>
              <a:rPr lang="en-US" dirty="0"/>
              <a:t>Zero day is a vulnerability that is publicly announced that hasn’t had a chance to fix</a:t>
            </a:r>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500" r="2355" b="24800"/>
          <a:stretch/>
        </p:blipFill>
        <p:spPr>
          <a:xfrm>
            <a:off x="323528" y="410878"/>
            <a:ext cx="8496944" cy="6330490"/>
          </a:xfrm>
          <a:prstGeom prst="rect">
            <a:avLst/>
          </a:prstGeom>
          <a:solidFill>
            <a:schemeClr val="tx1"/>
          </a:solidFill>
        </p:spPr>
      </p:pic>
      <p:sp>
        <p:nvSpPr>
          <p:cNvPr id="3" name="TextBox 2">
            <a:extLst>
              <a:ext uri="{FF2B5EF4-FFF2-40B4-BE49-F238E27FC236}">
                <a16:creationId xmlns:a16="http://schemas.microsoft.com/office/drawing/2014/main" id="{E83DF7B4-8B47-8647-B791-895EBFB73DFA}"/>
              </a:ext>
            </a:extLst>
          </p:cNvPr>
          <p:cNvSpPr txBox="1"/>
          <p:nvPr/>
        </p:nvSpPr>
        <p:spPr>
          <a:xfrm>
            <a:off x="179512" y="116633"/>
            <a:ext cx="7992888" cy="1477328"/>
          </a:xfrm>
          <a:prstGeom prst="rect">
            <a:avLst/>
          </a:prstGeom>
          <a:noFill/>
        </p:spPr>
        <p:txBody>
          <a:bodyPr wrap="square" rtlCol="0">
            <a:spAutoFit/>
          </a:bodyPr>
          <a:lstStyle/>
          <a:p>
            <a:r>
              <a:rPr lang="en-US" dirty="0">
                <a:solidFill>
                  <a:srgbClr val="FF0000"/>
                </a:solidFill>
              </a:rPr>
              <a:t>Owners countermeasures</a:t>
            </a:r>
          </a:p>
          <a:p>
            <a:r>
              <a:rPr lang="en-US" dirty="0">
                <a:solidFill>
                  <a:srgbClr val="FF0000"/>
                </a:solidFill>
              </a:rPr>
              <a:t>Assets</a:t>
            </a:r>
          </a:p>
          <a:p>
            <a:r>
              <a:rPr lang="en-US" dirty="0">
                <a:solidFill>
                  <a:srgbClr val="FF0000"/>
                </a:solidFill>
              </a:rPr>
              <a:t>Risk</a:t>
            </a:r>
          </a:p>
          <a:p>
            <a:r>
              <a:rPr lang="en-US" dirty="0">
                <a:solidFill>
                  <a:srgbClr val="FF0000"/>
                </a:solidFill>
              </a:rPr>
              <a:t>Threats</a:t>
            </a:r>
          </a:p>
          <a:p>
            <a:r>
              <a:rPr lang="en-US" dirty="0">
                <a:solidFill>
                  <a:srgbClr val="FF0000"/>
                </a:solidFill>
              </a:rPr>
              <a:t>Threat agents</a:t>
            </a:r>
          </a:p>
        </p:txBody>
      </p:sp>
    </p:spTree>
  </p:cSld>
  <p:clrMapOvr>
    <a:masterClrMapping/>
  </p:clrMapOvr>
  <p:transition spd="slow">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0">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76865</TotalTime>
  <Words>10840</Words>
  <Application>Microsoft Macintosh PowerPoint</Application>
  <PresentationFormat>On-screen Show (4:3)</PresentationFormat>
  <Paragraphs>1090</Paragraphs>
  <Slides>37</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Baskerville Bold Italic</vt:lpstr>
      <vt:lpstr>Century Gothic</vt:lpstr>
      <vt:lpstr>Courier New</vt:lpstr>
      <vt:lpstr>Palatino Linotype</vt:lpstr>
      <vt:lpstr>Times</vt:lpstr>
      <vt:lpstr>Times New Roman</vt:lpstr>
      <vt:lpstr>Executive</vt:lpstr>
      <vt:lpstr>PowerPoint Presentation</vt:lpstr>
      <vt:lpstr>Chapter 1</vt:lpstr>
      <vt:lpstr>The NIST Internal/Interagency Report NISTIR 7298 (Glossary of Key Information Security Terms , May 2013) defines the term computer security as follows:</vt:lpstr>
      <vt:lpstr>PowerPoint Presentation</vt:lpstr>
      <vt:lpstr>Key Security Concepts</vt:lpstr>
      <vt:lpstr>Levels of Impact</vt:lpstr>
      <vt:lpstr>Computer Security Challenges</vt:lpstr>
      <vt:lpstr>PowerPoint Presentation</vt:lpstr>
      <vt:lpstr>PowerPoint Presentation</vt:lpstr>
      <vt:lpstr>Assets of a Computer System</vt:lpstr>
      <vt:lpstr>Vulnerabilities, Threats  and Attacks</vt:lpstr>
      <vt:lpstr>Test</vt:lpstr>
      <vt:lpstr>PowerPoint Presentation</vt:lpstr>
      <vt:lpstr>Countermeasures</vt:lpstr>
      <vt:lpstr>PowerPoint Presentation</vt:lpstr>
      <vt:lpstr>PowerPoint Presentation</vt:lpstr>
      <vt:lpstr>PowerPoint Presentation</vt:lpstr>
      <vt:lpstr>Test</vt:lpstr>
      <vt:lpstr>Test</vt:lpstr>
      <vt:lpstr>Test</vt:lpstr>
      <vt:lpstr>Test</vt:lpstr>
      <vt:lpstr>Test</vt:lpstr>
      <vt:lpstr>Test</vt:lpstr>
      <vt:lpstr>Test</vt:lpstr>
      <vt:lpstr>Passive and Active Attacks</vt:lpstr>
      <vt:lpstr>PowerPoint Presentation</vt:lpstr>
      <vt:lpstr>PowerPoint Presentation</vt:lpstr>
      <vt:lpstr>Fundamental Security Design Principles</vt:lpstr>
      <vt:lpstr>Attack Surfaces</vt:lpstr>
      <vt:lpstr>Attack Surface Categories</vt:lpstr>
      <vt:lpstr>PowerPoint Presentation</vt:lpstr>
      <vt:lpstr>PowerPoint Presentation</vt:lpstr>
      <vt:lpstr>Computer Security Strategy</vt:lpstr>
      <vt:lpstr>Standards</vt:lpstr>
      <vt:lpstr>Summary</vt:lpstr>
      <vt:lpstr>Test </vt:lpstr>
      <vt:lpstr>Answers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John Doll</cp:lastModifiedBy>
  <cp:revision>289</cp:revision>
  <dcterms:created xsi:type="dcterms:W3CDTF">2014-08-18T03:27:50Z</dcterms:created>
  <dcterms:modified xsi:type="dcterms:W3CDTF">2022-01-27T14:02:46Z</dcterms:modified>
</cp:coreProperties>
</file>