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9144000" cy="6858000" type="screen4x3"/>
  <p:notesSz cx="6858000" cy="9144000"/>
  <p:embeddedFontLst>
    <p:embeddedFont>
      <p:font typeface="Calibri" panose="020F0502020204030204" pitchFamily="34" charset="0"/>
      <p:regular r:id="rId53"/>
      <p:bold r:id="rId54"/>
      <p:italic r:id="rId55"/>
      <p:boldItalic r:id="rId56"/>
    </p:embeddedFont>
    <p:embeddedFont>
      <p:font typeface="Cambria" panose="02040503050406030204" pitchFamily="18" charset="0"/>
      <p:regular r:id="rId57"/>
      <p:bold r:id="rId58"/>
      <p:italic r:id="rId59"/>
      <p:boldItalic r:id="rId60"/>
    </p:embeddedFont>
    <p:embeddedFont>
      <p:font typeface="Century" panose="02040604050505020304" pitchFamily="18" charset="0"/>
      <p:regular r:id="rId61"/>
    </p:embeddedFont>
    <p:embeddedFont>
      <p:font typeface="Constantia" panose="02030602050306030303" pitchFamily="18" charset="0"/>
      <p:regular r:id="rId62"/>
      <p:bold r:id="rId63"/>
      <p:italic r:id="rId64"/>
      <p:boldItalic r:id="rId65"/>
    </p:embeddedFont>
    <p:embeddedFont>
      <p:font typeface="Tahoma" panose="020B0604030504040204" pitchFamily="34" charset="0"/>
      <p:regular r:id="rId66"/>
      <p:bold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64">
          <p15:clr>
            <a:srgbClr val="A4A3A4"/>
          </p15:clr>
        </p15:guide>
        <p15:guide id="2" orient="horz" pos="1392">
          <p15:clr>
            <a:srgbClr val="A4A3A4"/>
          </p15:clr>
        </p15:guide>
        <p15:guide id="3" pos="2866">
          <p15:clr>
            <a:srgbClr val="A4A3A4"/>
          </p15:clr>
        </p15:guide>
        <p15:guide id="4" pos="1920">
          <p15:clr>
            <a:srgbClr val="A4A3A4"/>
          </p15:clr>
        </p15:guide>
        <p15:guide id="5" pos="421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gDlH3veDADZUBlM0XjJe+hkqnV4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343399-76D5-42EE-BC51-3E5D2071918C}">
  <a:tblStyle styleId="{80343399-76D5-42EE-BC51-3E5D2071918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A2BE403-04A7-466A-8C9F-C193C5C2C6CB}" styleName="Table_1">
    <a:wholeTbl>
      <a:tcTxStyle b="off" i="off">
        <a:font>
          <a:latin typeface="Cambria"/>
          <a:ea typeface="Cambria"/>
          <a:cs typeface="Cambri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24" d="100"/>
          <a:sy n="124" d="100"/>
        </p:scale>
        <p:origin x="1824" y="168"/>
      </p:cViewPr>
      <p:guideLst>
        <p:guide orient="horz" pos="3264"/>
        <p:guide orient="horz" pos="1392"/>
        <p:guide pos="2866"/>
        <p:guide pos="1920"/>
        <p:guide pos="421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200"/>
              <a:buFont typeface="Calibri"/>
              <a:buAutoNum type="arabicPeriod"/>
            </a:pPr>
            <a:r>
              <a:rPr lang="en-US"/>
              <a:t>Message </a:t>
            </a:r>
            <a:r>
              <a:rPr lang="en-US" b="1"/>
              <a:t>authenticity</a:t>
            </a:r>
            <a:r>
              <a:rPr lang="en-US"/>
              <a:t> means that you can establish that the message originated from a trusted entity. For this reason message </a:t>
            </a:r>
            <a:r>
              <a:rPr lang="en-US" b="1"/>
              <a:t>authenticity </a:t>
            </a:r>
            <a:r>
              <a:rPr lang="en-US"/>
              <a:t>often implies </a:t>
            </a:r>
            <a:r>
              <a:rPr lang="en-US" b="1"/>
              <a:t>integrity</a:t>
            </a:r>
            <a:r>
              <a:rPr lang="en-US"/>
              <a:t>.</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b="1"/>
              <a:t>We cannot have data authenticity without integrity</a:t>
            </a:r>
            <a:r>
              <a:rPr lang="en-US"/>
              <a:t>. If I write a letter and the mailman changes a letter in the letter I wrote, then the letter I wrote is no longer authentic since it is not the same letter I sent; it is now, in a way, a new letter created by the mailman.</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Authenticity helps to reduce instances of </a:t>
            </a:r>
            <a:r>
              <a:rPr lang="en-US" b="1"/>
              <a:t>fraud</a:t>
            </a:r>
            <a:r>
              <a:rPr lang="en-US"/>
              <a:t> by way of misrepresentation. For further authenticity purposes, it is also important to verify that all parties in a transaction are who they really claim to be.</a:t>
            </a:r>
            <a:endParaRPr/>
          </a:p>
        </p:txBody>
      </p:sp>
      <p:sp>
        <p:nvSpPr>
          <p:cNvPr id="234" name="Google Shape;23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274" name="Google Shape;274;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accent1"/>
                </a:solidFill>
                <a:latin typeface="Tahoma"/>
                <a:ea typeface="Tahoma"/>
                <a:cs typeface="Tahoma"/>
                <a:sym typeface="Tahoma"/>
              </a:rPr>
              <a:t>12</a:t>
            </a:fld>
            <a:endParaRPr sz="1200">
              <a:solidFill>
                <a:schemeClr val="accent1"/>
              </a:solidFill>
              <a:latin typeface="Tahoma"/>
              <a:ea typeface="Tahoma"/>
              <a:cs typeface="Tahoma"/>
              <a:sym typeface="Tahom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283" name="Google Shape;283;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4F81BD"/>
              </a:buClr>
              <a:buSzPts val="1200"/>
              <a:buFont typeface="Tahoma"/>
              <a:buNone/>
            </a:pPr>
            <a:fld id="{00000000-1234-1234-1234-123412341234}" type="slidenum">
              <a:rPr lang="en-US" sz="1200" b="0" i="0" u="none" strike="noStrike" cap="none">
                <a:solidFill>
                  <a:srgbClr val="4F81BD"/>
                </a:solidFill>
                <a:latin typeface="Tahoma"/>
                <a:ea typeface="Tahoma"/>
                <a:cs typeface="Tahoma"/>
                <a:sym typeface="Tahoma"/>
              </a:rPr>
              <a:t>13</a:t>
            </a:fld>
            <a:endParaRPr sz="1200" b="0" i="0" u="none" strike="noStrike" cap="none">
              <a:solidFill>
                <a:srgbClr val="4F81BD"/>
              </a:solidFill>
              <a:latin typeface="Tahoma"/>
              <a:ea typeface="Tahoma"/>
              <a:cs typeface="Tahoma"/>
              <a:sym typeface="Tahom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310" name="Google Shape;31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accent1"/>
                </a:solidFill>
                <a:latin typeface="Tahoma"/>
                <a:ea typeface="Tahoma"/>
                <a:cs typeface="Tahoma"/>
                <a:sym typeface="Tahoma"/>
              </a:rPr>
              <a:t>16</a:t>
            </a:fld>
            <a:endParaRPr sz="1200">
              <a:solidFill>
                <a:schemeClr val="accent1"/>
              </a:solidFill>
              <a:latin typeface="Tahoma"/>
              <a:ea typeface="Tahoma"/>
              <a:cs typeface="Tahoma"/>
              <a:sym typeface="Tahom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3" name="Google Shape;333;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Caesar cipher is one type of monoalphabetic cipher. This means that each plaintext letter is encoded to the same cipher letter or symbol. </a:t>
            </a:r>
            <a:endParaRPr/>
          </a:p>
          <a:p>
            <a:pPr marL="228600" lvl="0" indent="-228600" algn="l" rtl="0">
              <a:lnSpc>
                <a:spcPct val="100000"/>
              </a:lnSpc>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The main weakness of monoalphabetic ciphers is that although the letters themselves change, their frequency does not. So, any enthusiastic cryptographer could crack the code using frequency analysis tables of the original plaintext language. This method was first documented by an Arabic mathematician Abu al-Kindi in the 9th century.</a:t>
            </a:r>
            <a:endParaRPr/>
          </a:p>
          <a:p>
            <a:pPr marL="228600" lvl="0" indent="-152400" algn="l" rtl="0">
              <a:lnSpc>
                <a:spcPct val="100000"/>
              </a:lnSpc>
              <a:spcBef>
                <a:spcPts val="0"/>
              </a:spcBef>
              <a:spcAft>
                <a:spcPts val="0"/>
              </a:spcAft>
              <a:buClr>
                <a:schemeClr val="dk1"/>
              </a:buClr>
              <a:buSzPts val="1200"/>
              <a:buFont typeface="Calibri"/>
              <a:buNone/>
            </a:pPr>
            <a:endParaRPr>
              <a:latin typeface="Times New Roman"/>
              <a:ea typeface="Times New Roman"/>
              <a:cs typeface="Times New Roman"/>
              <a:sym typeface="Times New Roman"/>
            </a:endParaRPr>
          </a:p>
        </p:txBody>
      </p:sp>
      <p:sp>
        <p:nvSpPr>
          <p:cNvPr id="334" name="Google Shape;334;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accent1"/>
                </a:solidFill>
                <a:latin typeface="Tahoma"/>
                <a:ea typeface="Tahoma"/>
                <a:cs typeface="Tahoma"/>
                <a:sym typeface="Tahoma"/>
              </a:rPr>
              <a:t>18</a:t>
            </a:fld>
            <a:endParaRPr sz="1200">
              <a:solidFill>
                <a:schemeClr val="accent1"/>
              </a:solidFill>
              <a:latin typeface="Tahoma"/>
              <a:ea typeface="Tahoma"/>
              <a:cs typeface="Tahoma"/>
              <a:sym typeface="Tahom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1bf988ea3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1bf988ea3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111bf988ea3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1. ensure security of communication over insecure medium</a:t>
            </a:r>
            <a:endParaRPr/>
          </a:p>
        </p:txBody>
      </p:sp>
      <p:sp>
        <p:nvSpPr>
          <p:cNvPr id="99" name="Google Shape;9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200"/>
              <a:buFont typeface="Calibri"/>
              <a:buAutoNum type="arabicPeriod"/>
            </a:pPr>
            <a:r>
              <a:rPr lang="en-US"/>
              <a:t>Frequency analysis is the study of letters or groups of letters contained in a ciphertext in an attempt to partially reveal the message. </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Knowing the usual frequencies of letters in English communication, if the encryption method does not effectively mask these frequencies it is possible to statistically determine parts of the plaintext from looking at the ciphertext alone. </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Let’s look at an example based on a plaintext encrypted with the Caesar Cipher – a cipher that provides no protection from frequency analysis.</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Substitution ciphers preserve the language features.</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Substitution ciphers are vulnerable to frequency analysis attacks.</a:t>
            </a:r>
            <a:endParaRPr/>
          </a:p>
          <a:p>
            <a:pPr marL="228600" lvl="0" indent="-152400" algn="l" rtl="0">
              <a:lnSpc>
                <a:spcPct val="100000"/>
              </a:lnSpc>
              <a:spcBef>
                <a:spcPts val="0"/>
              </a:spcBef>
              <a:spcAft>
                <a:spcPts val="0"/>
              </a:spcAft>
              <a:buClr>
                <a:schemeClr val="dk1"/>
              </a:buClr>
              <a:buSzPts val="1200"/>
              <a:buFont typeface="Calibri"/>
              <a:buNone/>
            </a:pP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In addition to this, English also has a number of common letter patterns that we can also use to help decrypt monoalphabetic ciphers:</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The method of decryption using frequency analysis has two stages: </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Work out the frequencies of letters or symbols in the ciphertext and compare the results to the letter frequencies in the language � e.g., we know �e� is the most common letter in English, and �the� is the most frequent word.</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Make intelligent guesses for words or letters � e.g., a lone letter in English will be �I� or �A�. This method is time consuming, and is less accurate for short messages, but is a valuable aid to the cryptographer.</a:t>
            </a:r>
            <a:endParaRPr/>
          </a:p>
        </p:txBody>
      </p:sp>
      <p:sp>
        <p:nvSpPr>
          <p:cNvPr id="359" name="Google Shape;359;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 </a:t>
            </a:r>
            <a:r>
              <a:rPr lang="en-US" sz="1200" b="0" i="0">
                <a:solidFill>
                  <a:schemeClr val="dk1"/>
                </a:solidFill>
                <a:latin typeface="Calibri"/>
                <a:ea typeface="Calibri"/>
                <a:cs typeface="Calibri"/>
                <a:sym typeface="Calibri"/>
              </a:rPr>
              <a:t>if we “shift” the entire column of the frequency of our ciphertext up, we get the following table.</a:t>
            </a:r>
            <a:endParaRPr>
              <a:latin typeface="Times New Roman"/>
              <a:ea typeface="Times New Roman"/>
              <a:cs typeface="Times New Roman"/>
              <a:sym typeface="Times New Roman"/>
            </a:endParaRPr>
          </a:p>
        </p:txBody>
      </p:sp>
      <p:sp>
        <p:nvSpPr>
          <p:cNvPr id="372" name="Google Shape;372;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4F81BD"/>
              </a:buClr>
              <a:buSzPts val="1200"/>
              <a:buFont typeface="Tahoma"/>
              <a:buNone/>
            </a:pPr>
            <a:fld id="{00000000-1234-1234-1234-123412341234}" type="slidenum">
              <a:rPr lang="en-US" sz="1200" b="0" i="0" u="none" strike="noStrike" cap="none">
                <a:solidFill>
                  <a:srgbClr val="4F81BD"/>
                </a:solidFill>
                <a:latin typeface="Tahoma"/>
                <a:ea typeface="Tahoma"/>
                <a:cs typeface="Tahoma"/>
                <a:sym typeface="Tahoma"/>
              </a:rPr>
              <a:t>22</a:t>
            </a:fld>
            <a:endParaRPr sz="1200" b="0" i="0" u="none" strike="noStrike" cap="none">
              <a:solidFill>
                <a:srgbClr val="4F81BD"/>
              </a:solidFill>
              <a:latin typeface="Tahoma"/>
              <a:ea typeface="Tahoma"/>
              <a:cs typeface="Tahoma"/>
              <a:sym typeface="Tahom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387" name="Google Shape;387;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accent1"/>
                </a:solidFill>
                <a:latin typeface="Tahoma"/>
                <a:ea typeface="Tahoma"/>
                <a:cs typeface="Tahoma"/>
                <a:sym typeface="Tahoma"/>
              </a:rPr>
              <a:t>23</a:t>
            </a:fld>
            <a:endParaRPr sz="1200">
              <a:solidFill>
                <a:schemeClr val="accent1"/>
              </a:solidFill>
              <a:latin typeface="Tahoma"/>
              <a:ea typeface="Tahoma"/>
              <a:cs typeface="Tahoma"/>
              <a:sym typeface="Tahom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11bf988ea3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11bf988ea3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111bf988ea3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11bf988ea3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11bf988ea3_0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g111bf988ea3_0_3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11bf988ea3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11bf988ea3_0_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g111bf988ea3_0_4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11bf988ea3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11bf988ea3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g111bf988ea3_0_6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1bf988ea3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11bf988ea3_0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111bf988ea3_0_7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11bf988ea3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11bf988ea3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g111bf988ea3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lnSpc>
                <a:spcPct val="100000"/>
              </a:lnSpc>
              <a:spcBef>
                <a:spcPts val="0"/>
              </a:spcBef>
              <a:spcAft>
                <a:spcPts val="0"/>
              </a:spcAft>
              <a:buClr>
                <a:schemeClr val="dk1"/>
              </a:buClr>
              <a:buSzPts val="1200"/>
              <a:buFont typeface="Calibri"/>
              <a:buNone/>
            </a:pPr>
            <a:endParaRPr/>
          </a:p>
          <a:p>
            <a:pPr marL="228600" lvl="0" indent="-152400" algn="l" rtl="0">
              <a:lnSpc>
                <a:spcPct val="100000"/>
              </a:lnSpc>
              <a:spcBef>
                <a:spcPts val="0"/>
              </a:spcBef>
              <a:spcAft>
                <a:spcPts val="0"/>
              </a:spcAft>
              <a:buClr>
                <a:schemeClr val="dk1"/>
              </a:buClr>
              <a:buSzPts val="1200"/>
              <a:buFont typeface="Calibri"/>
              <a:buNone/>
            </a:pPr>
            <a:endParaRPr/>
          </a:p>
        </p:txBody>
      </p:sp>
      <p:sp>
        <p:nvSpPr>
          <p:cNvPr id="115" name="Google Shape;115;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6" name="Google Shape;466;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2" name="Google Shape;47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 A little harder to break but frequency analysis is possible</a:t>
            </a:r>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473" name="Google Shape;473;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4F81BD"/>
              </a:buClr>
              <a:buSzPts val="1200"/>
              <a:buFont typeface="Tahoma"/>
              <a:buNone/>
            </a:pPr>
            <a:fld id="{00000000-1234-1234-1234-123412341234}" type="slidenum">
              <a:rPr lang="en-US" sz="1200" b="0" i="0" u="none" strike="noStrike" cap="none">
                <a:solidFill>
                  <a:srgbClr val="4F81BD"/>
                </a:solidFill>
                <a:latin typeface="Tahoma"/>
                <a:ea typeface="Tahoma"/>
                <a:cs typeface="Tahoma"/>
                <a:sym typeface="Tahoma"/>
              </a:rPr>
              <a:t>31</a:t>
            </a:fld>
            <a:endParaRPr sz="1200" b="0" i="0" u="none" strike="noStrike" cap="none">
              <a:solidFill>
                <a:srgbClr val="4F81BD"/>
              </a:solidFill>
              <a:latin typeface="Tahoma"/>
              <a:ea typeface="Tahoma"/>
              <a:cs typeface="Tahoma"/>
              <a:sym typeface="Tahom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11bd550119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11bd550119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g111bd550119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200"/>
              <a:buFont typeface="Calibri"/>
              <a:buAutoNum type="arabicPeriod"/>
            </a:pPr>
            <a:r>
              <a:rPr lang="en-US"/>
              <a:t>Extension – because it fixes the vulnerability of the Vigenere cipher by using very long keys</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Key is a random string that is at least as long as the plaintext</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Encryption is similar to shift cipher </a:t>
            </a:r>
            <a:endParaRPr/>
          </a:p>
        </p:txBody>
      </p:sp>
      <p:sp>
        <p:nvSpPr>
          <p:cNvPr id="492" name="Google Shape;492;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Google Shape;501;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200"/>
              <a:buFont typeface="Calibri"/>
              <a:buAutoNum type="arabicPeriod"/>
            </a:pPr>
            <a:r>
              <a:rPr lang="en-US"/>
              <a:t>XOR; exclusive or</a:t>
            </a:r>
            <a:endParaRPr/>
          </a:p>
          <a:p>
            <a:pPr marL="228600" lvl="0" indent="-228600" algn="l" rtl="0">
              <a:lnSpc>
                <a:spcPct val="100000"/>
              </a:lnSpc>
              <a:spcBef>
                <a:spcPts val="0"/>
              </a:spcBef>
              <a:spcAft>
                <a:spcPts val="0"/>
              </a:spcAft>
              <a:buClr>
                <a:schemeClr val="dk1"/>
              </a:buClr>
              <a:buSzPts val="1200"/>
              <a:buFont typeface="Calibri"/>
              <a:buAutoNum type="arabicPeriod"/>
            </a:pPr>
            <a:r>
              <a:rPr lang="en-US"/>
              <a:t>Exclusive or or exclusive disjunction is a logical operation that outputs true only when inputs differ (one is true, the other is false)</a:t>
            </a:r>
            <a:endParaRPr/>
          </a:p>
        </p:txBody>
      </p:sp>
      <p:sp>
        <p:nvSpPr>
          <p:cNvPr id="502" name="Google Shape;502;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6" name="Google Shape;516;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6" name="Google Shape;526;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A common method of encoding letters in binary is the America Standard Code for Information Interchange (ASCII) protocol.</a:t>
            </a:r>
            <a:endParaRPr/>
          </a:p>
          <a:p>
            <a:pPr marL="0" lvl="0" indent="0" algn="l" rtl="0">
              <a:lnSpc>
                <a:spcPct val="100000"/>
              </a:lnSpc>
              <a:spcBef>
                <a:spcPts val="0"/>
              </a:spcBef>
              <a:spcAft>
                <a:spcPts val="0"/>
              </a:spcAft>
              <a:buSzPts val="1400"/>
              <a:buNone/>
            </a:pPr>
            <a:endParaRPr/>
          </a:p>
        </p:txBody>
      </p:sp>
      <p:sp>
        <p:nvSpPr>
          <p:cNvPr id="527" name="Google Shape;527;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5" name="Google Shape;535;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To encrypt the message using this pad, we exclusive-or each bit of the message with each bit of the one-time pad.</a:t>
            </a:r>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rgbClr val="000000"/>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536" name="Google Shape;536;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4" name="Google Shape;544;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Decryption process is same as encryption, i.e. we perform the exclusive-or of the ciphertext and the one-time pad, which gives us the original message. This works because X^X = 0 (i.e. the exclusive-or of something with itself is 0).</a:t>
            </a:r>
            <a:endParaRPr/>
          </a:p>
          <a:p>
            <a:pPr marL="0" lvl="0" indent="0" algn="l" rtl="0">
              <a:lnSpc>
                <a:spcPct val="100000"/>
              </a:lnSpc>
              <a:spcBef>
                <a:spcPts val="0"/>
              </a:spcBef>
              <a:spcAft>
                <a:spcPts val="0"/>
              </a:spcAft>
              <a:buSzPts val="1400"/>
              <a:buNone/>
            </a:pPr>
            <a:endParaRPr/>
          </a:p>
        </p:txBody>
      </p:sp>
      <p:sp>
        <p:nvSpPr>
          <p:cNvPr id="545" name="Google Shape;545;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3" name="Google Shape;553;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lnSpc>
                <a:spcPct val="100000"/>
              </a:lnSpc>
              <a:spcBef>
                <a:spcPts val="0"/>
              </a:spcBef>
              <a:spcAft>
                <a:spcPts val="0"/>
              </a:spcAft>
              <a:buClr>
                <a:schemeClr val="dk1"/>
              </a:buClr>
              <a:buSzPts val="1200"/>
              <a:buFont typeface="Calibri"/>
              <a:buNone/>
            </a:pPr>
            <a:endParaRPr/>
          </a:p>
        </p:txBody>
      </p:sp>
      <p:sp>
        <p:nvSpPr>
          <p:cNvPr id="554" name="Google Shape;554;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Study of mathematical techniques to achieve various goals in information security, such as confidentiality, authentication, integrity, etc.</a:t>
            </a:r>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rgbClr val="000000"/>
              </a:solidFill>
              <a:latin typeface="Calibri"/>
              <a:ea typeface="Calibri"/>
              <a:cs typeface="Calibri"/>
              <a:sym typeface="Calibri"/>
            </a:endParaRPr>
          </a:p>
          <a:p>
            <a:pPr marL="228600" lvl="0" indent="-152400" algn="l" rtl="0">
              <a:lnSpc>
                <a:spcPct val="100000"/>
              </a:lnSpc>
              <a:spcBef>
                <a:spcPts val="0"/>
              </a:spcBef>
              <a:spcAft>
                <a:spcPts val="0"/>
              </a:spcAft>
              <a:buClr>
                <a:schemeClr val="dk1"/>
              </a:buClr>
              <a:buSzPts val="1200"/>
              <a:buFont typeface="Calibri"/>
              <a:buNone/>
            </a:pPr>
            <a:endParaRPr/>
          </a:p>
        </p:txBody>
      </p:sp>
      <p:sp>
        <p:nvSpPr>
          <p:cNvPr id="128" name="Google Shape;12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11bd550119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11bd550119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g111bd550119_0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11bd550119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11bd550119_0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g111bd550119_0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11bd550119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11bd550119_0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g111bd550119_0_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11bd550119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11bd550119_0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g111bd550119_0_4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11bd550119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11bd550119_0_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0" name="Google Shape;610;g111bd550119_0_6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11bd550119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11bd550119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g111bd550119_0_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11bd550119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11bd550119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g111bd550119_0_5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11beefee1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111beefee1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g111beefee1e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5" name="Google Shape;645;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lnSpc>
                <a:spcPct val="100000"/>
              </a:lnSpc>
              <a:spcBef>
                <a:spcPts val="0"/>
              </a:spcBef>
              <a:spcAft>
                <a:spcPts val="0"/>
              </a:spcAft>
              <a:buClr>
                <a:schemeClr val="dk1"/>
              </a:buClr>
              <a:buSzPts val="1200"/>
              <a:buFont typeface="Calibri"/>
              <a:buNone/>
            </a:pPr>
            <a:endParaRPr/>
          </a:p>
          <a:p>
            <a:pPr marL="228600" lvl="0" indent="-152400" algn="l" rtl="0">
              <a:lnSpc>
                <a:spcPct val="100000"/>
              </a:lnSpc>
              <a:spcBef>
                <a:spcPts val="0"/>
              </a:spcBef>
              <a:spcAft>
                <a:spcPts val="0"/>
              </a:spcAft>
              <a:buClr>
                <a:schemeClr val="dk1"/>
              </a:buClr>
              <a:buSzPts val="1200"/>
              <a:buFont typeface="Calibri"/>
              <a:buNone/>
            </a:pPr>
            <a:endParaRPr/>
          </a:p>
        </p:txBody>
      </p:sp>
      <p:sp>
        <p:nvSpPr>
          <p:cNvPr id="135" name="Google Shape;135;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2" name="Google Shape;652;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3" name="Google Shape;653;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lnSpc>
                <a:spcPct val="100000"/>
              </a:lnSpc>
              <a:spcBef>
                <a:spcPts val="0"/>
              </a:spcBef>
              <a:spcAft>
                <a:spcPts val="0"/>
              </a:spcAft>
              <a:buClr>
                <a:schemeClr val="dk1"/>
              </a:buClr>
              <a:buSzPts val="1200"/>
              <a:buFont typeface="Calibri"/>
              <a:buNone/>
            </a:pPr>
            <a:endParaRPr/>
          </a:p>
          <a:p>
            <a:pPr marL="228600" lvl="0" indent="-152400" algn="l" rtl="0">
              <a:lnSpc>
                <a:spcPct val="100000"/>
              </a:lnSpc>
              <a:spcBef>
                <a:spcPts val="0"/>
              </a:spcBef>
              <a:spcAft>
                <a:spcPts val="0"/>
              </a:spcAft>
              <a:buClr>
                <a:schemeClr val="dk1"/>
              </a:buClr>
              <a:buSzPts val="1200"/>
              <a:buFont typeface="Calibri"/>
              <a:buNone/>
            </a:pPr>
            <a:endParaRPr/>
          </a:p>
        </p:txBody>
      </p:sp>
      <p:sp>
        <p:nvSpPr>
          <p:cNvPr id="168" name="Google Shape;16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lnSpc>
                <a:spcPct val="100000"/>
              </a:lnSpc>
              <a:spcBef>
                <a:spcPts val="0"/>
              </a:spcBef>
              <a:spcAft>
                <a:spcPts val="0"/>
              </a:spcAft>
              <a:buClr>
                <a:schemeClr val="dk1"/>
              </a:buClr>
              <a:buSzPts val="1200"/>
              <a:buFont typeface="Calibri"/>
              <a:buNone/>
            </a:pPr>
            <a:endParaRPr/>
          </a:p>
          <a:p>
            <a:pPr marL="228600" lvl="0" indent="-152400" algn="l" rtl="0">
              <a:lnSpc>
                <a:spcPct val="100000"/>
              </a:lnSpc>
              <a:spcBef>
                <a:spcPts val="0"/>
              </a:spcBef>
              <a:spcAft>
                <a:spcPts val="0"/>
              </a:spcAft>
              <a:buClr>
                <a:schemeClr val="dk1"/>
              </a:buClr>
              <a:buSzPts val="1200"/>
              <a:buFont typeface="Calibri"/>
              <a:buNone/>
            </a:pPr>
            <a:endParaRPr/>
          </a:p>
        </p:txBody>
      </p:sp>
      <p:sp>
        <p:nvSpPr>
          <p:cNvPr id="175" name="Google Shape;175;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1"/>
          <p:cNvSpPr txBox="1">
            <a:spLocks noGrp="1"/>
          </p:cNvSpPr>
          <p:nvPr>
            <p:ph type="ctrTitle"/>
          </p:nvPr>
        </p:nvSpPr>
        <p:spPr>
          <a:xfrm>
            <a:off x="685800" y="2130425"/>
            <a:ext cx="7772400" cy="1470025"/>
          </a:xfrm>
          <a:prstGeom prst="rect">
            <a:avLst/>
          </a:prstGeom>
          <a:noFill/>
          <a:ln>
            <a:noFill/>
          </a:ln>
        </p:spPr>
        <p:txBody>
          <a:bodyPr spcFirstLastPara="1" wrap="square" lIns="0" tIns="45700" rIns="0" bIns="45700" anchor="ctr" anchorCtr="0">
            <a:normAutofit/>
          </a:bodyPr>
          <a:lstStyle>
            <a:lvl1pPr lvl="0" algn="ctr">
              <a:lnSpc>
                <a:spcPct val="100000"/>
              </a:lnSpc>
              <a:spcBef>
                <a:spcPts val="0"/>
              </a:spcBef>
              <a:spcAft>
                <a:spcPts val="0"/>
              </a:spcAft>
              <a:buClr>
                <a:schemeClr val="dk2"/>
              </a:buClr>
              <a:buSzPts val="4400"/>
              <a:buFont typeface="Calibri"/>
              <a:buNone/>
              <a:defRPr b="0" i="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SzPts val="3200"/>
              <a:buNone/>
              <a:defRPr b="0" i="0">
                <a:solidFill>
                  <a:srgbClr val="000000"/>
                </a:solidFill>
                <a:latin typeface="Calibri"/>
                <a:ea typeface="Calibri"/>
                <a:cs typeface="Calibri"/>
                <a:sym typeface="Calibri"/>
              </a:defRPr>
            </a:lvl1pPr>
            <a:lvl2pPr lvl="1" algn="ctr">
              <a:lnSpc>
                <a:spcPct val="100000"/>
              </a:lnSpc>
              <a:spcBef>
                <a:spcPts val="560"/>
              </a:spcBef>
              <a:spcAft>
                <a:spcPts val="0"/>
              </a:spcAft>
              <a:buSzPts val="28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SzPts val="2000"/>
              <a:buNone/>
              <a:defRPr>
                <a:solidFill>
                  <a:srgbClr val="888888"/>
                </a:solidFill>
              </a:defRPr>
            </a:lvl4pPr>
            <a:lvl5pPr lvl="4" algn="ctr">
              <a:lnSpc>
                <a:spcPct val="100000"/>
              </a:lnSpc>
              <a:spcBef>
                <a:spcPts val="400"/>
              </a:spcBef>
              <a:spcAft>
                <a:spcPts val="0"/>
              </a:spcAft>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81"/>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1"/>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94"/>
          <p:cNvSpPr txBox="1">
            <a:spLocks noGrp="1"/>
          </p:cNvSpPr>
          <p:nvPr>
            <p:ph type="title"/>
          </p:nvPr>
        </p:nvSpPr>
        <p:spPr>
          <a:xfrm>
            <a:off x="1792288" y="4800600"/>
            <a:ext cx="5486400" cy="566738"/>
          </a:xfrm>
          <a:prstGeom prst="rect">
            <a:avLst/>
          </a:prstGeom>
          <a:noFill/>
          <a:ln>
            <a:noFill/>
          </a:ln>
        </p:spPr>
        <p:txBody>
          <a:bodyPr spcFirstLastPara="1" wrap="square" lIns="0" tIns="45700" rIns="0" bIns="45700" anchor="b" anchorCtr="0">
            <a:normAutofit/>
          </a:bodyPr>
          <a:lstStyle>
            <a:lvl1pPr lvl="0" algn="l">
              <a:lnSpc>
                <a:spcPct val="100000"/>
              </a:lnSpc>
              <a:spcBef>
                <a:spcPts val="0"/>
              </a:spcBef>
              <a:spcAft>
                <a:spcPts val="0"/>
              </a:spcAft>
              <a:buClr>
                <a:schemeClr val="dk2"/>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4"/>
          <p:cNvSpPr>
            <a:spLocks noGrp="1"/>
          </p:cNvSpPr>
          <p:nvPr>
            <p:ph type="pic" idx="2"/>
          </p:nvPr>
        </p:nvSpPr>
        <p:spPr>
          <a:xfrm>
            <a:off x="1792288" y="612775"/>
            <a:ext cx="5486400" cy="4114800"/>
          </a:xfrm>
          <a:prstGeom prst="rect">
            <a:avLst/>
          </a:prstGeom>
          <a:noFill/>
          <a:ln>
            <a:noFill/>
          </a:ln>
        </p:spPr>
      </p:sp>
      <p:sp>
        <p:nvSpPr>
          <p:cNvPr id="74" name="Google Shape;74;p9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5" name="Google Shape;75;p94"/>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4"/>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9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9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5"/>
          <p:cNvSpPr txBox="1">
            <a:spLocks noGrp="1"/>
          </p:cNvSpPr>
          <p:nvPr>
            <p:ph type="body" idx="1"/>
          </p:nvPr>
        </p:nvSpPr>
        <p:spPr>
          <a:xfrm rot="5400000">
            <a:off x="2194719" y="-365918"/>
            <a:ext cx="47545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95"/>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5"/>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5"/>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96"/>
          <p:cNvSpPr txBox="1">
            <a:spLocks noGrp="1"/>
          </p:cNvSpPr>
          <p:nvPr>
            <p:ph type="title"/>
          </p:nvPr>
        </p:nvSpPr>
        <p:spPr>
          <a:xfrm rot="5400000">
            <a:off x="4732338" y="2171701"/>
            <a:ext cx="5851525" cy="2057400"/>
          </a:xfrm>
          <a:prstGeom prst="rect">
            <a:avLst/>
          </a:prstGeom>
          <a:noFill/>
          <a:ln>
            <a:noFill/>
          </a:ln>
        </p:spPr>
        <p:txBody>
          <a:bodyPr spcFirstLastPara="1" wrap="square" lIns="0" tIns="45700" rIns="0"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9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vl1pPr>
            <a:lvl2pPr marL="914400" lvl="1" indent="-406400" algn="l">
              <a:lnSpc>
                <a:spcPct val="100000"/>
              </a:lnSpc>
              <a:spcBef>
                <a:spcPts val="560"/>
              </a:spcBef>
              <a:spcAft>
                <a:spcPts val="0"/>
              </a:spcAft>
              <a:buClr>
                <a:schemeClr val="dk1"/>
              </a:buClr>
              <a:buSzPts val="2800"/>
              <a:buChar char="–"/>
              <a:defRPr/>
            </a:lvl2pPr>
            <a:lvl3pPr marL="1371600" lvl="2" indent="-381000" algn="l">
              <a:lnSpc>
                <a:spcPct val="100000"/>
              </a:lnSpc>
              <a:spcBef>
                <a:spcPts val="480"/>
              </a:spcBef>
              <a:spcAft>
                <a:spcPts val="0"/>
              </a:spcAft>
              <a:buClr>
                <a:schemeClr val="dk1"/>
              </a:buClr>
              <a:buSzPts val="2400"/>
              <a:buChar char="•"/>
              <a:defRPr/>
            </a:lvl3pPr>
            <a:lvl4pPr marL="1828800" lvl="3" indent="-355600" algn="l">
              <a:lnSpc>
                <a:spcPct val="100000"/>
              </a:lnSpc>
              <a:spcBef>
                <a:spcPts val="400"/>
              </a:spcBef>
              <a:spcAft>
                <a:spcPts val="0"/>
              </a:spcAft>
              <a:buClr>
                <a:schemeClr val="dk1"/>
              </a:buClr>
              <a:buSzPts val="2000"/>
              <a:buChar char="–"/>
              <a:defRPr/>
            </a:lvl4pPr>
            <a:lvl5pPr marL="2286000" lvl="4" indent="-355600" algn="l">
              <a:lnSpc>
                <a:spcPct val="100000"/>
              </a:lnSpc>
              <a:spcBef>
                <a:spcPts val="400"/>
              </a:spcBef>
              <a:spcAft>
                <a:spcPts val="0"/>
              </a:spcAft>
              <a:buClr>
                <a:schemeClr val="dk1"/>
              </a:buClr>
              <a:buSzPts val="20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7" name="Google Shape;87;p96"/>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96"/>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96"/>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2"/>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82"/>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2"/>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8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5"/>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85"/>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5"/>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type="secHead">
  <p:cSld name="SECTION_HEADER">
    <p:spTree>
      <p:nvGrpSpPr>
        <p:cNvPr id="1" name="Shape 32"/>
        <p:cNvGrpSpPr/>
        <p:nvPr/>
      </p:nvGrpSpPr>
      <p:grpSpPr>
        <a:xfrm>
          <a:off x="0" y="0"/>
          <a:ext cx="0" cy="0"/>
          <a:chOff x="0" y="0"/>
          <a:chExt cx="0" cy="0"/>
        </a:xfrm>
      </p:grpSpPr>
      <p:sp>
        <p:nvSpPr>
          <p:cNvPr id="33" name="Google Shape;33;p88"/>
          <p:cNvSpPr txBox="1">
            <a:spLocks noGrp="1"/>
          </p:cNvSpPr>
          <p:nvPr>
            <p:ph type="title"/>
          </p:nvPr>
        </p:nvSpPr>
        <p:spPr>
          <a:xfrm>
            <a:off x="1264380" y="2013343"/>
            <a:ext cx="6951274" cy="753670"/>
          </a:xfrm>
          <a:prstGeom prst="rect">
            <a:avLst/>
          </a:prstGeom>
          <a:noFill/>
          <a:ln>
            <a:noFill/>
          </a:ln>
        </p:spPr>
        <p:txBody>
          <a:bodyPr spcFirstLastPara="1" wrap="square" lIns="0" tIns="45700" rIns="0" bIns="45700" anchor="t" anchorCtr="0">
            <a:normAutofit/>
          </a:bodyPr>
          <a:lstStyle>
            <a:lvl1pPr lvl="0" algn="l">
              <a:lnSpc>
                <a:spcPct val="100000"/>
              </a:lnSpc>
              <a:spcBef>
                <a:spcPts val="0"/>
              </a:spcBef>
              <a:spcAft>
                <a:spcPts val="0"/>
              </a:spcAft>
              <a:buClr>
                <a:schemeClr val="dk2"/>
              </a:buClr>
              <a:buSzPts val="4000"/>
              <a:buFont typeface="Calibri"/>
              <a:buNone/>
              <a:defRPr sz="4000" b="0" i="0" cap="none">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8"/>
          <p:cNvSpPr txBox="1">
            <a:spLocks noGrp="1"/>
          </p:cNvSpPr>
          <p:nvPr>
            <p:ph type="body" idx="1"/>
          </p:nvPr>
        </p:nvSpPr>
        <p:spPr>
          <a:xfrm>
            <a:off x="1264380" y="2919413"/>
            <a:ext cx="6951274" cy="1500187"/>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SzPts val="2000"/>
              <a:buFont typeface="Calibri"/>
              <a:buAutoNum type="arabicPeriod"/>
              <a:defRPr sz="2000">
                <a:solidFill>
                  <a:schemeClr val="dk1"/>
                </a:solidFill>
              </a:defRPr>
            </a:lvl1pPr>
            <a:lvl2pPr marL="914400" lvl="1" indent="-228600" algn="l">
              <a:lnSpc>
                <a:spcPct val="100000"/>
              </a:lnSpc>
              <a:spcBef>
                <a:spcPts val="36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88"/>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8"/>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8"/>
        <p:cNvGrpSpPr/>
        <p:nvPr/>
      </p:nvGrpSpPr>
      <p:grpSpPr>
        <a:xfrm>
          <a:off x="0" y="0"/>
          <a:ext cx="0" cy="0"/>
          <a:chOff x="0" y="0"/>
          <a:chExt cx="0" cy="0"/>
        </a:xfrm>
      </p:grpSpPr>
      <p:sp>
        <p:nvSpPr>
          <p:cNvPr id="39" name="Google Shape;39;p89"/>
          <p:cNvSpPr txBox="1">
            <a:spLocks noGrp="1"/>
          </p:cNvSpPr>
          <p:nvPr>
            <p:ph type="title"/>
          </p:nvPr>
        </p:nvSpPr>
        <p:spPr>
          <a:xfrm>
            <a:off x="457200" y="3034508"/>
            <a:ext cx="6951274" cy="1308892"/>
          </a:xfrm>
          <a:prstGeom prst="rect">
            <a:avLst/>
          </a:prstGeom>
          <a:noFill/>
          <a:ln>
            <a:noFill/>
          </a:ln>
        </p:spPr>
        <p:txBody>
          <a:bodyPr spcFirstLastPara="1" wrap="square" lIns="0" tIns="45700" rIns="0" bIns="45700" anchor="t" anchorCtr="0">
            <a:normAutofit/>
          </a:bodyPr>
          <a:lstStyle>
            <a:lvl1pPr lvl="0" algn="l">
              <a:lnSpc>
                <a:spcPct val="100000"/>
              </a:lnSpc>
              <a:spcBef>
                <a:spcPts val="0"/>
              </a:spcBef>
              <a:spcAft>
                <a:spcPts val="0"/>
              </a:spcAft>
              <a:buClr>
                <a:schemeClr val="dk2"/>
              </a:buClr>
              <a:buSzPts val="4000"/>
              <a:buFont typeface="Calibri"/>
              <a:buNone/>
              <a:defRPr sz="4000" b="1" i="0" cap="none">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89"/>
          <p:cNvSpPr txBox="1">
            <a:spLocks noGrp="1"/>
          </p:cNvSpPr>
          <p:nvPr>
            <p:ph type="body" idx="1"/>
          </p:nvPr>
        </p:nvSpPr>
        <p:spPr>
          <a:xfrm>
            <a:off x="474134" y="1524000"/>
            <a:ext cx="6951274" cy="1500187"/>
          </a:xfrm>
          <a:prstGeom prst="rect">
            <a:avLst/>
          </a:prstGeom>
          <a:noFill/>
          <a:ln>
            <a:noFill/>
          </a:ln>
        </p:spPr>
        <p:txBody>
          <a:bodyPr spcFirstLastPara="1" wrap="square" lIns="0" tIns="45700" rIns="0" bIns="45700" anchor="b" anchorCtr="0">
            <a:normAutofit/>
          </a:bodyPr>
          <a:lstStyle>
            <a:lvl1pPr marL="457200" lvl="0" indent="-228600" algn="l">
              <a:lnSpc>
                <a:spcPct val="100000"/>
              </a:lnSpc>
              <a:spcBef>
                <a:spcPts val="400"/>
              </a:spcBef>
              <a:spcAft>
                <a:spcPts val="0"/>
              </a:spcAft>
              <a:buSzPts val="2000"/>
              <a:buNone/>
              <a:defRPr sz="2000">
                <a:solidFill>
                  <a:schemeClr val="dk1"/>
                </a:solidFill>
              </a:defRPr>
            </a:lvl1pPr>
            <a:lvl2pPr marL="914400" lvl="1" indent="-228600" algn="l">
              <a:lnSpc>
                <a:spcPct val="100000"/>
              </a:lnSpc>
              <a:spcBef>
                <a:spcPts val="36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1" name="Google Shape;41;p89"/>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9"/>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9"/>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90"/>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90"/>
          <p:cNvSpPr txBox="1">
            <a:spLocks noGrp="1"/>
          </p:cNvSpPr>
          <p:nvPr>
            <p:ph type="body" idx="1"/>
          </p:nvPr>
        </p:nvSpPr>
        <p:spPr>
          <a:xfrm>
            <a:off x="457200" y="1447800"/>
            <a:ext cx="4038600" cy="46783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7" name="Google Shape;47;p90"/>
          <p:cNvSpPr txBox="1">
            <a:spLocks noGrp="1"/>
          </p:cNvSpPr>
          <p:nvPr>
            <p:ph type="body" idx="2"/>
          </p:nvPr>
        </p:nvSpPr>
        <p:spPr>
          <a:xfrm>
            <a:off x="4648200" y="1447800"/>
            <a:ext cx="4038600" cy="46783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8" name="Google Shape;48;p90"/>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0"/>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0"/>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91"/>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lnSpc>
                <a:spcPct val="100000"/>
              </a:lnSpc>
              <a:spcBef>
                <a:spcPts val="0"/>
              </a:spcBef>
              <a:spcAft>
                <a:spcPts val="0"/>
              </a:spcAft>
              <a:buClr>
                <a:schemeClr val="dk2"/>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1"/>
          <p:cNvSpPr txBox="1">
            <a:spLocks noGrp="1"/>
          </p:cNvSpPr>
          <p:nvPr>
            <p:ph type="body" idx="1"/>
          </p:nvPr>
        </p:nvSpPr>
        <p:spPr>
          <a:xfrm>
            <a:off x="457200" y="1535113"/>
            <a:ext cx="4040188" cy="446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4" name="Google Shape;54;p91"/>
          <p:cNvSpPr txBox="1">
            <a:spLocks noGrp="1"/>
          </p:cNvSpPr>
          <p:nvPr>
            <p:ph type="body" idx="2"/>
          </p:nvPr>
        </p:nvSpPr>
        <p:spPr>
          <a:xfrm>
            <a:off x="457200" y="1981200"/>
            <a:ext cx="4040188" cy="4144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5" name="Google Shape;55;p91"/>
          <p:cNvSpPr txBox="1">
            <a:spLocks noGrp="1"/>
          </p:cNvSpPr>
          <p:nvPr>
            <p:ph type="body" idx="3"/>
          </p:nvPr>
        </p:nvSpPr>
        <p:spPr>
          <a:xfrm>
            <a:off x="4645025" y="1535113"/>
            <a:ext cx="4041775" cy="446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6" name="Google Shape;56;p91"/>
          <p:cNvSpPr txBox="1">
            <a:spLocks noGrp="1"/>
          </p:cNvSpPr>
          <p:nvPr>
            <p:ph type="body" idx="4"/>
          </p:nvPr>
        </p:nvSpPr>
        <p:spPr>
          <a:xfrm>
            <a:off x="4645025" y="1981200"/>
            <a:ext cx="4041775" cy="4144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7" name="Google Shape;57;p91"/>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1"/>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92"/>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2"/>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3"/>
          <p:cNvSpPr txBox="1">
            <a:spLocks noGrp="1"/>
          </p:cNvSpPr>
          <p:nvPr>
            <p:ph type="title"/>
          </p:nvPr>
        </p:nvSpPr>
        <p:spPr>
          <a:xfrm>
            <a:off x="457200" y="273050"/>
            <a:ext cx="3008313" cy="1162050"/>
          </a:xfrm>
          <a:prstGeom prst="rect">
            <a:avLst/>
          </a:prstGeom>
          <a:noFill/>
          <a:ln>
            <a:noFill/>
          </a:ln>
        </p:spPr>
        <p:txBody>
          <a:bodyPr spcFirstLastPara="1" wrap="square" lIns="0" tIns="45700" rIns="0" bIns="45700" anchor="b" anchorCtr="0">
            <a:noAutofit/>
          </a:bodyPr>
          <a:lstStyle>
            <a:lvl1pPr lvl="0" algn="l">
              <a:lnSpc>
                <a:spcPct val="100000"/>
              </a:lnSpc>
              <a:spcBef>
                <a:spcPts val="0"/>
              </a:spcBef>
              <a:spcAft>
                <a:spcPts val="0"/>
              </a:spcAft>
              <a:buClr>
                <a:schemeClr val="dk2"/>
              </a:buClr>
              <a:buSzPts val="4800"/>
              <a:buFont typeface="Calibri"/>
              <a:buNone/>
              <a:defRPr sz="4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3"/>
          <p:cNvSpPr txBox="1">
            <a:spLocks noGrp="1"/>
          </p:cNvSpPr>
          <p:nvPr>
            <p:ph type="body" idx="1"/>
          </p:nvPr>
        </p:nvSpPr>
        <p:spPr>
          <a:xfrm>
            <a:off x="3575050" y="1435100"/>
            <a:ext cx="5111750" cy="469106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7" name="Google Shape;67;p9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8" name="Google Shape;68;p93"/>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3"/>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marR="0" lvl="0" algn="ctr" rtl="0">
              <a:lnSpc>
                <a:spcPct val="100000"/>
              </a:lnSpc>
              <a:spcBef>
                <a:spcPts val="0"/>
              </a:spcBef>
              <a:spcAft>
                <a:spcPts val="0"/>
              </a:spcAft>
              <a:buClr>
                <a:schemeClr val="dk2"/>
              </a:buClr>
              <a:buSzPts val="4400"/>
              <a:buFont typeface="Calibri"/>
              <a:buNone/>
              <a:defRPr sz="44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0"/>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mbria"/>
                <a:ea typeface="Cambria"/>
                <a:cs typeface="Cambria"/>
                <a:sym typeface="Cambri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12" name="Google Shape;12;p80"/>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9pPr>
          </a:lstStyle>
          <a:p>
            <a:endParaRPr/>
          </a:p>
        </p:txBody>
      </p:sp>
      <p:sp>
        <p:nvSpPr>
          <p:cNvPr id="13" name="Google Shape;13;p80"/>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mbria"/>
                <a:ea typeface="Cambria"/>
                <a:cs typeface="Cambria"/>
                <a:sym typeface="Cambria"/>
              </a:defRPr>
            </a:lvl9pPr>
          </a:lstStyle>
          <a:p>
            <a:endParaRPr/>
          </a:p>
        </p:txBody>
      </p:sp>
      <p:sp>
        <p:nvSpPr>
          <p:cNvPr id="14" name="Google Shape;14;p80"/>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www.dcode.fr/vigenere-cipher"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en.wikipedia.org/wiki/Rotor_machine" TargetMode="External"/><Relationship Id="rId3" Type="http://schemas.openxmlformats.org/officeDocument/2006/relationships/hyperlink" Target="https://en.wikipedia.org/wiki/Cipher" TargetMode="External"/><Relationship Id="rId7" Type="http://schemas.openxmlformats.org/officeDocument/2006/relationships/hyperlink" Target="https://en.wikipedia.org/wiki/Enigma_machine#cite_note-1"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s://en.wikipedia.org/wiki/Wehrmacht" TargetMode="External"/><Relationship Id="rId5" Type="http://schemas.openxmlformats.org/officeDocument/2006/relationships/hyperlink" Target="https://en.wikipedia.org/wiki/World_War_II" TargetMode="External"/><Relationship Id="rId10" Type="http://schemas.openxmlformats.org/officeDocument/2006/relationships/hyperlink" Target="https://en.wikipedia.org/wiki/Enigma_machine" TargetMode="External"/><Relationship Id="rId4" Type="http://schemas.openxmlformats.org/officeDocument/2006/relationships/hyperlink" Target="https://en.wikipedia.org/wiki/Nazi_Germany" TargetMode="External"/><Relationship Id="rId9" Type="http://schemas.openxmlformats.org/officeDocument/2006/relationships/hyperlink" Target="https://en.wikipedia.org/wiki/Ciphertext"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hyperlink" Target="https://en.wikipedia.org/wiki/Enigma_machine#/media/File:Enigma_wiring_kleur.svg"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Enigma_machine#/media/File:Enigma-action.svg" TargetMode="External"/><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hyperlink" Target="https://en.wikipedia.org/wiki/Enigma_machine#/media/File:Enigma-G.jpg"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en.wikipedia.org/wiki/World_War_II" TargetMode="External"/><Relationship Id="rId13" Type="http://schemas.openxmlformats.org/officeDocument/2006/relationships/hyperlink" Target="https://en.wikipedia.org/wiki/Bombe#cite_note-FOOTNOTEWenger1945-3" TargetMode="External"/><Relationship Id="rId18" Type="http://schemas.openxmlformats.org/officeDocument/2006/relationships/hyperlink" Target="https://en.wikipedia.org/wiki/Bombe#cite_note-FOOTNOTEBudiansky2000195-8" TargetMode="External"/><Relationship Id="rId3" Type="http://schemas.openxmlformats.org/officeDocument/2006/relationships/hyperlink" Target="https://en.wikipedia.org/wiki/British_English" TargetMode="External"/><Relationship Id="rId21" Type="http://schemas.openxmlformats.org/officeDocument/2006/relationships/hyperlink" Target="https://en.wikipedia.org/wiki/Bombe" TargetMode="External"/><Relationship Id="rId7" Type="http://schemas.openxmlformats.org/officeDocument/2006/relationships/hyperlink" Target="https://en.wikipedia.org/wiki/Enigma_machine" TargetMode="External"/><Relationship Id="rId12" Type="http://schemas.openxmlformats.org/officeDocument/2006/relationships/hyperlink" Target="https://en.wikipedia.org/wiki/United_States_Army" TargetMode="External"/><Relationship Id="rId17" Type="http://schemas.openxmlformats.org/officeDocument/2006/relationships/hyperlink" Target="https://en.wikipedia.org/wiki/Steckerbrett" TargetMode="External"/><Relationship Id="rId2" Type="http://schemas.openxmlformats.org/officeDocument/2006/relationships/notesSlide" Target="../notesSlides/notesSlide46.xml"/><Relationship Id="rId16" Type="http://schemas.openxmlformats.org/officeDocument/2006/relationships/hyperlink" Target="https://en.wikipedia.org/wiki/Key_(cryptography)" TargetMode="External"/><Relationship Id="rId20" Type="http://schemas.openxmlformats.org/officeDocument/2006/relationships/hyperlink" Target="https://en.wikipedia.org/wiki/Bombe#cite_note-FOOTNOTECarter1-10" TargetMode="External"/><Relationship Id="rId1" Type="http://schemas.openxmlformats.org/officeDocument/2006/relationships/slideLayout" Target="../slideLayouts/slideLayout2.xml"/><Relationship Id="rId6" Type="http://schemas.openxmlformats.org/officeDocument/2006/relationships/hyperlink" Target="https://en.wikipedia.org/wiki/Cryptologist" TargetMode="External"/><Relationship Id="rId11" Type="http://schemas.openxmlformats.org/officeDocument/2006/relationships/hyperlink" Target="https://en.wikipedia.org/wiki/Bombe#cite_note-FOOTNOTEWilcox200133-2" TargetMode="External"/><Relationship Id="rId5" Type="http://schemas.openxmlformats.org/officeDocument/2006/relationships/hyperlink" Target="https://en.wikipedia.org/wiki/Electromechanics" TargetMode="External"/><Relationship Id="rId15" Type="http://schemas.openxmlformats.org/officeDocument/2006/relationships/hyperlink" Target="https://en.wikipedia.org/wiki/Enigma_machine#Rotors" TargetMode="External"/><Relationship Id="rId10" Type="http://schemas.openxmlformats.org/officeDocument/2006/relationships/hyperlink" Target="https://en.wikipedia.org/wiki/United_States_Navy" TargetMode="External"/><Relationship Id="rId19" Type="http://schemas.openxmlformats.org/officeDocument/2006/relationships/hyperlink" Target="https://en.wikipedia.org/wiki/Bombe#cite_note-FOOTNOTESebag-Montefiore2004375-9" TargetMode="External"/><Relationship Id="rId4" Type="http://schemas.openxmlformats.org/officeDocument/2006/relationships/hyperlink" Target="https://en.wikipedia.org/wiki/Help:IPA/English" TargetMode="External"/><Relationship Id="rId9" Type="http://schemas.openxmlformats.org/officeDocument/2006/relationships/hyperlink" Target="https://en.wikipedia.org/wiki/Bombe#cite_note-FOOTNOTEWelchman2005138%E2%80%93145-1" TargetMode="External"/><Relationship Id="rId14" Type="http://schemas.openxmlformats.org/officeDocument/2006/relationships/hyperlink" Target="https://en.wikipedia.org/wiki/Telecommunications_network"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hyperlink" Target="https://en.wikipedia.org/wiki/Enigma_machine#/media/File:Enigma-G.jp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101computing.net/enigma-machine-emulator/" TargetMode="External"/><Relationship Id="rId2" Type="http://schemas.openxmlformats.org/officeDocument/2006/relationships/notesSlide" Target="../notesSlides/notesSlide48.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jpg"/><Relationship Id="rId4" Type="http://schemas.openxmlformats.org/officeDocument/2006/relationships/image" Target="../media/image7.png"/><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hyperlink" Target="http://web.cs.ucdavis.edu/~rogaway/classes/227/spring05/book/main.pdf"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hyperlink" Target="about:blank" TargetMode="External"/><Relationship Id="rId4" Type="http://schemas.openxmlformats.org/officeDocument/2006/relationships/hyperlink" Target="http://cacr.uwaterloo.ca/hac/"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p:nvPr>
        </p:nvSpPr>
        <p:spPr>
          <a:xfrm>
            <a:off x="685800" y="1802348"/>
            <a:ext cx="7772400" cy="1702852"/>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2"/>
              </a:buClr>
              <a:buSzPts val="4000"/>
              <a:buFont typeface="Calibri"/>
              <a:buNone/>
            </a:pPr>
            <a:r>
              <a:rPr lang="en-US" sz="4000" b="1"/>
              <a:t>Introduction to Cryptography </a:t>
            </a:r>
            <a:endParaRPr sz="4000" b="1">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16"/>
          <p:cNvPicPr preferRelativeResize="0"/>
          <p:nvPr/>
        </p:nvPicPr>
        <p:blipFill rotWithShape="1">
          <a:blip r:embed="rId3">
            <a:alphaModFix/>
          </a:blip>
          <a:srcRect/>
          <a:stretch/>
        </p:blipFill>
        <p:spPr>
          <a:xfrm>
            <a:off x="3352800" y="1447800"/>
            <a:ext cx="2438400" cy="1842977"/>
          </a:xfrm>
          <a:prstGeom prst="rect">
            <a:avLst/>
          </a:prstGeom>
          <a:noFill/>
          <a:ln>
            <a:noFill/>
          </a:ln>
        </p:spPr>
      </p:pic>
      <p:pic>
        <p:nvPicPr>
          <p:cNvPr id="237" name="Google Shape;237;p16"/>
          <p:cNvPicPr preferRelativeResize="0"/>
          <p:nvPr/>
        </p:nvPicPr>
        <p:blipFill rotWithShape="1">
          <a:blip r:embed="rId4">
            <a:alphaModFix/>
          </a:blip>
          <a:srcRect/>
          <a:stretch/>
        </p:blipFill>
        <p:spPr>
          <a:xfrm>
            <a:off x="990600" y="1219200"/>
            <a:ext cx="1676400" cy="1708638"/>
          </a:xfrm>
          <a:prstGeom prst="rect">
            <a:avLst/>
          </a:prstGeom>
          <a:noFill/>
          <a:ln>
            <a:noFill/>
          </a:ln>
        </p:spPr>
      </p:pic>
      <p:pic>
        <p:nvPicPr>
          <p:cNvPr id="238" name="Google Shape;238;p16"/>
          <p:cNvPicPr preferRelativeResize="0"/>
          <p:nvPr/>
        </p:nvPicPr>
        <p:blipFill rotWithShape="1">
          <a:blip r:embed="rId5">
            <a:alphaModFix/>
          </a:blip>
          <a:srcRect/>
          <a:stretch/>
        </p:blipFill>
        <p:spPr>
          <a:xfrm>
            <a:off x="6858000" y="1295400"/>
            <a:ext cx="1219200" cy="1515580"/>
          </a:xfrm>
          <a:prstGeom prst="rect">
            <a:avLst/>
          </a:prstGeom>
          <a:noFill/>
          <a:ln>
            <a:noFill/>
          </a:ln>
        </p:spPr>
      </p:pic>
      <p:cxnSp>
        <p:nvCxnSpPr>
          <p:cNvPr id="239" name="Google Shape;239;p16"/>
          <p:cNvCxnSpPr/>
          <p:nvPr/>
        </p:nvCxnSpPr>
        <p:spPr>
          <a:xfrm>
            <a:off x="2895600" y="1752600"/>
            <a:ext cx="3657600" cy="914400"/>
          </a:xfrm>
          <a:prstGeom prst="curvedConnector3">
            <a:avLst>
              <a:gd name="adj1" fmla="val 50000"/>
            </a:avLst>
          </a:prstGeom>
          <a:noFill/>
          <a:ln w="38100" cap="flat" cmpd="sng">
            <a:solidFill>
              <a:srgbClr val="000000"/>
            </a:solidFill>
            <a:prstDash val="solid"/>
            <a:round/>
            <a:headEnd type="stealth" w="med" len="med"/>
            <a:tailEnd type="stealth" w="med" len="med"/>
          </a:ln>
        </p:spPr>
      </p:cxnSp>
      <p:sp>
        <p:nvSpPr>
          <p:cNvPr id="240" name="Google Shape;240;p16"/>
          <p:cNvSpPr txBox="1"/>
          <p:nvPr/>
        </p:nvSpPr>
        <p:spPr>
          <a:xfrm>
            <a:off x="2641112" y="1066800"/>
            <a:ext cx="406888"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241" name="Google Shape;241;p16"/>
          <p:cNvSpPr/>
          <p:nvPr/>
        </p:nvSpPr>
        <p:spPr>
          <a:xfrm>
            <a:off x="4267200" y="2209800"/>
            <a:ext cx="609600" cy="1219200"/>
          </a:xfrm>
          <a:prstGeom prst="downArrow">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mbria"/>
              <a:buNone/>
            </a:pPr>
            <a:endParaRPr sz="2400" b="1" i="0" u="none" strike="noStrike" cap="none">
              <a:solidFill>
                <a:schemeClr val="lt1"/>
              </a:solidFill>
              <a:latin typeface="Arial"/>
              <a:ea typeface="Arial"/>
              <a:cs typeface="Arial"/>
              <a:sym typeface="Arial"/>
            </a:endParaRPr>
          </a:p>
        </p:txBody>
      </p:sp>
      <p:sp>
        <p:nvSpPr>
          <p:cNvPr id="242" name="Google Shape;242;p16"/>
          <p:cNvSpPr txBox="1"/>
          <p:nvPr/>
        </p:nvSpPr>
        <p:spPr>
          <a:xfrm>
            <a:off x="6349756" y="2810980"/>
            <a:ext cx="406888"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243" name="Google Shape;243;p16"/>
          <p:cNvSpPr txBox="1"/>
          <p:nvPr/>
        </p:nvSpPr>
        <p:spPr>
          <a:xfrm>
            <a:off x="1517711" y="2895600"/>
            <a:ext cx="622178" cy="3951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Alice</a:t>
            </a:r>
            <a:endParaRPr sz="1400" b="0" i="0" u="none" strike="noStrike" cap="none">
              <a:solidFill>
                <a:srgbClr val="000000"/>
              </a:solidFill>
              <a:latin typeface="Arial"/>
              <a:ea typeface="Arial"/>
              <a:cs typeface="Arial"/>
              <a:sym typeface="Arial"/>
            </a:endParaRPr>
          </a:p>
        </p:txBody>
      </p:sp>
      <p:sp>
        <p:nvSpPr>
          <p:cNvPr id="244" name="Google Shape;244;p16"/>
          <p:cNvSpPr txBox="1"/>
          <p:nvPr/>
        </p:nvSpPr>
        <p:spPr>
          <a:xfrm>
            <a:off x="7200900" y="2895600"/>
            <a:ext cx="533400" cy="3951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Bob</a:t>
            </a:r>
            <a:endParaRPr sz="1400" b="0" i="0" u="none" strike="noStrike" cap="none">
              <a:solidFill>
                <a:srgbClr val="000000"/>
              </a:solidFill>
              <a:latin typeface="Arial"/>
              <a:ea typeface="Arial"/>
              <a:cs typeface="Arial"/>
              <a:sym typeface="Arial"/>
            </a:endParaRPr>
          </a:p>
        </p:txBody>
      </p:sp>
      <p:sp>
        <p:nvSpPr>
          <p:cNvPr id="245" name="Google Shape;245;p16"/>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46" name="Google Shape;246;p16"/>
          <p:cNvSpPr txBox="1"/>
          <p:nvPr/>
        </p:nvSpPr>
        <p:spPr>
          <a:xfrm>
            <a:off x="285075" y="5316378"/>
            <a:ext cx="8573861" cy="98488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mbria"/>
                <a:ea typeface="Cambria"/>
                <a:cs typeface="Cambria"/>
                <a:sym typeface="Cambria"/>
              </a:rPr>
              <a:t>Goal 3: </a:t>
            </a:r>
            <a:r>
              <a:rPr lang="en-US" sz="3200" b="0" i="1" u="sng" strike="noStrike" cap="none">
                <a:solidFill>
                  <a:schemeClr val="dk2"/>
                </a:solidFill>
                <a:latin typeface="Cambria"/>
                <a:ea typeface="Cambria"/>
                <a:cs typeface="Cambria"/>
                <a:sym typeface="Cambria"/>
              </a:rPr>
              <a:t>Authenticity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mbria"/>
                <a:ea typeface="Cambria"/>
                <a:cs typeface="Cambria"/>
                <a:sym typeface="Cambria"/>
              </a:rPr>
              <a:t>Eve should not be able to forge messages as Alice</a:t>
            </a:r>
            <a:endParaRPr sz="1400" b="0" i="0" u="none" strike="noStrike" cap="none">
              <a:solidFill>
                <a:srgbClr val="000000"/>
              </a:solidFill>
              <a:latin typeface="Arial"/>
              <a:ea typeface="Arial"/>
              <a:cs typeface="Arial"/>
              <a:sym typeface="Arial"/>
            </a:endParaRPr>
          </a:p>
        </p:txBody>
      </p:sp>
      <p:grpSp>
        <p:nvGrpSpPr>
          <p:cNvPr id="247" name="Google Shape;247;p16"/>
          <p:cNvGrpSpPr/>
          <p:nvPr/>
        </p:nvGrpSpPr>
        <p:grpSpPr>
          <a:xfrm>
            <a:off x="4043028" y="3505200"/>
            <a:ext cx="1057945" cy="1666204"/>
            <a:chOff x="4043028" y="3924898"/>
            <a:chExt cx="1057945" cy="1666204"/>
          </a:xfrm>
        </p:grpSpPr>
        <p:sp>
          <p:nvSpPr>
            <p:cNvPr id="248" name="Google Shape;248;p16"/>
            <p:cNvSpPr txBox="1"/>
            <p:nvPr/>
          </p:nvSpPr>
          <p:spPr>
            <a:xfrm>
              <a:off x="4114800" y="5126392"/>
              <a:ext cx="914400" cy="4647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Eve </a:t>
              </a:r>
              <a:br>
                <a:rPr lang="en-US" sz="2400" b="0" i="0" u="none" strike="noStrike" cap="none">
                  <a:solidFill>
                    <a:schemeClr val="dk1"/>
                  </a:solidFill>
                  <a:latin typeface="Calibri"/>
                  <a:ea typeface="Calibri"/>
                  <a:cs typeface="Calibri"/>
                  <a:sym typeface="Calibri"/>
                </a:rPr>
              </a:br>
              <a:endParaRPr sz="2400" b="0" i="0" u="none" strike="noStrike" cap="none">
                <a:solidFill>
                  <a:schemeClr val="dk1"/>
                </a:solidFill>
                <a:latin typeface="Calibri"/>
                <a:ea typeface="Calibri"/>
                <a:cs typeface="Calibri"/>
                <a:sym typeface="Calibri"/>
              </a:endParaRPr>
            </a:p>
          </p:txBody>
        </p:sp>
        <p:pic>
          <p:nvPicPr>
            <p:cNvPr id="249" name="Google Shape;249;p16" descr="bsd-big"/>
            <p:cNvPicPr preferRelativeResize="0"/>
            <p:nvPr/>
          </p:nvPicPr>
          <p:blipFill rotWithShape="1">
            <a:blip r:embed="rId6">
              <a:alphaModFix/>
            </a:blip>
            <a:srcRect/>
            <a:stretch/>
          </p:blipFill>
          <p:spPr>
            <a:xfrm>
              <a:off x="4043028" y="3924898"/>
              <a:ext cx="1057945" cy="1282161"/>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17"/>
          <p:cNvPicPr preferRelativeResize="0"/>
          <p:nvPr/>
        </p:nvPicPr>
        <p:blipFill rotWithShape="1">
          <a:blip r:embed="rId3">
            <a:alphaModFix/>
          </a:blip>
          <a:srcRect/>
          <a:stretch/>
        </p:blipFill>
        <p:spPr>
          <a:xfrm>
            <a:off x="3352800" y="1447800"/>
            <a:ext cx="2438400" cy="1842977"/>
          </a:xfrm>
          <a:prstGeom prst="rect">
            <a:avLst/>
          </a:prstGeom>
          <a:noFill/>
          <a:ln>
            <a:noFill/>
          </a:ln>
        </p:spPr>
      </p:pic>
      <p:pic>
        <p:nvPicPr>
          <p:cNvPr id="256" name="Google Shape;256;p17"/>
          <p:cNvPicPr preferRelativeResize="0"/>
          <p:nvPr/>
        </p:nvPicPr>
        <p:blipFill rotWithShape="1">
          <a:blip r:embed="rId4">
            <a:alphaModFix/>
          </a:blip>
          <a:srcRect/>
          <a:stretch/>
        </p:blipFill>
        <p:spPr>
          <a:xfrm>
            <a:off x="990600" y="1219200"/>
            <a:ext cx="1676400" cy="1708638"/>
          </a:xfrm>
          <a:prstGeom prst="rect">
            <a:avLst/>
          </a:prstGeom>
          <a:noFill/>
          <a:ln>
            <a:noFill/>
          </a:ln>
        </p:spPr>
      </p:pic>
      <p:pic>
        <p:nvPicPr>
          <p:cNvPr id="257" name="Google Shape;257;p17"/>
          <p:cNvPicPr preferRelativeResize="0"/>
          <p:nvPr/>
        </p:nvPicPr>
        <p:blipFill rotWithShape="1">
          <a:blip r:embed="rId5">
            <a:alphaModFix/>
          </a:blip>
          <a:srcRect/>
          <a:stretch/>
        </p:blipFill>
        <p:spPr>
          <a:xfrm>
            <a:off x="6858000" y="1295400"/>
            <a:ext cx="1219200" cy="1515580"/>
          </a:xfrm>
          <a:prstGeom prst="rect">
            <a:avLst/>
          </a:prstGeom>
          <a:noFill/>
          <a:ln>
            <a:noFill/>
          </a:ln>
        </p:spPr>
      </p:pic>
      <p:cxnSp>
        <p:nvCxnSpPr>
          <p:cNvPr id="258" name="Google Shape;258;p17"/>
          <p:cNvCxnSpPr/>
          <p:nvPr/>
        </p:nvCxnSpPr>
        <p:spPr>
          <a:xfrm>
            <a:off x="2895600" y="1752600"/>
            <a:ext cx="3657600" cy="914400"/>
          </a:xfrm>
          <a:prstGeom prst="curvedConnector3">
            <a:avLst>
              <a:gd name="adj1" fmla="val 50000"/>
            </a:avLst>
          </a:prstGeom>
          <a:noFill/>
          <a:ln w="38100" cap="flat" cmpd="sng">
            <a:solidFill>
              <a:srgbClr val="000000"/>
            </a:solidFill>
            <a:prstDash val="solid"/>
            <a:round/>
            <a:headEnd type="stealth" w="med" len="med"/>
            <a:tailEnd type="stealth" w="med" len="med"/>
          </a:ln>
        </p:spPr>
      </p:cxnSp>
      <p:sp>
        <p:nvSpPr>
          <p:cNvPr id="259" name="Google Shape;259;p17"/>
          <p:cNvSpPr txBox="1"/>
          <p:nvPr/>
        </p:nvSpPr>
        <p:spPr>
          <a:xfrm>
            <a:off x="2641112" y="1066800"/>
            <a:ext cx="406888"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260" name="Google Shape;260;p17"/>
          <p:cNvSpPr txBox="1"/>
          <p:nvPr/>
        </p:nvSpPr>
        <p:spPr>
          <a:xfrm>
            <a:off x="4191000" y="990600"/>
            <a:ext cx="914400" cy="914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Public Channel</a:t>
            </a:r>
            <a:endParaRPr sz="1400" b="0" i="0" u="none" strike="noStrike" cap="none">
              <a:solidFill>
                <a:srgbClr val="000000"/>
              </a:solidFill>
              <a:latin typeface="Arial"/>
              <a:ea typeface="Arial"/>
              <a:cs typeface="Arial"/>
              <a:sym typeface="Arial"/>
            </a:endParaRPr>
          </a:p>
        </p:txBody>
      </p:sp>
      <p:sp>
        <p:nvSpPr>
          <p:cNvPr id="261" name="Google Shape;261;p17"/>
          <p:cNvSpPr/>
          <p:nvPr/>
        </p:nvSpPr>
        <p:spPr>
          <a:xfrm>
            <a:off x="4267200" y="2209800"/>
            <a:ext cx="609600" cy="1219200"/>
          </a:xfrm>
          <a:prstGeom prst="downArrow">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mbria"/>
              <a:buNone/>
            </a:pPr>
            <a:endParaRPr sz="2400" b="1" i="0" u="none" strike="noStrike" cap="none">
              <a:solidFill>
                <a:schemeClr val="lt1"/>
              </a:solidFill>
              <a:latin typeface="Arial"/>
              <a:ea typeface="Arial"/>
              <a:cs typeface="Arial"/>
              <a:sym typeface="Arial"/>
            </a:endParaRPr>
          </a:p>
        </p:txBody>
      </p:sp>
      <p:sp>
        <p:nvSpPr>
          <p:cNvPr id="262" name="Google Shape;262;p17"/>
          <p:cNvSpPr txBox="1"/>
          <p:nvPr/>
        </p:nvSpPr>
        <p:spPr>
          <a:xfrm>
            <a:off x="6349756" y="2810980"/>
            <a:ext cx="406888"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263" name="Google Shape;263;p17"/>
          <p:cNvSpPr/>
          <p:nvPr/>
        </p:nvSpPr>
        <p:spPr>
          <a:xfrm>
            <a:off x="847725" y="5380037"/>
            <a:ext cx="7448550" cy="1295400"/>
          </a:xfrm>
          <a:prstGeom prst="roundRect">
            <a:avLst>
              <a:gd name="adj" fmla="val 16667"/>
            </a:avLst>
          </a:prstGeom>
          <a:solidFill>
            <a:schemeClr val="accent5"/>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Cambria"/>
                <a:ea typeface="Cambria"/>
                <a:cs typeface="Cambria"/>
                <a:sym typeface="Cambria"/>
              </a:rPr>
              <a:t>Cryptography Goals: </a:t>
            </a:r>
            <a:br>
              <a:rPr lang="en-US" sz="3200" b="0" i="0" u="none" strike="noStrike" cap="none">
                <a:solidFill>
                  <a:schemeClr val="lt1"/>
                </a:solidFill>
                <a:latin typeface="Cambria"/>
                <a:ea typeface="Cambria"/>
                <a:cs typeface="Cambria"/>
                <a:sym typeface="Cambria"/>
              </a:rPr>
            </a:br>
            <a:r>
              <a:rPr lang="en-US" sz="3200" b="0" i="0" u="none" strike="noStrike" cap="none">
                <a:solidFill>
                  <a:schemeClr val="lt1"/>
                </a:solidFill>
                <a:latin typeface="Cambria"/>
                <a:ea typeface="Cambria"/>
                <a:cs typeface="Cambria"/>
                <a:sym typeface="Cambria"/>
              </a:rPr>
              <a:t>Confidentiality, Integrity, and Authenticity</a:t>
            </a:r>
            <a:endParaRPr sz="1400" b="0" i="0" u="none" strike="noStrike" cap="none">
              <a:solidFill>
                <a:srgbClr val="000000"/>
              </a:solidFill>
              <a:latin typeface="Arial"/>
              <a:ea typeface="Arial"/>
              <a:cs typeface="Arial"/>
              <a:sym typeface="Arial"/>
            </a:endParaRPr>
          </a:p>
        </p:txBody>
      </p:sp>
      <p:sp>
        <p:nvSpPr>
          <p:cNvPr id="264" name="Google Shape;264;p17"/>
          <p:cNvSpPr txBox="1">
            <a:spLocks noGrp="1"/>
          </p:cNvSpPr>
          <p:nvPr>
            <p:ph type="title"/>
          </p:nvPr>
        </p:nvSpPr>
        <p:spPr>
          <a:xfrm>
            <a:off x="457200" y="101544"/>
            <a:ext cx="8229600" cy="75358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3600"/>
              <a:buFont typeface="Calibri"/>
              <a:buNone/>
            </a:pPr>
            <a:r>
              <a:rPr lang="en-US" sz="3600"/>
              <a:t>Cryptography Goals</a:t>
            </a:r>
            <a:endParaRPr/>
          </a:p>
        </p:txBody>
      </p:sp>
      <p:sp>
        <p:nvSpPr>
          <p:cNvPr id="265" name="Google Shape;265;p17"/>
          <p:cNvSpPr txBox="1"/>
          <p:nvPr/>
        </p:nvSpPr>
        <p:spPr>
          <a:xfrm>
            <a:off x="1517711" y="2895600"/>
            <a:ext cx="622178" cy="3951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Alice</a:t>
            </a:r>
            <a:endParaRPr sz="1400" b="0" i="0" u="none" strike="noStrike" cap="none">
              <a:solidFill>
                <a:srgbClr val="000000"/>
              </a:solidFill>
              <a:latin typeface="Arial"/>
              <a:ea typeface="Arial"/>
              <a:cs typeface="Arial"/>
              <a:sym typeface="Arial"/>
            </a:endParaRPr>
          </a:p>
        </p:txBody>
      </p:sp>
      <p:sp>
        <p:nvSpPr>
          <p:cNvPr id="266" name="Google Shape;266;p17"/>
          <p:cNvSpPr txBox="1"/>
          <p:nvPr/>
        </p:nvSpPr>
        <p:spPr>
          <a:xfrm>
            <a:off x="7200900" y="2895600"/>
            <a:ext cx="533400" cy="3951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Bob</a:t>
            </a:r>
            <a:endParaRPr sz="1400" b="0" i="0" u="none" strike="noStrike" cap="none">
              <a:solidFill>
                <a:srgbClr val="000000"/>
              </a:solidFill>
              <a:latin typeface="Arial"/>
              <a:ea typeface="Arial"/>
              <a:cs typeface="Arial"/>
              <a:sym typeface="Arial"/>
            </a:endParaRPr>
          </a:p>
        </p:txBody>
      </p:sp>
      <p:sp>
        <p:nvSpPr>
          <p:cNvPr id="267" name="Google Shape;267;p17"/>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grpSp>
        <p:nvGrpSpPr>
          <p:cNvPr id="268" name="Google Shape;268;p17"/>
          <p:cNvGrpSpPr/>
          <p:nvPr/>
        </p:nvGrpSpPr>
        <p:grpSpPr>
          <a:xfrm>
            <a:off x="4043028" y="3505200"/>
            <a:ext cx="1057945" cy="1666204"/>
            <a:chOff x="4043028" y="3924898"/>
            <a:chExt cx="1057945" cy="1666204"/>
          </a:xfrm>
        </p:grpSpPr>
        <p:sp>
          <p:nvSpPr>
            <p:cNvPr id="269" name="Google Shape;269;p17"/>
            <p:cNvSpPr txBox="1"/>
            <p:nvPr/>
          </p:nvSpPr>
          <p:spPr>
            <a:xfrm>
              <a:off x="4114800" y="5126392"/>
              <a:ext cx="914400" cy="4647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Eve </a:t>
              </a:r>
              <a:br>
                <a:rPr lang="en-US" sz="2400" b="0" i="0" u="none" strike="noStrike" cap="none">
                  <a:solidFill>
                    <a:schemeClr val="dk1"/>
                  </a:solidFill>
                  <a:latin typeface="Calibri"/>
                  <a:ea typeface="Calibri"/>
                  <a:cs typeface="Calibri"/>
                  <a:sym typeface="Calibri"/>
                </a:rPr>
              </a:br>
              <a:endParaRPr sz="2400" b="0" i="0" u="none" strike="noStrike" cap="none">
                <a:solidFill>
                  <a:schemeClr val="dk1"/>
                </a:solidFill>
                <a:latin typeface="Calibri"/>
                <a:ea typeface="Calibri"/>
                <a:cs typeface="Calibri"/>
                <a:sym typeface="Calibri"/>
              </a:endParaRPr>
            </a:p>
          </p:txBody>
        </p:sp>
        <p:pic>
          <p:nvPicPr>
            <p:cNvPr id="270" name="Google Shape;270;p17" descr="bsd-big"/>
            <p:cNvPicPr preferRelativeResize="0"/>
            <p:nvPr/>
          </p:nvPicPr>
          <p:blipFill rotWithShape="1">
            <a:blip r:embed="rId6">
              <a:alphaModFix/>
            </a:blip>
            <a:srcRect/>
            <a:stretch/>
          </p:blipFill>
          <p:spPr>
            <a:xfrm>
              <a:off x="4043028" y="3924898"/>
              <a:ext cx="1057945" cy="1282161"/>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latin typeface="Calibri"/>
                <a:ea typeface="Calibri"/>
                <a:cs typeface="Calibri"/>
                <a:sym typeface="Calibri"/>
              </a:rPr>
              <a:t>Caesar Cipher (or Shift Cipher)</a:t>
            </a:r>
            <a:endParaRPr/>
          </a:p>
        </p:txBody>
      </p:sp>
      <p:sp>
        <p:nvSpPr>
          <p:cNvPr id="277" name="Google Shape;277;p36"/>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lnSpc>
                <a:spcPct val="100000"/>
              </a:lnSpc>
              <a:spcBef>
                <a:spcPts val="0"/>
              </a:spcBef>
              <a:spcAft>
                <a:spcPts val="0"/>
              </a:spcAft>
              <a:buSzPts val="3200"/>
              <a:buFont typeface="Arial"/>
              <a:buChar char="•"/>
            </a:pPr>
            <a:r>
              <a:rPr lang="en-US"/>
              <a:t>Each letter is uniquely replaced by another</a:t>
            </a:r>
            <a:endParaRPr/>
          </a:p>
          <a:p>
            <a:pPr marL="292100" lvl="0" indent="-292100" algn="l" rtl="0">
              <a:lnSpc>
                <a:spcPct val="100000"/>
              </a:lnSpc>
              <a:spcBef>
                <a:spcPts val="640"/>
              </a:spcBef>
              <a:spcAft>
                <a:spcPts val="0"/>
              </a:spcAft>
              <a:buSzPts val="3200"/>
              <a:buFont typeface="Arial"/>
              <a:buChar char="•"/>
            </a:pPr>
            <a:r>
              <a:rPr lang="en-US"/>
              <a:t>One popular substitution “cipher” for some Internet posts is ROT13.</a:t>
            </a:r>
            <a:endParaRPr/>
          </a:p>
          <a:p>
            <a:pPr marL="292100" lvl="0" indent="-88900" algn="l" rtl="0">
              <a:lnSpc>
                <a:spcPct val="100000"/>
              </a:lnSpc>
              <a:spcBef>
                <a:spcPts val="640"/>
              </a:spcBef>
              <a:spcAft>
                <a:spcPts val="0"/>
              </a:spcAft>
              <a:buSzPts val="3200"/>
              <a:buFont typeface="Arial"/>
              <a:buNone/>
            </a:pPr>
            <a:endParaRPr/>
          </a:p>
          <a:p>
            <a:pPr marL="292100" lvl="0" indent="-292100" algn="l" rtl="0">
              <a:lnSpc>
                <a:spcPct val="100000"/>
              </a:lnSpc>
              <a:spcBef>
                <a:spcPts val="640"/>
              </a:spcBef>
              <a:spcAft>
                <a:spcPts val="0"/>
              </a:spcAft>
              <a:buSzPts val="3200"/>
              <a:buFont typeface="Noto Sans Symbols"/>
              <a:buNone/>
            </a:pPr>
            <a:endParaRPr/>
          </a:p>
        </p:txBody>
      </p:sp>
      <p:sp>
        <p:nvSpPr>
          <p:cNvPr id="278" name="Google Shape;278;p36"/>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rgbClr val="898989"/>
                </a:solidFill>
                <a:latin typeface="Tahoma"/>
                <a:ea typeface="Tahoma"/>
                <a:cs typeface="Tahoma"/>
                <a:sym typeface="Tahoma"/>
              </a:rPr>
              <a:t>12</a:t>
            </a:fld>
            <a:endParaRPr sz="1200">
              <a:solidFill>
                <a:srgbClr val="898989"/>
              </a:solidFill>
              <a:latin typeface="Tahoma"/>
              <a:ea typeface="Tahoma"/>
              <a:cs typeface="Tahoma"/>
              <a:sym typeface="Tahoma"/>
            </a:endParaRPr>
          </a:p>
        </p:txBody>
      </p:sp>
      <p:pic>
        <p:nvPicPr>
          <p:cNvPr id="279" name="Google Shape;279;p36"/>
          <p:cNvPicPr preferRelativeResize="0"/>
          <p:nvPr/>
        </p:nvPicPr>
        <p:blipFill rotWithShape="1">
          <a:blip r:embed="rId3">
            <a:alphaModFix/>
          </a:blip>
          <a:srcRect/>
          <a:stretch/>
        </p:blipFill>
        <p:spPr>
          <a:xfrm>
            <a:off x="1420383" y="3253409"/>
            <a:ext cx="5437617" cy="34120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latin typeface="Calibri"/>
                <a:ea typeface="Calibri"/>
                <a:cs typeface="Calibri"/>
                <a:sym typeface="Calibri"/>
              </a:rPr>
              <a:t>Caesar Cipher (or Shift Cipher)</a:t>
            </a:r>
            <a:endParaRPr/>
          </a:p>
        </p:txBody>
      </p:sp>
      <p:sp>
        <p:nvSpPr>
          <p:cNvPr id="286" name="Google Shape;286;p37"/>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fontScale="92500" lnSpcReduction="10000"/>
          </a:bodyPr>
          <a:lstStyle/>
          <a:p>
            <a:pPr marL="292100" lvl="0" indent="-292100" algn="l" rtl="0">
              <a:lnSpc>
                <a:spcPct val="100000"/>
              </a:lnSpc>
              <a:spcBef>
                <a:spcPts val="0"/>
              </a:spcBef>
              <a:spcAft>
                <a:spcPts val="0"/>
              </a:spcAft>
              <a:buSzPct val="100000"/>
              <a:buFont typeface="Arial"/>
              <a:buChar char="•"/>
            </a:pPr>
            <a:r>
              <a:rPr lang="en-US"/>
              <a:t>Substitution cipher</a:t>
            </a:r>
            <a:endParaRPr/>
          </a:p>
          <a:p>
            <a:pPr marL="292100" lvl="0" indent="-292100" algn="l" rtl="0">
              <a:lnSpc>
                <a:spcPct val="100000"/>
              </a:lnSpc>
              <a:spcBef>
                <a:spcPts val="592"/>
              </a:spcBef>
              <a:spcAft>
                <a:spcPts val="0"/>
              </a:spcAft>
              <a:buSzPct val="100000"/>
              <a:buFont typeface="Arial"/>
              <a:buChar char="•"/>
            </a:pPr>
            <a:r>
              <a:rPr lang="en-US"/>
              <a:t>Let messages be all capital letter case from A through Z (no spaces or punctuation).		</a:t>
            </a:r>
            <a:endParaRPr/>
          </a:p>
          <a:p>
            <a:pPr marL="292100" lvl="0" indent="-292100" algn="l" rtl="0">
              <a:lnSpc>
                <a:spcPct val="100000"/>
              </a:lnSpc>
              <a:spcBef>
                <a:spcPts val="592"/>
              </a:spcBef>
              <a:spcAft>
                <a:spcPts val="0"/>
              </a:spcAft>
              <a:buSzPct val="100000"/>
              <a:buFont typeface="Arial"/>
              <a:buChar char="•"/>
            </a:pPr>
            <a:r>
              <a:rPr lang="en-US"/>
              <a:t>Represent letters by numbers from 0 to 25.</a:t>
            </a:r>
            <a:endParaRPr/>
          </a:p>
          <a:p>
            <a:pPr marL="292100" lvl="0" indent="-292100" algn="l" rtl="0">
              <a:lnSpc>
                <a:spcPct val="100000"/>
              </a:lnSpc>
              <a:spcBef>
                <a:spcPts val="592"/>
              </a:spcBef>
              <a:spcAft>
                <a:spcPts val="0"/>
              </a:spcAft>
              <a:buSzPct val="100000"/>
              <a:buFont typeface="Arial"/>
              <a:buChar char="•"/>
            </a:pPr>
            <a:r>
              <a:rPr lang="en-US"/>
              <a:t>Encryption function</a:t>
            </a:r>
            <a:endParaRPr/>
          </a:p>
          <a:p>
            <a:pPr marL="292100" lvl="0" indent="-292100" algn="l" rtl="0">
              <a:lnSpc>
                <a:spcPct val="100000"/>
              </a:lnSpc>
              <a:spcBef>
                <a:spcPts val="592"/>
              </a:spcBef>
              <a:spcAft>
                <a:spcPts val="0"/>
              </a:spcAft>
              <a:buSzPct val="100000"/>
              <a:buFont typeface="Noto Sans Symbols"/>
              <a:buNone/>
            </a:pPr>
            <a:r>
              <a:rPr lang="en-US"/>
              <a:t>			C</a:t>
            </a:r>
            <a:r>
              <a:rPr lang="en-US" baseline="-25000"/>
              <a:t>i</a:t>
            </a:r>
            <a:r>
              <a:rPr lang="en-US"/>
              <a:t> = E(P</a:t>
            </a:r>
            <a:r>
              <a:rPr lang="en-US" baseline="-25000"/>
              <a:t>i</a:t>
            </a:r>
            <a:r>
              <a:rPr lang="en-US"/>
              <a:t> ) = P</a:t>
            </a:r>
            <a:r>
              <a:rPr lang="en-US" baseline="-25000"/>
              <a:t>i</a:t>
            </a:r>
            <a:r>
              <a:rPr lang="en-US"/>
              <a:t>  + K (mod 26)</a:t>
            </a:r>
            <a:endParaRPr/>
          </a:p>
          <a:p>
            <a:pPr marL="292100" lvl="0" indent="-292100" algn="l" rtl="0">
              <a:lnSpc>
                <a:spcPct val="100000"/>
              </a:lnSpc>
              <a:spcBef>
                <a:spcPts val="592"/>
              </a:spcBef>
              <a:spcAft>
                <a:spcPts val="0"/>
              </a:spcAft>
              <a:buSzPct val="100000"/>
              <a:buFont typeface="Noto Sans Symbols"/>
              <a:buNone/>
            </a:pPr>
            <a:r>
              <a:rPr lang="en-US"/>
              <a:t>    where K is secret key</a:t>
            </a:r>
            <a:endParaRPr/>
          </a:p>
          <a:p>
            <a:pPr marL="292100" lvl="0" indent="-292100" algn="l" rtl="0">
              <a:lnSpc>
                <a:spcPct val="100000"/>
              </a:lnSpc>
              <a:spcBef>
                <a:spcPts val="592"/>
              </a:spcBef>
              <a:spcAft>
                <a:spcPts val="0"/>
              </a:spcAft>
              <a:buSzPct val="100000"/>
              <a:buFont typeface="Arial"/>
              <a:buChar char="•"/>
            </a:pPr>
            <a:r>
              <a:rPr lang="en-US"/>
              <a:t>Decryption is</a:t>
            </a:r>
            <a:endParaRPr/>
          </a:p>
          <a:p>
            <a:pPr marL="292100" lvl="0" indent="-292100" algn="l" rtl="0">
              <a:lnSpc>
                <a:spcPct val="100000"/>
              </a:lnSpc>
              <a:spcBef>
                <a:spcPts val="592"/>
              </a:spcBef>
              <a:spcAft>
                <a:spcPts val="0"/>
              </a:spcAft>
              <a:buSzPct val="100000"/>
              <a:buFont typeface="Noto Sans Symbols"/>
              <a:buNone/>
            </a:pPr>
            <a:r>
              <a:rPr lang="en-US"/>
              <a:t>			P</a:t>
            </a:r>
            <a:r>
              <a:rPr lang="en-US" baseline="-25000"/>
              <a:t>i</a:t>
            </a:r>
            <a:r>
              <a:rPr lang="en-US"/>
              <a:t> = D(C</a:t>
            </a:r>
            <a:r>
              <a:rPr lang="en-US" baseline="-25000"/>
              <a:t>i</a:t>
            </a:r>
            <a:r>
              <a:rPr lang="en-US"/>
              <a:t> ) = C</a:t>
            </a:r>
            <a:r>
              <a:rPr lang="en-US" baseline="-25000"/>
              <a:t>i</a:t>
            </a:r>
            <a:r>
              <a:rPr lang="en-US"/>
              <a:t>  - K (mod 26)</a:t>
            </a:r>
            <a:endParaRPr/>
          </a:p>
        </p:txBody>
      </p:sp>
      <p:sp>
        <p:nvSpPr>
          <p:cNvPr id="287" name="Google Shape;287;p37"/>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t>13</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Caesar Cipher: c = ( m + 5 ) mod 26</a:t>
            </a:r>
            <a:endParaRPr/>
          </a:p>
        </p:txBody>
      </p:sp>
      <p:sp>
        <p:nvSpPr>
          <p:cNvPr id="294" name="Google Shape;294;p3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95" name="Google Shape;295;p38"/>
          <p:cNvSpPr txBox="1"/>
          <p:nvPr/>
        </p:nvSpPr>
        <p:spPr>
          <a:xfrm>
            <a:off x="7874000" y="687294"/>
            <a:ext cx="914400" cy="9144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Cambria"/>
              <a:ea typeface="Cambria"/>
              <a:cs typeface="Cambria"/>
              <a:sym typeface="Cambria"/>
            </a:endParaRPr>
          </a:p>
        </p:txBody>
      </p:sp>
      <p:sp>
        <p:nvSpPr>
          <p:cNvPr id="296" name="Google Shape;296;p38"/>
          <p:cNvSpPr txBox="1"/>
          <p:nvPr/>
        </p:nvSpPr>
        <p:spPr>
          <a:xfrm>
            <a:off x="1244601" y="3429000"/>
            <a:ext cx="5938800" cy="17121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Cambria"/>
                <a:ea typeface="Cambria"/>
                <a:cs typeface="Cambria"/>
                <a:sym typeface="Cambria"/>
              </a:rPr>
              <a:t>m = LOVEANDHONOR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Cambria"/>
              <a:ea typeface="Cambria"/>
              <a:cs typeface="Cambria"/>
              <a:sym typeface="Cambria"/>
            </a:endParaRPr>
          </a:p>
        </p:txBody>
      </p:sp>
      <p:sp>
        <p:nvSpPr>
          <p:cNvPr id="297" name="Google Shape;297;p38"/>
          <p:cNvSpPr txBox="1"/>
          <p:nvPr/>
        </p:nvSpPr>
        <p:spPr>
          <a:xfrm>
            <a:off x="3251200" y="5266267"/>
            <a:ext cx="914400" cy="9144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Cambria"/>
              <a:ea typeface="Cambria"/>
              <a:cs typeface="Cambria"/>
              <a:sym typeface="Cambria"/>
            </a:endParaRPr>
          </a:p>
        </p:txBody>
      </p:sp>
      <p:sp>
        <p:nvSpPr>
          <p:cNvPr id="298" name="Google Shape;298;p38"/>
          <p:cNvSpPr txBox="1"/>
          <p:nvPr/>
        </p:nvSpPr>
        <p:spPr>
          <a:xfrm>
            <a:off x="1244607" y="4107175"/>
            <a:ext cx="3767700" cy="9144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mbria"/>
                <a:ea typeface="Cambria"/>
                <a:cs typeface="Cambria"/>
                <a:sym typeface="Cambria"/>
              </a:rPr>
              <a:t>C = QTAJFSIMTSTW</a:t>
            </a:r>
            <a:endParaRPr sz="1400" b="0" i="0" u="none" strike="noStrike" cap="none">
              <a:solidFill>
                <a:srgbClr val="000000"/>
              </a:solidFill>
              <a:latin typeface="Arial"/>
              <a:ea typeface="Arial"/>
              <a:cs typeface="Arial"/>
              <a:sym typeface="Arial"/>
            </a:endParaRPr>
          </a:p>
        </p:txBody>
      </p:sp>
      <p:graphicFrame>
        <p:nvGraphicFramePr>
          <p:cNvPr id="299" name="Google Shape;299;p38"/>
          <p:cNvGraphicFramePr/>
          <p:nvPr/>
        </p:nvGraphicFramePr>
        <p:xfrm>
          <a:off x="228600" y="1828800"/>
          <a:ext cx="8686800" cy="987450"/>
        </p:xfrm>
        <a:graphic>
          <a:graphicData uri="http://schemas.openxmlformats.org/drawingml/2006/table">
            <a:tbl>
              <a:tblPr>
                <a:noFill/>
                <a:tableStyleId>{80343399-76D5-42EE-BC51-3E5D2071918C}</a:tableStyleId>
              </a:tblPr>
              <a:tblGrid>
                <a:gridCol w="331800">
                  <a:extLst>
                    <a:ext uri="{9D8B030D-6E8A-4147-A177-3AD203B41FA5}">
                      <a16:colId xmlns:a16="http://schemas.microsoft.com/office/drawing/2014/main" val="20000"/>
                    </a:ext>
                  </a:extLst>
                </a:gridCol>
                <a:gridCol w="354000">
                  <a:extLst>
                    <a:ext uri="{9D8B030D-6E8A-4147-A177-3AD203B41FA5}">
                      <a16:colId xmlns:a16="http://schemas.microsoft.com/office/drawing/2014/main" val="20001"/>
                    </a:ext>
                  </a:extLst>
                </a:gridCol>
                <a:gridCol w="307975">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1800">
                  <a:extLst>
                    <a:ext uri="{9D8B030D-6E8A-4147-A177-3AD203B41FA5}">
                      <a16:colId xmlns:a16="http://schemas.microsoft.com/office/drawing/2014/main" val="20004"/>
                    </a:ext>
                  </a:extLst>
                </a:gridCol>
                <a:gridCol w="331775">
                  <a:extLst>
                    <a:ext uri="{9D8B030D-6E8A-4147-A177-3AD203B41FA5}">
                      <a16:colId xmlns:a16="http://schemas.microsoft.com/office/drawing/2014/main" val="20005"/>
                    </a:ext>
                  </a:extLst>
                </a:gridCol>
                <a:gridCol w="331800">
                  <a:extLst>
                    <a:ext uri="{9D8B030D-6E8A-4147-A177-3AD203B41FA5}">
                      <a16:colId xmlns:a16="http://schemas.microsoft.com/office/drawing/2014/main" val="20006"/>
                    </a:ext>
                  </a:extLst>
                </a:gridCol>
                <a:gridCol w="328600">
                  <a:extLst>
                    <a:ext uri="{9D8B030D-6E8A-4147-A177-3AD203B41FA5}">
                      <a16:colId xmlns:a16="http://schemas.microsoft.com/office/drawing/2014/main" val="20007"/>
                    </a:ext>
                  </a:extLst>
                </a:gridCol>
                <a:gridCol w="333375">
                  <a:extLst>
                    <a:ext uri="{9D8B030D-6E8A-4147-A177-3AD203B41FA5}">
                      <a16:colId xmlns:a16="http://schemas.microsoft.com/office/drawing/2014/main" val="20008"/>
                    </a:ext>
                  </a:extLst>
                </a:gridCol>
                <a:gridCol w="330200">
                  <a:extLst>
                    <a:ext uri="{9D8B030D-6E8A-4147-A177-3AD203B41FA5}">
                      <a16:colId xmlns:a16="http://schemas.microsoft.com/office/drawing/2014/main" val="20009"/>
                    </a:ext>
                  </a:extLst>
                </a:gridCol>
                <a:gridCol w="331800">
                  <a:extLst>
                    <a:ext uri="{9D8B030D-6E8A-4147-A177-3AD203B41FA5}">
                      <a16:colId xmlns:a16="http://schemas.microsoft.com/office/drawing/2014/main" val="20010"/>
                    </a:ext>
                  </a:extLst>
                </a:gridCol>
                <a:gridCol w="330200">
                  <a:extLst>
                    <a:ext uri="{9D8B030D-6E8A-4147-A177-3AD203B41FA5}">
                      <a16:colId xmlns:a16="http://schemas.microsoft.com/office/drawing/2014/main" val="20011"/>
                    </a:ext>
                  </a:extLst>
                </a:gridCol>
                <a:gridCol w="330200">
                  <a:extLst>
                    <a:ext uri="{9D8B030D-6E8A-4147-A177-3AD203B41FA5}">
                      <a16:colId xmlns:a16="http://schemas.microsoft.com/office/drawing/2014/main" val="20012"/>
                    </a:ext>
                  </a:extLst>
                </a:gridCol>
                <a:gridCol w="334950">
                  <a:extLst>
                    <a:ext uri="{9D8B030D-6E8A-4147-A177-3AD203B41FA5}">
                      <a16:colId xmlns:a16="http://schemas.microsoft.com/office/drawing/2014/main" val="20013"/>
                    </a:ext>
                  </a:extLst>
                </a:gridCol>
                <a:gridCol w="328625">
                  <a:extLst>
                    <a:ext uri="{9D8B030D-6E8A-4147-A177-3AD203B41FA5}">
                      <a16:colId xmlns:a16="http://schemas.microsoft.com/office/drawing/2014/main" val="20014"/>
                    </a:ext>
                  </a:extLst>
                </a:gridCol>
                <a:gridCol w="331775">
                  <a:extLst>
                    <a:ext uri="{9D8B030D-6E8A-4147-A177-3AD203B41FA5}">
                      <a16:colId xmlns:a16="http://schemas.microsoft.com/office/drawing/2014/main" val="20015"/>
                    </a:ext>
                  </a:extLst>
                </a:gridCol>
                <a:gridCol w="331800">
                  <a:extLst>
                    <a:ext uri="{9D8B030D-6E8A-4147-A177-3AD203B41FA5}">
                      <a16:colId xmlns:a16="http://schemas.microsoft.com/office/drawing/2014/main" val="20016"/>
                    </a:ext>
                  </a:extLst>
                </a:gridCol>
                <a:gridCol w="328600">
                  <a:extLst>
                    <a:ext uri="{9D8B030D-6E8A-4147-A177-3AD203B41FA5}">
                      <a16:colId xmlns:a16="http://schemas.microsoft.com/office/drawing/2014/main" val="20017"/>
                    </a:ext>
                  </a:extLst>
                </a:gridCol>
                <a:gridCol w="333375">
                  <a:extLst>
                    <a:ext uri="{9D8B030D-6E8A-4147-A177-3AD203B41FA5}">
                      <a16:colId xmlns:a16="http://schemas.microsoft.com/office/drawing/2014/main" val="20018"/>
                    </a:ext>
                  </a:extLst>
                </a:gridCol>
                <a:gridCol w="330200">
                  <a:extLst>
                    <a:ext uri="{9D8B030D-6E8A-4147-A177-3AD203B41FA5}">
                      <a16:colId xmlns:a16="http://schemas.microsoft.com/office/drawing/2014/main" val="20019"/>
                    </a:ext>
                  </a:extLst>
                </a:gridCol>
                <a:gridCol w="331800">
                  <a:extLst>
                    <a:ext uri="{9D8B030D-6E8A-4147-A177-3AD203B41FA5}">
                      <a16:colId xmlns:a16="http://schemas.microsoft.com/office/drawing/2014/main" val="20020"/>
                    </a:ext>
                  </a:extLst>
                </a:gridCol>
                <a:gridCol w="331775">
                  <a:extLst>
                    <a:ext uri="{9D8B030D-6E8A-4147-A177-3AD203B41FA5}">
                      <a16:colId xmlns:a16="http://schemas.microsoft.com/office/drawing/2014/main" val="20021"/>
                    </a:ext>
                  </a:extLst>
                </a:gridCol>
                <a:gridCol w="330200">
                  <a:extLst>
                    <a:ext uri="{9D8B030D-6E8A-4147-A177-3AD203B41FA5}">
                      <a16:colId xmlns:a16="http://schemas.microsoft.com/office/drawing/2014/main" val="20022"/>
                    </a:ext>
                  </a:extLst>
                </a:gridCol>
                <a:gridCol w="333375">
                  <a:extLst>
                    <a:ext uri="{9D8B030D-6E8A-4147-A177-3AD203B41FA5}">
                      <a16:colId xmlns:a16="http://schemas.microsoft.com/office/drawing/2014/main" val="20023"/>
                    </a:ext>
                  </a:extLst>
                </a:gridCol>
                <a:gridCol w="328625">
                  <a:extLst>
                    <a:ext uri="{9D8B030D-6E8A-4147-A177-3AD203B41FA5}">
                      <a16:colId xmlns:a16="http://schemas.microsoft.com/office/drawing/2014/main" val="20024"/>
                    </a:ext>
                  </a:extLst>
                </a:gridCol>
                <a:gridCol w="407975">
                  <a:extLst>
                    <a:ext uri="{9D8B030D-6E8A-4147-A177-3AD203B41FA5}">
                      <a16:colId xmlns:a16="http://schemas.microsoft.com/office/drawing/2014/main" val="20025"/>
                    </a:ext>
                  </a:extLst>
                </a:gridCol>
              </a:tblGrid>
              <a:tr h="493725">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A</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C</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D</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F</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G</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H</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I</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J</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K</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L</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M</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O</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P</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Q</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R</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U</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V</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W</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X</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Y</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Z</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3725">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F</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G</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H</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I</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J</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K</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L</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M</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O</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P</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Q</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R</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U</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V</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W</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X</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Y</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Z</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A</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C</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D</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E</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1264380" y="2013343"/>
            <a:ext cx="6951274" cy="753670"/>
          </a:xfrm>
          <a:prstGeom prst="rect">
            <a:avLst/>
          </a:prstGeom>
          <a:noFill/>
          <a:ln>
            <a:noFill/>
          </a:ln>
        </p:spPr>
        <p:txBody>
          <a:bodyPr spcFirstLastPara="1" wrap="square" lIns="0" tIns="45700" rIns="0" bIns="45700" anchor="t"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solidFill>
                  <a:schemeClr val="dk1"/>
                </a:solidFill>
              </a:rPr>
              <a:t>How would you </a:t>
            </a:r>
            <a:r>
              <a:rPr lang="en-US" i="1" u="sng"/>
              <a:t>attack</a:t>
            </a:r>
            <a:r>
              <a:rPr lang="en-US">
                <a:solidFill>
                  <a:schemeClr val="dk1"/>
                </a:solidFill>
              </a:rPr>
              <a:t> messages encrypted with a Caesar cipher?</a:t>
            </a:r>
            <a:endParaRPr/>
          </a:p>
        </p:txBody>
      </p:sp>
      <p:sp>
        <p:nvSpPr>
          <p:cNvPr id="306" name="Google Shape;306;p39"/>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latin typeface="Calibri"/>
                <a:ea typeface="Calibri"/>
                <a:cs typeface="Calibri"/>
                <a:sym typeface="Calibri"/>
              </a:rPr>
              <a:t>Attacking Caesar Cipher </a:t>
            </a:r>
            <a:endParaRPr/>
          </a:p>
        </p:txBody>
      </p:sp>
      <p:sp>
        <p:nvSpPr>
          <p:cNvPr id="313" name="Google Shape;313;p40"/>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fontScale="92500" lnSpcReduction="20000"/>
          </a:bodyPr>
          <a:lstStyle/>
          <a:p>
            <a:pPr marL="292100" lvl="0" indent="-292100" algn="l" rtl="0">
              <a:lnSpc>
                <a:spcPct val="100000"/>
              </a:lnSpc>
              <a:spcBef>
                <a:spcPts val="0"/>
              </a:spcBef>
              <a:spcAft>
                <a:spcPts val="0"/>
              </a:spcAft>
              <a:buSzPct val="100000"/>
              <a:buChar char="•"/>
            </a:pPr>
            <a:r>
              <a:rPr lang="en-US">
                <a:latin typeface="Calibri"/>
                <a:ea typeface="Calibri"/>
                <a:cs typeface="Calibri"/>
                <a:sym typeface="Calibri"/>
              </a:rPr>
              <a:t>Easy to </a:t>
            </a:r>
            <a:r>
              <a:rPr lang="en-US" b="1">
                <a:latin typeface="Calibri"/>
                <a:ea typeface="Calibri"/>
                <a:cs typeface="Calibri"/>
                <a:sym typeface="Calibri"/>
              </a:rPr>
              <a:t>brute force</a:t>
            </a:r>
            <a:r>
              <a:rPr lang="en-US">
                <a:latin typeface="Calibri"/>
                <a:ea typeface="Calibri"/>
                <a:cs typeface="Calibri"/>
                <a:sym typeface="Calibri"/>
              </a:rPr>
              <a:t>: size of key-space is 26</a:t>
            </a:r>
            <a:endParaRPr/>
          </a:p>
          <a:p>
            <a:pPr marL="292100" lvl="0" indent="-104140" algn="l" rtl="0">
              <a:lnSpc>
                <a:spcPct val="100000"/>
              </a:lnSpc>
              <a:spcBef>
                <a:spcPts val="592"/>
              </a:spcBef>
              <a:spcAft>
                <a:spcPts val="0"/>
              </a:spcAft>
              <a:buSzPct val="100000"/>
              <a:buNone/>
            </a:pPr>
            <a:endParaRPr>
              <a:latin typeface="Calibri"/>
              <a:ea typeface="Calibri"/>
              <a:cs typeface="Calibri"/>
              <a:sym typeface="Calibri"/>
            </a:endParaRPr>
          </a:p>
          <a:p>
            <a:pPr marL="292100" lvl="0" indent="-292100" algn="l" rtl="0">
              <a:lnSpc>
                <a:spcPct val="100000"/>
              </a:lnSpc>
              <a:spcBef>
                <a:spcPts val="592"/>
              </a:spcBef>
              <a:spcAft>
                <a:spcPts val="0"/>
              </a:spcAft>
              <a:buSzPct val="100000"/>
              <a:buChar char="•"/>
            </a:pPr>
            <a:r>
              <a:rPr lang="en-US">
                <a:latin typeface="Calibri"/>
                <a:ea typeface="Calibri"/>
                <a:cs typeface="Calibri"/>
                <a:sym typeface="Calibri"/>
              </a:rPr>
              <a:t>Try all possible keys K and determine if DK(C) is a likely plaintext</a:t>
            </a:r>
            <a:endParaRPr/>
          </a:p>
          <a:p>
            <a:pPr marL="292100" lvl="0" indent="-104140" algn="l" rtl="0">
              <a:lnSpc>
                <a:spcPct val="100000"/>
              </a:lnSpc>
              <a:spcBef>
                <a:spcPts val="592"/>
              </a:spcBef>
              <a:spcAft>
                <a:spcPts val="0"/>
              </a:spcAft>
              <a:buSzPct val="100000"/>
              <a:buNone/>
            </a:pPr>
            <a:endParaRPr>
              <a:latin typeface="Calibri"/>
              <a:ea typeface="Calibri"/>
              <a:cs typeface="Calibri"/>
              <a:sym typeface="Calibri"/>
            </a:endParaRPr>
          </a:p>
          <a:p>
            <a:pPr marL="292100" lvl="0" indent="-292100" algn="l" rtl="0">
              <a:lnSpc>
                <a:spcPct val="100000"/>
              </a:lnSpc>
              <a:spcBef>
                <a:spcPts val="592"/>
              </a:spcBef>
              <a:spcAft>
                <a:spcPts val="0"/>
              </a:spcAft>
              <a:buSzPct val="100000"/>
              <a:buChar char="•"/>
            </a:pPr>
            <a:r>
              <a:rPr lang="en-US">
                <a:latin typeface="Calibri"/>
                <a:ea typeface="Calibri"/>
                <a:cs typeface="Calibri"/>
                <a:sym typeface="Calibri"/>
              </a:rPr>
              <a:t>Requires some knowledge of the structure of the plaintext (e.g., PDF file or email message)</a:t>
            </a:r>
            <a:endParaRPr/>
          </a:p>
          <a:p>
            <a:pPr marL="292100" lvl="0" indent="-104140" algn="l" rtl="0">
              <a:lnSpc>
                <a:spcPct val="100000"/>
              </a:lnSpc>
              <a:spcBef>
                <a:spcPts val="592"/>
              </a:spcBef>
              <a:spcAft>
                <a:spcPts val="0"/>
              </a:spcAft>
              <a:buSzPct val="100000"/>
              <a:buNone/>
            </a:pPr>
            <a:endParaRPr>
              <a:latin typeface="Calibri"/>
              <a:ea typeface="Calibri"/>
              <a:cs typeface="Calibri"/>
              <a:sym typeface="Calibri"/>
            </a:endParaRPr>
          </a:p>
          <a:p>
            <a:pPr marL="292100" lvl="0" indent="-292100" algn="l" rtl="0">
              <a:lnSpc>
                <a:spcPct val="100000"/>
              </a:lnSpc>
              <a:spcBef>
                <a:spcPts val="592"/>
              </a:spcBef>
              <a:spcAft>
                <a:spcPts val="0"/>
              </a:spcAft>
              <a:buSzPct val="100000"/>
              <a:buChar char="•"/>
            </a:pPr>
            <a:r>
              <a:rPr lang="en-US">
                <a:latin typeface="Calibri"/>
                <a:ea typeface="Calibri"/>
                <a:cs typeface="Calibri"/>
                <a:sym typeface="Calibri"/>
              </a:rPr>
              <a:t>Key should be a sufficiently long random value to make exhaustive search attacks unfeasible</a:t>
            </a:r>
            <a:endParaRPr/>
          </a:p>
          <a:p>
            <a:pPr marL="292100" lvl="0" indent="-104140" algn="l" rtl="0">
              <a:lnSpc>
                <a:spcPct val="100000"/>
              </a:lnSpc>
              <a:spcBef>
                <a:spcPts val="592"/>
              </a:spcBef>
              <a:spcAft>
                <a:spcPts val="0"/>
              </a:spcAft>
              <a:buSzPct val="100000"/>
              <a:buNone/>
            </a:pPr>
            <a:endParaRPr>
              <a:latin typeface="Calibri"/>
              <a:ea typeface="Calibri"/>
              <a:cs typeface="Calibri"/>
              <a:sym typeface="Calibri"/>
            </a:endParaRPr>
          </a:p>
        </p:txBody>
      </p:sp>
      <p:sp>
        <p:nvSpPr>
          <p:cNvPr id="314" name="Google Shape;314;p40"/>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rgbClr val="898989"/>
                </a:solidFill>
                <a:latin typeface="Tahoma"/>
                <a:ea typeface="Tahoma"/>
                <a:cs typeface="Tahoma"/>
                <a:sym typeface="Tahoma"/>
              </a:rPr>
              <a:t>16</a:t>
            </a:fld>
            <a:endParaRPr sz="1200">
              <a:solidFill>
                <a:srgbClr val="898989"/>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321" name="Google Shape;321;p41"/>
          <p:cNvSpPr/>
          <p:nvPr/>
        </p:nvSpPr>
        <p:spPr>
          <a:xfrm>
            <a:off x="381000" y="-79653"/>
            <a:ext cx="8077200" cy="70173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1 =&gt; 	PSZIERHLSRSV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2 =&gt; 	ORYHDQGKRQRU</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3 =&gt; 	NQXGCPFJQPQT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4 =&gt; 	MPWFBOEIPOPS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5 =&gt; 	LOVEANDHONOR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6 =&gt; 	KNUDZMCGNMNQ</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7 =&gt; 	JMTCYLBFMLMP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8 =&gt; 	ILSBXKAELKLO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9 =&gt; 	HKRAWJZDKJKN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10 =&gt; 	GJQZVIYCJIJM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11 =&gt; 	FIPYUHXBIHIL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12 =&gt; 	EHOXTGWAHGHK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13 =&gt; 	DGNWSFVZGFGJ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14 =&gt; 	CFMVREUYFEFI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15 =&gt; 	BELUQDTXEDEH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16 =&gt; 	ADKTPCSWDCDG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17 =&gt; 	ZCJSOBRVCBCF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18 =&gt; 	YBIRNAQUBABE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19 =&gt; 	XAHQMZPTAZAD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20 =&gt; 	WZGPLYOSZYZC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21 =&gt; 	VYFOKXNRYXYB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22 =&gt; 	UXENJWMQXWXA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23 =&gt; 	TWDMIVLPWVWZ</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24 =&gt; 	SVCLHUKOVUVY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25 =&gt; 	RUBKGTJNUTUX</a:t>
            </a:r>
            <a:endParaRPr sz="1400" b="0" i="0" u="none" strike="noStrike" cap="none">
              <a:solidFill>
                <a:srgbClr val="000000"/>
              </a:solidFill>
              <a:latin typeface="Arial"/>
              <a:ea typeface="Arial"/>
              <a:cs typeface="Arial"/>
              <a:sym typeface="Arial"/>
            </a:endParaRPr>
          </a:p>
        </p:txBody>
      </p:sp>
      <p:sp>
        <p:nvSpPr>
          <p:cNvPr id="322" name="Google Shape;322;p41"/>
          <p:cNvSpPr txBox="1"/>
          <p:nvPr/>
        </p:nvSpPr>
        <p:spPr>
          <a:xfrm>
            <a:off x="-19878" y="1066800"/>
            <a:ext cx="3372678" cy="3048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t" anchorCtr="0">
            <a:normAutofit fontScale="55000" lnSpcReduction="20000"/>
          </a:bodyPr>
          <a:lstStyle/>
          <a:p>
            <a:pPr marL="0" marR="0" lvl="0" indent="0" algn="l" rtl="0">
              <a:lnSpc>
                <a:spcPct val="100000"/>
              </a:lnSpc>
              <a:spcBef>
                <a:spcPts val="0"/>
              </a:spcBef>
              <a:spcAft>
                <a:spcPts val="0"/>
              </a:spcAft>
              <a:buClr>
                <a:schemeClr val="dk1"/>
              </a:buClr>
              <a:buSzPct val="100000"/>
              <a:buFont typeface="Arial"/>
              <a:buNone/>
            </a:pPr>
            <a:endParaRPr sz="2800" b="0" i="0" u="none" strike="noStrike" cap="none">
              <a:solidFill>
                <a:schemeClr val="dk1"/>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u="sng">
                <a:latin typeface="Calibri"/>
                <a:ea typeface="Calibri"/>
                <a:cs typeface="Calibri"/>
                <a:sym typeface="Calibri"/>
              </a:rPr>
              <a:t>Monoalphabetic Substitution</a:t>
            </a:r>
            <a:endParaRPr/>
          </a:p>
        </p:txBody>
      </p:sp>
      <p:sp>
        <p:nvSpPr>
          <p:cNvPr id="337" name="Google Shape;337;p4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rgbClr val="898989"/>
                </a:solidFill>
                <a:latin typeface="Tahoma"/>
                <a:ea typeface="Tahoma"/>
                <a:cs typeface="Tahoma"/>
                <a:sym typeface="Tahoma"/>
              </a:rPr>
              <a:t>18</a:t>
            </a:fld>
            <a:endParaRPr sz="1200">
              <a:solidFill>
                <a:srgbClr val="898989"/>
              </a:solidFill>
              <a:latin typeface="Tahoma"/>
              <a:ea typeface="Tahoma"/>
              <a:cs typeface="Tahoma"/>
              <a:sym typeface="Tahoma"/>
            </a:endParaRPr>
          </a:p>
        </p:txBody>
      </p:sp>
      <p:graphicFrame>
        <p:nvGraphicFramePr>
          <p:cNvPr id="338" name="Google Shape;338;p42"/>
          <p:cNvGraphicFramePr/>
          <p:nvPr/>
        </p:nvGraphicFramePr>
        <p:xfrm>
          <a:off x="228600" y="2517775"/>
          <a:ext cx="8686800" cy="987450"/>
        </p:xfrm>
        <a:graphic>
          <a:graphicData uri="http://schemas.openxmlformats.org/drawingml/2006/table">
            <a:tbl>
              <a:tblPr>
                <a:noFill/>
                <a:tableStyleId>{80343399-76D5-42EE-BC51-3E5D2071918C}</a:tableStyleId>
              </a:tblPr>
              <a:tblGrid>
                <a:gridCol w="331800">
                  <a:extLst>
                    <a:ext uri="{9D8B030D-6E8A-4147-A177-3AD203B41FA5}">
                      <a16:colId xmlns:a16="http://schemas.microsoft.com/office/drawing/2014/main" val="20000"/>
                    </a:ext>
                  </a:extLst>
                </a:gridCol>
                <a:gridCol w="354000">
                  <a:extLst>
                    <a:ext uri="{9D8B030D-6E8A-4147-A177-3AD203B41FA5}">
                      <a16:colId xmlns:a16="http://schemas.microsoft.com/office/drawing/2014/main" val="20001"/>
                    </a:ext>
                  </a:extLst>
                </a:gridCol>
                <a:gridCol w="307975">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1800">
                  <a:extLst>
                    <a:ext uri="{9D8B030D-6E8A-4147-A177-3AD203B41FA5}">
                      <a16:colId xmlns:a16="http://schemas.microsoft.com/office/drawing/2014/main" val="20004"/>
                    </a:ext>
                  </a:extLst>
                </a:gridCol>
                <a:gridCol w="331775">
                  <a:extLst>
                    <a:ext uri="{9D8B030D-6E8A-4147-A177-3AD203B41FA5}">
                      <a16:colId xmlns:a16="http://schemas.microsoft.com/office/drawing/2014/main" val="20005"/>
                    </a:ext>
                  </a:extLst>
                </a:gridCol>
                <a:gridCol w="331800">
                  <a:extLst>
                    <a:ext uri="{9D8B030D-6E8A-4147-A177-3AD203B41FA5}">
                      <a16:colId xmlns:a16="http://schemas.microsoft.com/office/drawing/2014/main" val="20006"/>
                    </a:ext>
                  </a:extLst>
                </a:gridCol>
                <a:gridCol w="328600">
                  <a:extLst>
                    <a:ext uri="{9D8B030D-6E8A-4147-A177-3AD203B41FA5}">
                      <a16:colId xmlns:a16="http://schemas.microsoft.com/office/drawing/2014/main" val="20007"/>
                    </a:ext>
                  </a:extLst>
                </a:gridCol>
                <a:gridCol w="333375">
                  <a:extLst>
                    <a:ext uri="{9D8B030D-6E8A-4147-A177-3AD203B41FA5}">
                      <a16:colId xmlns:a16="http://schemas.microsoft.com/office/drawing/2014/main" val="20008"/>
                    </a:ext>
                  </a:extLst>
                </a:gridCol>
                <a:gridCol w="330200">
                  <a:extLst>
                    <a:ext uri="{9D8B030D-6E8A-4147-A177-3AD203B41FA5}">
                      <a16:colId xmlns:a16="http://schemas.microsoft.com/office/drawing/2014/main" val="20009"/>
                    </a:ext>
                  </a:extLst>
                </a:gridCol>
                <a:gridCol w="331800">
                  <a:extLst>
                    <a:ext uri="{9D8B030D-6E8A-4147-A177-3AD203B41FA5}">
                      <a16:colId xmlns:a16="http://schemas.microsoft.com/office/drawing/2014/main" val="20010"/>
                    </a:ext>
                  </a:extLst>
                </a:gridCol>
                <a:gridCol w="330200">
                  <a:extLst>
                    <a:ext uri="{9D8B030D-6E8A-4147-A177-3AD203B41FA5}">
                      <a16:colId xmlns:a16="http://schemas.microsoft.com/office/drawing/2014/main" val="20011"/>
                    </a:ext>
                  </a:extLst>
                </a:gridCol>
                <a:gridCol w="330200">
                  <a:extLst>
                    <a:ext uri="{9D8B030D-6E8A-4147-A177-3AD203B41FA5}">
                      <a16:colId xmlns:a16="http://schemas.microsoft.com/office/drawing/2014/main" val="20012"/>
                    </a:ext>
                  </a:extLst>
                </a:gridCol>
                <a:gridCol w="334950">
                  <a:extLst>
                    <a:ext uri="{9D8B030D-6E8A-4147-A177-3AD203B41FA5}">
                      <a16:colId xmlns:a16="http://schemas.microsoft.com/office/drawing/2014/main" val="20013"/>
                    </a:ext>
                  </a:extLst>
                </a:gridCol>
                <a:gridCol w="328625">
                  <a:extLst>
                    <a:ext uri="{9D8B030D-6E8A-4147-A177-3AD203B41FA5}">
                      <a16:colId xmlns:a16="http://schemas.microsoft.com/office/drawing/2014/main" val="20014"/>
                    </a:ext>
                  </a:extLst>
                </a:gridCol>
                <a:gridCol w="331775">
                  <a:extLst>
                    <a:ext uri="{9D8B030D-6E8A-4147-A177-3AD203B41FA5}">
                      <a16:colId xmlns:a16="http://schemas.microsoft.com/office/drawing/2014/main" val="20015"/>
                    </a:ext>
                  </a:extLst>
                </a:gridCol>
                <a:gridCol w="331800">
                  <a:extLst>
                    <a:ext uri="{9D8B030D-6E8A-4147-A177-3AD203B41FA5}">
                      <a16:colId xmlns:a16="http://schemas.microsoft.com/office/drawing/2014/main" val="20016"/>
                    </a:ext>
                  </a:extLst>
                </a:gridCol>
                <a:gridCol w="328600">
                  <a:extLst>
                    <a:ext uri="{9D8B030D-6E8A-4147-A177-3AD203B41FA5}">
                      <a16:colId xmlns:a16="http://schemas.microsoft.com/office/drawing/2014/main" val="20017"/>
                    </a:ext>
                  </a:extLst>
                </a:gridCol>
                <a:gridCol w="333375">
                  <a:extLst>
                    <a:ext uri="{9D8B030D-6E8A-4147-A177-3AD203B41FA5}">
                      <a16:colId xmlns:a16="http://schemas.microsoft.com/office/drawing/2014/main" val="20018"/>
                    </a:ext>
                  </a:extLst>
                </a:gridCol>
                <a:gridCol w="330200">
                  <a:extLst>
                    <a:ext uri="{9D8B030D-6E8A-4147-A177-3AD203B41FA5}">
                      <a16:colId xmlns:a16="http://schemas.microsoft.com/office/drawing/2014/main" val="20019"/>
                    </a:ext>
                  </a:extLst>
                </a:gridCol>
                <a:gridCol w="331800">
                  <a:extLst>
                    <a:ext uri="{9D8B030D-6E8A-4147-A177-3AD203B41FA5}">
                      <a16:colId xmlns:a16="http://schemas.microsoft.com/office/drawing/2014/main" val="20020"/>
                    </a:ext>
                  </a:extLst>
                </a:gridCol>
                <a:gridCol w="331775">
                  <a:extLst>
                    <a:ext uri="{9D8B030D-6E8A-4147-A177-3AD203B41FA5}">
                      <a16:colId xmlns:a16="http://schemas.microsoft.com/office/drawing/2014/main" val="20021"/>
                    </a:ext>
                  </a:extLst>
                </a:gridCol>
                <a:gridCol w="330200">
                  <a:extLst>
                    <a:ext uri="{9D8B030D-6E8A-4147-A177-3AD203B41FA5}">
                      <a16:colId xmlns:a16="http://schemas.microsoft.com/office/drawing/2014/main" val="20022"/>
                    </a:ext>
                  </a:extLst>
                </a:gridCol>
                <a:gridCol w="333375">
                  <a:extLst>
                    <a:ext uri="{9D8B030D-6E8A-4147-A177-3AD203B41FA5}">
                      <a16:colId xmlns:a16="http://schemas.microsoft.com/office/drawing/2014/main" val="20023"/>
                    </a:ext>
                  </a:extLst>
                </a:gridCol>
                <a:gridCol w="328625">
                  <a:extLst>
                    <a:ext uri="{9D8B030D-6E8A-4147-A177-3AD203B41FA5}">
                      <a16:colId xmlns:a16="http://schemas.microsoft.com/office/drawing/2014/main" val="20024"/>
                    </a:ext>
                  </a:extLst>
                </a:gridCol>
                <a:gridCol w="407975">
                  <a:extLst>
                    <a:ext uri="{9D8B030D-6E8A-4147-A177-3AD203B41FA5}">
                      <a16:colId xmlns:a16="http://schemas.microsoft.com/office/drawing/2014/main" val="20025"/>
                    </a:ext>
                  </a:extLst>
                </a:gridCol>
              </a:tblGrid>
              <a:tr h="493725">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A</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C</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D</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F</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G</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H</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I</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J</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K</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L</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M</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O</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P</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Q</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R</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U</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V</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W</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X</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Y</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Z</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3725">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P</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O</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L</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Y</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C</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H</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I</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U</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V</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R</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K</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W</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A</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D</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F</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G</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J</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M</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Q</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X</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Z</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39" name="Google Shape;339;p42"/>
          <p:cNvGraphicFramePr/>
          <p:nvPr/>
        </p:nvGraphicFramePr>
        <p:xfrm>
          <a:off x="1295400" y="1600200"/>
          <a:ext cx="5627700" cy="457210"/>
        </p:xfrm>
        <a:graphic>
          <a:graphicData uri="http://schemas.openxmlformats.org/drawingml/2006/table">
            <a:tbl>
              <a:tblPr>
                <a:noFill/>
                <a:tableStyleId>{80343399-76D5-42EE-BC51-3E5D2071918C}</a:tableStyleId>
              </a:tblPr>
              <a:tblGrid>
                <a:gridCol w="468325">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8300">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8325">
                  <a:extLst>
                    <a:ext uri="{9D8B030D-6E8A-4147-A177-3AD203B41FA5}">
                      <a16:colId xmlns:a16="http://schemas.microsoft.com/office/drawing/2014/main" val="20004"/>
                    </a:ext>
                  </a:extLst>
                </a:gridCol>
                <a:gridCol w="468300">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68325">
                  <a:extLst>
                    <a:ext uri="{9D8B030D-6E8A-4147-A177-3AD203B41FA5}">
                      <a16:colId xmlns:a16="http://schemas.microsoft.com/office/drawing/2014/main" val="20007"/>
                    </a:ext>
                  </a:extLst>
                </a:gridCol>
                <a:gridCol w="468300">
                  <a:extLst>
                    <a:ext uri="{9D8B030D-6E8A-4147-A177-3AD203B41FA5}">
                      <a16:colId xmlns:a16="http://schemas.microsoft.com/office/drawing/2014/main" val="20008"/>
                    </a:ext>
                  </a:extLst>
                </a:gridCol>
                <a:gridCol w="469900">
                  <a:extLst>
                    <a:ext uri="{9D8B030D-6E8A-4147-A177-3AD203B41FA5}">
                      <a16:colId xmlns:a16="http://schemas.microsoft.com/office/drawing/2014/main" val="20009"/>
                    </a:ext>
                  </a:extLst>
                </a:gridCol>
                <a:gridCol w="468325">
                  <a:extLst>
                    <a:ext uri="{9D8B030D-6E8A-4147-A177-3AD203B41FA5}">
                      <a16:colId xmlns:a16="http://schemas.microsoft.com/office/drawing/2014/main" val="20010"/>
                    </a:ext>
                  </a:extLst>
                </a:gridCol>
                <a:gridCol w="469900">
                  <a:extLst>
                    <a:ext uri="{9D8B030D-6E8A-4147-A177-3AD203B41FA5}">
                      <a16:colId xmlns:a16="http://schemas.microsoft.com/office/drawing/2014/main" val="20011"/>
                    </a:ext>
                  </a:extLst>
                </a:gridCol>
              </a:tblGrid>
              <a:tr h="457200">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L</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O</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V</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A</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D</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H</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O</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O</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R</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40" name="Google Shape;340;p42"/>
          <p:cNvGraphicFramePr/>
          <p:nvPr/>
        </p:nvGraphicFramePr>
        <p:xfrm>
          <a:off x="1295400" y="3962400"/>
          <a:ext cx="5627700" cy="457200"/>
        </p:xfrm>
        <a:graphic>
          <a:graphicData uri="http://schemas.openxmlformats.org/drawingml/2006/table">
            <a:tbl>
              <a:tblPr>
                <a:noFill/>
                <a:tableStyleId>{80343399-76D5-42EE-BC51-3E5D2071918C}</a:tableStyleId>
              </a:tblPr>
              <a:tblGrid>
                <a:gridCol w="468325">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8300">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8325">
                  <a:extLst>
                    <a:ext uri="{9D8B030D-6E8A-4147-A177-3AD203B41FA5}">
                      <a16:colId xmlns:a16="http://schemas.microsoft.com/office/drawing/2014/main" val="20004"/>
                    </a:ext>
                  </a:extLst>
                </a:gridCol>
                <a:gridCol w="468300">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68325">
                  <a:extLst>
                    <a:ext uri="{9D8B030D-6E8A-4147-A177-3AD203B41FA5}">
                      <a16:colId xmlns:a16="http://schemas.microsoft.com/office/drawing/2014/main" val="20007"/>
                    </a:ext>
                  </a:extLst>
                </a:gridCol>
                <a:gridCol w="468300">
                  <a:extLst>
                    <a:ext uri="{9D8B030D-6E8A-4147-A177-3AD203B41FA5}">
                      <a16:colId xmlns:a16="http://schemas.microsoft.com/office/drawing/2014/main" val="20008"/>
                    </a:ext>
                  </a:extLst>
                </a:gridCol>
                <a:gridCol w="469900">
                  <a:extLst>
                    <a:ext uri="{9D8B030D-6E8A-4147-A177-3AD203B41FA5}">
                      <a16:colId xmlns:a16="http://schemas.microsoft.com/office/drawing/2014/main" val="20009"/>
                    </a:ext>
                  </a:extLst>
                </a:gridCol>
                <a:gridCol w="468325">
                  <a:extLst>
                    <a:ext uri="{9D8B030D-6E8A-4147-A177-3AD203B41FA5}">
                      <a16:colId xmlns:a16="http://schemas.microsoft.com/office/drawing/2014/main" val="20010"/>
                    </a:ext>
                  </a:extLst>
                </a:gridCol>
                <a:gridCol w="469900">
                  <a:extLst>
                    <a:ext uri="{9D8B030D-6E8A-4147-A177-3AD203B41FA5}">
                      <a16:colId xmlns:a16="http://schemas.microsoft.com/office/drawing/2014/main" val="20011"/>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V</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J</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Y</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H</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11bf988ea3_0_7"/>
          <p:cNvSpPr txBox="1">
            <a:spLocks noGrp="1"/>
          </p:cNvSpPr>
          <p:nvPr>
            <p:ph type="title"/>
          </p:nvPr>
        </p:nvSpPr>
        <p:spPr>
          <a:xfrm>
            <a:off x="457200" y="152400"/>
            <a:ext cx="8229600" cy="11430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Try one</a:t>
            </a:r>
            <a:endParaRPr/>
          </a:p>
        </p:txBody>
      </p:sp>
      <p:sp>
        <p:nvSpPr>
          <p:cNvPr id="347" name="Google Shape;347;g111bf988ea3_0_7"/>
          <p:cNvSpPr txBox="1">
            <a:spLocks noGrp="1"/>
          </p:cNvSpPr>
          <p:nvPr>
            <p:ph type="body" idx="1"/>
          </p:nvPr>
        </p:nvSpPr>
        <p:spPr>
          <a:xfrm>
            <a:off x="457200" y="1371600"/>
            <a:ext cx="8229600" cy="47547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a:t>http://highschool.spsd.org/crypt/pigpen.html</a:t>
            </a:r>
            <a:endParaRPr/>
          </a:p>
        </p:txBody>
      </p:sp>
      <p:sp>
        <p:nvSpPr>
          <p:cNvPr id="348" name="Google Shape;348;g111bf988ea3_0_7"/>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Goal:  Secure communication</a:t>
            </a:r>
            <a:endParaRPr/>
          </a:p>
        </p:txBody>
      </p:sp>
      <p:sp>
        <p:nvSpPr>
          <p:cNvPr id="102" name="Google Shape;102;p5"/>
          <p:cNvSpPr/>
          <p:nvPr/>
        </p:nvSpPr>
        <p:spPr>
          <a:xfrm>
            <a:off x="8077200" y="1371600"/>
            <a:ext cx="304800" cy="228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mbria"/>
              <a:ea typeface="Cambria"/>
              <a:cs typeface="Cambria"/>
              <a:sym typeface="Cambria"/>
            </a:endParaRPr>
          </a:p>
        </p:txBody>
      </p:sp>
      <p:pic>
        <p:nvPicPr>
          <p:cNvPr id="103" name="Google Shape;103;p5" descr="MCj04041590000[1]"/>
          <p:cNvPicPr preferRelativeResize="0"/>
          <p:nvPr/>
        </p:nvPicPr>
        <p:blipFill rotWithShape="1">
          <a:blip r:embed="rId3">
            <a:alphaModFix/>
          </a:blip>
          <a:srcRect/>
          <a:stretch/>
        </p:blipFill>
        <p:spPr>
          <a:xfrm>
            <a:off x="7315202" y="2914651"/>
            <a:ext cx="1736725" cy="1307306"/>
          </a:xfrm>
          <a:prstGeom prst="rect">
            <a:avLst/>
          </a:prstGeom>
          <a:noFill/>
          <a:ln>
            <a:noFill/>
          </a:ln>
        </p:spPr>
      </p:pic>
      <p:pic>
        <p:nvPicPr>
          <p:cNvPr id="104" name="Google Shape;104;p5" descr="wellsfargo"/>
          <p:cNvPicPr preferRelativeResize="0"/>
          <p:nvPr/>
        </p:nvPicPr>
        <p:blipFill rotWithShape="1">
          <a:blip r:embed="rId4">
            <a:alphaModFix/>
          </a:blip>
          <a:srcRect/>
          <a:stretch/>
        </p:blipFill>
        <p:spPr>
          <a:xfrm>
            <a:off x="203201" y="2571750"/>
            <a:ext cx="4368800" cy="2103835"/>
          </a:xfrm>
          <a:prstGeom prst="rect">
            <a:avLst/>
          </a:prstGeom>
          <a:noFill/>
          <a:ln>
            <a:noFill/>
          </a:ln>
        </p:spPr>
      </p:pic>
      <p:sp>
        <p:nvSpPr>
          <p:cNvPr id="105" name="Google Shape;105;p5"/>
          <p:cNvSpPr/>
          <p:nvPr/>
        </p:nvSpPr>
        <p:spPr>
          <a:xfrm>
            <a:off x="3505201" y="4457700"/>
            <a:ext cx="457200" cy="342900"/>
          </a:xfrm>
          <a:prstGeom prst="irregularSeal1">
            <a:avLst/>
          </a:prstGeom>
          <a:noFill/>
          <a:ln w="28575"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5"/>
          <p:cNvSpPr/>
          <p:nvPr/>
        </p:nvSpPr>
        <p:spPr>
          <a:xfrm>
            <a:off x="7105651" y="2586038"/>
            <a:ext cx="304800" cy="228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mbria"/>
              <a:buNone/>
            </a:pPr>
            <a:endParaRPr sz="1800" b="0" i="0" u="none" strike="noStrike" cap="none">
              <a:solidFill>
                <a:srgbClr val="000000"/>
              </a:solidFill>
              <a:latin typeface="Calibri"/>
              <a:ea typeface="Calibri"/>
              <a:cs typeface="Calibri"/>
              <a:sym typeface="Calibri"/>
            </a:endParaRPr>
          </a:p>
        </p:txBody>
      </p:sp>
      <p:cxnSp>
        <p:nvCxnSpPr>
          <p:cNvPr id="107" name="Google Shape;107;p5"/>
          <p:cNvCxnSpPr/>
          <p:nvPr/>
        </p:nvCxnSpPr>
        <p:spPr>
          <a:xfrm>
            <a:off x="4648201" y="3657600"/>
            <a:ext cx="2590800" cy="0"/>
          </a:xfrm>
          <a:prstGeom prst="straightConnector1">
            <a:avLst/>
          </a:prstGeom>
          <a:noFill/>
          <a:ln w="57150" cap="flat" cmpd="sng">
            <a:solidFill>
              <a:srgbClr val="000000"/>
            </a:solidFill>
            <a:prstDash val="solid"/>
            <a:round/>
            <a:headEnd type="triangle" w="med" len="med"/>
            <a:tailEnd type="triangle" w="med" len="med"/>
          </a:ln>
        </p:spPr>
      </p:cxnSp>
      <p:sp>
        <p:nvSpPr>
          <p:cNvPr id="108" name="Google Shape;108;p5"/>
          <p:cNvSpPr/>
          <p:nvPr/>
        </p:nvSpPr>
        <p:spPr>
          <a:xfrm>
            <a:off x="5943601" y="4543425"/>
            <a:ext cx="2895600" cy="71437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528" y="14400"/>
                </a:moveTo>
                <a:lnTo>
                  <a:pt x="-10439" y="14400"/>
                </a:lnTo>
                <a:lnTo>
                  <a:pt x="-17645" y="-120000"/>
                </a:lnTo>
              </a:path>
            </a:pathLst>
          </a:custGeom>
          <a:solidFill>
            <a:srgbClr val="4F81BD"/>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no eavesdropping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no tampering</a:t>
            </a:r>
            <a:endParaRPr sz="1400" b="0" i="0" u="none" strike="noStrike" cap="none">
              <a:solidFill>
                <a:srgbClr val="000000"/>
              </a:solidFill>
              <a:latin typeface="Arial"/>
              <a:ea typeface="Arial"/>
              <a:cs typeface="Arial"/>
              <a:sym typeface="Arial"/>
            </a:endParaRPr>
          </a:p>
        </p:txBody>
      </p:sp>
      <p:pic>
        <p:nvPicPr>
          <p:cNvPr id="109" name="Google Shape;109;p5" descr="http://iconbug.com/data/be/256/4a6b77ae99a98d0d3a0a68a6b5491305.png"/>
          <p:cNvPicPr preferRelativeResize="0"/>
          <p:nvPr/>
        </p:nvPicPr>
        <p:blipFill rotWithShape="1">
          <a:blip r:embed="rId5">
            <a:alphaModFix/>
          </a:blip>
          <a:srcRect/>
          <a:stretch/>
        </p:blipFill>
        <p:spPr>
          <a:xfrm>
            <a:off x="5509258" y="2356321"/>
            <a:ext cx="916633" cy="916633"/>
          </a:xfrm>
          <a:prstGeom prst="rect">
            <a:avLst/>
          </a:prstGeom>
          <a:noFill/>
          <a:ln>
            <a:noFill/>
          </a:ln>
        </p:spPr>
      </p:pic>
      <p:sp>
        <p:nvSpPr>
          <p:cNvPr id="110" name="Google Shape;110;p5"/>
          <p:cNvSpPr/>
          <p:nvPr/>
        </p:nvSpPr>
        <p:spPr>
          <a:xfrm>
            <a:off x="6609234" y="1495424"/>
            <a:ext cx="2077566" cy="947733"/>
          </a:xfrm>
          <a:prstGeom prst="cloudCallout">
            <a:avLst>
              <a:gd name="adj1" fmla="val -76220"/>
              <a:gd name="adj2" fmla="val 58875"/>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FF"/>
                </a:solidFill>
                <a:latin typeface="Cambria"/>
                <a:ea typeface="Cambria"/>
                <a:cs typeface="Cambria"/>
                <a:sym typeface="Cambria"/>
              </a:rPr>
              <a:t>Uh hum, no way???</a:t>
            </a:r>
            <a:endParaRPr sz="1400" b="0" i="0" u="none" strike="noStrike" cap="none">
              <a:solidFill>
                <a:srgbClr val="000000"/>
              </a:solidFill>
              <a:latin typeface="Arial"/>
              <a:ea typeface="Arial"/>
              <a:cs typeface="Arial"/>
              <a:sym typeface="Arial"/>
            </a:endParaRPr>
          </a:p>
        </p:txBody>
      </p:sp>
      <p:sp>
        <p:nvSpPr>
          <p:cNvPr id="111" name="Google Shape;111;p5"/>
          <p:cNvSpPr txBox="1"/>
          <p:nvPr/>
        </p:nvSpPr>
        <p:spPr>
          <a:xfrm>
            <a:off x="6914034" y="1700213"/>
            <a:ext cx="1391766" cy="452438"/>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100000"/>
              </a:lnSpc>
              <a:spcBef>
                <a:spcPts val="0"/>
              </a:spcBef>
              <a:spcAft>
                <a:spcPts val="0"/>
              </a:spcAft>
              <a:buClr>
                <a:schemeClr val="dk1"/>
              </a:buClr>
              <a:buSzPct val="100000"/>
              <a:buFont typeface="Arial"/>
              <a:buNone/>
            </a:pPr>
            <a:endParaRPr sz="2800" b="0" i="0" u="none" strike="noStrike" cap="none">
              <a:solidFill>
                <a:schemeClr val="dk1"/>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3"/>
          <p:cNvSpPr txBox="1">
            <a:spLocks noGrp="1"/>
          </p:cNvSpPr>
          <p:nvPr>
            <p:ph type="title"/>
          </p:nvPr>
        </p:nvSpPr>
        <p:spPr>
          <a:xfrm>
            <a:off x="1264380" y="2013343"/>
            <a:ext cx="6951274" cy="753670"/>
          </a:xfrm>
          <a:prstGeom prst="rect">
            <a:avLst/>
          </a:prstGeom>
          <a:noFill/>
          <a:ln>
            <a:noFill/>
          </a:ln>
        </p:spPr>
        <p:txBody>
          <a:bodyPr spcFirstLastPara="1" wrap="square" lIns="0" tIns="45700" rIns="0" bIns="45700" anchor="t"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solidFill>
                  <a:schemeClr val="dk1"/>
                </a:solidFill>
              </a:rPr>
              <a:t>How would you </a:t>
            </a:r>
            <a:r>
              <a:rPr lang="en-US" i="1" u="sng"/>
              <a:t>attack</a:t>
            </a:r>
            <a:r>
              <a:rPr lang="en-US">
                <a:solidFill>
                  <a:schemeClr val="dk1"/>
                </a:solidFill>
              </a:rPr>
              <a:t> messages encrypted with a substitution cipher?</a:t>
            </a:r>
            <a:endParaRPr/>
          </a:p>
        </p:txBody>
      </p:sp>
      <p:sp>
        <p:nvSpPr>
          <p:cNvPr id="355" name="Google Shape;355;p4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4"/>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Attacking Substitution Ciphers</a:t>
            </a:r>
            <a:endParaRPr/>
          </a:p>
        </p:txBody>
      </p:sp>
      <p:sp>
        <p:nvSpPr>
          <p:cNvPr id="362" name="Google Shape;362;p4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363" name="Google Shape;363;p44" descr="600px-English_letter_frequency_(alphabetic).svg.png"/>
          <p:cNvPicPr preferRelativeResize="0"/>
          <p:nvPr/>
        </p:nvPicPr>
        <p:blipFill rotWithShape="1">
          <a:blip r:embed="rId3">
            <a:alphaModFix/>
          </a:blip>
          <a:srcRect/>
          <a:stretch/>
        </p:blipFill>
        <p:spPr>
          <a:xfrm>
            <a:off x="2743200" y="1676400"/>
            <a:ext cx="5412204" cy="4329763"/>
          </a:xfrm>
          <a:prstGeom prst="rect">
            <a:avLst/>
          </a:prstGeom>
          <a:noFill/>
          <a:ln>
            <a:noFill/>
          </a:ln>
        </p:spPr>
      </p:pic>
      <p:sp>
        <p:nvSpPr>
          <p:cNvPr id="364" name="Google Shape;364;p44"/>
          <p:cNvSpPr/>
          <p:nvPr/>
        </p:nvSpPr>
        <p:spPr>
          <a:xfrm>
            <a:off x="381000" y="3827497"/>
            <a:ext cx="2362200" cy="1828800"/>
          </a:xfrm>
          <a:prstGeom prst="foldedCorner">
            <a:avLst>
              <a:gd name="adj" fmla="val 16667"/>
            </a:avLst>
          </a:prstGeom>
          <a:solidFill>
            <a:schemeClr val="accent5"/>
          </a:solidFill>
          <a:ln>
            <a:noFill/>
          </a:ln>
          <a:effectLst>
            <a:outerShdw blurRad="50800" dist="38100" dir="2700000" algn="tl" rotWithShape="0">
              <a:srgbClr val="000000">
                <a:alpha val="40000"/>
              </a:srgbClr>
            </a:outerShdw>
          </a:effectLst>
        </p:spPr>
        <p:txBody>
          <a:bodyPr spcFirstLastPara="1" wrap="square" lIns="0" tIns="91425" rIns="0" bIns="0" anchor="ctr" anchorCtr="1">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Cambria"/>
                <a:ea typeface="Cambria"/>
                <a:cs typeface="Cambria"/>
                <a:sym typeface="Cambria"/>
              </a:rPr>
              <a:t>Trick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US" sz="3200" b="0" i="1" u="sng" strike="noStrike" cap="none">
                <a:solidFill>
                  <a:schemeClr val="lt1"/>
                </a:solidFill>
                <a:latin typeface="Cambria"/>
                <a:ea typeface="Cambria"/>
                <a:cs typeface="Cambria"/>
                <a:sym typeface="Cambria"/>
              </a:rPr>
              <a:t>Letter Frequency</a:t>
            </a:r>
            <a:endParaRPr sz="1400" b="0" i="0" u="none" strike="noStrike" cap="none">
              <a:solidFill>
                <a:srgbClr val="000000"/>
              </a:solidFill>
              <a:latin typeface="Arial"/>
              <a:ea typeface="Arial"/>
              <a:cs typeface="Arial"/>
              <a:sym typeface="Arial"/>
            </a:endParaRPr>
          </a:p>
        </p:txBody>
      </p:sp>
      <p:sp>
        <p:nvSpPr>
          <p:cNvPr id="365" name="Google Shape;365;p44"/>
          <p:cNvSpPr txBox="1"/>
          <p:nvPr/>
        </p:nvSpPr>
        <p:spPr>
          <a:xfrm>
            <a:off x="5017752" y="1968367"/>
            <a:ext cx="3680495" cy="8617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mbria"/>
                <a:ea typeface="Cambria"/>
                <a:cs typeface="Cambria"/>
                <a:sym typeface="Cambria"/>
              </a:rPr>
              <a:t>Most common: e,t,a,o,i,n</a:t>
            </a:r>
            <a:br>
              <a:rPr lang="en-US" sz="2800" b="0" i="0" u="none" strike="noStrike" cap="none">
                <a:solidFill>
                  <a:schemeClr val="dk1"/>
                </a:solidFill>
                <a:latin typeface="Cambria"/>
                <a:ea typeface="Cambria"/>
                <a:cs typeface="Cambria"/>
                <a:sym typeface="Cambria"/>
              </a:rPr>
            </a:br>
            <a:r>
              <a:rPr lang="en-US" sz="2800" b="0" i="0" u="none" strike="noStrike" cap="none">
                <a:solidFill>
                  <a:schemeClr val="dk1"/>
                </a:solidFill>
                <a:latin typeface="Cambria"/>
                <a:ea typeface="Cambria"/>
                <a:cs typeface="Cambria"/>
                <a:sym typeface="Cambria"/>
              </a:rPr>
              <a:t>Least common: j,x,q,z</a:t>
            </a:r>
            <a:endParaRPr sz="2800" b="0" i="0" u="none" strike="noStrike" cap="none">
              <a:solidFill>
                <a:schemeClr val="dk1"/>
              </a:solidFill>
              <a:latin typeface="Cambria"/>
              <a:ea typeface="Cambria"/>
              <a:cs typeface="Cambria"/>
              <a:sym typeface="Cambria"/>
            </a:endParaRPr>
          </a:p>
        </p:txBody>
      </p:sp>
      <p:sp>
        <p:nvSpPr>
          <p:cNvPr id="366" name="Google Shape;366;p44"/>
          <p:cNvSpPr/>
          <p:nvPr/>
        </p:nvSpPr>
        <p:spPr>
          <a:xfrm>
            <a:off x="381000" y="1648831"/>
            <a:ext cx="2362200" cy="1828800"/>
          </a:xfrm>
          <a:prstGeom prst="foldedCorner">
            <a:avLst>
              <a:gd name="adj" fmla="val 16667"/>
            </a:avLst>
          </a:prstGeom>
          <a:solidFill>
            <a:schemeClr val="accent5"/>
          </a:solidFill>
          <a:ln>
            <a:noFill/>
          </a:ln>
          <a:effectLst>
            <a:outerShdw blurRad="50800" dist="38100" dir="2700000" algn="tl" rotWithShape="0">
              <a:srgbClr val="000000">
                <a:alpha val="40000"/>
              </a:srgbClr>
            </a:outerShdw>
          </a:effectLst>
        </p:spPr>
        <p:txBody>
          <a:bodyPr spcFirstLastPara="1" wrap="square" lIns="0" tIns="91425" rIns="0" bIns="0" anchor="ctr" anchorCtr="1">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Cambria"/>
                <a:ea typeface="Cambria"/>
                <a:cs typeface="Cambria"/>
                <a:sym typeface="Cambria"/>
              </a:rPr>
              <a:t>Trick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US" sz="3200" b="0" i="1" u="sng" strike="noStrike" cap="none">
                <a:solidFill>
                  <a:schemeClr val="lt1"/>
                </a:solidFill>
                <a:latin typeface="Cambria"/>
                <a:ea typeface="Cambria"/>
                <a:cs typeface="Cambria"/>
                <a:sym typeface="Cambria"/>
              </a:rPr>
              <a:t>Word Frequency</a:t>
            </a:r>
            <a:endParaRPr sz="1400" b="0" i="0" u="none" strike="noStrike" cap="none">
              <a:solidFill>
                <a:srgbClr val="000000"/>
              </a:solidFill>
              <a:latin typeface="Arial"/>
              <a:ea typeface="Arial"/>
              <a:cs typeface="Arial"/>
              <a:sym typeface="Arial"/>
            </a:endParaRPr>
          </a:p>
        </p:txBody>
      </p:sp>
      <p:pic>
        <p:nvPicPr>
          <p:cNvPr id="367" name="Google Shape;367;p44"/>
          <p:cNvPicPr preferRelativeResize="0"/>
          <p:nvPr/>
        </p:nvPicPr>
        <p:blipFill rotWithShape="1">
          <a:blip r:embed="rId4">
            <a:alphaModFix/>
          </a:blip>
          <a:srcRect/>
          <a:stretch/>
        </p:blipFill>
        <p:spPr>
          <a:xfrm>
            <a:off x="152400" y="1830148"/>
            <a:ext cx="8991600" cy="1780763"/>
          </a:xfrm>
          <a:prstGeom prst="rect">
            <a:avLst/>
          </a:prstGeom>
          <a:noFill/>
          <a:ln>
            <a:noFill/>
          </a:ln>
        </p:spPr>
      </p:pic>
      <p:pic>
        <p:nvPicPr>
          <p:cNvPr id="368" name="Google Shape;368;p44"/>
          <p:cNvPicPr preferRelativeResize="0"/>
          <p:nvPr/>
        </p:nvPicPr>
        <p:blipFill rotWithShape="1">
          <a:blip r:embed="rId5">
            <a:alphaModFix/>
          </a:blip>
          <a:srcRect/>
          <a:stretch/>
        </p:blipFill>
        <p:spPr>
          <a:xfrm>
            <a:off x="-7549" y="3964343"/>
            <a:ext cx="9151550" cy="14632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
                                        </p:tgtEl>
                                        <p:attrNameLst>
                                          <p:attrName>style.visibility</p:attrName>
                                        </p:attrNameLst>
                                      </p:cBhvr>
                                      <p:to>
                                        <p:strVal val="visible"/>
                                      </p:to>
                                    </p:set>
                                    <p:animEffect transition="in" filter="fade">
                                      <p:cBhvr>
                                        <p:cTn id="12" dur="5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0"/>
          <p:cNvSpPr txBox="1">
            <a:spLocks noGrp="1"/>
          </p:cNvSpPr>
          <p:nvPr>
            <p:ph type="sldNum" idx="12"/>
          </p:nvPr>
        </p:nvSpPr>
        <p:spPr>
          <a:xfrm>
            <a:off x="6858000" y="6492875"/>
            <a:ext cx="2133600" cy="3651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t>22</a:t>
            </a:fld>
            <a:endParaRPr sz="1200" b="0" i="0" u="none" strike="noStrike" cap="none">
              <a:solidFill>
                <a:srgbClr val="898989"/>
              </a:solidFill>
              <a:latin typeface="Tahoma"/>
              <a:ea typeface="Tahoma"/>
              <a:cs typeface="Tahoma"/>
              <a:sym typeface="Tahoma"/>
            </a:endParaRPr>
          </a:p>
        </p:txBody>
      </p:sp>
      <p:sp>
        <p:nvSpPr>
          <p:cNvPr id="375" name="Google Shape;375;p50"/>
          <p:cNvSpPr/>
          <p:nvPr/>
        </p:nvSpPr>
        <p:spPr>
          <a:xfrm>
            <a:off x="2286000" y="-52328"/>
            <a:ext cx="5562600" cy="698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TYPICAL ENGLISH TEXT    CIPHER TEXT (shifted up by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A : 0.08167              		E : 0.08360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B : 0.01492              		F : 0.01311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C : 0.02782              		G : 0.01967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D : 0.04253              		H : 0.04096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E : 0.12702              		I : 0.10983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F : 0.02280              		J : 0.02131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G : 0.02015              		K : 0.03442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H : 0.06094              		L : 0.06229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I : 0.06966              		M : 0.07049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J : 0.01530              		N : 0.00000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K : 0.07720              		O : 0.00327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L : 0.04025              		P : 0.02131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M : 0.02406              		Q : 0.02131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N : 0.06749              		R : 0.08524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O : 0.07507              		S : 0.07540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P : 0.01929              		T : 0.03278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Q : 0.00950              		U : 0.00000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R : 0.05987              		V : 0.05737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S : 0.06327              		W : 0.06557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T : 0.09056              		X : 0.10819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U : 0.02758              		Y : 0.01803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V : 0.00978              		Z : 0.00327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W : 0.02360              		A : 0.02786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X : 0.00150              		B : 0.00000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Y : 0.01974              		C : 0.02459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mbria"/>
                <a:ea typeface="Cambria"/>
                <a:cs typeface="Cambria"/>
                <a:sym typeface="Cambria"/>
              </a:rPr>
              <a:t>Z : 0.00074              		D : 0.00000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fontScale="90000"/>
          </a:bodyPr>
          <a:lstStyle/>
          <a:p>
            <a:pPr marL="0" lvl="0" indent="0" algn="ctr" rtl="0">
              <a:lnSpc>
                <a:spcPct val="100000"/>
              </a:lnSpc>
              <a:spcBef>
                <a:spcPts val="0"/>
              </a:spcBef>
              <a:spcAft>
                <a:spcPts val="0"/>
              </a:spcAft>
              <a:buClr>
                <a:schemeClr val="dk2"/>
              </a:buClr>
              <a:buSzPct val="100000"/>
              <a:buFont typeface="Calibri"/>
              <a:buNone/>
            </a:pPr>
            <a:r>
              <a:rPr lang="en-US">
                <a:latin typeface="Calibri"/>
                <a:ea typeface="Calibri"/>
                <a:cs typeface="Calibri"/>
                <a:sym typeface="Calibri"/>
              </a:rPr>
              <a:t>Polyalphabetic Substitution – Vigenere Cipher</a:t>
            </a:r>
            <a:endParaRPr/>
          </a:p>
        </p:txBody>
      </p:sp>
      <p:sp>
        <p:nvSpPr>
          <p:cNvPr id="390" name="Google Shape;390;p5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rgbClr val="898989"/>
                </a:solidFill>
                <a:latin typeface="Tahoma"/>
                <a:ea typeface="Tahoma"/>
                <a:cs typeface="Tahoma"/>
                <a:sym typeface="Tahoma"/>
              </a:rPr>
              <a:t>23</a:t>
            </a:fld>
            <a:endParaRPr sz="1200">
              <a:solidFill>
                <a:srgbClr val="898989"/>
              </a:solidFill>
              <a:latin typeface="Tahoma"/>
              <a:ea typeface="Tahoma"/>
              <a:cs typeface="Tahoma"/>
              <a:sym typeface="Tahoma"/>
            </a:endParaRPr>
          </a:p>
        </p:txBody>
      </p:sp>
      <p:sp>
        <p:nvSpPr>
          <p:cNvPr id="391" name="Google Shape;391;p52"/>
          <p:cNvSpPr txBox="1"/>
          <p:nvPr/>
        </p:nvSpPr>
        <p:spPr>
          <a:xfrm>
            <a:off x="533400" y="1423988"/>
            <a:ext cx="7772400" cy="2765425"/>
          </a:xfrm>
          <a:prstGeom prst="rect">
            <a:avLst/>
          </a:prstGeom>
          <a:noFill/>
          <a:ln>
            <a:noFill/>
          </a:ln>
        </p:spPr>
        <p:txBody>
          <a:bodyPr spcFirstLastPara="1" wrap="square" lIns="91425" tIns="45700" rIns="91425" bIns="45700" anchor="t" anchorCtr="0">
            <a:normAutofit lnSpcReduction="10000"/>
          </a:bodyPr>
          <a:lstStyle/>
          <a:p>
            <a:pPr marL="292100" marR="0" lvl="0" indent="-292100" algn="l" rtl="0">
              <a:lnSpc>
                <a:spcPct val="90000"/>
              </a:lnSpc>
              <a:spcBef>
                <a:spcPts val="0"/>
              </a:spcBef>
              <a:spcAft>
                <a:spcPts val="0"/>
              </a:spcAft>
              <a:buClr>
                <a:schemeClr val="dk1"/>
              </a:buClr>
              <a:buSzPts val="2800"/>
              <a:buFont typeface="Arial"/>
              <a:buChar char="•"/>
            </a:pPr>
            <a:r>
              <a:rPr lang="en-US" sz="2800" b="1" i="0" u="none" strike="noStrike" cap="none">
                <a:solidFill>
                  <a:schemeClr val="dk1"/>
                </a:solidFill>
                <a:latin typeface="Cambria"/>
                <a:ea typeface="Cambria"/>
                <a:cs typeface="Cambria"/>
                <a:sym typeface="Cambria"/>
              </a:rPr>
              <a:t>Idea: </a:t>
            </a:r>
            <a:r>
              <a:rPr lang="en-US" sz="2800" b="0" i="0" u="none" strike="noStrike" cap="none">
                <a:solidFill>
                  <a:schemeClr val="dk1"/>
                </a:solidFill>
                <a:latin typeface="Cambria"/>
                <a:ea typeface="Cambria"/>
                <a:cs typeface="Cambria"/>
                <a:sym typeface="Cambria"/>
              </a:rPr>
              <a:t>Uses Caesar's cipher with various </a:t>
            </a:r>
            <a:r>
              <a:rPr lang="en-US" sz="2800" b="0" i="0" u="none" strike="noStrike" cap="none">
                <a:solidFill>
                  <a:srgbClr val="0000FF"/>
                </a:solidFill>
                <a:latin typeface="Cambria"/>
                <a:ea typeface="Cambria"/>
                <a:cs typeface="Cambria"/>
                <a:sym typeface="Cambria"/>
              </a:rPr>
              <a:t>different shifts</a:t>
            </a:r>
            <a:r>
              <a:rPr lang="en-US" sz="2800" b="0" i="0" u="none" strike="noStrike" cap="none">
                <a:solidFill>
                  <a:schemeClr val="dk1"/>
                </a:solidFill>
                <a:latin typeface="Cambria"/>
                <a:ea typeface="Cambria"/>
                <a:cs typeface="Cambria"/>
                <a:sym typeface="Cambria"/>
              </a:rPr>
              <a:t>, in order to hide the distribution of the letters. </a:t>
            </a:r>
            <a:endParaRPr sz="1400" b="0" i="0" u="none" strike="noStrike" cap="none">
              <a:solidFill>
                <a:srgbClr val="000000"/>
              </a:solidFill>
              <a:latin typeface="Arial"/>
              <a:ea typeface="Arial"/>
              <a:cs typeface="Arial"/>
              <a:sym typeface="Arial"/>
            </a:endParaRPr>
          </a:p>
          <a:p>
            <a:pPr marL="292100" marR="0" lvl="0" indent="-2921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mbria"/>
                <a:ea typeface="Cambria"/>
                <a:cs typeface="Cambria"/>
                <a:sym typeface="Cambria"/>
              </a:rPr>
              <a:t>A key defines the shift used in each letter in the text</a:t>
            </a:r>
            <a:endParaRPr sz="1400" b="0" i="0" u="none" strike="noStrike" cap="none">
              <a:solidFill>
                <a:srgbClr val="000000"/>
              </a:solidFill>
              <a:latin typeface="Arial"/>
              <a:ea typeface="Arial"/>
              <a:cs typeface="Arial"/>
              <a:sym typeface="Arial"/>
            </a:endParaRPr>
          </a:p>
          <a:p>
            <a:pPr marL="292100" marR="0" lvl="0" indent="-2921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mbria"/>
                <a:ea typeface="Cambria"/>
                <a:cs typeface="Cambria"/>
                <a:sym typeface="Cambria"/>
              </a:rPr>
              <a:t>A key word is repeated as many times as required to become the same length</a:t>
            </a:r>
            <a:endParaRPr sz="1400" b="0" i="0" u="none" strike="noStrike" cap="none">
              <a:solidFill>
                <a:srgbClr val="000000"/>
              </a:solidFill>
              <a:latin typeface="Arial"/>
              <a:ea typeface="Arial"/>
              <a:cs typeface="Arial"/>
              <a:sym typeface="Arial"/>
            </a:endParaRPr>
          </a:p>
          <a:p>
            <a:pPr marL="292100" marR="0" lvl="0" indent="-139700" algn="l" rtl="0">
              <a:lnSpc>
                <a:spcPct val="90000"/>
              </a:lnSpc>
              <a:spcBef>
                <a:spcPts val="48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p:txBody>
      </p:sp>
      <p:sp>
        <p:nvSpPr>
          <p:cNvPr id="392" name="Google Shape;392;p52"/>
          <p:cNvSpPr txBox="1"/>
          <p:nvPr/>
        </p:nvSpPr>
        <p:spPr>
          <a:xfrm>
            <a:off x="1230313" y="5105400"/>
            <a:ext cx="7553325" cy="1187450"/>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Plain text:     </a:t>
            </a:r>
            <a:r>
              <a:rPr lang="en-US" sz="2400" b="0" i="0" u="none" strike="noStrike" cap="none">
                <a:solidFill>
                  <a:schemeClr val="dk1"/>
                </a:solidFill>
                <a:latin typeface="Century"/>
                <a:ea typeface="Century"/>
                <a:cs typeface="Century"/>
                <a:sym typeface="Century"/>
              </a:rPr>
              <a:t>I a t t a c k</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Key:             2 3 4 2 3 4 2                     </a:t>
            </a:r>
            <a:r>
              <a:rPr lang="en-US" sz="2400" b="0" i="0" u="none" strike="noStrike" cap="none">
                <a:solidFill>
                  <a:srgbClr val="FF3300"/>
                </a:solidFill>
                <a:latin typeface="Times New Roman"/>
                <a:ea typeface="Times New Roman"/>
                <a:cs typeface="Times New Roman"/>
                <a:sym typeface="Times New Roman"/>
              </a:rPr>
              <a:t>(key is “234”)</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Cipher text:  K d x v d g 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111bf988ea3_0_24"/>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pic>
        <p:nvPicPr>
          <p:cNvPr id="399" name="Google Shape;399;g111bf988ea3_0_24"/>
          <p:cNvPicPr preferRelativeResize="0"/>
          <p:nvPr/>
        </p:nvPicPr>
        <p:blipFill>
          <a:blip r:embed="rId3">
            <a:alphaModFix/>
          </a:blip>
          <a:stretch>
            <a:fillRect/>
          </a:stretch>
        </p:blipFill>
        <p:spPr>
          <a:xfrm>
            <a:off x="290150" y="860825"/>
            <a:ext cx="8350650" cy="5288750"/>
          </a:xfrm>
          <a:prstGeom prst="rect">
            <a:avLst/>
          </a:prstGeom>
          <a:noFill/>
          <a:ln>
            <a:noFill/>
          </a:ln>
        </p:spPr>
      </p:pic>
      <p:sp>
        <p:nvSpPr>
          <p:cNvPr id="400" name="Google Shape;400;g111bf988ea3_0_24"/>
          <p:cNvSpPr txBox="1"/>
          <p:nvPr/>
        </p:nvSpPr>
        <p:spPr>
          <a:xfrm>
            <a:off x="619875" y="245975"/>
            <a:ext cx="313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"KEY"  -&gt; Encode "hello"</a:t>
            </a:r>
            <a:endParaRPr>
              <a:latin typeface="Cambria"/>
              <a:ea typeface="Cambria"/>
              <a:cs typeface="Cambria"/>
              <a:sym typeface="Cambria"/>
            </a:endParaRPr>
          </a:p>
        </p:txBody>
      </p:sp>
      <p:sp>
        <p:nvSpPr>
          <p:cNvPr id="401" name="Google Shape;401;g111bf988ea3_0_24"/>
          <p:cNvSpPr/>
          <p:nvPr/>
        </p:nvSpPr>
        <p:spPr>
          <a:xfrm>
            <a:off x="2715650" y="1042975"/>
            <a:ext cx="265800" cy="5234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g111bf988ea3_0_24"/>
          <p:cNvSpPr txBox="1"/>
          <p:nvPr/>
        </p:nvSpPr>
        <p:spPr>
          <a:xfrm>
            <a:off x="3660225" y="245975"/>
            <a:ext cx="390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Select column with letter we are encoding "h"</a:t>
            </a:r>
            <a:endParaRPr>
              <a:latin typeface="Cambria"/>
              <a:ea typeface="Cambria"/>
              <a:cs typeface="Cambria"/>
              <a:sym typeface="Cambria"/>
            </a:endParaRPr>
          </a:p>
        </p:txBody>
      </p:sp>
      <p:cxnSp>
        <p:nvCxnSpPr>
          <p:cNvPr id="403" name="Google Shape;403;g111bf988ea3_0_24"/>
          <p:cNvCxnSpPr>
            <a:stCxn id="402" idx="1"/>
          </p:cNvCxnSpPr>
          <p:nvPr/>
        </p:nvCxnSpPr>
        <p:spPr>
          <a:xfrm flipH="1">
            <a:off x="3050325" y="446075"/>
            <a:ext cx="609900" cy="370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111bf988ea3_0_34"/>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25</a:t>
            </a:fld>
            <a:endParaRPr/>
          </a:p>
        </p:txBody>
      </p:sp>
      <p:pic>
        <p:nvPicPr>
          <p:cNvPr id="410" name="Google Shape;410;g111bf988ea3_0_34"/>
          <p:cNvPicPr preferRelativeResize="0"/>
          <p:nvPr/>
        </p:nvPicPr>
        <p:blipFill>
          <a:blip r:embed="rId3">
            <a:alphaModFix/>
          </a:blip>
          <a:stretch>
            <a:fillRect/>
          </a:stretch>
        </p:blipFill>
        <p:spPr>
          <a:xfrm>
            <a:off x="290150" y="860825"/>
            <a:ext cx="8350650" cy="5288750"/>
          </a:xfrm>
          <a:prstGeom prst="rect">
            <a:avLst/>
          </a:prstGeom>
          <a:noFill/>
          <a:ln>
            <a:noFill/>
          </a:ln>
        </p:spPr>
      </p:pic>
      <p:sp>
        <p:nvSpPr>
          <p:cNvPr id="411" name="Google Shape;411;g111bf988ea3_0_34"/>
          <p:cNvSpPr txBox="1"/>
          <p:nvPr/>
        </p:nvSpPr>
        <p:spPr>
          <a:xfrm>
            <a:off x="619875" y="245975"/>
            <a:ext cx="313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"KEY"  -&gt; Encode "hello"</a:t>
            </a:r>
            <a:endParaRPr>
              <a:latin typeface="Cambria"/>
              <a:ea typeface="Cambria"/>
              <a:cs typeface="Cambria"/>
              <a:sym typeface="Cambria"/>
            </a:endParaRPr>
          </a:p>
        </p:txBody>
      </p:sp>
      <p:sp>
        <p:nvSpPr>
          <p:cNvPr id="412" name="Google Shape;412;g111bf988ea3_0_34"/>
          <p:cNvSpPr/>
          <p:nvPr/>
        </p:nvSpPr>
        <p:spPr>
          <a:xfrm>
            <a:off x="2715650" y="1042975"/>
            <a:ext cx="265800" cy="5234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g111bf988ea3_0_34"/>
          <p:cNvSpPr/>
          <p:nvPr/>
        </p:nvSpPr>
        <p:spPr>
          <a:xfrm>
            <a:off x="245975" y="2981300"/>
            <a:ext cx="8540400" cy="216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g111bf988ea3_0_34"/>
          <p:cNvSpPr txBox="1"/>
          <p:nvPr/>
        </p:nvSpPr>
        <p:spPr>
          <a:xfrm>
            <a:off x="3660225" y="245975"/>
            <a:ext cx="390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Select ROW with current letter of key "k"</a:t>
            </a:r>
            <a:endParaRPr>
              <a:latin typeface="Cambria"/>
              <a:ea typeface="Cambria"/>
              <a:cs typeface="Cambria"/>
              <a:sym typeface="Cambria"/>
            </a:endParaRPr>
          </a:p>
        </p:txBody>
      </p:sp>
      <p:sp>
        <p:nvSpPr>
          <p:cNvPr id="415" name="Google Shape;415;g111bf988ea3_0_34"/>
          <p:cNvSpPr txBox="1"/>
          <p:nvPr/>
        </p:nvSpPr>
        <p:spPr>
          <a:xfrm>
            <a:off x="4019250" y="1943150"/>
            <a:ext cx="3906300" cy="400200"/>
          </a:xfrm>
          <a:prstGeom prst="rect">
            <a:avLst/>
          </a:prstGeom>
          <a:solidFill>
            <a:srgbClr val="FF99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Intersection is cipher text</a:t>
            </a:r>
            <a:endParaRPr>
              <a:latin typeface="Cambria"/>
              <a:ea typeface="Cambria"/>
              <a:cs typeface="Cambria"/>
              <a:sym typeface="Cambria"/>
            </a:endParaRPr>
          </a:p>
        </p:txBody>
      </p:sp>
      <p:cxnSp>
        <p:nvCxnSpPr>
          <p:cNvPr id="416" name="Google Shape;416;g111bf988ea3_0_34"/>
          <p:cNvCxnSpPr>
            <a:stCxn id="415" idx="1"/>
          </p:cNvCxnSpPr>
          <p:nvPr/>
        </p:nvCxnSpPr>
        <p:spPr>
          <a:xfrm flipH="1">
            <a:off x="2971350" y="2143250"/>
            <a:ext cx="1047900" cy="8775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111bf988ea3_0_48"/>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26</a:t>
            </a:fld>
            <a:endParaRPr/>
          </a:p>
        </p:txBody>
      </p:sp>
      <p:pic>
        <p:nvPicPr>
          <p:cNvPr id="423" name="Google Shape;423;g111bf988ea3_0_48"/>
          <p:cNvPicPr preferRelativeResize="0"/>
          <p:nvPr/>
        </p:nvPicPr>
        <p:blipFill>
          <a:blip r:embed="rId3">
            <a:alphaModFix/>
          </a:blip>
          <a:stretch>
            <a:fillRect/>
          </a:stretch>
        </p:blipFill>
        <p:spPr>
          <a:xfrm>
            <a:off x="290150" y="860825"/>
            <a:ext cx="8350650" cy="5288750"/>
          </a:xfrm>
          <a:prstGeom prst="rect">
            <a:avLst/>
          </a:prstGeom>
          <a:noFill/>
          <a:ln>
            <a:noFill/>
          </a:ln>
        </p:spPr>
      </p:pic>
      <p:sp>
        <p:nvSpPr>
          <p:cNvPr id="424" name="Google Shape;424;g111bf988ea3_0_48"/>
          <p:cNvSpPr txBox="1"/>
          <p:nvPr/>
        </p:nvSpPr>
        <p:spPr>
          <a:xfrm>
            <a:off x="619875" y="245975"/>
            <a:ext cx="313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"KEY"  -&gt; Encode "hello"</a:t>
            </a:r>
            <a:endParaRPr>
              <a:latin typeface="Cambria"/>
              <a:ea typeface="Cambria"/>
              <a:cs typeface="Cambria"/>
              <a:sym typeface="Cambria"/>
            </a:endParaRPr>
          </a:p>
        </p:txBody>
      </p:sp>
      <p:sp>
        <p:nvSpPr>
          <p:cNvPr id="425" name="Google Shape;425;g111bf988ea3_0_48"/>
          <p:cNvSpPr/>
          <p:nvPr/>
        </p:nvSpPr>
        <p:spPr>
          <a:xfrm>
            <a:off x="1780900" y="1023300"/>
            <a:ext cx="265800" cy="5234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g111bf988ea3_0_48"/>
          <p:cNvSpPr/>
          <p:nvPr/>
        </p:nvSpPr>
        <p:spPr>
          <a:xfrm>
            <a:off x="364050" y="1869450"/>
            <a:ext cx="8540400" cy="216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g111bf988ea3_0_48"/>
          <p:cNvSpPr txBox="1"/>
          <p:nvPr/>
        </p:nvSpPr>
        <p:spPr>
          <a:xfrm>
            <a:off x="3660225" y="245975"/>
            <a:ext cx="482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Select Row with letter 2 "e" and second letter of key "e"</a:t>
            </a:r>
            <a:endParaRPr>
              <a:latin typeface="Cambria"/>
              <a:ea typeface="Cambria"/>
              <a:cs typeface="Cambria"/>
              <a:sym typeface="Cambria"/>
            </a:endParaRPr>
          </a:p>
        </p:txBody>
      </p:sp>
      <p:sp>
        <p:nvSpPr>
          <p:cNvPr id="428" name="Google Shape;428;g111bf988ea3_0_48"/>
          <p:cNvSpPr txBox="1"/>
          <p:nvPr/>
        </p:nvSpPr>
        <p:spPr>
          <a:xfrm>
            <a:off x="4019250" y="1943150"/>
            <a:ext cx="3906300" cy="400200"/>
          </a:xfrm>
          <a:prstGeom prst="rect">
            <a:avLst/>
          </a:prstGeom>
          <a:solidFill>
            <a:srgbClr val="FF99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Cipher text is i</a:t>
            </a:r>
            <a:endParaRPr>
              <a:latin typeface="Cambria"/>
              <a:ea typeface="Cambria"/>
              <a:cs typeface="Cambria"/>
              <a:sym typeface="Cambria"/>
            </a:endParaRPr>
          </a:p>
        </p:txBody>
      </p:sp>
      <p:cxnSp>
        <p:nvCxnSpPr>
          <p:cNvPr id="429" name="Google Shape;429;g111bf988ea3_0_48"/>
          <p:cNvCxnSpPr>
            <a:stCxn id="428" idx="1"/>
          </p:cNvCxnSpPr>
          <p:nvPr/>
        </p:nvCxnSpPr>
        <p:spPr>
          <a:xfrm rot="10800000">
            <a:off x="2076150" y="1987550"/>
            <a:ext cx="1943100" cy="1557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111bf988ea3_0_60"/>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27</a:t>
            </a:fld>
            <a:endParaRPr/>
          </a:p>
        </p:txBody>
      </p:sp>
      <p:pic>
        <p:nvPicPr>
          <p:cNvPr id="436" name="Google Shape;436;g111bf988ea3_0_60"/>
          <p:cNvPicPr preferRelativeResize="0"/>
          <p:nvPr/>
        </p:nvPicPr>
        <p:blipFill>
          <a:blip r:embed="rId3">
            <a:alphaModFix/>
          </a:blip>
          <a:stretch>
            <a:fillRect/>
          </a:stretch>
        </p:blipFill>
        <p:spPr>
          <a:xfrm>
            <a:off x="290150" y="860825"/>
            <a:ext cx="8350650" cy="5288750"/>
          </a:xfrm>
          <a:prstGeom prst="rect">
            <a:avLst/>
          </a:prstGeom>
          <a:noFill/>
          <a:ln>
            <a:noFill/>
          </a:ln>
        </p:spPr>
      </p:pic>
      <p:sp>
        <p:nvSpPr>
          <p:cNvPr id="437" name="Google Shape;437;g111bf988ea3_0_60"/>
          <p:cNvSpPr txBox="1"/>
          <p:nvPr/>
        </p:nvSpPr>
        <p:spPr>
          <a:xfrm>
            <a:off x="619875" y="245975"/>
            <a:ext cx="313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"KEY"  -&gt; Encode "hello"</a:t>
            </a:r>
            <a:endParaRPr>
              <a:latin typeface="Cambria"/>
              <a:ea typeface="Cambria"/>
              <a:cs typeface="Cambria"/>
              <a:sym typeface="Cambria"/>
            </a:endParaRPr>
          </a:p>
        </p:txBody>
      </p:sp>
      <p:sp>
        <p:nvSpPr>
          <p:cNvPr id="438" name="Google Shape;438;g111bf988ea3_0_60"/>
          <p:cNvSpPr/>
          <p:nvPr/>
        </p:nvSpPr>
        <p:spPr>
          <a:xfrm>
            <a:off x="301800" y="2400775"/>
            <a:ext cx="8540400" cy="216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g111bf988ea3_0_60"/>
          <p:cNvSpPr txBox="1"/>
          <p:nvPr/>
        </p:nvSpPr>
        <p:spPr>
          <a:xfrm>
            <a:off x="3660225" y="245975"/>
            <a:ext cx="482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To decrypt. Select column with key letter</a:t>
            </a:r>
            <a:endParaRPr>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111bf988ea3_0_72"/>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446" name="Google Shape;446;g111bf988ea3_0_72"/>
          <p:cNvPicPr preferRelativeResize="0"/>
          <p:nvPr/>
        </p:nvPicPr>
        <p:blipFill>
          <a:blip r:embed="rId3">
            <a:alphaModFix/>
          </a:blip>
          <a:stretch>
            <a:fillRect/>
          </a:stretch>
        </p:blipFill>
        <p:spPr>
          <a:xfrm>
            <a:off x="290150" y="860825"/>
            <a:ext cx="8350650" cy="5288750"/>
          </a:xfrm>
          <a:prstGeom prst="rect">
            <a:avLst/>
          </a:prstGeom>
          <a:noFill/>
          <a:ln>
            <a:noFill/>
          </a:ln>
        </p:spPr>
      </p:pic>
      <p:sp>
        <p:nvSpPr>
          <p:cNvPr id="447" name="Google Shape;447;g111bf988ea3_0_72"/>
          <p:cNvSpPr txBox="1"/>
          <p:nvPr/>
        </p:nvSpPr>
        <p:spPr>
          <a:xfrm>
            <a:off x="619875" y="245975"/>
            <a:ext cx="313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"KEY"  -&gt; Encode "hello"</a:t>
            </a:r>
            <a:endParaRPr>
              <a:latin typeface="Cambria"/>
              <a:ea typeface="Cambria"/>
              <a:cs typeface="Cambria"/>
              <a:sym typeface="Cambria"/>
            </a:endParaRPr>
          </a:p>
        </p:txBody>
      </p:sp>
      <p:sp>
        <p:nvSpPr>
          <p:cNvPr id="448" name="Google Shape;448;g111bf988ea3_0_72"/>
          <p:cNvSpPr/>
          <p:nvPr/>
        </p:nvSpPr>
        <p:spPr>
          <a:xfrm>
            <a:off x="279575" y="2991125"/>
            <a:ext cx="8540400" cy="216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g111bf988ea3_0_72"/>
          <p:cNvSpPr txBox="1"/>
          <p:nvPr/>
        </p:nvSpPr>
        <p:spPr>
          <a:xfrm>
            <a:off x="3660225" y="245975"/>
            <a:ext cx="482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Look in THIS column and find letter (look for r)</a:t>
            </a:r>
            <a:endParaRPr>
              <a:latin typeface="Cambria"/>
              <a:ea typeface="Cambria"/>
              <a:cs typeface="Cambria"/>
              <a:sym typeface="Cambria"/>
            </a:endParaRPr>
          </a:p>
        </p:txBody>
      </p:sp>
      <p:sp>
        <p:nvSpPr>
          <p:cNvPr id="450" name="Google Shape;450;g111bf988ea3_0_72"/>
          <p:cNvSpPr/>
          <p:nvPr/>
        </p:nvSpPr>
        <p:spPr>
          <a:xfrm>
            <a:off x="2715650" y="1042975"/>
            <a:ext cx="265800" cy="5234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g111bf988ea3_0_72"/>
          <p:cNvSpPr txBox="1"/>
          <p:nvPr/>
        </p:nvSpPr>
        <p:spPr>
          <a:xfrm>
            <a:off x="4235725" y="3419025"/>
            <a:ext cx="3906300" cy="400200"/>
          </a:xfrm>
          <a:prstGeom prst="rect">
            <a:avLst/>
          </a:prstGeom>
          <a:solidFill>
            <a:srgbClr val="FF99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find letter of ciphertext</a:t>
            </a:r>
            <a:endParaRPr>
              <a:latin typeface="Cambria"/>
              <a:ea typeface="Cambria"/>
              <a:cs typeface="Cambria"/>
              <a:sym typeface="Cambria"/>
            </a:endParaRPr>
          </a:p>
        </p:txBody>
      </p:sp>
      <p:cxnSp>
        <p:nvCxnSpPr>
          <p:cNvPr id="452" name="Google Shape;452;g111bf988ea3_0_72"/>
          <p:cNvCxnSpPr>
            <a:stCxn id="451" idx="1"/>
          </p:cNvCxnSpPr>
          <p:nvPr/>
        </p:nvCxnSpPr>
        <p:spPr>
          <a:xfrm rot="10800000">
            <a:off x="2971525" y="3178125"/>
            <a:ext cx="1264200" cy="441000"/>
          </a:xfrm>
          <a:prstGeom prst="straightConnector1">
            <a:avLst/>
          </a:prstGeom>
          <a:noFill/>
          <a:ln w="38100" cap="flat" cmpd="sng">
            <a:solidFill>
              <a:schemeClr val="dk2"/>
            </a:solidFill>
            <a:prstDash val="solid"/>
            <a:round/>
            <a:headEnd type="none" w="med" len="med"/>
            <a:tailEnd type="triangle" w="med" len="med"/>
          </a:ln>
        </p:spPr>
      </p:cxnSp>
      <p:sp>
        <p:nvSpPr>
          <p:cNvPr id="453" name="Google Shape;453;g111bf988ea3_0_72"/>
          <p:cNvSpPr txBox="1"/>
          <p:nvPr/>
        </p:nvSpPr>
        <p:spPr>
          <a:xfrm>
            <a:off x="4472792" y="1418615"/>
            <a:ext cx="4274100" cy="400200"/>
          </a:xfrm>
          <a:prstGeom prst="rect">
            <a:avLst/>
          </a:prstGeom>
          <a:solidFill>
            <a:srgbClr val="FF99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Column header is the plain text "H"</a:t>
            </a:r>
            <a:endParaRPr>
              <a:latin typeface="Cambria"/>
              <a:ea typeface="Cambria"/>
              <a:cs typeface="Cambria"/>
              <a:sym typeface="Cambria"/>
            </a:endParaRPr>
          </a:p>
        </p:txBody>
      </p:sp>
      <p:cxnSp>
        <p:nvCxnSpPr>
          <p:cNvPr id="454" name="Google Shape;454;g111bf988ea3_0_72"/>
          <p:cNvCxnSpPr>
            <a:stCxn id="453" idx="1"/>
            <a:endCxn id="450" idx="0"/>
          </p:cNvCxnSpPr>
          <p:nvPr/>
        </p:nvCxnSpPr>
        <p:spPr>
          <a:xfrm rot="10800000">
            <a:off x="2848592" y="1043015"/>
            <a:ext cx="1624200" cy="5757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111bf988ea3_0_15"/>
          <p:cNvSpPr txBox="1">
            <a:spLocks noGrp="1"/>
          </p:cNvSpPr>
          <p:nvPr>
            <p:ph type="title"/>
          </p:nvPr>
        </p:nvSpPr>
        <p:spPr>
          <a:xfrm>
            <a:off x="457200" y="152400"/>
            <a:ext cx="8229600" cy="11430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Try it</a:t>
            </a:r>
            <a:endParaRPr/>
          </a:p>
        </p:txBody>
      </p:sp>
      <p:sp>
        <p:nvSpPr>
          <p:cNvPr id="461" name="Google Shape;461;g111bf988ea3_0_15"/>
          <p:cNvSpPr txBox="1">
            <a:spLocks noGrp="1"/>
          </p:cNvSpPr>
          <p:nvPr>
            <p:ph type="body" idx="1"/>
          </p:nvPr>
        </p:nvSpPr>
        <p:spPr>
          <a:xfrm>
            <a:off x="457200" y="1371600"/>
            <a:ext cx="8229600" cy="47547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u="sng">
                <a:solidFill>
                  <a:schemeClr val="hlink"/>
                </a:solidFill>
                <a:hlinkClick r:id="rId3"/>
              </a:rPr>
              <a:t>https://www.dcode.fr/vigenere-cipher</a:t>
            </a:r>
            <a:endParaRPr/>
          </a:p>
          <a:p>
            <a:pPr marL="0" lvl="0" indent="0" algn="l" rtl="0">
              <a:spcBef>
                <a:spcPts val="360"/>
              </a:spcBef>
              <a:spcAft>
                <a:spcPts val="0"/>
              </a:spcAft>
              <a:buNone/>
            </a:pPr>
            <a:endParaRPr/>
          </a:p>
          <a:p>
            <a:pPr marL="0" lvl="0" indent="0" algn="l" rtl="0">
              <a:spcBef>
                <a:spcPts val="360"/>
              </a:spcBef>
              <a:spcAft>
                <a:spcPts val="0"/>
              </a:spcAft>
              <a:buNone/>
            </a:pPr>
            <a:r>
              <a:rPr lang="en-US"/>
              <a:t>http://highschool.spsd.org/crypt/vigenere.html</a:t>
            </a:r>
            <a:endParaRPr/>
          </a:p>
        </p:txBody>
      </p:sp>
      <p:sp>
        <p:nvSpPr>
          <p:cNvPr id="462" name="Google Shape;462;g111bf988ea3_0_15"/>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Autofit/>
          </a:bodyPr>
          <a:lstStyle/>
          <a:p>
            <a:pPr marL="0" lvl="0" indent="0" algn="ctr" rtl="0">
              <a:lnSpc>
                <a:spcPct val="100000"/>
              </a:lnSpc>
              <a:spcBef>
                <a:spcPts val="0"/>
              </a:spcBef>
              <a:spcAft>
                <a:spcPts val="0"/>
              </a:spcAft>
              <a:buClr>
                <a:schemeClr val="dk2"/>
              </a:buClr>
              <a:buSzPts val="3200"/>
              <a:buFont typeface="Calibri"/>
              <a:buNone/>
            </a:pPr>
            <a:r>
              <a:rPr lang="en-US" sz="3200"/>
              <a:t>Goal: Protect Alice’s Communications with Bob</a:t>
            </a:r>
            <a:endParaRPr/>
          </a:p>
        </p:txBody>
      </p:sp>
      <p:pic>
        <p:nvPicPr>
          <p:cNvPr id="118" name="Google Shape;118;p6"/>
          <p:cNvPicPr preferRelativeResize="0"/>
          <p:nvPr/>
        </p:nvPicPr>
        <p:blipFill rotWithShape="1">
          <a:blip r:embed="rId3">
            <a:alphaModFix/>
          </a:blip>
          <a:srcRect/>
          <a:stretch/>
        </p:blipFill>
        <p:spPr>
          <a:xfrm>
            <a:off x="8156009" y="3200159"/>
            <a:ext cx="661157" cy="755608"/>
          </a:xfrm>
          <a:prstGeom prst="rect">
            <a:avLst/>
          </a:prstGeom>
          <a:noFill/>
          <a:ln>
            <a:noFill/>
          </a:ln>
        </p:spPr>
      </p:pic>
      <p:cxnSp>
        <p:nvCxnSpPr>
          <p:cNvPr id="119" name="Google Shape;119;p6"/>
          <p:cNvCxnSpPr/>
          <p:nvPr/>
        </p:nvCxnSpPr>
        <p:spPr>
          <a:xfrm rot="10800000">
            <a:off x="915500" y="3523726"/>
            <a:ext cx="7085500" cy="0"/>
          </a:xfrm>
          <a:prstGeom prst="straightConnector1">
            <a:avLst/>
          </a:prstGeom>
          <a:noFill/>
          <a:ln w="19050" cap="flat" cmpd="sng">
            <a:solidFill>
              <a:schemeClr val="dk1"/>
            </a:solidFill>
            <a:prstDash val="solid"/>
            <a:round/>
            <a:headEnd type="stealth" w="med" len="med"/>
            <a:tailEnd type="none" w="sm" len="sm"/>
          </a:ln>
        </p:spPr>
      </p:cxnSp>
      <p:sp>
        <p:nvSpPr>
          <p:cNvPr id="120" name="Google Shape;120;p6"/>
          <p:cNvSpPr txBox="1"/>
          <p:nvPr/>
        </p:nvSpPr>
        <p:spPr>
          <a:xfrm>
            <a:off x="8195131" y="4104559"/>
            <a:ext cx="6031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Bob</a:t>
            </a:r>
            <a:endParaRPr sz="1800" b="0" i="0" u="none" strike="noStrike" cap="none">
              <a:solidFill>
                <a:srgbClr val="000000"/>
              </a:solidFill>
              <a:latin typeface="Constantia"/>
              <a:ea typeface="Constantia"/>
              <a:cs typeface="Constantia"/>
              <a:sym typeface="Constantia"/>
            </a:endParaRPr>
          </a:p>
        </p:txBody>
      </p:sp>
      <p:pic>
        <p:nvPicPr>
          <p:cNvPr id="121" name="Google Shape;121;p6"/>
          <p:cNvPicPr preferRelativeResize="0"/>
          <p:nvPr/>
        </p:nvPicPr>
        <p:blipFill rotWithShape="1">
          <a:blip r:embed="rId4">
            <a:alphaModFix/>
          </a:blip>
          <a:srcRect/>
          <a:stretch/>
        </p:blipFill>
        <p:spPr>
          <a:xfrm>
            <a:off x="90766" y="3200159"/>
            <a:ext cx="732868" cy="746961"/>
          </a:xfrm>
          <a:prstGeom prst="rect">
            <a:avLst/>
          </a:prstGeom>
          <a:noFill/>
          <a:ln>
            <a:noFill/>
          </a:ln>
        </p:spPr>
      </p:pic>
      <p:pic>
        <p:nvPicPr>
          <p:cNvPr id="122" name="Google Shape;122;p6" descr="http://iconbug.com/data/be/256/4a6b77ae99a98d0d3a0a68a6b5491305.png"/>
          <p:cNvPicPr preferRelativeResize="0"/>
          <p:nvPr/>
        </p:nvPicPr>
        <p:blipFill rotWithShape="1">
          <a:blip r:embed="rId5">
            <a:alphaModFix/>
          </a:blip>
          <a:srcRect/>
          <a:stretch/>
        </p:blipFill>
        <p:spPr>
          <a:xfrm>
            <a:off x="4067898" y="2475346"/>
            <a:ext cx="916633" cy="916633"/>
          </a:xfrm>
          <a:prstGeom prst="rect">
            <a:avLst/>
          </a:prstGeom>
          <a:noFill/>
          <a:ln>
            <a:noFill/>
          </a:ln>
        </p:spPr>
      </p:pic>
      <p:sp>
        <p:nvSpPr>
          <p:cNvPr id="123" name="Google Shape;123;p6"/>
          <p:cNvSpPr/>
          <p:nvPr/>
        </p:nvSpPr>
        <p:spPr>
          <a:xfrm>
            <a:off x="5145484" y="974221"/>
            <a:ext cx="2077566" cy="947733"/>
          </a:xfrm>
          <a:prstGeom prst="cloudCallout">
            <a:avLst>
              <a:gd name="adj1" fmla="val -73362"/>
              <a:gd name="adj2" fmla="val 124032"/>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Cambria"/>
                <a:ea typeface="Cambria"/>
                <a:cs typeface="Cambria"/>
                <a:sym typeface="Cambria"/>
              </a:rPr>
              <a:t>Oh! I cannot see it, whaaaat?</a:t>
            </a:r>
            <a:endParaRPr sz="1400" b="0" i="0" u="none" strike="noStrike" cap="none">
              <a:solidFill>
                <a:srgbClr val="000000"/>
              </a:solidFill>
              <a:latin typeface="Arial"/>
              <a:ea typeface="Arial"/>
              <a:cs typeface="Arial"/>
              <a:sym typeface="Arial"/>
            </a:endParaRPr>
          </a:p>
        </p:txBody>
      </p:sp>
      <p:pic>
        <p:nvPicPr>
          <p:cNvPr id="124" name="Google Shape;124;p6" descr="Image result for i love you"/>
          <p:cNvPicPr preferRelativeResize="0"/>
          <p:nvPr/>
        </p:nvPicPr>
        <p:blipFill rotWithShape="1">
          <a:blip r:embed="rId6">
            <a:alphaModFix/>
          </a:blip>
          <a:srcRect l="13269" t="9015" r="13543" b="18550"/>
          <a:stretch/>
        </p:blipFill>
        <p:spPr>
          <a:xfrm>
            <a:off x="4152946" y="3726594"/>
            <a:ext cx="857315" cy="7559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3"/>
          <p:cNvSpPr txBox="1">
            <a:spLocks noGrp="1"/>
          </p:cNvSpPr>
          <p:nvPr>
            <p:ph type="title"/>
          </p:nvPr>
        </p:nvSpPr>
        <p:spPr>
          <a:xfrm>
            <a:off x="1264380" y="2013343"/>
            <a:ext cx="6951274" cy="753670"/>
          </a:xfrm>
          <a:prstGeom prst="rect">
            <a:avLst/>
          </a:prstGeom>
          <a:noFill/>
          <a:ln>
            <a:noFill/>
          </a:ln>
        </p:spPr>
        <p:txBody>
          <a:bodyPr spcFirstLastPara="1" wrap="square" lIns="0" tIns="45700" rIns="0" bIns="45700" anchor="t"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solidFill>
                  <a:schemeClr val="dk1"/>
                </a:solidFill>
              </a:rPr>
              <a:t>How would you </a:t>
            </a:r>
            <a:r>
              <a:rPr lang="en-US" i="1" u="sng"/>
              <a:t>attack</a:t>
            </a:r>
            <a:r>
              <a:rPr lang="en-US">
                <a:solidFill>
                  <a:schemeClr val="dk1"/>
                </a:solidFill>
              </a:rPr>
              <a:t> messages encrypted with a Vigenere cipher?</a:t>
            </a:r>
            <a:endParaRPr/>
          </a:p>
        </p:txBody>
      </p:sp>
      <p:sp>
        <p:nvSpPr>
          <p:cNvPr id="469" name="Google Shape;469;p5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30</a:t>
            </a:fld>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4"/>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latin typeface="Calibri"/>
                <a:ea typeface="Calibri"/>
                <a:cs typeface="Calibri"/>
                <a:sym typeface="Calibri"/>
              </a:rPr>
              <a:t>Problem of Vigenere Cipher</a:t>
            </a:r>
            <a:endParaRPr/>
          </a:p>
        </p:txBody>
      </p:sp>
      <p:sp>
        <p:nvSpPr>
          <p:cNvPr id="476" name="Google Shape;476;p54"/>
          <p:cNvSpPr txBox="1">
            <a:spLocks noGrp="1"/>
          </p:cNvSpPr>
          <p:nvPr>
            <p:ph type="body" idx="1"/>
          </p:nvPr>
        </p:nvSpPr>
        <p:spPr>
          <a:xfrm>
            <a:off x="228600" y="1295400"/>
            <a:ext cx="8763000" cy="1828800"/>
          </a:xfrm>
          <a:prstGeom prst="rect">
            <a:avLst/>
          </a:prstGeom>
          <a:noFill/>
          <a:ln>
            <a:noFill/>
          </a:ln>
        </p:spPr>
        <p:txBody>
          <a:bodyPr spcFirstLastPara="1" wrap="square" lIns="91425" tIns="45700" rIns="91425" bIns="45700" anchor="t" anchorCtr="0">
            <a:normAutofit/>
          </a:bodyPr>
          <a:lstStyle/>
          <a:p>
            <a:pPr marL="292100" lvl="0" indent="-292100" algn="l" rtl="0">
              <a:lnSpc>
                <a:spcPct val="90000"/>
              </a:lnSpc>
              <a:spcBef>
                <a:spcPts val="0"/>
              </a:spcBef>
              <a:spcAft>
                <a:spcPts val="0"/>
              </a:spcAft>
              <a:buSzPts val="2400"/>
              <a:buChar char="•"/>
            </a:pPr>
            <a:r>
              <a:rPr lang="en-US" sz="2400">
                <a:latin typeface="Calibri"/>
                <a:ea typeface="Calibri"/>
                <a:cs typeface="Calibri"/>
                <a:sym typeface="Calibri"/>
              </a:rPr>
              <a:t>Assume we know the length of the key. We can organize the ciphertext in rows with the same length of the key. </a:t>
            </a:r>
            <a:endParaRPr/>
          </a:p>
          <a:p>
            <a:pPr marL="292100" lvl="0" indent="-292100" algn="l" rtl="0">
              <a:lnSpc>
                <a:spcPct val="90000"/>
              </a:lnSpc>
              <a:spcBef>
                <a:spcPts val="480"/>
              </a:spcBef>
              <a:spcAft>
                <a:spcPts val="0"/>
              </a:spcAft>
              <a:buSzPts val="2400"/>
              <a:buChar char="•"/>
            </a:pPr>
            <a:r>
              <a:rPr lang="en-US" sz="2400">
                <a:latin typeface="Calibri"/>
                <a:ea typeface="Calibri"/>
                <a:cs typeface="Calibri"/>
                <a:sym typeface="Calibri"/>
              </a:rPr>
              <a:t>Then, every column can be seen as encrypted using Caesar's cipher.</a:t>
            </a:r>
            <a:endParaRPr/>
          </a:p>
          <a:p>
            <a:pPr marL="292100" lvl="0" indent="-139700" algn="l" rtl="0">
              <a:lnSpc>
                <a:spcPct val="90000"/>
              </a:lnSpc>
              <a:spcBef>
                <a:spcPts val="480"/>
              </a:spcBef>
              <a:spcAft>
                <a:spcPts val="0"/>
              </a:spcAft>
              <a:buSzPts val="2400"/>
              <a:buNone/>
            </a:pPr>
            <a:endParaRPr sz="2400">
              <a:latin typeface="Calibri"/>
              <a:ea typeface="Calibri"/>
              <a:cs typeface="Calibri"/>
              <a:sym typeface="Calibri"/>
            </a:endParaRPr>
          </a:p>
          <a:p>
            <a:pPr marL="292100" lvl="0" indent="-139700" algn="l" rtl="0">
              <a:lnSpc>
                <a:spcPct val="90000"/>
              </a:lnSpc>
              <a:spcBef>
                <a:spcPts val="480"/>
              </a:spcBef>
              <a:spcAft>
                <a:spcPts val="0"/>
              </a:spcAft>
              <a:buSzPts val="2400"/>
              <a:buNone/>
            </a:pPr>
            <a:endParaRPr sz="2400" baseline="-25000">
              <a:latin typeface="Calibri"/>
              <a:ea typeface="Calibri"/>
              <a:cs typeface="Calibri"/>
              <a:sym typeface="Calibri"/>
            </a:endParaRPr>
          </a:p>
        </p:txBody>
      </p:sp>
      <p:sp>
        <p:nvSpPr>
          <p:cNvPr id="477" name="Google Shape;477;p5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t>31</a:t>
            </a:fld>
            <a:endParaRPr sz="1200" b="0" i="0" u="none" strike="noStrike" cap="none">
              <a:solidFill>
                <a:srgbClr val="898989"/>
              </a:solidFill>
              <a:latin typeface="Tahoma"/>
              <a:ea typeface="Tahoma"/>
              <a:cs typeface="Tahoma"/>
              <a:sym typeface="Tahoma"/>
            </a:endParaRPr>
          </a:p>
        </p:txBody>
      </p:sp>
      <p:sp>
        <p:nvSpPr>
          <p:cNvPr id="478" name="Google Shape;478;p54"/>
          <p:cNvSpPr txBox="1"/>
          <p:nvPr/>
        </p:nvSpPr>
        <p:spPr>
          <a:xfrm>
            <a:off x="1110284" y="3180522"/>
            <a:ext cx="7553325" cy="1187450"/>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Plain text:     </a:t>
            </a:r>
            <a:r>
              <a:rPr lang="en-US" sz="2400" b="0" i="0" u="none" strike="noStrike" cap="none">
                <a:solidFill>
                  <a:schemeClr val="dk1"/>
                </a:solidFill>
                <a:latin typeface="Century"/>
                <a:ea typeface="Century"/>
                <a:cs typeface="Century"/>
                <a:sym typeface="Century"/>
              </a:rPr>
              <a:t>I a t t a c k</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Key:             2 3 4 2 3 4 2                     </a:t>
            </a:r>
            <a:r>
              <a:rPr lang="en-US" sz="2400" b="0" i="0" u="none" strike="noStrike" cap="none">
                <a:solidFill>
                  <a:srgbClr val="FF3300"/>
                </a:solidFill>
                <a:latin typeface="Times New Roman"/>
                <a:ea typeface="Times New Roman"/>
                <a:cs typeface="Times New Roman"/>
                <a:sym typeface="Times New Roman"/>
              </a:rPr>
              <a:t>(key is “234”)</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Cipher text:  K d x v d g m</a:t>
            </a:r>
            <a:endParaRPr sz="1400" b="0" i="0" u="none" strike="noStrike" cap="none">
              <a:solidFill>
                <a:srgbClr val="000000"/>
              </a:solidFill>
              <a:latin typeface="Arial"/>
              <a:ea typeface="Arial"/>
              <a:cs typeface="Arial"/>
              <a:sym typeface="Arial"/>
            </a:endParaRPr>
          </a:p>
        </p:txBody>
      </p:sp>
      <p:sp>
        <p:nvSpPr>
          <p:cNvPr id="479" name="Google Shape;479;p54"/>
          <p:cNvSpPr/>
          <p:nvPr/>
        </p:nvSpPr>
        <p:spPr>
          <a:xfrm>
            <a:off x="5257800" y="4045428"/>
            <a:ext cx="981359"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entury"/>
                <a:ea typeface="Century"/>
                <a:cs typeface="Century"/>
                <a:sym typeface="Century"/>
              </a:rPr>
              <a:t>I a 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entury"/>
                <a:ea typeface="Century"/>
                <a:cs typeface="Century"/>
                <a:sym typeface="Century"/>
              </a:rPr>
              <a:t>t a c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entury"/>
                <a:ea typeface="Century"/>
                <a:cs typeface="Century"/>
                <a:sym typeface="Century"/>
              </a:rPr>
              <a:t>k</a:t>
            </a:r>
            <a:endParaRPr sz="1400" b="0" i="0" u="none" strike="noStrike" cap="none">
              <a:solidFill>
                <a:srgbClr val="000000"/>
              </a:solidFill>
              <a:latin typeface="Arial"/>
              <a:ea typeface="Arial"/>
              <a:cs typeface="Arial"/>
              <a:sym typeface="Arial"/>
            </a:endParaRPr>
          </a:p>
        </p:txBody>
      </p:sp>
      <p:sp>
        <p:nvSpPr>
          <p:cNvPr id="480" name="Google Shape;480;p54"/>
          <p:cNvSpPr txBox="1"/>
          <p:nvPr/>
        </p:nvSpPr>
        <p:spPr>
          <a:xfrm>
            <a:off x="5257800" y="4084638"/>
            <a:ext cx="304800" cy="132556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Cambria"/>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111bd550119_0_7"/>
          <p:cNvSpPr txBox="1">
            <a:spLocks noGrp="1"/>
          </p:cNvSpPr>
          <p:nvPr>
            <p:ph type="title"/>
          </p:nvPr>
        </p:nvSpPr>
        <p:spPr>
          <a:xfrm>
            <a:off x="457200" y="152400"/>
            <a:ext cx="8229600" cy="11430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One Time Pad</a:t>
            </a:r>
            <a:endParaRPr/>
          </a:p>
        </p:txBody>
      </p:sp>
      <p:sp>
        <p:nvSpPr>
          <p:cNvPr id="487" name="Google Shape;487;g111bd550119_0_7"/>
          <p:cNvSpPr txBox="1">
            <a:spLocks noGrp="1"/>
          </p:cNvSpPr>
          <p:nvPr>
            <p:ph type="body" idx="1"/>
          </p:nvPr>
        </p:nvSpPr>
        <p:spPr>
          <a:xfrm>
            <a:off x="457200" y="1371600"/>
            <a:ext cx="8229600" cy="47547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488" name="Google Shape;488;g111bd550119_0_7"/>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6"/>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One-Time Pad</a:t>
            </a:r>
            <a:endParaRPr/>
          </a:p>
        </p:txBody>
      </p:sp>
      <p:sp>
        <p:nvSpPr>
          <p:cNvPr id="495" name="Google Shape;495;p56"/>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lnSpcReduction="10000"/>
          </a:bodyPr>
          <a:lstStyle/>
          <a:p>
            <a:pPr marL="292100" lvl="0" indent="-292100" algn="l" rtl="0">
              <a:lnSpc>
                <a:spcPct val="100000"/>
              </a:lnSpc>
              <a:spcBef>
                <a:spcPts val="0"/>
              </a:spcBef>
              <a:spcAft>
                <a:spcPts val="0"/>
              </a:spcAft>
              <a:buSzPts val="3200"/>
              <a:buChar char="•"/>
            </a:pPr>
            <a:r>
              <a:rPr lang="en-US"/>
              <a:t>Extended from Vigenere cipher</a:t>
            </a:r>
            <a:endParaRPr/>
          </a:p>
          <a:p>
            <a:pPr marL="292100" lvl="0" indent="-292100" algn="l" rtl="0">
              <a:lnSpc>
                <a:spcPct val="100000"/>
              </a:lnSpc>
              <a:spcBef>
                <a:spcPts val="640"/>
              </a:spcBef>
              <a:spcAft>
                <a:spcPts val="0"/>
              </a:spcAft>
              <a:buSzPts val="3200"/>
              <a:buChar char="•"/>
            </a:pPr>
            <a:r>
              <a:rPr lang="en-US"/>
              <a:t>There is one type of substitution cipher that is </a:t>
            </a:r>
            <a:r>
              <a:rPr lang="en-US" b="1"/>
              <a:t>absolutely unbreakable</a:t>
            </a:r>
            <a:r>
              <a:rPr lang="en-US"/>
              <a:t>.</a:t>
            </a:r>
            <a:endParaRPr/>
          </a:p>
          <a:p>
            <a:pPr marL="635000" lvl="1" indent="-292100" algn="l" rtl="0">
              <a:lnSpc>
                <a:spcPct val="100000"/>
              </a:lnSpc>
              <a:spcBef>
                <a:spcPts val="560"/>
              </a:spcBef>
              <a:spcAft>
                <a:spcPts val="0"/>
              </a:spcAft>
              <a:buSzPts val="2800"/>
              <a:buChar char="–"/>
            </a:pPr>
            <a:r>
              <a:rPr lang="en-US"/>
              <a:t>The </a:t>
            </a:r>
            <a:r>
              <a:rPr lang="en-US" b="1"/>
              <a:t>one-time pad </a:t>
            </a:r>
            <a:r>
              <a:rPr lang="en-US"/>
              <a:t>was invented in 1917 by Joseph Mauborgne and Gilbert Vernam</a:t>
            </a:r>
            <a:endParaRPr/>
          </a:p>
          <a:p>
            <a:pPr marL="635000" lvl="1" indent="-292100" algn="l" rtl="0">
              <a:lnSpc>
                <a:spcPct val="100000"/>
              </a:lnSpc>
              <a:spcBef>
                <a:spcPts val="560"/>
              </a:spcBef>
              <a:spcAft>
                <a:spcPts val="0"/>
              </a:spcAft>
              <a:buSzPts val="2800"/>
              <a:buChar char="–"/>
            </a:pPr>
            <a:r>
              <a:rPr lang="en-US"/>
              <a:t>We use a block of shift keys, (k</a:t>
            </a:r>
            <a:r>
              <a:rPr lang="en-US" baseline="-25000"/>
              <a:t>1</a:t>
            </a:r>
            <a:r>
              <a:rPr lang="en-US"/>
              <a:t>, k</a:t>
            </a:r>
            <a:r>
              <a:rPr lang="en-US" baseline="-25000"/>
              <a:t>2</a:t>
            </a:r>
            <a:r>
              <a:rPr lang="en-US"/>
              <a:t>, . . . , k</a:t>
            </a:r>
            <a:r>
              <a:rPr lang="en-US" baseline="-25000"/>
              <a:t>n</a:t>
            </a:r>
            <a:r>
              <a:rPr lang="en-US"/>
              <a:t>), to encrypt a plaintext, M, of length n, with each shift key being chosen </a:t>
            </a:r>
            <a:r>
              <a:rPr lang="en-US" b="1"/>
              <a:t>uniformly at random</a:t>
            </a:r>
            <a:r>
              <a:rPr lang="en-US"/>
              <a:t>.</a:t>
            </a:r>
            <a:endParaRPr/>
          </a:p>
          <a:p>
            <a:pPr marL="292100" lvl="0" indent="-292100" algn="l" rtl="0">
              <a:lnSpc>
                <a:spcPct val="100000"/>
              </a:lnSpc>
              <a:spcBef>
                <a:spcPts val="640"/>
              </a:spcBef>
              <a:spcAft>
                <a:spcPts val="0"/>
              </a:spcAft>
              <a:buSzPts val="3200"/>
              <a:buChar char="•"/>
            </a:pPr>
            <a:r>
              <a:rPr lang="en-US"/>
              <a:t>Since each shift is random, every ciphertext is equally likely for any plaintext.</a:t>
            </a:r>
            <a:endParaRPr/>
          </a:p>
        </p:txBody>
      </p:sp>
      <p:sp>
        <p:nvSpPr>
          <p:cNvPr id="496" name="Google Shape;496;p56"/>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a:t>2/26/2019</a:t>
            </a:r>
            <a:endParaRPr/>
          </a:p>
        </p:txBody>
      </p:sp>
      <p:sp>
        <p:nvSpPr>
          <p:cNvPr id="497" name="Google Shape;497;p56"/>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US"/>
              <a:t>Cryptography</a:t>
            </a:r>
            <a:endParaRPr/>
          </a:p>
        </p:txBody>
      </p:sp>
      <p:sp>
        <p:nvSpPr>
          <p:cNvPr id="498" name="Google Shape;498;p56"/>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93000"/>
              </a:lnSpc>
              <a:spcBef>
                <a:spcPts val="0"/>
              </a:spcBef>
              <a:spcAft>
                <a:spcPts val="0"/>
              </a:spcAft>
              <a:buSzPts val="1200"/>
              <a:buNone/>
            </a:pPr>
            <a:fld id="{00000000-1234-1234-1234-123412341234}" type="slidenum">
              <a:rPr lang="en-US" sz="1200">
                <a:solidFill>
                  <a:srgbClr val="898989"/>
                </a:solidFill>
                <a:latin typeface="Arial"/>
                <a:ea typeface="Arial"/>
                <a:cs typeface="Arial"/>
                <a:sym typeface="Arial"/>
              </a:rPr>
              <a:t>33</a:t>
            </a:fld>
            <a:endParaRPr sz="1200">
              <a:solidFill>
                <a:srgbClr val="898989"/>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7"/>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The One Time Pad</a:t>
            </a:r>
            <a:endParaRPr/>
          </a:p>
        </p:txBody>
      </p:sp>
      <p:sp>
        <p:nvSpPr>
          <p:cNvPr id="505" name="Google Shape;505;p57"/>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
        <p:nvSpPr>
          <p:cNvPr id="506" name="Google Shape;506;p57"/>
          <p:cNvSpPr txBox="1"/>
          <p:nvPr/>
        </p:nvSpPr>
        <p:spPr>
          <a:xfrm>
            <a:off x="1854810" y="1049178"/>
            <a:ext cx="5434380"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mbria"/>
                <a:ea typeface="Cambria"/>
                <a:cs typeface="Cambria"/>
                <a:sym typeface="Cambria"/>
              </a:rPr>
              <a:t>Miller, 1882 and Vernam, 1917</a:t>
            </a:r>
            <a:endParaRPr sz="1400" b="0" i="0" u="none" strike="noStrike" cap="none">
              <a:solidFill>
                <a:srgbClr val="000000"/>
              </a:solidFill>
              <a:latin typeface="Arial"/>
              <a:ea typeface="Arial"/>
              <a:cs typeface="Arial"/>
              <a:sym typeface="Arial"/>
            </a:endParaRPr>
          </a:p>
        </p:txBody>
      </p:sp>
      <p:pic>
        <p:nvPicPr>
          <p:cNvPr id="507" name="Google Shape;507;p57" descr="latex-image-1.pdf"/>
          <p:cNvPicPr preferRelativeResize="0"/>
          <p:nvPr/>
        </p:nvPicPr>
        <p:blipFill rotWithShape="1">
          <a:blip r:embed="rId3">
            <a:alphaModFix/>
          </a:blip>
          <a:srcRect/>
          <a:stretch/>
        </p:blipFill>
        <p:spPr>
          <a:xfrm>
            <a:off x="685800" y="2127250"/>
            <a:ext cx="4191000" cy="1155700"/>
          </a:xfrm>
          <a:prstGeom prst="rect">
            <a:avLst/>
          </a:prstGeom>
          <a:noFill/>
          <a:ln>
            <a:noFill/>
          </a:ln>
        </p:spPr>
      </p:pic>
      <p:graphicFrame>
        <p:nvGraphicFramePr>
          <p:cNvPr id="508" name="Google Shape;508;p57"/>
          <p:cNvGraphicFramePr/>
          <p:nvPr/>
        </p:nvGraphicFramePr>
        <p:xfrm>
          <a:off x="1076940" y="3657600"/>
          <a:ext cx="6990200" cy="1036340"/>
        </p:xfrm>
        <a:graphic>
          <a:graphicData uri="http://schemas.openxmlformats.org/drawingml/2006/table">
            <a:tbl>
              <a:tblPr firstRow="1" bandRow="1">
                <a:noFill/>
                <a:tableStyleId>{1A2BE403-04A7-466A-8C9F-C193C5C2C6CB}</a:tableStyleId>
              </a:tblPr>
              <a:tblGrid>
                <a:gridCol w="873775">
                  <a:extLst>
                    <a:ext uri="{9D8B030D-6E8A-4147-A177-3AD203B41FA5}">
                      <a16:colId xmlns:a16="http://schemas.microsoft.com/office/drawing/2014/main" val="20000"/>
                    </a:ext>
                  </a:extLst>
                </a:gridCol>
                <a:gridCol w="873775">
                  <a:extLst>
                    <a:ext uri="{9D8B030D-6E8A-4147-A177-3AD203B41FA5}">
                      <a16:colId xmlns:a16="http://schemas.microsoft.com/office/drawing/2014/main" val="20001"/>
                    </a:ext>
                  </a:extLst>
                </a:gridCol>
                <a:gridCol w="873775">
                  <a:extLst>
                    <a:ext uri="{9D8B030D-6E8A-4147-A177-3AD203B41FA5}">
                      <a16:colId xmlns:a16="http://schemas.microsoft.com/office/drawing/2014/main" val="20002"/>
                    </a:ext>
                  </a:extLst>
                </a:gridCol>
                <a:gridCol w="873775">
                  <a:extLst>
                    <a:ext uri="{9D8B030D-6E8A-4147-A177-3AD203B41FA5}">
                      <a16:colId xmlns:a16="http://schemas.microsoft.com/office/drawing/2014/main" val="20003"/>
                    </a:ext>
                  </a:extLst>
                </a:gridCol>
                <a:gridCol w="873775">
                  <a:extLst>
                    <a:ext uri="{9D8B030D-6E8A-4147-A177-3AD203B41FA5}">
                      <a16:colId xmlns:a16="http://schemas.microsoft.com/office/drawing/2014/main" val="20004"/>
                    </a:ext>
                  </a:extLst>
                </a:gridCol>
                <a:gridCol w="873775">
                  <a:extLst>
                    <a:ext uri="{9D8B030D-6E8A-4147-A177-3AD203B41FA5}">
                      <a16:colId xmlns:a16="http://schemas.microsoft.com/office/drawing/2014/main" val="20005"/>
                    </a:ext>
                  </a:extLst>
                </a:gridCol>
                <a:gridCol w="873775">
                  <a:extLst>
                    <a:ext uri="{9D8B030D-6E8A-4147-A177-3AD203B41FA5}">
                      <a16:colId xmlns:a16="http://schemas.microsoft.com/office/drawing/2014/main" val="20006"/>
                    </a:ext>
                  </a:extLst>
                </a:gridCol>
                <a:gridCol w="873775">
                  <a:extLst>
                    <a:ext uri="{9D8B030D-6E8A-4147-A177-3AD203B41FA5}">
                      <a16:colId xmlns:a16="http://schemas.microsoft.com/office/drawing/2014/main" val="20007"/>
                    </a:ext>
                  </a:extLst>
                </a:gridCol>
              </a:tblGrid>
              <a:tr h="370850">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k:</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509" name="Google Shape;509;p57"/>
          <p:cNvGraphicFramePr/>
          <p:nvPr/>
        </p:nvGraphicFramePr>
        <p:xfrm>
          <a:off x="1076940" y="4804719"/>
          <a:ext cx="6990200" cy="518170"/>
        </p:xfrm>
        <a:graphic>
          <a:graphicData uri="http://schemas.openxmlformats.org/drawingml/2006/table">
            <a:tbl>
              <a:tblPr firstRow="1" bandRow="1">
                <a:noFill/>
                <a:tableStyleId>{1A2BE403-04A7-466A-8C9F-C193C5C2C6CB}</a:tableStyleId>
              </a:tblPr>
              <a:tblGrid>
                <a:gridCol w="873775">
                  <a:extLst>
                    <a:ext uri="{9D8B030D-6E8A-4147-A177-3AD203B41FA5}">
                      <a16:colId xmlns:a16="http://schemas.microsoft.com/office/drawing/2014/main" val="20000"/>
                    </a:ext>
                  </a:extLst>
                </a:gridCol>
                <a:gridCol w="873775">
                  <a:extLst>
                    <a:ext uri="{9D8B030D-6E8A-4147-A177-3AD203B41FA5}">
                      <a16:colId xmlns:a16="http://schemas.microsoft.com/office/drawing/2014/main" val="20001"/>
                    </a:ext>
                  </a:extLst>
                </a:gridCol>
                <a:gridCol w="873775">
                  <a:extLst>
                    <a:ext uri="{9D8B030D-6E8A-4147-A177-3AD203B41FA5}">
                      <a16:colId xmlns:a16="http://schemas.microsoft.com/office/drawing/2014/main" val="20002"/>
                    </a:ext>
                  </a:extLst>
                </a:gridCol>
                <a:gridCol w="873775">
                  <a:extLst>
                    <a:ext uri="{9D8B030D-6E8A-4147-A177-3AD203B41FA5}">
                      <a16:colId xmlns:a16="http://schemas.microsoft.com/office/drawing/2014/main" val="20003"/>
                    </a:ext>
                  </a:extLst>
                </a:gridCol>
                <a:gridCol w="873775">
                  <a:extLst>
                    <a:ext uri="{9D8B030D-6E8A-4147-A177-3AD203B41FA5}">
                      <a16:colId xmlns:a16="http://schemas.microsoft.com/office/drawing/2014/main" val="20004"/>
                    </a:ext>
                  </a:extLst>
                </a:gridCol>
                <a:gridCol w="873775">
                  <a:extLst>
                    <a:ext uri="{9D8B030D-6E8A-4147-A177-3AD203B41FA5}">
                      <a16:colId xmlns:a16="http://schemas.microsoft.com/office/drawing/2014/main" val="20005"/>
                    </a:ext>
                  </a:extLst>
                </a:gridCol>
                <a:gridCol w="873775">
                  <a:extLst>
                    <a:ext uri="{9D8B030D-6E8A-4147-A177-3AD203B41FA5}">
                      <a16:colId xmlns:a16="http://schemas.microsoft.com/office/drawing/2014/main" val="20006"/>
                    </a:ext>
                  </a:extLst>
                </a:gridCol>
                <a:gridCol w="873775">
                  <a:extLst>
                    <a:ext uri="{9D8B030D-6E8A-4147-A177-3AD203B41FA5}">
                      <a16:colId xmlns:a16="http://schemas.microsoft.com/office/drawing/2014/main" val="20007"/>
                    </a:ext>
                  </a:extLst>
                </a:gridCol>
              </a:tblGrid>
              <a:tr h="370850">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c:</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510" name="Google Shape;510;p57"/>
          <p:cNvGraphicFramePr/>
          <p:nvPr/>
        </p:nvGraphicFramePr>
        <p:xfrm>
          <a:off x="1076940" y="5456556"/>
          <a:ext cx="6990200" cy="1036340"/>
        </p:xfrm>
        <a:graphic>
          <a:graphicData uri="http://schemas.openxmlformats.org/drawingml/2006/table">
            <a:tbl>
              <a:tblPr firstRow="1" bandRow="1">
                <a:noFill/>
                <a:tableStyleId>{1A2BE403-04A7-466A-8C9F-C193C5C2C6CB}</a:tableStyleId>
              </a:tblPr>
              <a:tblGrid>
                <a:gridCol w="873775">
                  <a:extLst>
                    <a:ext uri="{9D8B030D-6E8A-4147-A177-3AD203B41FA5}">
                      <a16:colId xmlns:a16="http://schemas.microsoft.com/office/drawing/2014/main" val="20000"/>
                    </a:ext>
                  </a:extLst>
                </a:gridCol>
                <a:gridCol w="873775">
                  <a:extLst>
                    <a:ext uri="{9D8B030D-6E8A-4147-A177-3AD203B41FA5}">
                      <a16:colId xmlns:a16="http://schemas.microsoft.com/office/drawing/2014/main" val="20001"/>
                    </a:ext>
                  </a:extLst>
                </a:gridCol>
                <a:gridCol w="873775">
                  <a:extLst>
                    <a:ext uri="{9D8B030D-6E8A-4147-A177-3AD203B41FA5}">
                      <a16:colId xmlns:a16="http://schemas.microsoft.com/office/drawing/2014/main" val="20002"/>
                    </a:ext>
                  </a:extLst>
                </a:gridCol>
                <a:gridCol w="873775">
                  <a:extLst>
                    <a:ext uri="{9D8B030D-6E8A-4147-A177-3AD203B41FA5}">
                      <a16:colId xmlns:a16="http://schemas.microsoft.com/office/drawing/2014/main" val="20003"/>
                    </a:ext>
                  </a:extLst>
                </a:gridCol>
                <a:gridCol w="873775">
                  <a:extLst>
                    <a:ext uri="{9D8B030D-6E8A-4147-A177-3AD203B41FA5}">
                      <a16:colId xmlns:a16="http://schemas.microsoft.com/office/drawing/2014/main" val="20004"/>
                    </a:ext>
                  </a:extLst>
                </a:gridCol>
                <a:gridCol w="873775">
                  <a:extLst>
                    <a:ext uri="{9D8B030D-6E8A-4147-A177-3AD203B41FA5}">
                      <a16:colId xmlns:a16="http://schemas.microsoft.com/office/drawing/2014/main" val="20005"/>
                    </a:ext>
                  </a:extLst>
                </a:gridCol>
                <a:gridCol w="873775">
                  <a:extLst>
                    <a:ext uri="{9D8B030D-6E8A-4147-A177-3AD203B41FA5}">
                      <a16:colId xmlns:a16="http://schemas.microsoft.com/office/drawing/2014/main" val="20006"/>
                    </a:ext>
                  </a:extLst>
                </a:gridCol>
                <a:gridCol w="873775">
                  <a:extLst>
                    <a:ext uri="{9D8B030D-6E8A-4147-A177-3AD203B41FA5}">
                      <a16:colId xmlns:a16="http://schemas.microsoft.com/office/drawing/2014/main" val="20007"/>
                    </a:ext>
                  </a:extLst>
                </a:gridCol>
              </a:tblGrid>
              <a:tr h="370850">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k:</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m:</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1</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t>0</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11" name="Google Shape;511;p57"/>
          <p:cNvSpPr/>
          <p:nvPr/>
        </p:nvSpPr>
        <p:spPr>
          <a:xfrm>
            <a:off x="5893256" y="2230667"/>
            <a:ext cx="2945944" cy="645477"/>
          </a:xfrm>
          <a:prstGeom prst="rect">
            <a:avLst/>
          </a:prstGeom>
          <a:solidFill>
            <a:schemeClr val="accent5"/>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mbria"/>
                <a:ea typeface="Cambria"/>
                <a:cs typeface="Cambria"/>
                <a:sym typeface="Cambria"/>
              </a:rPr>
              <a:t>M = C = K = {0,1}</a:t>
            </a:r>
            <a:r>
              <a:rPr lang="en-US" sz="2400" b="0" i="0" u="none" strike="noStrike" cap="none" baseline="30000">
                <a:solidFill>
                  <a:schemeClr val="lt1"/>
                </a:solidFill>
                <a:latin typeface="Cambria"/>
                <a:ea typeface="Cambria"/>
                <a:cs typeface="Cambria"/>
                <a:sym typeface="Cambria"/>
              </a:rPr>
              <a:t>n</a:t>
            </a:r>
            <a:endParaRPr sz="1400" b="0" i="0" u="none" strike="noStrike" cap="none">
              <a:solidFill>
                <a:srgbClr val="000000"/>
              </a:solidFill>
              <a:latin typeface="Arial"/>
              <a:ea typeface="Arial"/>
              <a:cs typeface="Arial"/>
              <a:sym typeface="Arial"/>
            </a:endParaRPr>
          </a:p>
        </p:txBody>
      </p:sp>
      <p:pic>
        <p:nvPicPr>
          <p:cNvPr id="512" name="Google Shape;512;p57" descr="latex-image-1.pdf"/>
          <p:cNvPicPr preferRelativeResize="0"/>
          <p:nvPr/>
        </p:nvPicPr>
        <p:blipFill rotWithShape="1">
          <a:blip r:embed="rId4">
            <a:alphaModFix/>
          </a:blip>
          <a:srcRect/>
          <a:stretch/>
        </p:blipFill>
        <p:spPr>
          <a:xfrm>
            <a:off x="847020" y="3886200"/>
            <a:ext cx="558800" cy="571500"/>
          </a:xfrm>
          <a:prstGeom prst="rect">
            <a:avLst/>
          </a:prstGeom>
          <a:noFill/>
          <a:ln>
            <a:noFill/>
          </a:ln>
        </p:spPr>
      </p:pic>
      <p:pic>
        <p:nvPicPr>
          <p:cNvPr id="513" name="Google Shape;513;p57" descr="latex-image-1.pdf"/>
          <p:cNvPicPr preferRelativeResize="0"/>
          <p:nvPr/>
        </p:nvPicPr>
        <p:blipFill rotWithShape="1">
          <a:blip r:embed="rId4">
            <a:alphaModFix/>
          </a:blip>
          <a:srcRect/>
          <a:stretch/>
        </p:blipFill>
        <p:spPr>
          <a:xfrm>
            <a:off x="847020" y="5143500"/>
            <a:ext cx="558800" cy="571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8"/>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The One Time Pad</a:t>
            </a:r>
            <a:endParaRPr/>
          </a:p>
        </p:txBody>
      </p:sp>
      <p:sp>
        <p:nvSpPr>
          <p:cNvPr id="519" name="Google Shape;519;p5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
        <p:nvSpPr>
          <p:cNvPr id="520" name="Google Shape;520;p58"/>
          <p:cNvSpPr txBox="1"/>
          <p:nvPr/>
        </p:nvSpPr>
        <p:spPr>
          <a:xfrm>
            <a:off x="1854810" y="1049178"/>
            <a:ext cx="5434380"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mbria"/>
                <a:ea typeface="Cambria"/>
                <a:cs typeface="Cambria"/>
                <a:sym typeface="Cambria"/>
              </a:rPr>
              <a:t>Miller, 1882 and Vernam, 1917</a:t>
            </a:r>
            <a:endParaRPr sz="1400" b="0" i="0" u="none" strike="noStrike" cap="none">
              <a:solidFill>
                <a:srgbClr val="000000"/>
              </a:solidFill>
              <a:latin typeface="Arial"/>
              <a:ea typeface="Arial"/>
              <a:cs typeface="Arial"/>
              <a:sym typeface="Arial"/>
            </a:endParaRPr>
          </a:p>
        </p:txBody>
      </p:sp>
      <p:pic>
        <p:nvPicPr>
          <p:cNvPr id="521" name="Google Shape;521;p58" descr="latex-image-1.pdf"/>
          <p:cNvPicPr preferRelativeResize="0"/>
          <p:nvPr/>
        </p:nvPicPr>
        <p:blipFill rotWithShape="1">
          <a:blip r:embed="rId3">
            <a:alphaModFix/>
          </a:blip>
          <a:srcRect/>
          <a:stretch/>
        </p:blipFill>
        <p:spPr>
          <a:xfrm>
            <a:off x="685800" y="2127250"/>
            <a:ext cx="4191000" cy="1155700"/>
          </a:xfrm>
          <a:prstGeom prst="rect">
            <a:avLst/>
          </a:prstGeom>
          <a:noFill/>
          <a:ln>
            <a:noFill/>
          </a:ln>
        </p:spPr>
      </p:pic>
      <p:pic>
        <p:nvPicPr>
          <p:cNvPr id="522" name="Google Shape;522;p58" descr="latex-image-1.pdf"/>
          <p:cNvPicPr preferRelativeResize="0"/>
          <p:nvPr/>
        </p:nvPicPr>
        <p:blipFill rotWithShape="1">
          <a:blip r:embed="rId4">
            <a:alphaModFix/>
          </a:blip>
          <a:srcRect/>
          <a:stretch/>
        </p:blipFill>
        <p:spPr>
          <a:xfrm>
            <a:off x="2028431" y="4273656"/>
            <a:ext cx="5087138" cy="2127144"/>
          </a:xfrm>
          <a:prstGeom prst="rect">
            <a:avLst/>
          </a:prstGeom>
          <a:noFill/>
          <a:ln>
            <a:noFill/>
          </a:ln>
        </p:spPr>
      </p:pic>
      <p:sp>
        <p:nvSpPr>
          <p:cNvPr id="523" name="Google Shape;523;p58"/>
          <p:cNvSpPr/>
          <p:nvPr/>
        </p:nvSpPr>
        <p:spPr>
          <a:xfrm>
            <a:off x="5895134" y="1905000"/>
            <a:ext cx="3096466" cy="1600200"/>
          </a:xfrm>
          <a:prstGeom prst="roundRect">
            <a:avLst>
              <a:gd name="adj" fmla="val 16667"/>
            </a:avLst>
          </a:prstGeom>
          <a:solidFill>
            <a:schemeClr val="accent2"/>
          </a:solidFill>
          <a:ln w="25400" cap="flat" cmpd="sng">
            <a:solidFill>
              <a:srgbClr val="A65824"/>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mbria"/>
                <a:ea typeface="Cambria"/>
                <a:cs typeface="Cambria"/>
                <a:sym typeface="Cambria"/>
              </a:rPr>
              <a:t>     Is it a cipher?</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chemeClr val="lt1"/>
              </a:buClr>
              <a:buSzPts val="2800"/>
              <a:buFont typeface="Noto Sans Symbols"/>
              <a:buChar char="✔"/>
            </a:pPr>
            <a:r>
              <a:rPr lang="en-US" sz="2800" b="0" i="0" u="none" strike="noStrike" cap="none">
                <a:solidFill>
                  <a:schemeClr val="lt1"/>
                </a:solidFill>
                <a:latin typeface="Cambria"/>
                <a:ea typeface="Cambria"/>
                <a:cs typeface="Cambria"/>
                <a:sym typeface="Cambria"/>
              </a:rPr>
              <a:t>Efficient</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chemeClr val="lt1"/>
              </a:buClr>
              <a:buSzPts val="2800"/>
              <a:buFont typeface="Noto Sans Symbols"/>
              <a:buChar char="✔"/>
            </a:pPr>
            <a:r>
              <a:rPr lang="en-US" sz="2800" b="0" i="0" u="none" strike="noStrike" cap="none">
                <a:solidFill>
                  <a:schemeClr val="lt1"/>
                </a:solidFill>
                <a:latin typeface="Cambria"/>
                <a:ea typeface="Cambria"/>
                <a:cs typeface="Cambria"/>
                <a:sym typeface="Cambria"/>
              </a:rPr>
              <a:t>Correct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9"/>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Example: The One Time Pad</a:t>
            </a:r>
            <a:endParaRPr/>
          </a:p>
        </p:txBody>
      </p:sp>
      <p:sp>
        <p:nvSpPr>
          <p:cNvPr id="530" name="Google Shape;530;p59"/>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36</a:t>
            </a:fld>
            <a:endParaRPr sz="1200" b="0" i="0" u="none" strike="noStrike" cap="none">
              <a:solidFill>
                <a:srgbClr val="000000"/>
              </a:solidFill>
              <a:latin typeface="Calibri"/>
              <a:ea typeface="Calibri"/>
              <a:cs typeface="Calibri"/>
              <a:sym typeface="Calibri"/>
            </a:endParaRPr>
          </a:p>
        </p:txBody>
      </p:sp>
      <p:sp>
        <p:nvSpPr>
          <p:cNvPr id="531" name="Google Shape;531;p59"/>
          <p:cNvSpPr txBox="1">
            <a:spLocks noGrp="1"/>
          </p:cNvSpPr>
          <p:nvPr>
            <p:ph type="body" idx="1"/>
          </p:nvPr>
        </p:nvSpPr>
        <p:spPr>
          <a:xfrm>
            <a:off x="457200" y="1295400"/>
            <a:ext cx="8229600" cy="4525963"/>
          </a:xfrm>
          <a:prstGeom prst="rect">
            <a:avLst/>
          </a:prstGeom>
          <a:noFill/>
          <a:ln>
            <a:noFill/>
          </a:ln>
        </p:spPr>
        <p:txBody>
          <a:bodyPr spcFirstLastPara="1" wrap="square" lIns="91425" tIns="45700" rIns="91425" bIns="45700" anchor="t" anchorCtr="0">
            <a:normAutofit/>
          </a:bodyPr>
          <a:lstStyle/>
          <a:p>
            <a:pPr marL="292100" lvl="0" indent="-292100" algn="l" rtl="0">
              <a:lnSpc>
                <a:spcPct val="100000"/>
              </a:lnSpc>
              <a:spcBef>
                <a:spcPts val="0"/>
              </a:spcBef>
              <a:spcAft>
                <a:spcPts val="0"/>
              </a:spcAft>
              <a:buSzPts val="3200"/>
              <a:buChar char="•"/>
            </a:pPr>
            <a:r>
              <a:rPr lang="en-US"/>
              <a:t>Please encrypt “ONETIME”  </a:t>
            </a:r>
            <a:endParaRPr/>
          </a:p>
        </p:txBody>
      </p:sp>
      <p:sp>
        <p:nvSpPr>
          <p:cNvPr id="532" name="Google Shape;532;p59"/>
          <p:cNvSpPr/>
          <p:nvPr/>
        </p:nvSpPr>
        <p:spPr>
          <a:xfrm>
            <a:off x="115824" y="2035711"/>
            <a:ext cx="8991600"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Message: ONETIME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O: 01001111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N: 01001110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E: 01001010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T: 01010100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I: 01001001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M: 01001101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E: 01001010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Encoded: 01001111 01001110 01001010 01010100 01001001 01001101 01001010</a:t>
            </a:r>
            <a:endParaRPr sz="2400" b="0" i="0" u="none" strike="noStrike" cap="none">
              <a:solidFill>
                <a:schemeClr val="dk1"/>
              </a:solidFill>
              <a:latin typeface="Cambria"/>
              <a:ea typeface="Cambria"/>
              <a:cs typeface="Cambria"/>
              <a:sym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fontScale="90000"/>
          </a:bodyPr>
          <a:lstStyle/>
          <a:p>
            <a:pPr marL="0" lvl="0" indent="0" algn="ctr" rtl="0">
              <a:lnSpc>
                <a:spcPct val="100000"/>
              </a:lnSpc>
              <a:spcBef>
                <a:spcPts val="0"/>
              </a:spcBef>
              <a:spcAft>
                <a:spcPts val="0"/>
              </a:spcAft>
              <a:buClr>
                <a:schemeClr val="dk2"/>
              </a:buClr>
              <a:buSzPct val="100000"/>
              <a:buFont typeface="Calibri"/>
              <a:buNone/>
            </a:pPr>
            <a:r>
              <a:rPr lang="en-US"/>
              <a:t>Example: Encryption with The One Time Pad</a:t>
            </a:r>
            <a:endParaRPr/>
          </a:p>
        </p:txBody>
      </p:sp>
      <p:sp>
        <p:nvSpPr>
          <p:cNvPr id="539" name="Google Shape;539;p60"/>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37</a:t>
            </a:fld>
            <a:endParaRPr sz="1200" b="0" i="0" u="none" strike="noStrike" cap="none">
              <a:solidFill>
                <a:srgbClr val="000000"/>
              </a:solidFill>
              <a:latin typeface="Calibri"/>
              <a:ea typeface="Calibri"/>
              <a:cs typeface="Calibri"/>
              <a:sym typeface="Calibri"/>
            </a:endParaRPr>
          </a:p>
        </p:txBody>
      </p:sp>
      <p:sp>
        <p:nvSpPr>
          <p:cNvPr id="540" name="Google Shape;540;p60"/>
          <p:cNvSpPr txBox="1">
            <a:spLocks noGrp="1"/>
          </p:cNvSpPr>
          <p:nvPr>
            <p:ph type="body" idx="1"/>
          </p:nvPr>
        </p:nvSpPr>
        <p:spPr>
          <a:xfrm>
            <a:off x="457200" y="1295400"/>
            <a:ext cx="8229600" cy="4525963"/>
          </a:xfrm>
          <a:prstGeom prst="rect">
            <a:avLst/>
          </a:prstGeom>
          <a:noFill/>
          <a:ln>
            <a:noFill/>
          </a:ln>
        </p:spPr>
        <p:txBody>
          <a:bodyPr spcFirstLastPara="1" wrap="square" lIns="91425" tIns="45700" rIns="91425" bIns="45700" anchor="t" anchorCtr="0">
            <a:normAutofit/>
          </a:bodyPr>
          <a:lstStyle/>
          <a:p>
            <a:pPr marL="292100" lvl="0" indent="-292100" algn="l" rtl="0">
              <a:lnSpc>
                <a:spcPct val="100000"/>
              </a:lnSpc>
              <a:spcBef>
                <a:spcPts val="0"/>
              </a:spcBef>
              <a:spcAft>
                <a:spcPts val="0"/>
              </a:spcAft>
              <a:buSzPts val="3200"/>
              <a:buChar char="•"/>
            </a:pPr>
            <a:r>
              <a:rPr lang="en-US"/>
              <a:t>We use the following as the one-time pad (key):</a:t>
            </a:r>
            <a:endParaRPr/>
          </a:p>
          <a:p>
            <a:pPr marL="0" lvl="0" indent="0" algn="l" rtl="0">
              <a:lnSpc>
                <a:spcPct val="100000"/>
              </a:lnSpc>
              <a:spcBef>
                <a:spcPts val="640"/>
              </a:spcBef>
              <a:spcAft>
                <a:spcPts val="0"/>
              </a:spcAft>
              <a:buSzPts val="3200"/>
              <a:buNone/>
            </a:pPr>
            <a:r>
              <a:rPr lang="en-US"/>
              <a:t> 11010111 11100101 10001111 00110000 10100010 00001010 01000000</a:t>
            </a:r>
            <a:endParaRPr/>
          </a:p>
        </p:txBody>
      </p:sp>
      <p:sp>
        <p:nvSpPr>
          <p:cNvPr id="541" name="Google Shape;541;p60"/>
          <p:cNvSpPr/>
          <p:nvPr/>
        </p:nvSpPr>
        <p:spPr>
          <a:xfrm>
            <a:off x="0" y="4125794"/>
            <a:ext cx="9144000"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Plaintext:         01001111 01001110 01000101 01010100 01001001 01001101 01000101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OneTimePad:  11010111 11100101 10001111 00110000 10100010 00001010 01000000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Ciphertext: =   10011000 10101011 11001010 01100100 11101011 01000111 00000101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1"/>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fontScale="90000"/>
          </a:bodyPr>
          <a:lstStyle/>
          <a:p>
            <a:pPr marL="0" lvl="0" indent="0" algn="ctr" rtl="0">
              <a:lnSpc>
                <a:spcPct val="100000"/>
              </a:lnSpc>
              <a:spcBef>
                <a:spcPts val="0"/>
              </a:spcBef>
              <a:spcAft>
                <a:spcPts val="0"/>
              </a:spcAft>
              <a:buClr>
                <a:schemeClr val="dk2"/>
              </a:buClr>
              <a:buSzPct val="100000"/>
              <a:buFont typeface="Calibri"/>
              <a:buNone/>
            </a:pPr>
            <a:r>
              <a:rPr lang="en-US"/>
              <a:t>Example: Decryption with The One Time Pad</a:t>
            </a:r>
            <a:endParaRPr/>
          </a:p>
        </p:txBody>
      </p:sp>
      <p:sp>
        <p:nvSpPr>
          <p:cNvPr id="548" name="Google Shape;548;p6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38</a:t>
            </a:fld>
            <a:endParaRPr sz="1200" b="0" i="0" u="none" strike="noStrike" cap="none">
              <a:solidFill>
                <a:srgbClr val="000000"/>
              </a:solidFill>
              <a:latin typeface="Calibri"/>
              <a:ea typeface="Calibri"/>
              <a:cs typeface="Calibri"/>
              <a:sym typeface="Calibri"/>
            </a:endParaRPr>
          </a:p>
        </p:txBody>
      </p:sp>
      <p:sp>
        <p:nvSpPr>
          <p:cNvPr id="549" name="Google Shape;549;p61"/>
          <p:cNvSpPr txBox="1">
            <a:spLocks noGrp="1"/>
          </p:cNvSpPr>
          <p:nvPr>
            <p:ph type="body" idx="1"/>
          </p:nvPr>
        </p:nvSpPr>
        <p:spPr>
          <a:xfrm>
            <a:off x="457200" y="1295400"/>
            <a:ext cx="8229600" cy="4525963"/>
          </a:xfrm>
          <a:prstGeom prst="rect">
            <a:avLst/>
          </a:prstGeom>
          <a:noFill/>
          <a:ln>
            <a:noFill/>
          </a:ln>
        </p:spPr>
        <p:txBody>
          <a:bodyPr spcFirstLastPara="1" wrap="square" lIns="91425" tIns="45700" rIns="91425" bIns="45700" anchor="t" anchorCtr="0">
            <a:normAutofit/>
          </a:bodyPr>
          <a:lstStyle/>
          <a:p>
            <a:pPr marL="292100" lvl="0" indent="-292100" algn="l" rtl="0">
              <a:lnSpc>
                <a:spcPct val="100000"/>
              </a:lnSpc>
              <a:spcBef>
                <a:spcPts val="0"/>
              </a:spcBef>
              <a:spcAft>
                <a:spcPts val="0"/>
              </a:spcAft>
              <a:buSzPts val="3200"/>
              <a:buChar char="•"/>
            </a:pPr>
            <a:r>
              <a:rPr lang="en-US"/>
              <a:t>We decrypt:</a:t>
            </a:r>
            <a:endParaRPr/>
          </a:p>
        </p:txBody>
      </p:sp>
      <p:sp>
        <p:nvSpPr>
          <p:cNvPr id="550" name="Google Shape;550;p61"/>
          <p:cNvSpPr/>
          <p:nvPr/>
        </p:nvSpPr>
        <p:spPr>
          <a:xfrm>
            <a:off x="0" y="2413338"/>
            <a:ext cx="9144000"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Ciphertext:         10011000 10101011 11001010 01100100 11101011 01000111 00000101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OneTimePad: ^ 11010111 11100101 10001111 00110000 10100010 00001010 01000000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Plaintext:  =       01001111 01001110 01000101 01010100 01001001 01001101 01000101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6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Weaknesses of the One-Time Pad</a:t>
            </a:r>
            <a:endParaRPr/>
          </a:p>
        </p:txBody>
      </p:sp>
      <p:sp>
        <p:nvSpPr>
          <p:cNvPr id="557" name="Google Shape;557;p62"/>
          <p:cNvSpPr txBox="1">
            <a:spLocks noGrp="1"/>
          </p:cNvSpPr>
          <p:nvPr>
            <p:ph type="body" idx="1"/>
          </p:nvPr>
        </p:nvSpPr>
        <p:spPr>
          <a:xfrm>
            <a:off x="457200" y="1600200"/>
            <a:ext cx="4724400" cy="4525963"/>
          </a:xfrm>
          <a:prstGeom prst="rect">
            <a:avLst/>
          </a:prstGeom>
          <a:noFill/>
          <a:ln>
            <a:noFill/>
          </a:ln>
        </p:spPr>
        <p:txBody>
          <a:bodyPr spcFirstLastPara="1" wrap="square" lIns="91425" tIns="45700" rIns="91425" bIns="45700" anchor="t" anchorCtr="0">
            <a:normAutofit fontScale="92500" lnSpcReduction="20000"/>
          </a:bodyPr>
          <a:lstStyle/>
          <a:p>
            <a:pPr marL="292100" lvl="0" indent="-292100" algn="l" rtl="0">
              <a:lnSpc>
                <a:spcPct val="100000"/>
              </a:lnSpc>
              <a:spcBef>
                <a:spcPts val="0"/>
              </a:spcBef>
              <a:spcAft>
                <a:spcPts val="0"/>
              </a:spcAft>
              <a:buSzPct val="100000"/>
              <a:buChar char="•"/>
            </a:pPr>
            <a:r>
              <a:rPr lang="en-US"/>
              <a:t>In spite of their perfect security, one-time pads have some weaknesses</a:t>
            </a:r>
            <a:endParaRPr/>
          </a:p>
          <a:p>
            <a:pPr marL="292100" lvl="0" indent="-292100" algn="l" rtl="0">
              <a:lnSpc>
                <a:spcPct val="100000"/>
              </a:lnSpc>
              <a:spcBef>
                <a:spcPts val="592"/>
              </a:spcBef>
              <a:spcAft>
                <a:spcPts val="0"/>
              </a:spcAft>
              <a:buSzPct val="100000"/>
              <a:buChar char="•"/>
            </a:pPr>
            <a:r>
              <a:rPr lang="en-US"/>
              <a:t>The key has to be as long as the plaintext</a:t>
            </a:r>
            <a:endParaRPr/>
          </a:p>
          <a:p>
            <a:pPr marL="292100" lvl="0" indent="-292100" algn="l" rtl="0">
              <a:lnSpc>
                <a:spcPct val="100000"/>
              </a:lnSpc>
              <a:spcBef>
                <a:spcPts val="592"/>
              </a:spcBef>
              <a:spcAft>
                <a:spcPts val="0"/>
              </a:spcAft>
              <a:buSzPct val="100000"/>
              <a:buChar char="•"/>
            </a:pPr>
            <a:r>
              <a:rPr lang="en-US"/>
              <a:t>Keys can never be reused</a:t>
            </a:r>
            <a:endParaRPr/>
          </a:p>
          <a:p>
            <a:pPr marL="635000" lvl="1" indent="-292100" algn="l" rtl="0">
              <a:lnSpc>
                <a:spcPct val="100000"/>
              </a:lnSpc>
              <a:spcBef>
                <a:spcPts val="518"/>
              </a:spcBef>
              <a:spcAft>
                <a:spcPts val="0"/>
              </a:spcAft>
              <a:buSzPct val="100000"/>
              <a:buChar char="–"/>
            </a:pPr>
            <a:r>
              <a:rPr lang="en-US"/>
              <a:t>Repeated use of one-time pads allowed the U.S. to break some of the communications of Soviet spies during the Cold War.</a:t>
            </a:r>
            <a:endParaRPr/>
          </a:p>
        </p:txBody>
      </p:sp>
      <p:sp>
        <p:nvSpPr>
          <p:cNvPr id="558" name="Google Shape;558;p62"/>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a:t>2/26/2019</a:t>
            </a:r>
            <a:endParaRPr/>
          </a:p>
        </p:txBody>
      </p:sp>
      <p:sp>
        <p:nvSpPr>
          <p:cNvPr id="559" name="Google Shape;559;p62"/>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US"/>
              <a:t>Cryptography</a:t>
            </a:r>
            <a:endParaRPr/>
          </a:p>
        </p:txBody>
      </p:sp>
      <p:sp>
        <p:nvSpPr>
          <p:cNvPr id="560" name="Google Shape;560;p6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93000"/>
              </a:lnSpc>
              <a:spcBef>
                <a:spcPts val="0"/>
              </a:spcBef>
              <a:spcAft>
                <a:spcPts val="0"/>
              </a:spcAft>
              <a:buSzPts val="1200"/>
              <a:buNone/>
            </a:pPr>
            <a:fld id="{00000000-1234-1234-1234-123412341234}" type="slidenum">
              <a:rPr lang="en-US" sz="1200">
                <a:solidFill>
                  <a:srgbClr val="898989"/>
                </a:solidFill>
                <a:latin typeface="Arial"/>
                <a:ea typeface="Arial"/>
                <a:cs typeface="Arial"/>
                <a:sym typeface="Arial"/>
              </a:rPr>
              <a:t>39</a:t>
            </a:fld>
            <a:endParaRPr sz="1200">
              <a:solidFill>
                <a:srgbClr val="898989"/>
              </a:solidFill>
              <a:latin typeface="Arial"/>
              <a:ea typeface="Arial"/>
              <a:cs typeface="Arial"/>
              <a:sym typeface="Arial"/>
            </a:endParaRPr>
          </a:p>
        </p:txBody>
      </p:sp>
      <p:pic>
        <p:nvPicPr>
          <p:cNvPr id="561" name="Google Shape;561;p62"/>
          <p:cNvPicPr preferRelativeResize="0"/>
          <p:nvPr/>
        </p:nvPicPr>
        <p:blipFill rotWithShape="1">
          <a:blip r:embed="rId3">
            <a:alphaModFix/>
          </a:blip>
          <a:srcRect l="21168" t="17812" r="19016" b="11618"/>
          <a:stretch/>
        </p:blipFill>
        <p:spPr>
          <a:xfrm>
            <a:off x="5410200" y="1658938"/>
            <a:ext cx="3352800" cy="4667250"/>
          </a:xfrm>
          <a:prstGeom prst="rect">
            <a:avLst/>
          </a:prstGeom>
          <a:noFill/>
          <a:ln>
            <a:noFill/>
          </a:ln>
          <a:effectLst>
            <a:outerShdw blurRad="292100" dist="139700" dir="2700000" algn="tl" rotWithShape="0">
              <a:srgbClr val="333333">
                <a:alpha val="64313"/>
              </a:srgbClr>
            </a:outerShdw>
          </a:effectLst>
        </p:spPr>
      </p:pic>
      <p:sp>
        <p:nvSpPr>
          <p:cNvPr id="562" name="Google Shape;562;p62"/>
          <p:cNvSpPr txBox="1"/>
          <p:nvPr/>
        </p:nvSpPr>
        <p:spPr>
          <a:xfrm>
            <a:off x="760413" y="6553200"/>
            <a:ext cx="8307387" cy="320675"/>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800"/>
              <a:buFont typeface="Arial"/>
              <a:buNone/>
            </a:pPr>
            <a:r>
              <a:rPr lang="en-US" sz="800" b="0" i="0" u="none" strike="noStrike" cap="none">
                <a:solidFill>
                  <a:srgbClr val="A5A5A5"/>
                </a:solidFill>
                <a:latin typeface="Arial"/>
                <a:ea typeface="Arial"/>
                <a:cs typeface="Arial"/>
                <a:sym typeface="Arial"/>
              </a:rPr>
              <a:t>Public domain declassified government image from </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800"/>
              <a:buFont typeface="Arial"/>
              <a:buNone/>
            </a:pPr>
            <a:r>
              <a:rPr lang="en-US" sz="800" b="0" i="0" u="none" strike="noStrike" cap="none">
                <a:solidFill>
                  <a:srgbClr val="A5A5A5"/>
                </a:solidFill>
                <a:latin typeface="Arial"/>
                <a:ea typeface="Arial"/>
                <a:cs typeface="Arial"/>
                <a:sym typeface="Arial"/>
              </a:rPr>
              <a:t>https://www.cia.gov/library/center-for-the-study-of-intelligence/csi-publications/books-and-monographs/venona-soviet-espionage-and-the-american-response-1939-1957/part2.htm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What is Cryptography</a:t>
            </a:r>
            <a:endParaRPr/>
          </a:p>
        </p:txBody>
      </p:sp>
      <p:sp>
        <p:nvSpPr>
          <p:cNvPr id="131" name="Google Shape;13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92100" lvl="0" indent="-292100" algn="l" rtl="0">
              <a:lnSpc>
                <a:spcPct val="100000"/>
              </a:lnSpc>
              <a:spcBef>
                <a:spcPts val="0"/>
              </a:spcBef>
              <a:spcAft>
                <a:spcPts val="0"/>
              </a:spcAft>
              <a:buSzPts val="2800"/>
              <a:buChar char="•"/>
            </a:pPr>
            <a:r>
              <a:rPr lang="en-US" sz="2800"/>
              <a:t>Study of techniques for </a:t>
            </a:r>
            <a:r>
              <a:rPr lang="en-US" sz="2800">
                <a:solidFill>
                  <a:srgbClr val="0000FF"/>
                </a:solidFill>
              </a:rPr>
              <a:t>secure communication </a:t>
            </a:r>
            <a:r>
              <a:rPr lang="en-US" sz="2800"/>
              <a:t>in the presence of third parties</a:t>
            </a:r>
            <a:endParaRPr/>
          </a:p>
          <a:p>
            <a:pPr marL="292100" lvl="0" indent="-114300" algn="l" rtl="0">
              <a:lnSpc>
                <a:spcPct val="100000"/>
              </a:lnSpc>
              <a:spcBef>
                <a:spcPts val="560"/>
              </a:spcBef>
              <a:spcAft>
                <a:spcPts val="0"/>
              </a:spcAft>
              <a:buSzPts val="2800"/>
              <a:buNone/>
            </a:pPr>
            <a:endParaRPr sz="2800"/>
          </a:p>
          <a:p>
            <a:pPr marL="292100" lvl="0" indent="-292100" algn="l" rtl="0">
              <a:lnSpc>
                <a:spcPct val="100000"/>
              </a:lnSpc>
              <a:spcBef>
                <a:spcPts val="560"/>
              </a:spcBef>
              <a:spcAft>
                <a:spcPts val="0"/>
              </a:spcAft>
              <a:buSzPts val="2800"/>
              <a:buChar char="•"/>
            </a:pPr>
            <a:r>
              <a:rPr lang="en-US" sz="2800"/>
              <a:t>Enables us to store sensitive information or transmit it across insecure networks so that it </a:t>
            </a:r>
            <a:r>
              <a:rPr lang="en-US" sz="2800" b="1"/>
              <a:t>cannot</a:t>
            </a:r>
            <a:r>
              <a:rPr lang="en-US" sz="2800"/>
              <a:t> be read by anyone except the intended recipient</a:t>
            </a:r>
            <a:endParaRPr/>
          </a:p>
          <a:p>
            <a:pPr marL="292100" lvl="0" indent="-114300" algn="l" rtl="0">
              <a:lnSpc>
                <a:spcPct val="100000"/>
              </a:lnSpc>
              <a:spcBef>
                <a:spcPts val="560"/>
              </a:spcBef>
              <a:spcAft>
                <a:spcPts val="0"/>
              </a:spcAft>
              <a:buSzPts val="2800"/>
              <a:buNone/>
            </a:pPr>
            <a:endParaRPr sz="2800"/>
          </a:p>
          <a:p>
            <a:pPr marL="292100" lvl="0" indent="-292100" algn="l" rtl="0">
              <a:lnSpc>
                <a:spcPct val="100000"/>
              </a:lnSpc>
              <a:spcBef>
                <a:spcPts val="560"/>
              </a:spcBef>
              <a:spcAft>
                <a:spcPts val="0"/>
              </a:spcAft>
              <a:buSzPts val="2800"/>
              <a:buChar char="•"/>
            </a:pPr>
            <a:r>
              <a:rPr lang="en-US" sz="2800"/>
              <a:t>The science of using mathematics to </a:t>
            </a:r>
            <a:r>
              <a:rPr lang="en-US" sz="2800" b="1"/>
              <a:t>encrypt</a:t>
            </a:r>
            <a:r>
              <a:rPr lang="en-US" sz="2800"/>
              <a:t> and </a:t>
            </a:r>
            <a:r>
              <a:rPr lang="en-US" sz="2800" b="1"/>
              <a:t>decrypt</a:t>
            </a:r>
            <a:r>
              <a:rPr lang="en-US" sz="2800"/>
              <a:t> data</a:t>
            </a:r>
            <a:endParaRPr/>
          </a:p>
          <a:p>
            <a:pPr marL="292100" lvl="0" indent="-114300" algn="l" rtl="0">
              <a:lnSpc>
                <a:spcPct val="100000"/>
              </a:lnSpc>
              <a:spcBef>
                <a:spcPts val="560"/>
              </a:spcBef>
              <a:spcAft>
                <a:spcPts val="0"/>
              </a:spcAft>
              <a:buSzPts val="2800"/>
              <a:buNone/>
            </a:pP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The “Bad News” Theorem</a:t>
            </a:r>
            <a:endParaRPr/>
          </a:p>
        </p:txBody>
      </p:sp>
      <p:sp>
        <p:nvSpPr>
          <p:cNvPr id="569" name="Google Shape;569;p75"/>
          <p:cNvSpPr txBox="1">
            <a:spLocks noGrp="1"/>
          </p:cNvSpPr>
          <p:nvPr>
            <p:ph type="body" idx="1"/>
          </p:nvPr>
        </p:nvSpPr>
        <p:spPr>
          <a:xfrm>
            <a:off x="457200" y="1371601"/>
            <a:ext cx="8229600" cy="1828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200"/>
              <a:buNone/>
            </a:pPr>
            <a:r>
              <a:rPr lang="en-US" u="sng"/>
              <a:t>Theorem</a:t>
            </a:r>
            <a:r>
              <a:rPr lang="en-US"/>
              <a:t>: Perfect secrecy requires |K| &gt;= |M|</a:t>
            </a:r>
            <a:endParaRPr/>
          </a:p>
        </p:txBody>
      </p:sp>
      <p:sp>
        <p:nvSpPr>
          <p:cNvPr id="570" name="Google Shape;570;p75"/>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grpSp>
        <p:nvGrpSpPr>
          <p:cNvPr id="571" name="Google Shape;571;p75"/>
          <p:cNvGrpSpPr/>
          <p:nvPr/>
        </p:nvGrpSpPr>
        <p:grpSpPr>
          <a:xfrm>
            <a:off x="3087099" y="2743200"/>
            <a:ext cx="3124200" cy="2514600"/>
            <a:chOff x="2362200" y="2667000"/>
            <a:chExt cx="4419600" cy="3124200"/>
          </a:xfrm>
        </p:grpSpPr>
        <p:sp>
          <p:nvSpPr>
            <p:cNvPr id="572" name="Google Shape;572;p75"/>
            <p:cNvSpPr/>
            <p:nvPr/>
          </p:nvSpPr>
          <p:spPr>
            <a:xfrm>
              <a:off x="2362200" y="2667000"/>
              <a:ext cx="4419600" cy="31242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mbria"/>
                <a:ea typeface="Cambria"/>
                <a:cs typeface="Cambria"/>
                <a:sym typeface="Cambria"/>
              </a:endParaRPr>
            </a:p>
          </p:txBody>
        </p:sp>
        <p:sp>
          <p:nvSpPr>
            <p:cNvPr id="573" name="Google Shape;573;p75"/>
            <p:cNvSpPr/>
            <p:nvPr/>
          </p:nvSpPr>
          <p:spPr>
            <a:xfrm>
              <a:off x="3429000" y="3429000"/>
              <a:ext cx="533400" cy="381000"/>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mbria"/>
                <a:ea typeface="Cambria"/>
                <a:cs typeface="Cambria"/>
                <a:sym typeface="Cambria"/>
              </a:endParaRPr>
            </a:p>
          </p:txBody>
        </p:sp>
        <p:sp>
          <p:nvSpPr>
            <p:cNvPr id="574" name="Google Shape;574;p75"/>
            <p:cNvSpPr/>
            <p:nvPr/>
          </p:nvSpPr>
          <p:spPr>
            <a:xfrm>
              <a:off x="4953000" y="3447976"/>
              <a:ext cx="533400" cy="381000"/>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mbria"/>
                <a:ea typeface="Cambria"/>
                <a:cs typeface="Cambria"/>
                <a:sym typeface="Cambria"/>
              </a:endParaRPr>
            </a:p>
          </p:txBody>
        </p:sp>
        <p:sp>
          <p:nvSpPr>
            <p:cNvPr id="575" name="Google Shape;575;p75"/>
            <p:cNvSpPr/>
            <p:nvPr/>
          </p:nvSpPr>
          <p:spPr>
            <a:xfrm>
              <a:off x="3485399" y="4656993"/>
              <a:ext cx="2001001" cy="346388"/>
            </a:xfrm>
            <a:custGeom>
              <a:avLst/>
              <a:gdLst/>
              <a:ahLst/>
              <a:cxnLst/>
              <a:rect l="l" t="t" r="r" b="b"/>
              <a:pathLst>
                <a:path w="2001001" h="346388" extrusionOk="0">
                  <a:moveTo>
                    <a:pt x="0" y="346388"/>
                  </a:moveTo>
                  <a:cubicBezTo>
                    <a:pt x="38481" y="327144"/>
                    <a:pt x="77834" y="309554"/>
                    <a:pt x="115442" y="288657"/>
                  </a:cubicBezTo>
                  <a:cubicBezTo>
                    <a:pt x="227335" y="226483"/>
                    <a:pt x="118514" y="268388"/>
                    <a:pt x="230884" y="230926"/>
                  </a:cubicBezTo>
                  <a:cubicBezTo>
                    <a:pt x="269365" y="205268"/>
                    <a:pt x="302450" y="168579"/>
                    <a:pt x="346327" y="153951"/>
                  </a:cubicBezTo>
                  <a:cubicBezTo>
                    <a:pt x="365567" y="147536"/>
                    <a:pt x="385908" y="143779"/>
                    <a:pt x="404048" y="134707"/>
                  </a:cubicBezTo>
                  <a:cubicBezTo>
                    <a:pt x="424731" y="124363"/>
                    <a:pt x="441086" y="106563"/>
                    <a:pt x="461769" y="96219"/>
                  </a:cubicBezTo>
                  <a:cubicBezTo>
                    <a:pt x="508476" y="72861"/>
                    <a:pt x="567386" y="70909"/>
                    <a:pt x="615692" y="57732"/>
                  </a:cubicBezTo>
                  <a:cubicBezTo>
                    <a:pt x="884231" y="-15518"/>
                    <a:pt x="592943" y="46888"/>
                    <a:pt x="827337" y="0"/>
                  </a:cubicBezTo>
                  <a:cubicBezTo>
                    <a:pt x="1013327" y="6415"/>
                    <a:pt x="1199548" y="7984"/>
                    <a:pt x="1385308" y="19244"/>
                  </a:cubicBezTo>
                  <a:cubicBezTo>
                    <a:pt x="1411703" y="20844"/>
                    <a:pt x="1436456" y="32751"/>
                    <a:pt x="1462270" y="38488"/>
                  </a:cubicBezTo>
                  <a:cubicBezTo>
                    <a:pt x="1494194" y="45583"/>
                    <a:pt x="1526405" y="51317"/>
                    <a:pt x="1558472" y="57732"/>
                  </a:cubicBezTo>
                  <a:cubicBezTo>
                    <a:pt x="1616439" y="96383"/>
                    <a:pt x="1624804" y="105408"/>
                    <a:pt x="1693155" y="134707"/>
                  </a:cubicBezTo>
                  <a:cubicBezTo>
                    <a:pt x="1711796" y="142698"/>
                    <a:pt x="1731636" y="147536"/>
                    <a:pt x="1750876" y="153951"/>
                  </a:cubicBezTo>
                  <a:cubicBezTo>
                    <a:pt x="1812861" y="215947"/>
                    <a:pt x="1801140" y="216396"/>
                    <a:pt x="1885559" y="250169"/>
                  </a:cubicBezTo>
                  <a:cubicBezTo>
                    <a:pt x="1923220" y="265236"/>
                    <a:pt x="2001001" y="288657"/>
                    <a:pt x="2001001" y="288657"/>
                  </a:cubicBezTo>
                </a:path>
              </a:pathLst>
            </a:custGeom>
            <a:noFill/>
            <a:ln w="38100" cap="flat" cmpd="sng">
              <a:solidFill>
                <a:schemeClr val="dk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mbria"/>
                <a:ea typeface="Cambria"/>
                <a:cs typeface="Cambria"/>
                <a:sym typeface="Cambria"/>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g111bd550119_0_14"/>
          <p:cNvSpPr txBox="1">
            <a:spLocks noGrp="1"/>
          </p:cNvSpPr>
          <p:nvPr>
            <p:ph type="title"/>
          </p:nvPr>
        </p:nvSpPr>
        <p:spPr>
          <a:xfrm>
            <a:off x="457200" y="152400"/>
            <a:ext cx="8229600" cy="11430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Enigma</a:t>
            </a:r>
            <a:endParaRPr/>
          </a:p>
        </p:txBody>
      </p:sp>
      <p:sp>
        <p:nvSpPr>
          <p:cNvPr id="582" name="Google Shape;582;g111bd550119_0_14"/>
          <p:cNvSpPr txBox="1">
            <a:spLocks noGrp="1"/>
          </p:cNvSpPr>
          <p:nvPr>
            <p:ph type="body" idx="1"/>
          </p:nvPr>
        </p:nvSpPr>
        <p:spPr>
          <a:xfrm>
            <a:off x="457200" y="1371600"/>
            <a:ext cx="8229600" cy="4754700"/>
          </a:xfrm>
          <a:prstGeom prst="rect">
            <a:avLst/>
          </a:prstGeom>
        </p:spPr>
        <p:txBody>
          <a:bodyPr spcFirstLastPara="1" wrap="square" lIns="91425" tIns="45700" rIns="91425" bIns="45700" anchor="t" anchorCtr="0">
            <a:normAutofit fontScale="32500"/>
          </a:bodyPr>
          <a:lstStyle/>
          <a:p>
            <a:pPr marL="0" lvl="0" indent="0" algn="l" rtl="0">
              <a:lnSpc>
                <a:spcPct val="115000"/>
              </a:lnSpc>
              <a:spcBef>
                <a:spcPts val="1200"/>
              </a:spcBef>
              <a:spcAft>
                <a:spcPts val="0"/>
              </a:spcAft>
              <a:buClr>
                <a:schemeClr val="dk1"/>
              </a:buClr>
              <a:buSzPts val="358"/>
              <a:buFont typeface="Arial"/>
              <a:buNone/>
            </a:pPr>
            <a:r>
              <a:rPr lang="en-US" sz="4500">
                <a:latin typeface="Arial"/>
                <a:ea typeface="Arial"/>
                <a:cs typeface="Arial"/>
                <a:sym typeface="Arial"/>
              </a:rPr>
              <a:t>The </a:t>
            </a:r>
            <a:r>
              <a:rPr lang="en-US" sz="4500" b="1">
                <a:latin typeface="Arial"/>
                <a:ea typeface="Arial"/>
                <a:cs typeface="Arial"/>
                <a:sym typeface="Arial"/>
              </a:rPr>
              <a:t>Enigma machine</a:t>
            </a:r>
            <a:r>
              <a:rPr lang="en-US" sz="4500">
                <a:latin typeface="Arial"/>
                <a:ea typeface="Arial"/>
                <a:cs typeface="Arial"/>
                <a:sym typeface="Arial"/>
              </a:rPr>
              <a:t> is a</a:t>
            </a:r>
            <a:r>
              <a:rPr lang="en-US" sz="4500">
                <a:uFill>
                  <a:noFill/>
                </a:uFill>
                <a:latin typeface="Arial"/>
                <a:ea typeface="Arial"/>
                <a:cs typeface="Arial"/>
                <a:sym typeface="Arial"/>
                <a:hlinkClick r:id="rId3"/>
              </a:rPr>
              <a:t> </a:t>
            </a:r>
            <a:r>
              <a:rPr lang="en-US" sz="4500" u="sng">
                <a:solidFill>
                  <a:schemeClr val="hlink"/>
                </a:solidFill>
                <a:latin typeface="Arial"/>
                <a:ea typeface="Arial"/>
                <a:cs typeface="Arial"/>
                <a:sym typeface="Arial"/>
                <a:hlinkClick r:id="rId3"/>
              </a:rPr>
              <a:t>cipher</a:t>
            </a:r>
            <a:r>
              <a:rPr lang="en-US" sz="4500">
                <a:latin typeface="Arial"/>
                <a:ea typeface="Arial"/>
                <a:cs typeface="Arial"/>
                <a:sym typeface="Arial"/>
              </a:rPr>
              <a:t> device developed and used in the early- to mid-20th century to protect commercial, diplomatic, and military communication. It was employed extensively by</a:t>
            </a:r>
            <a:r>
              <a:rPr lang="en-US" sz="4500">
                <a:uFill>
                  <a:noFill/>
                </a:uFill>
                <a:latin typeface="Arial"/>
                <a:ea typeface="Arial"/>
                <a:cs typeface="Arial"/>
                <a:sym typeface="Arial"/>
                <a:hlinkClick r:id="rId4"/>
              </a:rPr>
              <a:t> </a:t>
            </a:r>
            <a:r>
              <a:rPr lang="en-US" sz="4500" u="sng">
                <a:solidFill>
                  <a:schemeClr val="hlink"/>
                </a:solidFill>
                <a:latin typeface="Arial"/>
                <a:ea typeface="Arial"/>
                <a:cs typeface="Arial"/>
                <a:sym typeface="Arial"/>
                <a:hlinkClick r:id="rId4"/>
              </a:rPr>
              <a:t>Nazi Germany</a:t>
            </a:r>
            <a:r>
              <a:rPr lang="en-US" sz="4500">
                <a:latin typeface="Arial"/>
                <a:ea typeface="Arial"/>
                <a:cs typeface="Arial"/>
                <a:sym typeface="Arial"/>
              </a:rPr>
              <a:t> during</a:t>
            </a:r>
            <a:r>
              <a:rPr lang="en-US" sz="4500">
                <a:uFill>
                  <a:noFill/>
                </a:uFill>
                <a:latin typeface="Arial"/>
                <a:ea typeface="Arial"/>
                <a:cs typeface="Arial"/>
                <a:sym typeface="Arial"/>
                <a:hlinkClick r:id="rId5"/>
              </a:rPr>
              <a:t> </a:t>
            </a:r>
            <a:r>
              <a:rPr lang="en-US" sz="4500" u="sng">
                <a:solidFill>
                  <a:schemeClr val="hlink"/>
                </a:solidFill>
                <a:latin typeface="Arial"/>
                <a:ea typeface="Arial"/>
                <a:cs typeface="Arial"/>
                <a:sym typeface="Arial"/>
                <a:hlinkClick r:id="rId5"/>
              </a:rPr>
              <a:t>World War II</a:t>
            </a:r>
            <a:r>
              <a:rPr lang="en-US" sz="4500">
                <a:latin typeface="Arial"/>
                <a:ea typeface="Arial"/>
                <a:cs typeface="Arial"/>
                <a:sym typeface="Arial"/>
              </a:rPr>
              <a:t>, in all branches of the</a:t>
            </a:r>
            <a:r>
              <a:rPr lang="en-US" sz="4500">
                <a:uFill>
                  <a:noFill/>
                </a:uFill>
                <a:latin typeface="Arial"/>
                <a:ea typeface="Arial"/>
                <a:cs typeface="Arial"/>
                <a:sym typeface="Arial"/>
                <a:hlinkClick r:id="rId6"/>
              </a:rPr>
              <a:t> </a:t>
            </a:r>
            <a:r>
              <a:rPr lang="en-US" sz="4500" u="sng">
                <a:solidFill>
                  <a:schemeClr val="hlink"/>
                </a:solidFill>
                <a:latin typeface="Arial"/>
                <a:ea typeface="Arial"/>
                <a:cs typeface="Arial"/>
                <a:sym typeface="Arial"/>
                <a:hlinkClick r:id="rId6"/>
              </a:rPr>
              <a:t>German military</a:t>
            </a:r>
            <a:r>
              <a:rPr lang="en-US" sz="4500">
                <a:latin typeface="Arial"/>
                <a:ea typeface="Arial"/>
                <a:cs typeface="Arial"/>
                <a:sym typeface="Arial"/>
              </a:rPr>
              <a:t>. The Enigma machine was considered so secure that it was used to encipher the most top-secret messages.</a:t>
            </a:r>
            <a:r>
              <a:rPr lang="en-US" sz="4500" u="sng" baseline="30000">
                <a:solidFill>
                  <a:schemeClr val="hlink"/>
                </a:solidFill>
                <a:latin typeface="Arial"/>
                <a:ea typeface="Arial"/>
                <a:cs typeface="Arial"/>
                <a:sym typeface="Arial"/>
                <a:hlinkClick r:id="rId7"/>
              </a:rPr>
              <a:t>[1]</a:t>
            </a:r>
            <a:endParaRPr sz="4500" u="sng" baseline="30000">
              <a:solidFill>
                <a:schemeClr val="hlink"/>
              </a:solidFill>
              <a:latin typeface="Arial"/>
              <a:ea typeface="Arial"/>
              <a:cs typeface="Arial"/>
              <a:sym typeface="Arial"/>
            </a:endParaRPr>
          </a:p>
          <a:p>
            <a:pPr marL="0" lvl="0" indent="0" algn="l" rtl="0">
              <a:lnSpc>
                <a:spcPct val="115000"/>
              </a:lnSpc>
              <a:spcBef>
                <a:spcPts val="1200"/>
              </a:spcBef>
              <a:spcAft>
                <a:spcPts val="0"/>
              </a:spcAft>
              <a:buClr>
                <a:schemeClr val="dk1"/>
              </a:buClr>
              <a:buSzPts val="358"/>
              <a:buFont typeface="Arial"/>
              <a:buNone/>
            </a:pPr>
            <a:r>
              <a:rPr lang="en-US" sz="4500">
                <a:latin typeface="Arial"/>
                <a:ea typeface="Arial"/>
                <a:cs typeface="Arial"/>
                <a:sym typeface="Arial"/>
              </a:rPr>
              <a:t>The Enigma has an electromechanical</a:t>
            </a:r>
            <a:r>
              <a:rPr lang="en-US" sz="4500">
                <a:uFill>
                  <a:noFill/>
                </a:uFill>
                <a:latin typeface="Arial"/>
                <a:ea typeface="Arial"/>
                <a:cs typeface="Arial"/>
                <a:sym typeface="Arial"/>
                <a:hlinkClick r:id="rId8"/>
              </a:rPr>
              <a:t> </a:t>
            </a:r>
            <a:r>
              <a:rPr lang="en-US" sz="4500" u="sng">
                <a:solidFill>
                  <a:schemeClr val="hlink"/>
                </a:solidFill>
                <a:latin typeface="Arial"/>
                <a:ea typeface="Arial"/>
                <a:cs typeface="Arial"/>
                <a:sym typeface="Arial"/>
                <a:hlinkClick r:id="rId8"/>
              </a:rPr>
              <a:t>rotor mechanism</a:t>
            </a:r>
            <a:r>
              <a:rPr lang="en-US" sz="4500">
                <a:latin typeface="Arial"/>
                <a:ea typeface="Arial"/>
                <a:cs typeface="Arial"/>
                <a:sym typeface="Arial"/>
              </a:rPr>
              <a:t> that scrambles the 26 letters of the alphabet. In typical use, one person enters text on the Enigma's keyboard and another person writes down which of 26 lights above the keyboard illuminated at each key press. If plain text is entered, the illuminated letters are the encoded</a:t>
            </a:r>
            <a:r>
              <a:rPr lang="en-US" sz="4500">
                <a:uFill>
                  <a:noFill/>
                </a:uFill>
                <a:latin typeface="Arial"/>
                <a:ea typeface="Arial"/>
                <a:cs typeface="Arial"/>
                <a:sym typeface="Arial"/>
                <a:hlinkClick r:id="rId9"/>
              </a:rPr>
              <a:t> </a:t>
            </a:r>
            <a:r>
              <a:rPr lang="en-US" sz="4500" u="sng">
                <a:solidFill>
                  <a:schemeClr val="hlink"/>
                </a:solidFill>
                <a:latin typeface="Arial"/>
                <a:ea typeface="Arial"/>
                <a:cs typeface="Arial"/>
                <a:sym typeface="Arial"/>
                <a:hlinkClick r:id="rId9"/>
              </a:rPr>
              <a:t>ciphertext</a:t>
            </a:r>
            <a:r>
              <a:rPr lang="en-US" sz="4500">
                <a:latin typeface="Arial"/>
                <a:ea typeface="Arial"/>
                <a:cs typeface="Arial"/>
                <a:sym typeface="Arial"/>
              </a:rPr>
              <a:t>. Entering ciphertext transforms it back into readable plaintext. The rotor mechanism changes the electrical connections between the keys and the lights with each keypress.</a:t>
            </a:r>
            <a:endParaRPr sz="4500">
              <a:latin typeface="Arial"/>
              <a:ea typeface="Arial"/>
              <a:cs typeface="Arial"/>
              <a:sym typeface="Arial"/>
            </a:endParaRPr>
          </a:p>
          <a:p>
            <a:pPr marL="0" lvl="0" indent="0" algn="l" rtl="0">
              <a:lnSpc>
                <a:spcPct val="115000"/>
              </a:lnSpc>
              <a:spcBef>
                <a:spcPts val="1200"/>
              </a:spcBef>
              <a:spcAft>
                <a:spcPts val="0"/>
              </a:spcAft>
              <a:buClr>
                <a:schemeClr val="dk1"/>
              </a:buClr>
              <a:buSzPts val="358"/>
              <a:buFont typeface="Arial"/>
              <a:buNone/>
            </a:pPr>
            <a:r>
              <a:rPr lang="en-US" sz="4500">
                <a:latin typeface="Arial"/>
                <a:ea typeface="Arial"/>
                <a:cs typeface="Arial"/>
                <a:sym typeface="Arial"/>
              </a:rPr>
              <a:t>The security of the system depends on machine settings that were generally changed daily, based on secret key lists distributed in advance, and on other settings that were changed for each message. The receiving station would have to know and use the exact settings employed by the transmitting station to successfully decrypt a message.</a:t>
            </a:r>
            <a:endParaRPr sz="4500">
              <a:latin typeface="Arial"/>
              <a:ea typeface="Arial"/>
              <a:cs typeface="Arial"/>
              <a:sym typeface="Arial"/>
            </a:endParaRPr>
          </a:p>
          <a:p>
            <a:pPr marL="0" lvl="0" indent="0" algn="l" rtl="0">
              <a:spcBef>
                <a:spcPts val="120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u="sng">
                <a:solidFill>
                  <a:schemeClr val="hlink"/>
                </a:solidFill>
                <a:hlinkClick r:id="rId10"/>
              </a:rPr>
              <a:t>cite</a:t>
            </a:r>
            <a:endParaRPr/>
          </a:p>
        </p:txBody>
      </p:sp>
      <p:sp>
        <p:nvSpPr>
          <p:cNvPr id="583" name="Google Shape;583;g111bd550119_0_14"/>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g111bd550119_0_37"/>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42</a:t>
            </a:fld>
            <a:endParaRPr/>
          </a:p>
        </p:txBody>
      </p:sp>
      <p:pic>
        <p:nvPicPr>
          <p:cNvPr id="590" name="Google Shape;590;g111bd550119_0_37"/>
          <p:cNvPicPr preferRelativeResize="0"/>
          <p:nvPr/>
        </p:nvPicPr>
        <p:blipFill>
          <a:blip r:embed="rId3">
            <a:alphaModFix/>
          </a:blip>
          <a:stretch>
            <a:fillRect/>
          </a:stretch>
        </p:blipFill>
        <p:spPr>
          <a:xfrm>
            <a:off x="1382325" y="152400"/>
            <a:ext cx="5761054" cy="6553199"/>
          </a:xfrm>
          <a:prstGeom prst="rect">
            <a:avLst/>
          </a:prstGeom>
          <a:noFill/>
          <a:ln>
            <a:noFill/>
          </a:ln>
        </p:spPr>
      </p:pic>
      <p:sp>
        <p:nvSpPr>
          <p:cNvPr id="591" name="Google Shape;591;g111bd550119_0_37"/>
          <p:cNvSpPr txBox="1"/>
          <p:nvPr/>
        </p:nvSpPr>
        <p:spPr>
          <a:xfrm>
            <a:off x="7122300" y="6475325"/>
            <a:ext cx="186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latin typeface="Cambria"/>
                <a:ea typeface="Cambria"/>
                <a:cs typeface="Cambria"/>
                <a:sym typeface="Cambria"/>
                <a:hlinkClick r:id="rId4"/>
              </a:rPr>
              <a:t>cite</a:t>
            </a:r>
            <a:endParaRPr>
              <a:latin typeface="Cambria"/>
              <a:ea typeface="Cambria"/>
              <a:cs typeface="Cambria"/>
              <a:sym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111bd550119_0_22"/>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r>
              <a:rPr lang="en-US" u="sng">
                <a:solidFill>
                  <a:schemeClr val="hlink"/>
                </a:solidFill>
                <a:hlinkClick r:id="rId3"/>
              </a:rPr>
              <a:t>cite</a:t>
            </a:r>
            <a:endParaRPr/>
          </a:p>
        </p:txBody>
      </p:sp>
      <p:pic>
        <p:nvPicPr>
          <p:cNvPr id="598" name="Google Shape;598;g111bd550119_0_22"/>
          <p:cNvPicPr preferRelativeResize="0"/>
          <p:nvPr/>
        </p:nvPicPr>
        <p:blipFill>
          <a:blip r:embed="rId4">
            <a:alphaModFix/>
          </a:blip>
          <a:stretch>
            <a:fillRect/>
          </a:stretch>
        </p:blipFill>
        <p:spPr>
          <a:xfrm>
            <a:off x="2043950" y="152400"/>
            <a:ext cx="4639434" cy="65532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g111bd550119_0_44"/>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44</a:t>
            </a:fld>
            <a:endParaRPr/>
          </a:p>
        </p:txBody>
      </p:sp>
      <p:pic>
        <p:nvPicPr>
          <p:cNvPr id="605" name="Google Shape;605;g111bd550119_0_44"/>
          <p:cNvPicPr preferRelativeResize="0"/>
          <p:nvPr/>
        </p:nvPicPr>
        <p:blipFill>
          <a:blip r:embed="rId3">
            <a:alphaModFix/>
          </a:blip>
          <a:stretch>
            <a:fillRect/>
          </a:stretch>
        </p:blipFill>
        <p:spPr>
          <a:xfrm>
            <a:off x="1982525" y="152400"/>
            <a:ext cx="4500052" cy="6553201"/>
          </a:xfrm>
          <a:prstGeom prst="rect">
            <a:avLst/>
          </a:prstGeom>
          <a:noFill/>
          <a:ln>
            <a:noFill/>
          </a:ln>
        </p:spPr>
      </p:pic>
      <p:sp>
        <p:nvSpPr>
          <p:cNvPr id="606" name="Google Shape;606;g111bd550119_0_44"/>
          <p:cNvSpPr txBox="1"/>
          <p:nvPr/>
        </p:nvSpPr>
        <p:spPr>
          <a:xfrm>
            <a:off x="48000" y="63054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4"/>
              </a:rPr>
              <a:t>cite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g111bd550119_0_69"/>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45</a:t>
            </a:fld>
            <a:endParaRPr/>
          </a:p>
        </p:txBody>
      </p:sp>
      <p:sp>
        <p:nvSpPr>
          <p:cNvPr id="613" name="Google Shape;613;g111bd550119_0_69"/>
          <p:cNvSpPr txBox="1">
            <a:spLocks noGrp="1"/>
          </p:cNvSpPr>
          <p:nvPr>
            <p:ph type="title"/>
          </p:nvPr>
        </p:nvSpPr>
        <p:spPr>
          <a:xfrm>
            <a:off x="457200" y="152400"/>
            <a:ext cx="8229600" cy="11430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Cryptoanalysis</a:t>
            </a:r>
            <a:endParaRPr/>
          </a:p>
        </p:txBody>
      </p:sp>
      <p:sp>
        <p:nvSpPr>
          <p:cNvPr id="614" name="Google Shape;614;g111bd550119_0_69"/>
          <p:cNvSpPr txBox="1">
            <a:spLocks noGrp="1"/>
          </p:cNvSpPr>
          <p:nvPr>
            <p:ph type="body" idx="1"/>
          </p:nvPr>
        </p:nvSpPr>
        <p:spPr>
          <a:xfrm>
            <a:off x="457200" y="1371600"/>
            <a:ext cx="8229600" cy="47547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Lead initially by Polish Cryptographers</a:t>
            </a:r>
            <a:endParaRPr/>
          </a:p>
          <a:p>
            <a:pPr marL="457200" lvl="0" indent="-342900" algn="l" rtl="0">
              <a:spcBef>
                <a:spcPts val="0"/>
              </a:spcBef>
              <a:spcAft>
                <a:spcPts val="0"/>
              </a:spcAft>
              <a:buSzPts val="1800"/>
              <a:buChar char="•"/>
            </a:pPr>
            <a:r>
              <a:rPr lang="en-US"/>
              <a:t>Brute force. Looked for the common word "eins"</a:t>
            </a:r>
            <a:endParaRPr/>
          </a:p>
          <a:p>
            <a:pPr marL="457200" lvl="0" indent="-342900" algn="l" rtl="0">
              <a:spcBef>
                <a:spcPts val="0"/>
              </a:spcBef>
              <a:spcAft>
                <a:spcPts val="0"/>
              </a:spcAft>
              <a:buSzPts val="1800"/>
              <a:buChar char="•"/>
            </a:pPr>
            <a:r>
              <a:rPr lang="en-US"/>
              <a:t>"cribs" -&gt; known plaintext. </a:t>
            </a:r>
            <a:endParaRPr/>
          </a:p>
          <a:p>
            <a:pPr marL="914400" lvl="1" indent="-342900" algn="l" rtl="0">
              <a:spcBef>
                <a:spcPts val="0"/>
              </a:spcBef>
              <a:spcAft>
                <a:spcPts val="0"/>
              </a:spcAft>
              <a:buSzPts val="1800"/>
              <a:buChar char="–"/>
            </a:pPr>
            <a:r>
              <a:rPr lang="en-US"/>
              <a:t>regular weather reports</a:t>
            </a:r>
            <a:endParaRPr/>
          </a:p>
          <a:p>
            <a:pPr marL="914400" lvl="1" indent="-342900" algn="l" rtl="0">
              <a:spcBef>
                <a:spcPts val="0"/>
              </a:spcBef>
              <a:spcAft>
                <a:spcPts val="0"/>
              </a:spcAft>
              <a:buSzPts val="1800"/>
              <a:buChar char="–"/>
            </a:pPr>
            <a:r>
              <a:rPr lang="en-US"/>
              <a:t>"Nothing to report"</a:t>
            </a:r>
            <a:endParaRPr/>
          </a:p>
          <a:p>
            <a:pPr marL="457200" lvl="0" indent="-342900" algn="l" rtl="0">
              <a:spcBef>
                <a:spcPts val="0"/>
              </a:spcBef>
              <a:spcAft>
                <a:spcPts val="0"/>
              </a:spcAft>
              <a:buSzPts val="1800"/>
              <a:buChar char="•"/>
            </a:pPr>
            <a:r>
              <a:rPr lang="en-US"/>
              <a:t>Recruited mathematicians</a:t>
            </a:r>
            <a:endParaRPr/>
          </a:p>
          <a:p>
            <a:pPr marL="457200" lvl="0" indent="-342900" algn="l" rtl="0">
              <a:spcBef>
                <a:spcPts val="0"/>
              </a:spcBef>
              <a:spcAft>
                <a:spcPts val="0"/>
              </a:spcAft>
              <a:buSzPts val="1800"/>
              <a:buChar char="•"/>
            </a:pPr>
            <a:r>
              <a:rPr lang="en-US"/>
              <a:t>Relied on spy's and captured code books</a:t>
            </a:r>
            <a:endParaRPr/>
          </a:p>
          <a:p>
            <a:pPr marL="914400" lvl="1" indent="-342900" algn="l" rtl="0">
              <a:spcBef>
                <a:spcPts val="0"/>
              </a:spcBef>
              <a:spcAft>
                <a:spcPts val="0"/>
              </a:spcAft>
              <a:buSzPts val="1800"/>
              <a:buChar char="–"/>
            </a:pPr>
            <a:r>
              <a:rPr lang="en-US"/>
              <a:t>Allies found weatherships were relatively unprotected and vulnerable to attack.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g111bd550119_0_53"/>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46</a:t>
            </a:fld>
            <a:endParaRPr/>
          </a:p>
        </p:txBody>
      </p:sp>
      <p:sp>
        <p:nvSpPr>
          <p:cNvPr id="621" name="Google Shape;621;g111bd550119_0_53"/>
          <p:cNvSpPr txBox="1">
            <a:spLocks noGrp="1"/>
          </p:cNvSpPr>
          <p:nvPr>
            <p:ph type="title"/>
          </p:nvPr>
        </p:nvSpPr>
        <p:spPr>
          <a:xfrm>
            <a:off x="457200" y="152400"/>
            <a:ext cx="8229600" cy="11430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Bombe</a:t>
            </a:r>
            <a:endParaRPr/>
          </a:p>
        </p:txBody>
      </p:sp>
      <p:sp>
        <p:nvSpPr>
          <p:cNvPr id="622" name="Google Shape;622;g111bd550119_0_53"/>
          <p:cNvSpPr txBox="1">
            <a:spLocks noGrp="1"/>
          </p:cNvSpPr>
          <p:nvPr>
            <p:ph type="body" idx="1"/>
          </p:nvPr>
        </p:nvSpPr>
        <p:spPr>
          <a:xfrm>
            <a:off x="457200" y="1371600"/>
            <a:ext cx="8229600" cy="47547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sz="1800">
                <a:latin typeface="Arial"/>
                <a:ea typeface="Arial"/>
                <a:cs typeface="Arial"/>
                <a:sym typeface="Arial"/>
              </a:rPr>
              <a:t>The </a:t>
            </a:r>
            <a:r>
              <a:rPr lang="en-US" sz="1800" b="1">
                <a:latin typeface="Arial"/>
                <a:ea typeface="Arial"/>
                <a:cs typeface="Arial"/>
                <a:sym typeface="Arial"/>
              </a:rPr>
              <a:t>bombe</a:t>
            </a:r>
            <a:r>
              <a:rPr lang="en-US" sz="1800">
                <a:latin typeface="Arial"/>
                <a:ea typeface="Arial"/>
                <a:cs typeface="Arial"/>
                <a:sym typeface="Arial"/>
              </a:rPr>
              <a:t> (</a:t>
            </a:r>
            <a:r>
              <a:rPr lang="en-US" sz="1800" u="sng">
                <a:solidFill>
                  <a:schemeClr val="hlink"/>
                </a:solidFill>
                <a:latin typeface="Arial"/>
                <a:ea typeface="Arial"/>
                <a:cs typeface="Arial"/>
                <a:sym typeface="Arial"/>
                <a:hlinkClick r:id="rId3"/>
              </a:rPr>
              <a:t>UK</a:t>
            </a:r>
            <a:r>
              <a:rPr lang="en-US" sz="1800">
                <a:latin typeface="Arial"/>
                <a:ea typeface="Arial"/>
                <a:cs typeface="Arial"/>
                <a:sym typeface="Arial"/>
              </a:rPr>
              <a:t>:</a:t>
            </a:r>
            <a:r>
              <a:rPr lang="en-US" sz="1800">
                <a:uFill>
                  <a:noFill/>
                </a:uFill>
                <a:latin typeface="Arial"/>
                <a:ea typeface="Arial"/>
                <a:cs typeface="Arial"/>
                <a:sym typeface="Arial"/>
                <a:hlinkClick r:id="rId4"/>
              </a:rPr>
              <a:t> </a:t>
            </a:r>
            <a:r>
              <a:rPr lang="en-US" sz="1800" u="sng">
                <a:solidFill>
                  <a:schemeClr val="hlink"/>
                </a:solidFill>
                <a:latin typeface="Arial"/>
                <a:ea typeface="Arial"/>
                <a:cs typeface="Arial"/>
                <a:sym typeface="Arial"/>
                <a:hlinkClick r:id="rId4"/>
              </a:rPr>
              <a:t>/bɒmb/</a:t>
            </a:r>
            <a:r>
              <a:rPr lang="en-US" sz="1800">
                <a:latin typeface="Arial"/>
                <a:ea typeface="Arial"/>
                <a:cs typeface="Arial"/>
                <a:sym typeface="Arial"/>
              </a:rPr>
              <a:t>) was an</a:t>
            </a:r>
            <a:r>
              <a:rPr lang="en-US" sz="1800">
                <a:uFill>
                  <a:noFill/>
                </a:uFill>
                <a:latin typeface="Arial"/>
                <a:ea typeface="Arial"/>
                <a:cs typeface="Arial"/>
                <a:sym typeface="Arial"/>
                <a:hlinkClick r:id="rId5"/>
              </a:rPr>
              <a:t> </a:t>
            </a:r>
            <a:r>
              <a:rPr lang="en-US" sz="1800" u="sng">
                <a:solidFill>
                  <a:schemeClr val="hlink"/>
                </a:solidFill>
                <a:latin typeface="Arial"/>
                <a:ea typeface="Arial"/>
                <a:cs typeface="Arial"/>
                <a:sym typeface="Arial"/>
                <a:hlinkClick r:id="rId5"/>
              </a:rPr>
              <a:t>electro-mechanical</a:t>
            </a:r>
            <a:r>
              <a:rPr lang="en-US" sz="1800">
                <a:latin typeface="Arial"/>
                <a:ea typeface="Arial"/>
                <a:cs typeface="Arial"/>
                <a:sym typeface="Arial"/>
              </a:rPr>
              <a:t> device used by British</a:t>
            </a:r>
            <a:r>
              <a:rPr lang="en-US" sz="1800">
                <a:uFill>
                  <a:noFill/>
                </a:uFill>
                <a:latin typeface="Arial"/>
                <a:ea typeface="Arial"/>
                <a:cs typeface="Arial"/>
                <a:sym typeface="Arial"/>
                <a:hlinkClick r:id="rId6"/>
              </a:rPr>
              <a:t> </a:t>
            </a:r>
            <a:r>
              <a:rPr lang="en-US" sz="1800" u="sng">
                <a:solidFill>
                  <a:schemeClr val="hlink"/>
                </a:solidFill>
                <a:latin typeface="Arial"/>
                <a:ea typeface="Arial"/>
                <a:cs typeface="Arial"/>
                <a:sym typeface="Arial"/>
                <a:hlinkClick r:id="rId6"/>
              </a:rPr>
              <a:t>cryptologists</a:t>
            </a:r>
            <a:r>
              <a:rPr lang="en-US" sz="1800">
                <a:latin typeface="Arial"/>
                <a:ea typeface="Arial"/>
                <a:cs typeface="Arial"/>
                <a:sym typeface="Arial"/>
              </a:rPr>
              <a:t> to help decipher German</a:t>
            </a:r>
            <a:r>
              <a:rPr lang="en-US" sz="1800">
                <a:uFill>
                  <a:noFill/>
                </a:uFill>
                <a:latin typeface="Arial"/>
                <a:ea typeface="Arial"/>
                <a:cs typeface="Arial"/>
                <a:sym typeface="Arial"/>
                <a:hlinkClick r:id="rId7"/>
              </a:rPr>
              <a:t> </a:t>
            </a:r>
            <a:r>
              <a:rPr lang="en-US" sz="1800" u="sng">
                <a:solidFill>
                  <a:schemeClr val="hlink"/>
                </a:solidFill>
                <a:latin typeface="Arial"/>
                <a:ea typeface="Arial"/>
                <a:cs typeface="Arial"/>
                <a:sym typeface="Arial"/>
                <a:hlinkClick r:id="rId7"/>
              </a:rPr>
              <a:t>Enigma-machine</a:t>
            </a:r>
            <a:r>
              <a:rPr lang="en-US" sz="1800">
                <a:latin typeface="Arial"/>
                <a:ea typeface="Arial"/>
                <a:cs typeface="Arial"/>
                <a:sym typeface="Arial"/>
              </a:rPr>
              <a:t>-encrypted secret messages during</a:t>
            </a:r>
            <a:r>
              <a:rPr lang="en-US" sz="1800">
                <a:uFill>
                  <a:noFill/>
                </a:uFill>
                <a:latin typeface="Arial"/>
                <a:ea typeface="Arial"/>
                <a:cs typeface="Arial"/>
                <a:sym typeface="Arial"/>
                <a:hlinkClick r:id="rId8"/>
              </a:rPr>
              <a:t> </a:t>
            </a:r>
            <a:r>
              <a:rPr lang="en-US" sz="1800" u="sng">
                <a:solidFill>
                  <a:schemeClr val="hlink"/>
                </a:solidFill>
                <a:latin typeface="Arial"/>
                <a:ea typeface="Arial"/>
                <a:cs typeface="Arial"/>
                <a:sym typeface="Arial"/>
                <a:hlinkClick r:id="rId8"/>
              </a:rPr>
              <a:t>World War II</a:t>
            </a:r>
            <a:r>
              <a:rPr lang="en-US" sz="1800">
                <a:latin typeface="Arial"/>
                <a:ea typeface="Arial"/>
                <a:cs typeface="Arial"/>
                <a:sym typeface="Arial"/>
              </a:rPr>
              <a:t>.</a:t>
            </a:r>
            <a:r>
              <a:rPr lang="en-US" sz="1800" u="sng" baseline="30000">
                <a:solidFill>
                  <a:schemeClr val="hlink"/>
                </a:solidFill>
                <a:latin typeface="Arial"/>
                <a:ea typeface="Arial"/>
                <a:cs typeface="Arial"/>
                <a:sym typeface="Arial"/>
                <a:hlinkClick r:id="rId9"/>
              </a:rPr>
              <a:t>[1]</a:t>
            </a:r>
            <a:r>
              <a:rPr lang="en-US" sz="1800">
                <a:latin typeface="Arial"/>
                <a:ea typeface="Arial"/>
                <a:cs typeface="Arial"/>
                <a:sym typeface="Arial"/>
              </a:rPr>
              <a:t> The</a:t>
            </a:r>
            <a:r>
              <a:rPr lang="en-US" sz="1800">
                <a:uFill>
                  <a:noFill/>
                </a:uFill>
                <a:latin typeface="Arial"/>
                <a:ea typeface="Arial"/>
                <a:cs typeface="Arial"/>
                <a:sym typeface="Arial"/>
                <a:hlinkClick r:id="rId10"/>
              </a:rPr>
              <a:t> </a:t>
            </a:r>
            <a:r>
              <a:rPr lang="en-US" sz="1800" u="sng">
                <a:solidFill>
                  <a:schemeClr val="hlink"/>
                </a:solidFill>
                <a:latin typeface="Arial"/>
                <a:ea typeface="Arial"/>
                <a:cs typeface="Arial"/>
                <a:sym typeface="Arial"/>
                <a:hlinkClick r:id="rId10"/>
              </a:rPr>
              <a:t>US Navy</a:t>
            </a:r>
            <a:r>
              <a:rPr lang="en-US" sz="1800" u="sng" baseline="30000">
                <a:solidFill>
                  <a:schemeClr val="hlink"/>
                </a:solidFill>
                <a:latin typeface="Arial"/>
                <a:ea typeface="Arial"/>
                <a:cs typeface="Arial"/>
                <a:sym typeface="Arial"/>
                <a:hlinkClick r:id="rId11"/>
              </a:rPr>
              <a:t>[2]</a:t>
            </a:r>
            <a:r>
              <a:rPr lang="en-US" sz="1800">
                <a:latin typeface="Arial"/>
                <a:ea typeface="Arial"/>
                <a:cs typeface="Arial"/>
                <a:sym typeface="Arial"/>
              </a:rPr>
              <a:t> and</a:t>
            </a:r>
            <a:r>
              <a:rPr lang="en-US" sz="1800">
                <a:uFill>
                  <a:noFill/>
                </a:uFill>
                <a:latin typeface="Arial"/>
                <a:ea typeface="Arial"/>
                <a:cs typeface="Arial"/>
                <a:sym typeface="Arial"/>
                <a:hlinkClick r:id="rId12"/>
              </a:rPr>
              <a:t> </a:t>
            </a:r>
            <a:r>
              <a:rPr lang="en-US" sz="1800" u="sng">
                <a:solidFill>
                  <a:schemeClr val="hlink"/>
                </a:solidFill>
                <a:latin typeface="Arial"/>
                <a:ea typeface="Arial"/>
                <a:cs typeface="Arial"/>
                <a:sym typeface="Arial"/>
                <a:hlinkClick r:id="rId12"/>
              </a:rPr>
              <a:t>US Army</a:t>
            </a:r>
            <a:r>
              <a:rPr lang="en-US" sz="1800" u="sng" baseline="30000">
                <a:solidFill>
                  <a:schemeClr val="hlink"/>
                </a:solidFill>
                <a:latin typeface="Arial"/>
                <a:ea typeface="Arial"/>
                <a:cs typeface="Arial"/>
                <a:sym typeface="Arial"/>
                <a:hlinkClick r:id="rId13"/>
              </a:rPr>
              <a:t>[3]</a:t>
            </a:r>
            <a:r>
              <a:rPr lang="en-US" sz="1800">
                <a:latin typeface="Arial"/>
                <a:ea typeface="Arial"/>
                <a:cs typeface="Arial"/>
                <a:sym typeface="Arial"/>
              </a:rPr>
              <a:t> later produced their own machines to the same functional specification, albeit engineered differently both from each other and from Polish and British bombes. </a:t>
            </a:r>
            <a:endParaRPr sz="1800">
              <a:latin typeface="Arial"/>
              <a:ea typeface="Arial"/>
              <a:cs typeface="Arial"/>
              <a:sym typeface="Arial"/>
            </a:endParaRPr>
          </a:p>
          <a:p>
            <a:pPr marL="0" lvl="0" indent="0" algn="l" rtl="0">
              <a:spcBef>
                <a:spcPts val="360"/>
              </a:spcBef>
              <a:spcAft>
                <a:spcPts val="0"/>
              </a:spcAft>
              <a:buNone/>
            </a:pPr>
            <a:endParaRPr sz="1800">
              <a:latin typeface="Arial"/>
              <a:ea typeface="Arial"/>
              <a:cs typeface="Arial"/>
              <a:sym typeface="Arial"/>
            </a:endParaRPr>
          </a:p>
          <a:p>
            <a:pPr marL="0" lvl="0" indent="0" algn="l" rtl="0">
              <a:spcBef>
                <a:spcPts val="360"/>
              </a:spcBef>
              <a:spcAft>
                <a:spcPts val="0"/>
              </a:spcAft>
              <a:buNone/>
            </a:pPr>
            <a:r>
              <a:rPr lang="en-US" sz="1800">
                <a:latin typeface="Arial"/>
                <a:ea typeface="Arial"/>
                <a:cs typeface="Arial"/>
                <a:sym typeface="Arial"/>
              </a:rPr>
              <a:t>The bombe was designed to discover some of the daily settings of the Enigma machines on the various German military</a:t>
            </a:r>
            <a:r>
              <a:rPr lang="en-US" sz="1800">
                <a:uFill>
                  <a:noFill/>
                </a:uFill>
                <a:latin typeface="Arial"/>
                <a:ea typeface="Arial"/>
                <a:cs typeface="Arial"/>
                <a:sym typeface="Arial"/>
                <a:hlinkClick r:id="rId14"/>
              </a:rPr>
              <a:t> </a:t>
            </a:r>
            <a:r>
              <a:rPr lang="en-US" sz="1800" u="sng">
                <a:solidFill>
                  <a:schemeClr val="hlink"/>
                </a:solidFill>
                <a:latin typeface="Arial"/>
                <a:ea typeface="Arial"/>
                <a:cs typeface="Arial"/>
                <a:sym typeface="Arial"/>
                <a:hlinkClick r:id="rId14"/>
              </a:rPr>
              <a:t>networks</a:t>
            </a:r>
            <a:r>
              <a:rPr lang="en-US" sz="1800">
                <a:latin typeface="Arial"/>
                <a:ea typeface="Arial"/>
                <a:cs typeface="Arial"/>
                <a:sym typeface="Arial"/>
              </a:rPr>
              <a:t>: specifically, the set of</a:t>
            </a:r>
            <a:r>
              <a:rPr lang="en-US" sz="1800">
                <a:uFill>
                  <a:noFill/>
                </a:uFill>
                <a:latin typeface="Arial"/>
                <a:ea typeface="Arial"/>
                <a:cs typeface="Arial"/>
                <a:sym typeface="Arial"/>
                <a:hlinkClick r:id="rId15"/>
              </a:rPr>
              <a:t> </a:t>
            </a:r>
            <a:r>
              <a:rPr lang="en-US" sz="1800" u="sng">
                <a:solidFill>
                  <a:schemeClr val="hlink"/>
                </a:solidFill>
                <a:latin typeface="Arial"/>
                <a:ea typeface="Arial"/>
                <a:cs typeface="Arial"/>
                <a:sym typeface="Arial"/>
                <a:hlinkClick r:id="rId15"/>
              </a:rPr>
              <a:t>rotors</a:t>
            </a:r>
            <a:r>
              <a:rPr lang="en-US" sz="1800">
                <a:latin typeface="Arial"/>
                <a:ea typeface="Arial"/>
                <a:cs typeface="Arial"/>
                <a:sym typeface="Arial"/>
              </a:rPr>
              <a:t> in use and their positions in the machine; the rotor core start positions for the message—the message</a:t>
            </a:r>
            <a:r>
              <a:rPr lang="en-US" sz="1800">
                <a:uFill>
                  <a:noFill/>
                </a:uFill>
                <a:latin typeface="Arial"/>
                <a:ea typeface="Arial"/>
                <a:cs typeface="Arial"/>
                <a:sym typeface="Arial"/>
                <a:hlinkClick r:id="rId16"/>
              </a:rPr>
              <a:t> </a:t>
            </a:r>
            <a:r>
              <a:rPr lang="en-US" sz="1800" u="sng">
                <a:solidFill>
                  <a:schemeClr val="hlink"/>
                </a:solidFill>
                <a:latin typeface="Arial"/>
                <a:ea typeface="Arial"/>
                <a:cs typeface="Arial"/>
                <a:sym typeface="Arial"/>
                <a:hlinkClick r:id="rId16"/>
              </a:rPr>
              <a:t>key</a:t>
            </a:r>
            <a:r>
              <a:rPr lang="en-US" sz="1800">
                <a:latin typeface="Arial"/>
                <a:ea typeface="Arial"/>
                <a:cs typeface="Arial"/>
                <a:sym typeface="Arial"/>
              </a:rPr>
              <a:t>—and one of the wirings of the</a:t>
            </a:r>
            <a:r>
              <a:rPr lang="en-US" sz="1800">
                <a:uFill>
                  <a:noFill/>
                </a:uFill>
                <a:latin typeface="Arial"/>
                <a:ea typeface="Arial"/>
                <a:cs typeface="Arial"/>
                <a:sym typeface="Arial"/>
                <a:hlinkClick r:id="rId17"/>
              </a:rPr>
              <a:t> </a:t>
            </a:r>
            <a:r>
              <a:rPr lang="en-US" sz="1800" u="sng">
                <a:solidFill>
                  <a:schemeClr val="hlink"/>
                </a:solidFill>
                <a:latin typeface="Arial"/>
                <a:ea typeface="Arial"/>
                <a:cs typeface="Arial"/>
                <a:sym typeface="Arial"/>
                <a:hlinkClick r:id="rId17"/>
              </a:rPr>
              <a:t>plugboard</a:t>
            </a:r>
            <a:r>
              <a:rPr lang="en-US" sz="1800">
                <a:latin typeface="Arial"/>
                <a:ea typeface="Arial"/>
                <a:cs typeface="Arial"/>
                <a:sym typeface="Arial"/>
              </a:rPr>
              <a:t>.</a:t>
            </a:r>
            <a:r>
              <a:rPr lang="en-US" sz="1800" u="sng" baseline="30000">
                <a:solidFill>
                  <a:schemeClr val="hlink"/>
                </a:solidFill>
                <a:latin typeface="Arial"/>
                <a:ea typeface="Arial"/>
                <a:cs typeface="Arial"/>
                <a:sym typeface="Arial"/>
                <a:hlinkClick r:id="rId18"/>
              </a:rPr>
              <a:t>[8]</a:t>
            </a:r>
            <a:r>
              <a:rPr lang="en-US" sz="1800" u="sng" baseline="30000">
                <a:solidFill>
                  <a:schemeClr val="hlink"/>
                </a:solidFill>
                <a:latin typeface="Arial"/>
                <a:ea typeface="Arial"/>
                <a:cs typeface="Arial"/>
                <a:sym typeface="Arial"/>
                <a:hlinkClick r:id="rId19"/>
              </a:rPr>
              <a:t>[9]</a:t>
            </a:r>
            <a:r>
              <a:rPr lang="en-US" sz="1800" u="sng" baseline="30000">
                <a:solidFill>
                  <a:schemeClr val="hlink"/>
                </a:solidFill>
                <a:latin typeface="Arial"/>
                <a:ea typeface="Arial"/>
                <a:cs typeface="Arial"/>
                <a:sym typeface="Arial"/>
                <a:hlinkClick r:id="rId20"/>
              </a:rPr>
              <a:t>[10]</a:t>
            </a:r>
            <a:endParaRPr sz="1800">
              <a:latin typeface="Arial"/>
              <a:ea typeface="Arial"/>
              <a:cs typeface="Arial"/>
              <a:sym typeface="Arial"/>
            </a:endParaRPr>
          </a:p>
          <a:p>
            <a:pPr marL="0" lvl="0" indent="0" algn="l" rtl="0">
              <a:spcBef>
                <a:spcPts val="360"/>
              </a:spcBef>
              <a:spcAft>
                <a:spcPts val="0"/>
              </a:spcAft>
              <a:buNone/>
            </a:pPr>
            <a:endParaRPr sz="1100">
              <a:latin typeface="Arial"/>
              <a:ea typeface="Arial"/>
              <a:cs typeface="Arial"/>
              <a:sym typeface="Arial"/>
            </a:endParaRPr>
          </a:p>
          <a:p>
            <a:pPr marL="0" lvl="0" indent="0" algn="l" rtl="0">
              <a:spcBef>
                <a:spcPts val="360"/>
              </a:spcBef>
              <a:spcAft>
                <a:spcPts val="0"/>
              </a:spcAft>
              <a:buNone/>
            </a:pPr>
            <a:endParaRPr sz="1100">
              <a:latin typeface="Arial"/>
              <a:ea typeface="Arial"/>
              <a:cs typeface="Arial"/>
              <a:sym typeface="Arial"/>
            </a:endParaRPr>
          </a:p>
          <a:p>
            <a:pPr marL="0" lvl="0" indent="0" algn="l" rtl="0">
              <a:spcBef>
                <a:spcPts val="360"/>
              </a:spcBef>
              <a:spcAft>
                <a:spcPts val="0"/>
              </a:spcAft>
              <a:buNone/>
            </a:pPr>
            <a:r>
              <a:rPr lang="en-US" sz="1100" u="sng">
                <a:solidFill>
                  <a:schemeClr val="hlink"/>
                </a:solidFill>
                <a:latin typeface="Arial"/>
                <a:ea typeface="Arial"/>
                <a:cs typeface="Arial"/>
                <a:sym typeface="Arial"/>
                <a:hlinkClick r:id="rId21"/>
              </a:rPr>
              <a:t>cite</a:t>
            </a:r>
            <a:endParaRPr sz="1100">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g111bd550119_0_58"/>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47</a:t>
            </a:fld>
            <a:endParaRPr/>
          </a:p>
        </p:txBody>
      </p:sp>
      <p:pic>
        <p:nvPicPr>
          <p:cNvPr id="629" name="Google Shape;629;g111bd550119_0_58"/>
          <p:cNvPicPr preferRelativeResize="0"/>
          <p:nvPr/>
        </p:nvPicPr>
        <p:blipFill>
          <a:blip r:embed="rId3">
            <a:alphaModFix/>
          </a:blip>
          <a:stretch>
            <a:fillRect/>
          </a:stretch>
        </p:blipFill>
        <p:spPr>
          <a:xfrm>
            <a:off x="152400" y="152400"/>
            <a:ext cx="7736983" cy="6188075"/>
          </a:xfrm>
          <a:prstGeom prst="rect">
            <a:avLst/>
          </a:prstGeom>
          <a:noFill/>
          <a:ln>
            <a:noFill/>
          </a:ln>
        </p:spPr>
      </p:pic>
      <p:sp>
        <p:nvSpPr>
          <p:cNvPr id="630" name="Google Shape;630;g111bd550119_0_58"/>
          <p:cNvSpPr txBox="1"/>
          <p:nvPr/>
        </p:nvSpPr>
        <p:spPr>
          <a:xfrm>
            <a:off x="4959025" y="6464425"/>
            <a:ext cx="148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latin typeface="Cambria"/>
                <a:ea typeface="Cambria"/>
                <a:cs typeface="Cambria"/>
                <a:sym typeface="Cambria"/>
                <a:hlinkClick r:id="rId4"/>
              </a:rPr>
              <a:t>cite</a:t>
            </a:r>
            <a:endParaRPr>
              <a:latin typeface="Cambria"/>
              <a:ea typeface="Cambria"/>
              <a:cs typeface="Cambria"/>
              <a:sym typeface="Cambr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g111beefee1e_0_0"/>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48</a:t>
            </a:fld>
            <a:endParaRPr/>
          </a:p>
        </p:txBody>
      </p:sp>
      <p:sp>
        <p:nvSpPr>
          <p:cNvPr id="637" name="Google Shape;637;g111beefee1e_0_0"/>
          <p:cNvSpPr txBox="1"/>
          <p:nvPr/>
        </p:nvSpPr>
        <p:spPr>
          <a:xfrm>
            <a:off x="295175" y="186950"/>
            <a:ext cx="541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latin typeface="Cambria"/>
                <a:ea typeface="Cambria"/>
                <a:cs typeface="Cambria"/>
                <a:sym typeface="Cambria"/>
                <a:hlinkClick r:id="rId3"/>
              </a:rPr>
              <a:t>emulator</a:t>
            </a:r>
            <a:endParaRPr>
              <a:latin typeface="Cambria"/>
              <a:ea typeface="Cambria"/>
              <a:cs typeface="Cambria"/>
              <a:sym typeface="Cambria"/>
            </a:endParaRPr>
          </a:p>
        </p:txBody>
      </p:sp>
      <p:pic>
        <p:nvPicPr>
          <p:cNvPr id="638" name="Google Shape;638;g111beefee1e_0_0"/>
          <p:cNvPicPr preferRelativeResize="0"/>
          <p:nvPr/>
        </p:nvPicPr>
        <p:blipFill>
          <a:blip r:embed="rId4">
            <a:alphaModFix/>
          </a:blip>
          <a:stretch>
            <a:fillRect/>
          </a:stretch>
        </p:blipFill>
        <p:spPr>
          <a:xfrm>
            <a:off x="2469675" y="1484650"/>
            <a:ext cx="3089525" cy="985275"/>
          </a:xfrm>
          <a:prstGeom prst="rect">
            <a:avLst/>
          </a:prstGeom>
          <a:noFill/>
          <a:ln>
            <a:noFill/>
          </a:ln>
        </p:spPr>
      </p:pic>
      <p:sp>
        <p:nvSpPr>
          <p:cNvPr id="639" name="Google Shape;639;g111beefee1e_0_0"/>
          <p:cNvSpPr txBox="1"/>
          <p:nvPr/>
        </p:nvSpPr>
        <p:spPr>
          <a:xfrm>
            <a:off x="1288950" y="728100"/>
            <a:ext cx="710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Plugboard (q-&gt;a  w-&gt;s  e-&gt;d  r-&gt;f  t-&gt;g  z-&gt;h  u-&gt;j  i-&gt;k  o-&gt;l  m-&gt;n  b-&gt;v  c-&gt;x  y-&gt;p)</a:t>
            </a:r>
            <a:endParaRPr>
              <a:latin typeface="Cambria"/>
              <a:ea typeface="Cambria"/>
              <a:cs typeface="Cambria"/>
              <a:sym typeface="Cambria"/>
            </a:endParaRPr>
          </a:p>
          <a:p>
            <a:pPr marL="0" lvl="0" indent="0" algn="l" rtl="0">
              <a:spcBef>
                <a:spcPts val="0"/>
              </a:spcBef>
              <a:spcAft>
                <a:spcPts val="0"/>
              </a:spcAft>
              <a:buNone/>
            </a:pPr>
            <a:r>
              <a:rPr lang="en-US">
                <a:latin typeface="Cambria"/>
                <a:ea typeface="Cambria"/>
                <a:cs typeface="Cambria"/>
                <a:sym typeface="Cambria"/>
              </a:rPr>
              <a:t>Click on pairs to plug</a:t>
            </a:r>
            <a:endParaRPr>
              <a:latin typeface="Cambria"/>
              <a:ea typeface="Cambria"/>
              <a:cs typeface="Cambria"/>
              <a:sym typeface="Cambria"/>
            </a:endParaRPr>
          </a:p>
        </p:txBody>
      </p:sp>
      <p:sp>
        <p:nvSpPr>
          <p:cNvPr id="640" name="Google Shape;640;g111beefee1e_0_0"/>
          <p:cNvSpPr txBox="1"/>
          <p:nvPr/>
        </p:nvSpPr>
        <p:spPr>
          <a:xfrm>
            <a:off x="1357825" y="2610875"/>
            <a:ext cx="594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Rotor Settings (Click on rotors to set)</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p:txBody>
      </p:sp>
      <p:pic>
        <p:nvPicPr>
          <p:cNvPr id="641" name="Google Shape;641;g111beefee1e_0_0"/>
          <p:cNvPicPr preferRelativeResize="0"/>
          <p:nvPr/>
        </p:nvPicPr>
        <p:blipFill>
          <a:blip r:embed="rId5">
            <a:alphaModFix/>
          </a:blip>
          <a:stretch>
            <a:fillRect/>
          </a:stretch>
        </p:blipFill>
        <p:spPr>
          <a:xfrm>
            <a:off x="2117475" y="3087400"/>
            <a:ext cx="4424301" cy="1739586"/>
          </a:xfrm>
          <a:prstGeom prst="rect">
            <a:avLst/>
          </a:prstGeom>
          <a:noFill/>
          <a:ln>
            <a:noFill/>
          </a:ln>
        </p:spPr>
      </p:pic>
      <p:sp>
        <p:nvSpPr>
          <p:cNvPr id="642" name="Google Shape;642;g111beefee1e_0_0"/>
          <p:cNvSpPr txBox="1"/>
          <p:nvPr/>
        </p:nvSpPr>
        <p:spPr>
          <a:xfrm>
            <a:off x="1416850" y="5037725"/>
            <a:ext cx="5411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mbria"/>
                <a:ea typeface="Cambria"/>
                <a:cs typeface="Cambria"/>
                <a:sym typeface="Cambria"/>
              </a:rPr>
              <a:t>Here is cipher-text</a:t>
            </a:r>
            <a:endParaRPr>
              <a:latin typeface="Cambria"/>
              <a:ea typeface="Cambria"/>
              <a:cs typeface="Cambria"/>
              <a:sym typeface="Cambria"/>
            </a:endParaRPr>
          </a:p>
          <a:p>
            <a:pPr marL="0" lvl="0" indent="0" algn="l" rtl="0">
              <a:spcBef>
                <a:spcPts val="0"/>
              </a:spcBef>
              <a:spcAft>
                <a:spcPts val="0"/>
              </a:spcAft>
              <a:buNone/>
            </a:pPr>
            <a:r>
              <a:rPr lang="en-US">
                <a:latin typeface="Cambria"/>
                <a:ea typeface="Cambria"/>
                <a:cs typeface="Cambria"/>
                <a:sym typeface="Cambria"/>
              </a:rPr>
              <a:t>FBURV APAQD</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a:p>
            <a:pPr marL="0" lvl="0" indent="0" algn="l" rtl="0">
              <a:spcBef>
                <a:spcPts val="0"/>
              </a:spcBef>
              <a:spcAft>
                <a:spcPts val="0"/>
              </a:spcAft>
              <a:buNone/>
            </a:pPr>
            <a:r>
              <a:rPr lang="en-US">
                <a:latin typeface="Cambria"/>
                <a:ea typeface="Cambria"/>
                <a:cs typeface="Cambria"/>
                <a:sym typeface="Cambria"/>
              </a:rPr>
              <a:t>(click on keyboard to enter cipher-text)</a:t>
            </a:r>
            <a:endParaRPr>
              <a:latin typeface="Cambria"/>
              <a:ea typeface="Cambria"/>
              <a:cs typeface="Cambria"/>
              <a:sym typeface="Cambr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77"/>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Summary</a:t>
            </a:r>
            <a:endParaRPr/>
          </a:p>
        </p:txBody>
      </p:sp>
      <p:sp>
        <p:nvSpPr>
          <p:cNvPr id="648" name="Google Shape;648;p77"/>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lnSpc>
                <a:spcPct val="100000"/>
              </a:lnSpc>
              <a:spcBef>
                <a:spcPts val="0"/>
              </a:spcBef>
              <a:spcAft>
                <a:spcPts val="0"/>
              </a:spcAft>
              <a:buSzPts val="3200"/>
              <a:buChar char="•"/>
            </a:pPr>
            <a:r>
              <a:rPr lang="en-US"/>
              <a:t>Cryptography is a awesome tool</a:t>
            </a:r>
            <a:endParaRPr/>
          </a:p>
          <a:p>
            <a:pPr marL="635000" lvl="1" indent="-292100" algn="l" rtl="0">
              <a:lnSpc>
                <a:spcPct val="100000"/>
              </a:lnSpc>
              <a:spcBef>
                <a:spcPts val="560"/>
              </a:spcBef>
              <a:spcAft>
                <a:spcPts val="0"/>
              </a:spcAft>
              <a:buSzPts val="2800"/>
              <a:buChar char="–"/>
            </a:pPr>
            <a:r>
              <a:rPr lang="en-US"/>
              <a:t>But not a complete solution to security</a:t>
            </a:r>
            <a:endParaRPr/>
          </a:p>
          <a:p>
            <a:pPr marL="635000" lvl="1" indent="-292100" algn="l" rtl="0">
              <a:lnSpc>
                <a:spcPct val="100000"/>
              </a:lnSpc>
              <a:spcBef>
                <a:spcPts val="560"/>
              </a:spcBef>
              <a:spcAft>
                <a:spcPts val="0"/>
              </a:spcAft>
              <a:buSzPts val="2800"/>
              <a:buChar char="–"/>
            </a:pPr>
            <a:r>
              <a:rPr lang="en-US"/>
              <a:t>Authenticity, Integrity, Secrecy</a:t>
            </a:r>
            <a:endParaRPr/>
          </a:p>
          <a:p>
            <a:pPr marL="292100" lvl="0" indent="-88900" algn="l" rtl="0">
              <a:lnSpc>
                <a:spcPct val="100000"/>
              </a:lnSpc>
              <a:spcBef>
                <a:spcPts val="640"/>
              </a:spcBef>
              <a:spcAft>
                <a:spcPts val="0"/>
              </a:spcAft>
              <a:buSzPts val="3200"/>
              <a:buNone/>
            </a:pPr>
            <a:endParaRPr/>
          </a:p>
          <a:p>
            <a:pPr marL="292100" lvl="0" indent="-292100" algn="l" rtl="0">
              <a:lnSpc>
                <a:spcPct val="100000"/>
              </a:lnSpc>
              <a:spcBef>
                <a:spcPts val="640"/>
              </a:spcBef>
              <a:spcAft>
                <a:spcPts val="0"/>
              </a:spcAft>
              <a:buSzPts val="3200"/>
              <a:buChar char="•"/>
            </a:pPr>
            <a:r>
              <a:rPr lang="en-US"/>
              <a:t>Perfect secrecy and OTP</a:t>
            </a:r>
            <a:endParaRPr/>
          </a:p>
          <a:p>
            <a:pPr marL="635000" lvl="1" indent="-292100" algn="l" rtl="0">
              <a:lnSpc>
                <a:spcPct val="100000"/>
              </a:lnSpc>
              <a:spcBef>
                <a:spcPts val="560"/>
              </a:spcBef>
              <a:spcAft>
                <a:spcPts val="0"/>
              </a:spcAft>
              <a:buSzPts val="2800"/>
              <a:buChar char="–"/>
            </a:pPr>
            <a:r>
              <a:rPr lang="en-US"/>
              <a:t>Good news and Bad News</a:t>
            </a:r>
            <a:endParaRPr/>
          </a:p>
          <a:p>
            <a:pPr marL="342900" lvl="1" indent="0" algn="l" rtl="0">
              <a:lnSpc>
                <a:spcPct val="100000"/>
              </a:lnSpc>
              <a:spcBef>
                <a:spcPts val="560"/>
              </a:spcBef>
              <a:spcAft>
                <a:spcPts val="0"/>
              </a:spcAft>
              <a:buSzPts val="2800"/>
              <a:buNone/>
            </a:pPr>
            <a:endParaRPr/>
          </a:p>
        </p:txBody>
      </p:sp>
      <p:sp>
        <p:nvSpPr>
          <p:cNvPr id="649" name="Google Shape;649;p77"/>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rgbClr val="990000"/>
              </a:buClr>
              <a:buSzPts val="3200"/>
              <a:buFont typeface="Calibri"/>
              <a:buNone/>
            </a:pPr>
            <a:r>
              <a:rPr lang="en-US" sz="3200">
                <a:solidFill>
                  <a:srgbClr val="990000"/>
                </a:solidFill>
              </a:rPr>
              <a:t>Goal: Protect Alice’s Communications with Bob</a:t>
            </a:r>
            <a:endParaRPr/>
          </a:p>
        </p:txBody>
      </p:sp>
      <p:pic>
        <p:nvPicPr>
          <p:cNvPr id="138" name="Google Shape;138;p9"/>
          <p:cNvPicPr preferRelativeResize="0"/>
          <p:nvPr/>
        </p:nvPicPr>
        <p:blipFill rotWithShape="1">
          <a:blip r:embed="rId3">
            <a:alphaModFix/>
          </a:blip>
          <a:srcRect/>
          <a:stretch/>
        </p:blipFill>
        <p:spPr>
          <a:xfrm>
            <a:off x="8156009" y="2908059"/>
            <a:ext cx="661157" cy="755608"/>
          </a:xfrm>
          <a:prstGeom prst="rect">
            <a:avLst/>
          </a:prstGeom>
          <a:noFill/>
          <a:ln>
            <a:noFill/>
          </a:ln>
        </p:spPr>
      </p:pic>
      <p:cxnSp>
        <p:nvCxnSpPr>
          <p:cNvPr id="139" name="Google Shape;139;p9"/>
          <p:cNvCxnSpPr/>
          <p:nvPr/>
        </p:nvCxnSpPr>
        <p:spPr>
          <a:xfrm rot="10800000">
            <a:off x="915499" y="3231626"/>
            <a:ext cx="1227013" cy="0"/>
          </a:xfrm>
          <a:prstGeom prst="straightConnector1">
            <a:avLst/>
          </a:prstGeom>
          <a:noFill/>
          <a:ln w="19050" cap="flat" cmpd="sng">
            <a:solidFill>
              <a:schemeClr val="dk1"/>
            </a:solidFill>
            <a:prstDash val="solid"/>
            <a:round/>
            <a:headEnd type="stealth" w="med" len="med"/>
            <a:tailEnd type="none" w="sm" len="sm"/>
          </a:ln>
        </p:spPr>
      </p:cxnSp>
      <p:cxnSp>
        <p:nvCxnSpPr>
          <p:cNvPr id="140" name="Google Shape;140;p9"/>
          <p:cNvCxnSpPr/>
          <p:nvPr/>
        </p:nvCxnSpPr>
        <p:spPr>
          <a:xfrm rot="10800000">
            <a:off x="3928653" y="3252509"/>
            <a:ext cx="1216831" cy="0"/>
          </a:xfrm>
          <a:prstGeom prst="straightConnector1">
            <a:avLst/>
          </a:prstGeom>
          <a:noFill/>
          <a:ln w="19050" cap="flat" cmpd="sng">
            <a:solidFill>
              <a:schemeClr val="dk1"/>
            </a:solidFill>
            <a:prstDash val="solid"/>
            <a:round/>
            <a:headEnd type="stealth" w="med" len="med"/>
            <a:tailEnd type="none" w="sm" len="sm"/>
          </a:ln>
        </p:spPr>
      </p:cxnSp>
      <p:sp>
        <p:nvSpPr>
          <p:cNvPr id="141" name="Google Shape;141;p9"/>
          <p:cNvSpPr/>
          <p:nvPr/>
        </p:nvSpPr>
        <p:spPr>
          <a:xfrm>
            <a:off x="5226582" y="4327937"/>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Cambria"/>
              <a:buNone/>
            </a:pPr>
            <a:endParaRPr sz="1400" b="0" i="1" u="none" strike="noStrike" cap="none">
              <a:solidFill>
                <a:srgbClr val="FFFFFF"/>
              </a:solidFill>
              <a:latin typeface="Constantia"/>
              <a:ea typeface="Constantia"/>
              <a:cs typeface="Constantia"/>
              <a:sym typeface="Constantia"/>
            </a:endParaRPr>
          </a:p>
        </p:txBody>
      </p:sp>
      <p:sp>
        <p:nvSpPr>
          <p:cNvPr id="142" name="Google Shape;142;p9"/>
          <p:cNvSpPr txBox="1"/>
          <p:nvPr/>
        </p:nvSpPr>
        <p:spPr>
          <a:xfrm>
            <a:off x="956559" y="1825013"/>
            <a:ext cx="1084965"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plaintext</a:t>
            </a:r>
            <a:endParaRPr sz="1800" b="0" i="0" u="none" strike="noStrike" cap="none">
              <a:solidFill>
                <a:srgbClr val="000000"/>
              </a:solidFill>
              <a:latin typeface="Constantia"/>
              <a:ea typeface="Constantia"/>
              <a:cs typeface="Constantia"/>
              <a:sym typeface="Constantia"/>
            </a:endParaRPr>
          </a:p>
        </p:txBody>
      </p:sp>
      <p:sp>
        <p:nvSpPr>
          <p:cNvPr id="143" name="Google Shape;143;p9"/>
          <p:cNvSpPr txBox="1"/>
          <p:nvPr/>
        </p:nvSpPr>
        <p:spPr>
          <a:xfrm>
            <a:off x="2273132" y="2931920"/>
            <a:ext cx="1536868" cy="707886"/>
          </a:xfrm>
          <a:prstGeom prst="rect">
            <a:avLst/>
          </a:prstGeom>
          <a:noFill/>
          <a:ln w="19050" cap="flat" cmpd="sng">
            <a:solidFill>
              <a:srgbClr val="3366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Encryption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Algorithm</a:t>
            </a:r>
            <a:endParaRPr sz="1400" b="0" i="0" u="none" strike="noStrike" cap="none">
              <a:solidFill>
                <a:srgbClr val="000000"/>
              </a:solidFill>
              <a:latin typeface="Arial"/>
              <a:ea typeface="Arial"/>
              <a:cs typeface="Arial"/>
              <a:sym typeface="Arial"/>
            </a:endParaRPr>
          </a:p>
        </p:txBody>
      </p:sp>
      <p:sp>
        <p:nvSpPr>
          <p:cNvPr id="144" name="Google Shape;144;p9"/>
          <p:cNvSpPr txBox="1"/>
          <p:nvPr/>
        </p:nvSpPr>
        <p:spPr>
          <a:xfrm>
            <a:off x="4077202" y="4284209"/>
            <a:ext cx="1248705"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ciphertext</a:t>
            </a:r>
            <a:endParaRPr sz="1800" b="0" i="0" u="none" strike="noStrike" cap="none">
              <a:solidFill>
                <a:srgbClr val="000000"/>
              </a:solidFill>
              <a:latin typeface="Constantia"/>
              <a:ea typeface="Constantia"/>
              <a:cs typeface="Constantia"/>
              <a:sym typeface="Constantia"/>
            </a:endParaRPr>
          </a:p>
        </p:txBody>
      </p:sp>
      <p:sp>
        <p:nvSpPr>
          <p:cNvPr id="145" name="Google Shape;145;p9"/>
          <p:cNvSpPr txBox="1"/>
          <p:nvPr/>
        </p:nvSpPr>
        <p:spPr>
          <a:xfrm>
            <a:off x="5283836" y="2931920"/>
            <a:ext cx="1536868" cy="707886"/>
          </a:xfrm>
          <a:prstGeom prst="rect">
            <a:avLst/>
          </a:prstGeom>
          <a:noFill/>
          <a:ln w="19050" cap="flat" cmpd="sng">
            <a:solidFill>
              <a:srgbClr val="3366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Decryption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Algorithm</a:t>
            </a:r>
            <a:endParaRPr sz="1400" b="0" i="0" u="none" strike="noStrike" cap="none">
              <a:solidFill>
                <a:srgbClr val="000000"/>
              </a:solidFill>
              <a:latin typeface="Arial"/>
              <a:ea typeface="Arial"/>
              <a:cs typeface="Arial"/>
              <a:sym typeface="Arial"/>
            </a:endParaRPr>
          </a:p>
        </p:txBody>
      </p:sp>
      <p:cxnSp>
        <p:nvCxnSpPr>
          <p:cNvPr id="146" name="Google Shape;146;p9"/>
          <p:cNvCxnSpPr/>
          <p:nvPr/>
        </p:nvCxnSpPr>
        <p:spPr>
          <a:xfrm rot="10800000">
            <a:off x="6913778" y="3252509"/>
            <a:ext cx="1216831" cy="0"/>
          </a:xfrm>
          <a:prstGeom prst="straightConnector1">
            <a:avLst/>
          </a:prstGeom>
          <a:noFill/>
          <a:ln w="19050" cap="flat" cmpd="sng">
            <a:solidFill>
              <a:schemeClr val="dk1"/>
            </a:solidFill>
            <a:prstDash val="solid"/>
            <a:round/>
            <a:headEnd type="stealth" w="med" len="med"/>
            <a:tailEnd type="none" w="sm" len="sm"/>
          </a:ln>
        </p:spPr>
      </p:cxnSp>
      <p:sp>
        <p:nvSpPr>
          <p:cNvPr id="147" name="Google Shape;147;p9"/>
          <p:cNvSpPr txBox="1"/>
          <p:nvPr/>
        </p:nvSpPr>
        <p:spPr>
          <a:xfrm>
            <a:off x="7007519" y="1875813"/>
            <a:ext cx="1084965"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plaintext</a:t>
            </a:r>
            <a:endParaRPr sz="1800" b="0" i="0" u="none" strike="noStrike" cap="none">
              <a:solidFill>
                <a:srgbClr val="000000"/>
              </a:solidFill>
              <a:latin typeface="Constantia"/>
              <a:ea typeface="Constantia"/>
              <a:cs typeface="Constantia"/>
              <a:sym typeface="Constantia"/>
            </a:endParaRPr>
          </a:p>
        </p:txBody>
      </p:sp>
      <p:sp>
        <p:nvSpPr>
          <p:cNvPr id="148" name="Google Shape;148;p9"/>
          <p:cNvSpPr txBox="1"/>
          <p:nvPr/>
        </p:nvSpPr>
        <p:spPr>
          <a:xfrm>
            <a:off x="7978967" y="3820705"/>
            <a:ext cx="103176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Bob</a:t>
            </a:r>
            <a:endParaRPr sz="1800" b="0" i="0" u="none" strike="noStrike" cap="none">
              <a:solidFill>
                <a:srgbClr val="000000"/>
              </a:solidFill>
              <a:latin typeface="Constantia"/>
              <a:ea typeface="Constantia"/>
              <a:cs typeface="Constantia"/>
              <a:sym typeface="Constantia"/>
            </a:endParaRPr>
          </a:p>
        </p:txBody>
      </p:sp>
      <p:sp>
        <p:nvSpPr>
          <p:cNvPr id="149" name="Google Shape;149;p9"/>
          <p:cNvSpPr/>
          <p:nvPr/>
        </p:nvSpPr>
        <p:spPr>
          <a:xfrm>
            <a:off x="710154" y="4391810"/>
            <a:ext cx="41069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414141"/>
                </a:solidFill>
                <a:latin typeface="Constantia"/>
                <a:ea typeface="Constantia"/>
                <a:cs typeface="Constantia"/>
                <a:sym typeface="Constantia"/>
              </a:rPr>
              <a:t>+</a:t>
            </a:r>
            <a:endParaRPr sz="1100" b="0" i="0" u="none" strike="noStrike" cap="none">
              <a:solidFill>
                <a:schemeClr val="dk1"/>
              </a:solidFill>
              <a:latin typeface="Constantia"/>
              <a:ea typeface="Constantia"/>
              <a:cs typeface="Constantia"/>
              <a:sym typeface="Constantia"/>
            </a:endParaRPr>
          </a:p>
        </p:txBody>
      </p:sp>
      <p:pic>
        <p:nvPicPr>
          <p:cNvPr id="150" name="Google Shape;150;p9" descr="A picture containing clipart&#10;&#10;Description generated with very high confidence"/>
          <p:cNvPicPr preferRelativeResize="0"/>
          <p:nvPr/>
        </p:nvPicPr>
        <p:blipFill rotWithShape="1">
          <a:blip r:embed="rId4">
            <a:alphaModFix/>
          </a:blip>
          <a:srcRect/>
          <a:stretch/>
        </p:blipFill>
        <p:spPr>
          <a:xfrm>
            <a:off x="1198305" y="4513198"/>
            <a:ext cx="821656" cy="396837"/>
          </a:xfrm>
          <a:prstGeom prst="rect">
            <a:avLst/>
          </a:prstGeom>
          <a:noFill/>
          <a:ln>
            <a:noFill/>
          </a:ln>
        </p:spPr>
      </p:pic>
      <p:cxnSp>
        <p:nvCxnSpPr>
          <p:cNvPr id="151" name="Google Shape;151;p9"/>
          <p:cNvCxnSpPr/>
          <p:nvPr/>
        </p:nvCxnSpPr>
        <p:spPr>
          <a:xfrm flipH="1">
            <a:off x="1423359" y="3475916"/>
            <a:ext cx="744095" cy="915894"/>
          </a:xfrm>
          <a:prstGeom prst="straightConnector1">
            <a:avLst/>
          </a:prstGeom>
          <a:noFill/>
          <a:ln w="19050" cap="flat" cmpd="sng">
            <a:solidFill>
              <a:schemeClr val="dk1"/>
            </a:solidFill>
            <a:prstDash val="solid"/>
            <a:round/>
            <a:headEnd type="stealth" w="med" len="med"/>
            <a:tailEnd type="none" w="sm" len="sm"/>
          </a:ln>
        </p:spPr>
      </p:cxnSp>
      <p:pic>
        <p:nvPicPr>
          <p:cNvPr id="152" name="Google Shape;152;p9" descr="A picture containing clipart&#10;&#10;Description generated with high confidence"/>
          <p:cNvPicPr preferRelativeResize="0"/>
          <p:nvPr/>
        </p:nvPicPr>
        <p:blipFill rotWithShape="1">
          <a:blip r:embed="rId5">
            <a:alphaModFix/>
          </a:blip>
          <a:srcRect/>
          <a:stretch/>
        </p:blipFill>
        <p:spPr>
          <a:xfrm>
            <a:off x="7060933" y="4509645"/>
            <a:ext cx="922519" cy="400390"/>
          </a:xfrm>
          <a:prstGeom prst="rect">
            <a:avLst/>
          </a:prstGeom>
          <a:noFill/>
          <a:ln>
            <a:noFill/>
          </a:ln>
        </p:spPr>
      </p:pic>
      <p:cxnSp>
        <p:nvCxnSpPr>
          <p:cNvPr id="153" name="Google Shape;153;p9"/>
          <p:cNvCxnSpPr/>
          <p:nvPr/>
        </p:nvCxnSpPr>
        <p:spPr>
          <a:xfrm>
            <a:off x="6941622" y="3497436"/>
            <a:ext cx="779019" cy="971439"/>
          </a:xfrm>
          <a:prstGeom prst="straightConnector1">
            <a:avLst/>
          </a:prstGeom>
          <a:noFill/>
          <a:ln w="19050" cap="flat" cmpd="sng">
            <a:solidFill>
              <a:schemeClr val="dk1"/>
            </a:solidFill>
            <a:prstDash val="solid"/>
            <a:round/>
            <a:headEnd type="stealth" w="med" len="med"/>
            <a:tailEnd type="none" w="sm" len="sm"/>
          </a:ln>
        </p:spPr>
      </p:cxnSp>
      <p:sp>
        <p:nvSpPr>
          <p:cNvPr id="154" name="Google Shape;154;p9"/>
          <p:cNvSpPr/>
          <p:nvPr/>
        </p:nvSpPr>
        <p:spPr>
          <a:xfrm>
            <a:off x="8075130" y="4378643"/>
            <a:ext cx="41069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414141"/>
                </a:solidFill>
                <a:latin typeface="Constantia"/>
                <a:ea typeface="Constantia"/>
                <a:cs typeface="Constantia"/>
                <a:sym typeface="Constantia"/>
              </a:rPr>
              <a:t>+</a:t>
            </a:r>
            <a:endParaRPr sz="1100" b="0" i="0" u="none" strike="noStrike" cap="none">
              <a:solidFill>
                <a:schemeClr val="dk1"/>
              </a:solidFill>
              <a:latin typeface="Constantia"/>
              <a:ea typeface="Constantia"/>
              <a:cs typeface="Constantia"/>
              <a:sym typeface="Constantia"/>
            </a:endParaRPr>
          </a:p>
        </p:txBody>
      </p:sp>
      <p:sp>
        <p:nvSpPr>
          <p:cNvPr id="155" name="Google Shape;155;p9"/>
          <p:cNvSpPr/>
          <p:nvPr/>
        </p:nvSpPr>
        <p:spPr>
          <a:xfrm>
            <a:off x="263635" y="5550816"/>
            <a:ext cx="8553531" cy="106490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Constantia"/>
                <a:ea typeface="Constantia"/>
                <a:cs typeface="Constantia"/>
                <a:sym typeface="Constantia"/>
              </a:rPr>
              <a:t>Secret key </a:t>
            </a:r>
            <a:r>
              <a:rPr lang="en-US" sz="2000" b="0" i="0" u="none" strike="noStrike" cap="none">
                <a:solidFill>
                  <a:schemeClr val="dk1"/>
                </a:solidFill>
                <a:latin typeface="Constantia"/>
                <a:ea typeface="Constantia"/>
                <a:cs typeface="Constantia"/>
                <a:sym typeface="Constantia"/>
              </a:rPr>
              <a:t>refers to a sequence of symbols or a numerical value: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Constantia"/>
                <a:ea typeface="Constantia"/>
                <a:cs typeface="Constantia"/>
                <a:sym typeface="Constantia"/>
              </a:rPr>
              <a:t>Used by an algorithm to alter information &amp; making that information secure</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Constantia"/>
                <a:ea typeface="Constantia"/>
                <a:cs typeface="Constantia"/>
                <a:sym typeface="Constantia"/>
              </a:rPr>
              <a:t>Used by an algorithm to transform back message to its original form</a:t>
            </a:r>
            <a:endParaRPr sz="1800" b="0" i="0" u="none" strike="noStrike" cap="none">
              <a:solidFill>
                <a:schemeClr val="dk1"/>
              </a:solidFill>
              <a:latin typeface="Constantia"/>
              <a:ea typeface="Constantia"/>
              <a:cs typeface="Constantia"/>
              <a:sym typeface="Constantia"/>
            </a:endParaRPr>
          </a:p>
        </p:txBody>
      </p:sp>
      <p:sp>
        <p:nvSpPr>
          <p:cNvPr id="156" name="Google Shape;156;p9"/>
          <p:cNvSpPr txBox="1"/>
          <p:nvPr/>
        </p:nvSpPr>
        <p:spPr>
          <a:xfrm>
            <a:off x="131686" y="3808104"/>
            <a:ext cx="74254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Alice</a:t>
            </a:r>
            <a:endParaRPr sz="1800" b="0" i="0" u="none" strike="noStrike" cap="none">
              <a:solidFill>
                <a:srgbClr val="000000"/>
              </a:solidFill>
              <a:latin typeface="Constantia"/>
              <a:ea typeface="Constantia"/>
              <a:cs typeface="Constantia"/>
              <a:sym typeface="Constantia"/>
            </a:endParaRPr>
          </a:p>
        </p:txBody>
      </p:sp>
      <p:pic>
        <p:nvPicPr>
          <p:cNvPr id="157" name="Google Shape;157;p9"/>
          <p:cNvPicPr preferRelativeResize="0"/>
          <p:nvPr/>
        </p:nvPicPr>
        <p:blipFill rotWithShape="1">
          <a:blip r:embed="rId6">
            <a:alphaModFix/>
          </a:blip>
          <a:srcRect/>
          <a:stretch/>
        </p:blipFill>
        <p:spPr>
          <a:xfrm>
            <a:off x="98897" y="2879953"/>
            <a:ext cx="732868" cy="746961"/>
          </a:xfrm>
          <a:prstGeom prst="rect">
            <a:avLst/>
          </a:prstGeom>
          <a:noFill/>
          <a:ln>
            <a:noFill/>
          </a:ln>
        </p:spPr>
      </p:pic>
      <p:pic>
        <p:nvPicPr>
          <p:cNvPr id="158" name="Google Shape;158;p9" descr="Image result for i love you"/>
          <p:cNvPicPr preferRelativeResize="0"/>
          <p:nvPr/>
        </p:nvPicPr>
        <p:blipFill rotWithShape="1">
          <a:blip r:embed="rId7">
            <a:alphaModFix/>
          </a:blip>
          <a:srcRect l="13269" t="9015" r="13543" b="18550"/>
          <a:stretch/>
        </p:blipFill>
        <p:spPr>
          <a:xfrm>
            <a:off x="1097275" y="2333428"/>
            <a:ext cx="857315" cy="755929"/>
          </a:xfrm>
          <a:prstGeom prst="rect">
            <a:avLst/>
          </a:prstGeom>
          <a:noFill/>
          <a:ln>
            <a:noFill/>
          </a:ln>
        </p:spPr>
      </p:pic>
      <p:pic>
        <p:nvPicPr>
          <p:cNvPr id="159" name="Google Shape;159;p9" descr="Image result for i love you"/>
          <p:cNvPicPr preferRelativeResize="0"/>
          <p:nvPr/>
        </p:nvPicPr>
        <p:blipFill rotWithShape="1">
          <a:blip r:embed="rId7">
            <a:alphaModFix/>
          </a:blip>
          <a:srcRect l="13269" t="9015" r="13543" b="18550"/>
          <a:stretch/>
        </p:blipFill>
        <p:spPr>
          <a:xfrm>
            <a:off x="7121037" y="2397631"/>
            <a:ext cx="857315" cy="755929"/>
          </a:xfrm>
          <a:prstGeom prst="rect">
            <a:avLst/>
          </a:prstGeom>
          <a:noFill/>
          <a:ln>
            <a:noFill/>
          </a:ln>
        </p:spPr>
      </p:pic>
      <p:grpSp>
        <p:nvGrpSpPr>
          <p:cNvPr id="160" name="Google Shape;160;p9"/>
          <p:cNvGrpSpPr/>
          <p:nvPr/>
        </p:nvGrpSpPr>
        <p:grpSpPr>
          <a:xfrm>
            <a:off x="4145272" y="3356382"/>
            <a:ext cx="945781" cy="769907"/>
            <a:chOff x="-1924630" y="3519362"/>
            <a:chExt cx="945781" cy="769907"/>
          </a:xfrm>
        </p:grpSpPr>
        <p:pic>
          <p:nvPicPr>
            <p:cNvPr id="161" name="Google Shape;161;p9"/>
            <p:cNvPicPr preferRelativeResize="0"/>
            <p:nvPr/>
          </p:nvPicPr>
          <p:blipFill rotWithShape="1">
            <a:blip r:embed="rId8">
              <a:alphaModFix/>
            </a:blip>
            <a:srcRect/>
            <a:stretch/>
          </p:blipFill>
          <p:spPr>
            <a:xfrm>
              <a:off x="-1924630" y="3519362"/>
              <a:ext cx="857250" cy="762000"/>
            </a:xfrm>
            <a:prstGeom prst="rect">
              <a:avLst/>
            </a:prstGeom>
            <a:noFill/>
            <a:ln>
              <a:noFill/>
            </a:ln>
          </p:spPr>
        </p:pic>
        <p:pic>
          <p:nvPicPr>
            <p:cNvPr id="162" name="Google Shape;162;p9"/>
            <p:cNvPicPr preferRelativeResize="0"/>
            <p:nvPr/>
          </p:nvPicPr>
          <p:blipFill rotWithShape="1">
            <a:blip r:embed="rId9">
              <a:alphaModFix/>
            </a:blip>
            <a:srcRect/>
            <a:stretch/>
          </p:blipFill>
          <p:spPr>
            <a:xfrm>
              <a:off x="-1312182" y="3851174"/>
              <a:ext cx="333333" cy="438095"/>
            </a:xfrm>
            <a:prstGeom prst="rect">
              <a:avLst/>
            </a:prstGeom>
            <a:noFill/>
            <a:ln>
              <a:noFill/>
            </a:ln>
          </p:spPr>
        </p:pic>
      </p:grpSp>
      <p:sp>
        <p:nvSpPr>
          <p:cNvPr id="163" name="Google Shape;163;p9"/>
          <p:cNvSpPr txBox="1"/>
          <p:nvPr/>
        </p:nvSpPr>
        <p:spPr>
          <a:xfrm>
            <a:off x="809665" y="4992464"/>
            <a:ext cx="1683551"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encryption key</a:t>
            </a:r>
            <a:endParaRPr sz="1800" b="0" i="0" u="none" strike="noStrike" cap="none">
              <a:solidFill>
                <a:srgbClr val="000000"/>
              </a:solidFill>
              <a:latin typeface="Constantia"/>
              <a:ea typeface="Constantia"/>
              <a:cs typeface="Constantia"/>
              <a:sym typeface="Constantia"/>
            </a:endParaRPr>
          </a:p>
        </p:txBody>
      </p:sp>
      <p:sp>
        <p:nvSpPr>
          <p:cNvPr id="164" name="Google Shape;164;p9"/>
          <p:cNvSpPr txBox="1"/>
          <p:nvPr/>
        </p:nvSpPr>
        <p:spPr>
          <a:xfrm>
            <a:off x="6941622" y="4934471"/>
            <a:ext cx="1683551"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decryption key</a:t>
            </a:r>
            <a:endParaRPr sz="1800" b="0" i="0" u="none" strike="noStrike" cap="none">
              <a:solidFill>
                <a:srgbClr val="000000"/>
              </a:solidFill>
              <a:latin typeface="Constantia"/>
              <a:ea typeface="Constantia"/>
              <a:cs typeface="Constantia"/>
              <a:sym typeface="Constant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8"/>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Reading</a:t>
            </a:r>
            <a:endParaRPr/>
          </a:p>
        </p:txBody>
      </p:sp>
      <p:sp>
        <p:nvSpPr>
          <p:cNvPr id="656" name="Google Shape;656;p78"/>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lnSpc>
                <a:spcPct val="100000"/>
              </a:lnSpc>
              <a:spcBef>
                <a:spcPts val="0"/>
              </a:spcBef>
              <a:spcAft>
                <a:spcPts val="0"/>
              </a:spcAft>
              <a:buSzPts val="3200"/>
              <a:buChar char="•"/>
            </a:pPr>
            <a:r>
              <a:rPr lang="en-US" u="sng">
                <a:solidFill>
                  <a:schemeClr val="hlink"/>
                </a:solidFill>
                <a:hlinkClick r:id="rId3"/>
              </a:rPr>
              <a:t>http://web.cs.ucdavis.edu/~rogaway/classes/227/spring05/book/main.pdf</a:t>
            </a:r>
            <a:r>
              <a:rPr lang="en-US"/>
              <a:t> (Chapter 1 - 2)</a:t>
            </a:r>
            <a:endParaRPr/>
          </a:p>
          <a:p>
            <a:pPr marL="292100" lvl="0" indent="-88900" algn="l" rtl="0">
              <a:lnSpc>
                <a:spcPct val="100000"/>
              </a:lnSpc>
              <a:spcBef>
                <a:spcPts val="640"/>
              </a:spcBef>
              <a:spcAft>
                <a:spcPts val="0"/>
              </a:spcAft>
              <a:buSzPts val="3200"/>
              <a:buNone/>
            </a:pPr>
            <a:endParaRPr/>
          </a:p>
          <a:p>
            <a:pPr marL="292100" lvl="0" indent="-292100" algn="l" rtl="0">
              <a:lnSpc>
                <a:spcPct val="100000"/>
              </a:lnSpc>
              <a:spcBef>
                <a:spcPts val="640"/>
              </a:spcBef>
              <a:spcAft>
                <a:spcPts val="0"/>
              </a:spcAft>
              <a:buSzPts val="3200"/>
              <a:buChar char="•"/>
            </a:pPr>
            <a:r>
              <a:rPr lang="en-US" u="sng">
                <a:solidFill>
                  <a:schemeClr val="hlink"/>
                </a:solidFill>
                <a:hlinkClick r:id="rId4"/>
              </a:rPr>
              <a:t>http://cacr.uwaterloo.ca/hac/</a:t>
            </a:r>
            <a:endParaRPr/>
          </a:p>
          <a:p>
            <a:pPr marL="292100" lvl="0" indent="-88900" algn="l" rtl="0">
              <a:lnSpc>
                <a:spcPct val="100000"/>
              </a:lnSpc>
              <a:spcBef>
                <a:spcPts val="640"/>
              </a:spcBef>
              <a:spcAft>
                <a:spcPts val="0"/>
              </a:spcAft>
              <a:buSzPts val="3200"/>
              <a:buNone/>
            </a:pPr>
            <a:endParaRPr/>
          </a:p>
          <a:p>
            <a:pPr marL="292100" lvl="0" indent="-292100" algn="l" rtl="0">
              <a:lnSpc>
                <a:spcPct val="100000"/>
              </a:lnSpc>
              <a:spcBef>
                <a:spcPts val="640"/>
              </a:spcBef>
              <a:spcAft>
                <a:spcPts val="0"/>
              </a:spcAft>
              <a:buSzPts val="3200"/>
              <a:buChar char="•"/>
            </a:pPr>
            <a:r>
              <a:rPr lang="en-US" u="sng">
                <a:solidFill>
                  <a:schemeClr val="hlink"/>
                </a:solidFill>
                <a:hlinkClick r:id="rId5"/>
              </a:rPr>
              <a:t>https://www.cs.uri.edu/cryptography/index.htm</a:t>
            </a:r>
            <a:endParaRPr/>
          </a:p>
          <a:p>
            <a:pPr marL="0" lvl="0" indent="0" algn="l" rtl="0">
              <a:lnSpc>
                <a:spcPct val="100000"/>
              </a:lnSpc>
              <a:spcBef>
                <a:spcPts val="640"/>
              </a:spcBef>
              <a:spcAft>
                <a:spcPts val="0"/>
              </a:spcAft>
              <a:buSzPts val="3200"/>
              <a:buNone/>
            </a:pPr>
            <a:endParaRPr/>
          </a:p>
          <a:p>
            <a:pPr marL="0" lvl="0" indent="0" algn="l" rtl="0">
              <a:lnSpc>
                <a:spcPct val="100000"/>
              </a:lnSpc>
              <a:spcBef>
                <a:spcPts val="640"/>
              </a:spcBef>
              <a:spcAft>
                <a:spcPts val="0"/>
              </a:spcAft>
              <a:buSzPts val="3200"/>
              <a:buNone/>
            </a:pPr>
            <a:endParaRPr/>
          </a:p>
        </p:txBody>
      </p:sp>
      <p:sp>
        <p:nvSpPr>
          <p:cNvPr id="657" name="Google Shape;657;p7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50</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Terminology</a:t>
            </a:r>
            <a:endParaRPr/>
          </a:p>
        </p:txBody>
      </p:sp>
      <p:sp>
        <p:nvSpPr>
          <p:cNvPr id="171" name="Google Shape;171;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92100" lvl="0" indent="-292100" algn="l" rtl="0">
              <a:lnSpc>
                <a:spcPct val="100000"/>
              </a:lnSpc>
              <a:spcBef>
                <a:spcPts val="0"/>
              </a:spcBef>
              <a:spcAft>
                <a:spcPts val="0"/>
              </a:spcAft>
              <a:buSzPts val="2800"/>
              <a:buChar char="•"/>
            </a:pPr>
            <a:r>
              <a:rPr lang="en-US" sz="2800"/>
              <a:t>Encryption and Decryption</a:t>
            </a:r>
            <a:endParaRPr/>
          </a:p>
          <a:p>
            <a:pPr marL="635000" lvl="1" indent="-292100" algn="l" rtl="0">
              <a:lnSpc>
                <a:spcPct val="100000"/>
              </a:lnSpc>
              <a:spcBef>
                <a:spcPts val="480"/>
              </a:spcBef>
              <a:spcAft>
                <a:spcPts val="0"/>
              </a:spcAft>
              <a:buSzPts val="2400"/>
              <a:buChar char="–"/>
            </a:pPr>
            <a:r>
              <a:rPr lang="en-US" sz="2400"/>
              <a:t>Encryption: a process of encoding a message so that its meaning is </a:t>
            </a:r>
            <a:r>
              <a:rPr lang="en-US" sz="2400">
                <a:solidFill>
                  <a:srgbClr val="0000FF"/>
                </a:solidFill>
              </a:rPr>
              <a:t>not obvious</a:t>
            </a:r>
            <a:endParaRPr/>
          </a:p>
          <a:p>
            <a:pPr marL="635000" lvl="1" indent="-292100" algn="l" rtl="0">
              <a:lnSpc>
                <a:spcPct val="100000"/>
              </a:lnSpc>
              <a:spcBef>
                <a:spcPts val="480"/>
              </a:spcBef>
              <a:spcAft>
                <a:spcPts val="0"/>
              </a:spcAft>
              <a:buSzPts val="2400"/>
              <a:buChar char="–"/>
            </a:pPr>
            <a:r>
              <a:rPr lang="en-US" sz="2400"/>
              <a:t>Decryption: the reverse process</a:t>
            </a:r>
            <a:endParaRPr/>
          </a:p>
          <a:p>
            <a:pPr marL="635000" lvl="1" indent="-139700" algn="l" rtl="0">
              <a:lnSpc>
                <a:spcPct val="100000"/>
              </a:lnSpc>
              <a:spcBef>
                <a:spcPts val="480"/>
              </a:spcBef>
              <a:spcAft>
                <a:spcPts val="0"/>
              </a:spcAft>
              <a:buSzPts val="2400"/>
              <a:buNone/>
            </a:pPr>
            <a:endParaRPr sz="2400"/>
          </a:p>
          <a:p>
            <a:pPr marL="292100" lvl="1" indent="-292100" algn="l" rtl="0">
              <a:lnSpc>
                <a:spcPct val="100000"/>
              </a:lnSpc>
              <a:spcBef>
                <a:spcPts val="560"/>
              </a:spcBef>
              <a:spcAft>
                <a:spcPts val="0"/>
              </a:spcAft>
              <a:buSzPts val="2800"/>
              <a:buFont typeface="Arial"/>
              <a:buChar char="•"/>
            </a:pPr>
            <a:r>
              <a:rPr lang="en-US"/>
              <a:t>Plaintext vs. Ciphertext</a:t>
            </a:r>
            <a:endParaRPr/>
          </a:p>
          <a:p>
            <a:pPr marL="635000" lvl="1" indent="-292100" algn="l" rtl="0">
              <a:lnSpc>
                <a:spcPct val="100000"/>
              </a:lnSpc>
              <a:spcBef>
                <a:spcPts val="480"/>
              </a:spcBef>
              <a:spcAft>
                <a:spcPts val="0"/>
              </a:spcAft>
              <a:buSzPts val="2400"/>
              <a:buChar char="–"/>
            </a:pPr>
            <a:r>
              <a:rPr lang="en-US" sz="2400"/>
              <a:t>P(plaintext): the </a:t>
            </a:r>
            <a:r>
              <a:rPr lang="en-US" sz="2400" b="1">
                <a:solidFill>
                  <a:srgbClr val="0000FF"/>
                </a:solidFill>
              </a:rPr>
              <a:t>original</a:t>
            </a:r>
            <a:r>
              <a:rPr lang="en-US" sz="2400"/>
              <a:t> form of a message</a:t>
            </a:r>
            <a:endParaRPr/>
          </a:p>
          <a:p>
            <a:pPr marL="635000" lvl="1" indent="-292100" algn="l" rtl="0">
              <a:lnSpc>
                <a:spcPct val="100000"/>
              </a:lnSpc>
              <a:spcBef>
                <a:spcPts val="480"/>
              </a:spcBef>
              <a:spcAft>
                <a:spcPts val="0"/>
              </a:spcAft>
              <a:buSzPts val="2400"/>
              <a:buChar char="–"/>
            </a:pPr>
            <a:r>
              <a:rPr lang="en-US" sz="2400"/>
              <a:t>C(ciphertext): the </a:t>
            </a:r>
            <a:r>
              <a:rPr lang="en-US" sz="2400" b="1">
                <a:solidFill>
                  <a:srgbClr val="0000FF"/>
                </a:solidFill>
              </a:rPr>
              <a:t>encrypted</a:t>
            </a:r>
            <a:r>
              <a:rPr lang="en-US" sz="2400"/>
              <a:t> form</a:t>
            </a:r>
            <a:endParaRPr/>
          </a:p>
          <a:p>
            <a:pPr marL="635000" lvl="1" indent="-139700" algn="l" rtl="0">
              <a:lnSpc>
                <a:spcPct val="100000"/>
              </a:lnSpc>
              <a:spcBef>
                <a:spcPts val="480"/>
              </a:spcBef>
              <a:spcAft>
                <a:spcPts val="0"/>
              </a:spcAft>
              <a:buSzPts val="2400"/>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lnSpc>
                <a:spcPct val="100000"/>
              </a:lnSpc>
              <a:spcBef>
                <a:spcPts val="0"/>
              </a:spcBef>
              <a:spcAft>
                <a:spcPts val="0"/>
              </a:spcAft>
              <a:buClr>
                <a:schemeClr val="dk2"/>
              </a:buClr>
              <a:buSzPts val="4400"/>
              <a:buFont typeface="Calibri"/>
              <a:buNone/>
            </a:pPr>
            <a:r>
              <a:rPr lang="en-US"/>
              <a:t>Terminology</a:t>
            </a:r>
            <a:endParaRPr/>
          </a:p>
        </p:txBody>
      </p:sp>
      <p:sp>
        <p:nvSpPr>
          <p:cNvPr id="178" name="Google Shape;17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92100" lvl="0" indent="-292100" algn="l" rtl="0">
              <a:lnSpc>
                <a:spcPct val="100000"/>
              </a:lnSpc>
              <a:spcBef>
                <a:spcPts val="0"/>
              </a:spcBef>
              <a:spcAft>
                <a:spcPts val="0"/>
              </a:spcAft>
              <a:buSzPts val="2800"/>
              <a:buChar char="•"/>
            </a:pPr>
            <a:r>
              <a:rPr lang="en-US" sz="2800"/>
              <a:t> Basic operations</a:t>
            </a:r>
            <a:endParaRPr/>
          </a:p>
          <a:p>
            <a:pPr marL="635000" lvl="1" indent="-292100" algn="l" rtl="0">
              <a:lnSpc>
                <a:spcPct val="100000"/>
              </a:lnSpc>
              <a:spcBef>
                <a:spcPts val="480"/>
              </a:spcBef>
              <a:spcAft>
                <a:spcPts val="0"/>
              </a:spcAft>
              <a:buSzPts val="2400"/>
              <a:buChar char="–"/>
            </a:pPr>
            <a:r>
              <a:rPr lang="en-US" sz="2400"/>
              <a:t>plaintext to ciphertext: encryption: C = E(P,K)</a:t>
            </a:r>
            <a:endParaRPr/>
          </a:p>
          <a:p>
            <a:pPr marL="635000" lvl="1" indent="-292100" algn="l" rtl="0">
              <a:lnSpc>
                <a:spcPct val="100000"/>
              </a:lnSpc>
              <a:spcBef>
                <a:spcPts val="480"/>
              </a:spcBef>
              <a:spcAft>
                <a:spcPts val="0"/>
              </a:spcAft>
              <a:buSzPts val="2400"/>
              <a:buChar char="–"/>
            </a:pPr>
            <a:r>
              <a:rPr lang="en-US" sz="2400"/>
              <a:t>ciphertext to plaintext: decryption: P = D(C,K1)</a:t>
            </a:r>
            <a:endParaRPr/>
          </a:p>
          <a:p>
            <a:pPr marL="635000" lvl="1" indent="-292100" algn="l" rtl="0">
              <a:lnSpc>
                <a:spcPct val="100000"/>
              </a:lnSpc>
              <a:spcBef>
                <a:spcPts val="480"/>
              </a:spcBef>
              <a:spcAft>
                <a:spcPts val="0"/>
              </a:spcAft>
              <a:buSzPts val="2400"/>
              <a:buChar char="–"/>
            </a:pPr>
            <a:r>
              <a:rPr lang="en-US" sz="2400"/>
              <a:t>requirement: P = D(E(P,K),K1)</a:t>
            </a:r>
            <a:endParaRPr/>
          </a:p>
        </p:txBody>
      </p:sp>
      <p:pic>
        <p:nvPicPr>
          <p:cNvPr id="179" name="Google Shape;179;p12"/>
          <p:cNvPicPr preferRelativeResize="0"/>
          <p:nvPr/>
        </p:nvPicPr>
        <p:blipFill rotWithShape="1">
          <a:blip r:embed="rId3">
            <a:alphaModFix/>
          </a:blip>
          <a:srcRect/>
          <a:stretch/>
        </p:blipFill>
        <p:spPr>
          <a:xfrm>
            <a:off x="8133312" y="4433022"/>
            <a:ext cx="661157" cy="755608"/>
          </a:xfrm>
          <a:prstGeom prst="rect">
            <a:avLst/>
          </a:prstGeom>
          <a:noFill/>
          <a:ln>
            <a:noFill/>
          </a:ln>
        </p:spPr>
      </p:pic>
      <p:cxnSp>
        <p:nvCxnSpPr>
          <p:cNvPr id="180" name="Google Shape;180;p12"/>
          <p:cNvCxnSpPr/>
          <p:nvPr/>
        </p:nvCxnSpPr>
        <p:spPr>
          <a:xfrm rot="10800000">
            <a:off x="892802" y="4756589"/>
            <a:ext cx="1227013" cy="0"/>
          </a:xfrm>
          <a:prstGeom prst="straightConnector1">
            <a:avLst/>
          </a:prstGeom>
          <a:noFill/>
          <a:ln w="19050" cap="flat" cmpd="sng">
            <a:solidFill>
              <a:schemeClr val="dk1"/>
            </a:solidFill>
            <a:prstDash val="solid"/>
            <a:round/>
            <a:headEnd type="stealth" w="med" len="med"/>
            <a:tailEnd type="none" w="sm" len="sm"/>
          </a:ln>
        </p:spPr>
      </p:cxnSp>
      <p:cxnSp>
        <p:nvCxnSpPr>
          <p:cNvPr id="181" name="Google Shape;181;p12"/>
          <p:cNvCxnSpPr/>
          <p:nvPr/>
        </p:nvCxnSpPr>
        <p:spPr>
          <a:xfrm rot="10800000">
            <a:off x="3905956" y="4777472"/>
            <a:ext cx="1216831" cy="0"/>
          </a:xfrm>
          <a:prstGeom prst="straightConnector1">
            <a:avLst/>
          </a:prstGeom>
          <a:noFill/>
          <a:ln w="19050" cap="flat" cmpd="sng">
            <a:solidFill>
              <a:schemeClr val="dk1"/>
            </a:solidFill>
            <a:prstDash val="solid"/>
            <a:round/>
            <a:headEnd type="stealth" w="med" len="med"/>
            <a:tailEnd type="none" w="sm" len="sm"/>
          </a:ln>
        </p:spPr>
      </p:cxnSp>
      <p:sp>
        <p:nvSpPr>
          <p:cNvPr id="182" name="Google Shape;182;p12"/>
          <p:cNvSpPr txBox="1"/>
          <p:nvPr/>
        </p:nvSpPr>
        <p:spPr>
          <a:xfrm>
            <a:off x="2250435" y="4456883"/>
            <a:ext cx="1536868" cy="707886"/>
          </a:xfrm>
          <a:prstGeom prst="rect">
            <a:avLst/>
          </a:prstGeom>
          <a:noFill/>
          <a:ln w="19050" cap="flat" cmpd="sng">
            <a:solidFill>
              <a:srgbClr val="3366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Encryption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Algorithm</a:t>
            </a:r>
            <a:endParaRPr sz="1400" b="0" i="0" u="none" strike="noStrike" cap="none">
              <a:solidFill>
                <a:srgbClr val="000000"/>
              </a:solidFill>
              <a:latin typeface="Arial"/>
              <a:ea typeface="Arial"/>
              <a:cs typeface="Arial"/>
              <a:sym typeface="Arial"/>
            </a:endParaRPr>
          </a:p>
        </p:txBody>
      </p:sp>
      <p:sp>
        <p:nvSpPr>
          <p:cNvPr id="183" name="Google Shape;183;p12"/>
          <p:cNvSpPr txBox="1"/>
          <p:nvPr/>
        </p:nvSpPr>
        <p:spPr>
          <a:xfrm>
            <a:off x="5261139" y="4456883"/>
            <a:ext cx="1536868" cy="707886"/>
          </a:xfrm>
          <a:prstGeom prst="rect">
            <a:avLst/>
          </a:prstGeom>
          <a:noFill/>
          <a:ln w="19050" cap="flat" cmpd="sng">
            <a:solidFill>
              <a:srgbClr val="3366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Decryption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Algorithm</a:t>
            </a:r>
            <a:endParaRPr sz="1400" b="0" i="0" u="none" strike="noStrike" cap="none">
              <a:solidFill>
                <a:srgbClr val="000000"/>
              </a:solidFill>
              <a:latin typeface="Arial"/>
              <a:ea typeface="Arial"/>
              <a:cs typeface="Arial"/>
              <a:sym typeface="Arial"/>
            </a:endParaRPr>
          </a:p>
        </p:txBody>
      </p:sp>
      <p:cxnSp>
        <p:nvCxnSpPr>
          <p:cNvPr id="184" name="Google Shape;184;p12"/>
          <p:cNvCxnSpPr/>
          <p:nvPr/>
        </p:nvCxnSpPr>
        <p:spPr>
          <a:xfrm rot="10800000">
            <a:off x="6891081" y="4777472"/>
            <a:ext cx="1216831" cy="0"/>
          </a:xfrm>
          <a:prstGeom prst="straightConnector1">
            <a:avLst/>
          </a:prstGeom>
          <a:noFill/>
          <a:ln w="19050" cap="flat" cmpd="sng">
            <a:solidFill>
              <a:schemeClr val="dk1"/>
            </a:solidFill>
            <a:prstDash val="solid"/>
            <a:round/>
            <a:headEnd type="stealth" w="med" len="med"/>
            <a:tailEnd type="none" w="sm" len="sm"/>
          </a:ln>
        </p:spPr>
      </p:cxnSp>
      <p:sp>
        <p:nvSpPr>
          <p:cNvPr id="185" name="Google Shape;185;p12"/>
          <p:cNvSpPr txBox="1"/>
          <p:nvPr/>
        </p:nvSpPr>
        <p:spPr>
          <a:xfrm>
            <a:off x="7956270" y="5345668"/>
            <a:ext cx="103176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Bob</a:t>
            </a:r>
            <a:endParaRPr sz="1800" b="0" i="0" u="none" strike="noStrike" cap="none">
              <a:solidFill>
                <a:srgbClr val="000000"/>
              </a:solidFill>
              <a:latin typeface="Constantia"/>
              <a:ea typeface="Constantia"/>
              <a:cs typeface="Constantia"/>
              <a:sym typeface="Constantia"/>
            </a:endParaRPr>
          </a:p>
        </p:txBody>
      </p:sp>
      <p:sp>
        <p:nvSpPr>
          <p:cNvPr id="186" name="Google Shape;186;p12"/>
          <p:cNvSpPr txBox="1"/>
          <p:nvPr/>
        </p:nvSpPr>
        <p:spPr>
          <a:xfrm>
            <a:off x="108989" y="5333067"/>
            <a:ext cx="74254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Alice</a:t>
            </a:r>
            <a:endParaRPr sz="1800" b="0" i="0" u="none" strike="noStrike" cap="none">
              <a:solidFill>
                <a:srgbClr val="000000"/>
              </a:solidFill>
              <a:latin typeface="Constantia"/>
              <a:ea typeface="Constantia"/>
              <a:cs typeface="Constantia"/>
              <a:sym typeface="Constantia"/>
            </a:endParaRPr>
          </a:p>
        </p:txBody>
      </p:sp>
      <p:pic>
        <p:nvPicPr>
          <p:cNvPr id="187" name="Google Shape;187;p12"/>
          <p:cNvPicPr preferRelativeResize="0"/>
          <p:nvPr/>
        </p:nvPicPr>
        <p:blipFill rotWithShape="1">
          <a:blip r:embed="rId4">
            <a:alphaModFix/>
          </a:blip>
          <a:srcRect/>
          <a:stretch/>
        </p:blipFill>
        <p:spPr>
          <a:xfrm>
            <a:off x="76200" y="4404916"/>
            <a:ext cx="732868" cy="746961"/>
          </a:xfrm>
          <a:prstGeom prst="rect">
            <a:avLst/>
          </a:prstGeom>
          <a:noFill/>
          <a:ln>
            <a:noFill/>
          </a:ln>
        </p:spPr>
      </p:pic>
      <p:sp>
        <p:nvSpPr>
          <p:cNvPr id="188" name="Google Shape;188;p12"/>
          <p:cNvSpPr txBox="1"/>
          <p:nvPr/>
        </p:nvSpPr>
        <p:spPr>
          <a:xfrm>
            <a:off x="986771" y="4272232"/>
            <a:ext cx="1031764" cy="369301"/>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rgbClr val="FF0000"/>
              </a:buClr>
              <a:buSzPct val="100000"/>
              <a:buFont typeface="Arial"/>
              <a:buNone/>
            </a:pPr>
            <a:r>
              <a:rPr lang="en-US" sz="1800" b="0" i="0" u="none" strike="noStrike" cap="none">
                <a:solidFill>
                  <a:srgbClr val="FF0000"/>
                </a:solidFill>
                <a:latin typeface="Cambria"/>
                <a:ea typeface="Cambria"/>
                <a:cs typeface="Cambria"/>
                <a:sym typeface="Cambria"/>
              </a:rPr>
              <a:t>plaintext</a:t>
            </a:r>
            <a:endParaRPr sz="1400" b="0" i="0" u="none" strike="noStrike" cap="none">
              <a:solidFill>
                <a:srgbClr val="000000"/>
              </a:solidFill>
              <a:latin typeface="Arial"/>
              <a:ea typeface="Arial"/>
              <a:cs typeface="Arial"/>
              <a:sym typeface="Arial"/>
            </a:endParaRPr>
          </a:p>
        </p:txBody>
      </p:sp>
      <p:sp>
        <p:nvSpPr>
          <p:cNvPr id="189" name="Google Shape;189;p12"/>
          <p:cNvSpPr txBox="1"/>
          <p:nvPr/>
        </p:nvSpPr>
        <p:spPr>
          <a:xfrm>
            <a:off x="3940887" y="4272232"/>
            <a:ext cx="1216831" cy="411383"/>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FF0000"/>
              </a:buClr>
              <a:buSzPts val="1700"/>
              <a:buFont typeface="Arial"/>
              <a:buNone/>
            </a:pPr>
            <a:r>
              <a:rPr lang="en-US" sz="1700" b="0" i="0" u="none" strike="noStrike" cap="none">
                <a:solidFill>
                  <a:srgbClr val="FF0000"/>
                </a:solidFill>
                <a:latin typeface="Cambria"/>
                <a:ea typeface="Cambria"/>
                <a:cs typeface="Cambria"/>
                <a:sym typeface="Cambria"/>
              </a:rPr>
              <a:t>ciphertext</a:t>
            </a:r>
            <a:endParaRPr sz="1400" b="0" i="0" u="none" strike="noStrike" cap="none">
              <a:solidFill>
                <a:srgbClr val="000000"/>
              </a:solidFill>
              <a:latin typeface="Arial"/>
              <a:ea typeface="Arial"/>
              <a:cs typeface="Arial"/>
              <a:sym typeface="Arial"/>
            </a:endParaRPr>
          </a:p>
        </p:txBody>
      </p:sp>
      <p:sp>
        <p:nvSpPr>
          <p:cNvPr id="190" name="Google Shape;190;p12"/>
          <p:cNvSpPr txBox="1"/>
          <p:nvPr/>
        </p:nvSpPr>
        <p:spPr>
          <a:xfrm>
            <a:off x="6971182" y="4272231"/>
            <a:ext cx="1031764" cy="369301"/>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rgbClr val="FF0000"/>
              </a:buClr>
              <a:buSzPct val="100000"/>
              <a:buFont typeface="Arial"/>
              <a:buNone/>
            </a:pPr>
            <a:r>
              <a:rPr lang="en-US" sz="1800" b="0" i="0" u="none" strike="noStrike" cap="none">
                <a:solidFill>
                  <a:srgbClr val="FF0000"/>
                </a:solidFill>
                <a:latin typeface="Cambria"/>
                <a:ea typeface="Cambria"/>
                <a:cs typeface="Cambria"/>
                <a:sym typeface="Cambria"/>
              </a:rPr>
              <a:t>plaintext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3"/>
          <p:cNvPicPr preferRelativeResize="0"/>
          <p:nvPr/>
        </p:nvPicPr>
        <p:blipFill rotWithShape="1">
          <a:blip r:embed="rId3">
            <a:alphaModFix/>
          </a:blip>
          <a:srcRect/>
          <a:stretch/>
        </p:blipFill>
        <p:spPr>
          <a:xfrm>
            <a:off x="990600" y="1219200"/>
            <a:ext cx="1676400" cy="1708638"/>
          </a:xfrm>
          <a:prstGeom prst="rect">
            <a:avLst/>
          </a:prstGeom>
          <a:noFill/>
          <a:ln>
            <a:noFill/>
          </a:ln>
        </p:spPr>
      </p:pic>
      <p:pic>
        <p:nvPicPr>
          <p:cNvPr id="197" name="Google Shape;197;p13"/>
          <p:cNvPicPr preferRelativeResize="0"/>
          <p:nvPr/>
        </p:nvPicPr>
        <p:blipFill rotWithShape="1">
          <a:blip r:embed="rId4">
            <a:alphaModFix/>
          </a:blip>
          <a:srcRect/>
          <a:stretch/>
        </p:blipFill>
        <p:spPr>
          <a:xfrm>
            <a:off x="6858000" y="1295400"/>
            <a:ext cx="1219200" cy="1515580"/>
          </a:xfrm>
          <a:prstGeom prst="rect">
            <a:avLst/>
          </a:prstGeom>
          <a:noFill/>
          <a:ln>
            <a:noFill/>
          </a:ln>
        </p:spPr>
      </p:pic>
      <p:cxnSp>
        <p:nvCxnSpPr>
          <p:cNvPr id="198" name="Google Shape;198;p13"/>
          <p:cNvCxnSpPr/>
          <p:nvPr/>
        </p:nvCxnSpPr>
        <p:spPr>
          <a:xfrm>
            <a:off x="2895600" y="1752600"/>
            <a:ext cx="3657600" cy="914400"/>
          </a:xfrm>
          <a:prstGeom prst="curvedConnector3">
            <a:avLst>
              <a:gd name="adj1" fmla="val 50000"/>
            </a:avLst>
          </a:prstGeom>
          <a:noFill/>
          <a:ln w="38100" cap="flat" cmpd="sng">
            <a:solidFill>
              <a:srgbClr val="000000"/>
            </a:solidFill>
            <a:prstDash val="solid"/>
            <a:round/>
            <a:headEnd type="stealth" w="med" len="med"/>
            <a:tailEnd type="stealth" w="med" len="med"/>
          </a:ln>
        </p:spPr>
      </p:cxnSp>
      <p:sp>
        <p:nvSpPr>
          <p:cNvPr id="199" name="Google Shape;199;p13"/>
          <p:cNvSpPr txBox="1"/>
          <p:nvPr/>
        </p:nvSpPr>
        <p:spPr>
          <a:xfrm>
            <a:off x="2641112" y="1066800"/>
            <a:ext cx="406888"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200" name="Google Shape;200;p13"/>
          <p:cNvSpPr/>
          <p:nvPr/>
        </p:nvSpPr>
        <p:spPr>
          <a:xfrm>
            <a:off x="4267200" y="2209800"/>
            <a:ext cx="609600" cy="1219200"/>
          </a:xfrm>
          <a:prstGeom prst="downArrow">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mbria"/>
              <a:buNone/>
            </a:pPr>
            <a:endParaRPr sz="2400" b="1" i="0" u="none" strike="noStrike" cap="none">
              <a:solidFill>
                <a:schemeClr val="lt1"/>
              </a:solidFill>
              <a:latin typeface="Arial"/>
              <a:ea typeface="Arial"/>
              <a:cs typeface="Arial"/>
              <a:sym typeface="Arial"/>
            </a:endParaRPr>
          </a:p>
        </p:txBody>
      </p:sp>
      <p:sp>
        <p:nvSpPr>
          <p:cNvPr id="201" name="Google Shape;201;p13"/>
          <p:cNvSpPr txBox="1"/>
          <p:nvPr/>
        </p:nvSpPr>
        <p:spPr>
          <a:xfrm>
            <a:off x="6349756" y="2810980"/>
            <a:ext cx="406888"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202" name="Google Shape;202;p13"/>
          <p:cNvSpPr txBox="1"/>
          <p:nvPr/>
        </p:nvSpPr>
        <p:spPr>
          <a:xfrm>
            <a:off x="1517711" y="2895600"/>
            <a:ext cx="622178" cy="3951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Alice</a:t>
            </a:r>
            <a:endParaRPr sz="1400" b="0" i="0" u="none" strike="noStrike" cap="none">
              <a:solidFill>
                <a:srgbClr val="000000"/>
              </a:solidFill>
              <a:latin typeface="Arial"/>
              <a:ea typeface="Arial"/>
              <a:cs typeface="Arial"/>
              <a:sym typeface="Arial"/>
            </a:endParaRPr>
          </a:p>
        </p:txBody>
      </p:sp>
      <p:sp>
        <p:nvSpPr>
          <p:cNvPr id="203" name="Google Shape;203;p13"/>
          <p:cNvSpPr txBox="1"/>
          <p:nvPr/>
        </p:nvSpPr>
        <p:spPr>
          <a:xfrm>
            <a:off x="7200900" y="2895600"/>
            <a:ext cx="533400" cy="3951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Bob</a:t>
            </a:r>
            <a:endParaRPr sz="1400" b="0" i="0" u="none" strike="noStrike" cap="none">
              <a:solidFill>
                <a:srgbClr val="000000"/>
              </a:solidFill>
              <a:latin typeface="Arial"/>
              <a:ea typeface="Arial"/>
              <a:cs typeface="Arial"/>
              <a:sym typeface="Arial"/>
            </a:endParaRPr>
          </a:p>
        </p:txBody>
      </p:sp>
      <p:sp>
        <p:nvSpPr>
          <p:cNvPr id="204" name="Google Shape;204;p1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05" name="Google Shape;205;p13"/>
          <p:cNvSpPr txBox="1"/>
          <p:nvPr/>
        </p:nvSpPr>
        <p:spPr>
          <a:xfrm>
            <a:off x="1310691" y="5316378"/>
            <a:ext cx="6995109" cy="98488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mbria"/>
                <a:ea typeface="Cambria"/>
                <a:cs typeface="Cambria"/>
                <a:sym typeface="Cambria"/>
              </a:rPr>
              <a:t>Goal 1: </a:t>
            </a:r>
            <a:r>
              <a:rPr lang="en-US" sz="3200" b="0" i="1" u="sng" strike="noStrike" cap="none">
                <a:solidFill>
                  <a:schemeClr val="dk2"/>
                </a:solidFill>
                <a:latin typeface="Cambria"/>
                <a:ea typeface="Cambria"/>
                <a:cs typeface="Cambria"/>
                <a:sym typeface="Cambria"/>
              </a:rPr>
              <a:t>Confidentiality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mbria"/>
                <a:ea typeface="Cambria"/>
                <a:cs typeface="Cambria"/>
                <a:sym typeface="Cambria"/>
              </a:rPr>
              <a:t>Eve should not be able to read M. </a:t>
            </a:r>
            <a:endParaRPr sz="1400" b="0" i="0" u="none" strike="noStrike" cap="none">
              <a:solidFill>
                <a:srgbClr val="000000"/>
              </a:solidFill>
              <a:latin typeface="Arial"/>
              <a:ea typeface="Arial"/>
              <a:cs typeface="Arial"/>
              <a:sym typeface="Arial"/>
            </a:endParaRPr>
          </a:p>
        </p:txBody>
      </p:sp>
      <p:grpSp>
        <p:nvGrpSpPr>
          <p:cNvPr id="206" name="Google Shape;206;p13"/>
          <p:cNvGrpSpPr/>
          <p:nvPr/>
        </p:nvGrpSpPr>
        <p:grpSpPr>
          <a:xfrm>
            <a:off x="4043028" y="3505200"/>
            <a:ext cx="1057945" cy="1666204"/>
            <a:chOff x="4043028" y="3924898"/>
            <a:chExt cx="1057945" cy="1666204"/>
          </a:xfrm>
        </p:grpSpPr>
        <p:sp>
          <p:nvSpPr>
            <p:cNvPr id="207" name="Google Shape;207;p13"/>
            <p:cNvSpPr txBox="1"/>
            <p:nvPr/>
          </p:nvSpPr>
          <p:spPr>
            <a:xfrm>
              <a:off x="4114800" y="5126392"/>
              <a:ext cx="914400" cy="4647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Eve </a:t>
              </a:r>
              <a:br>
                <a:rPr lang="en-US" sz="2400" b="0" i="0" u="none" strike="noStrike" cap="none">
                  <a:solidFill>
                    <a:schemeClr val="dk1"/>
                  </a:solidFill>
                  <a:latin typeface="Calibri"/>
                  <a:ea typeface="Calibri"/>
                  <a:cs typeface="Calibri"/>
                  <a:sym typeface="Calibri"/>
                </a:rPr>
              </a:br>
              <a:endParaRPr sz="2400" b="0" i="0" u="none" strike="noStrike" cap="none">
                <a:solidFill>
                  <a:schemeClr val="dk1"/>
                </a:solidFill>
                <a:latin typeface="Calibri"/>
                <a:ea typeface="Calibri"/>
                <a:cs typeface="Calibri"/>
                <a:sym typeface="Calibri"/>
              </a:endParaRPr>
            </a:p>
          </p:txBody>
        </p:sp>
        <p:pic>
          <p:nvPicPr>
            <p:cNvPr id="208" name="Google Shape;208;p13" descr="bsd-big"/>
            <p:cNvPicPr preferRelativeResize="0"/>
            <p:nvPr/>
          </p:nvPicPr>
          <p:blipFill rotWithShape="1">
            <a:blip r:embed="rId5">
              <a:alphaModFix/>
            </a:blip>
            <a:srcRect/>
            <a:stretch/>
          </p:blipFill>
          <p:spPr>
            <a:xfrm>
              <a:off x="4043028" y="3924898"/>
              <a:ext cx="1057945" cy="1282161"/>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4"/>
          <p:cNvPicPr preferRelativeResize="0"/>
          <p:nvPr/>
        </p:nvPicPr>
        <p:blipFill rotWithShape="1">
          <a:blip r:embed="rId3">
            <a:alphaModFix/>
          </a:blip>
          <a:srcRect/>
          <a:stretch/>
        </p:blipFill>
        <p:spPr>
          <a:xfrm>
            <a:off x="3352800" y="1447800"/>
            <a:ext cx="2438400" cy="1842977"/>
          </a:xfrm>
          <a:prstGeom prst="rect">
            <a:avLst/>
          </a:prstGeom>
          <a:noFill/>
          <a:ln>
            <a:noFill/>
          </a:ln>
        </p:spPr>
      </p:pic>
      <p:pic>
        <p:nvPicPr>
          <p:cNvPr id="215" name="Google Shape;215;p14"/>
          <p:cNvPicPr preferRelativeResize="0"/>
          <p:nvPr/>
        </p:nvPicPr>
        <p:blipFill rotWithShape="1">
          <a:blip r:embed="rId4">
            <a:alphaModFix/>
          </a:blip>
          <a:srcRect/>
          <a:stretch/>
        </p:blipFill>
        <p:spPr>
          <a:xfrm>
            <a:off x="990600" y="1219200"/>
            <a:ext cx="1676400" cy="1708638"/>
          </a:xfrm>
          <a:prstGeom prst="rect">
            <a:avLst/>
          </a:prstGeom>
          <a:noFill/>
          <a:ln>
            <a:noFill/>
          </a:ln>
        </p:spPr>
      </p:pic>
      <p:pic>
        <p:nvPicPr>
          <p:cNvPr id="216" name="Google Shape;216;p14"/>
          <p:cNvPicPr preferRelativeResize="0"/>
          <p:nvPr/>
        </p:nvPicPr>
        <p:blipFill rotWithShape="1">
          <a:blip r:embed="rId5">
            <a:alphaModFix/>
          </a:blip>
          <a:srcRect/>
          <a:stretch/>
        </p:blipFill>
        <p:spPr>
          <a:xfrm>
            <a:off x="6858000" y="1295400"/>
            <a:ext cx="1219200" cy="1515580"/>
          </a:xfrm>
          <a:prstGeom prst="rect">
            <a:avLst/>
          </a:prstGeom>
          <a:noFill/>
          <a:ln>
            <a:noFill/>
          </a:ln>
        </p:spPr>
      </p:pic>
      <p:cxnSp>
        <p:nvCxnSpPr>
          <p:cNvPr id="217" name="Google Shape;217;p14"/>
          <p:cNvCxnSpPr/>
          <p:nvPr/>
        </p:nvCxnSpPr>
        <p:spPr>
          <a:xfrm>
            <a:off x="2895600" y="1752600"/>
            <a:ext cx="3657600" cy="914400"/>
          </a:xfrm>
          <a:prstGeom prst="curvedConnector3">
            <a:avLst>
              <a:gd name="adj1" fmla="val 50000"/>
            </a:avLst>
          </a:prstGeom>
          <a:noFill/>
          <a:ln w="38100" cap="flat" cmpd="sng">
            <a:solidFill>
              <a:srgbClr val="000000"/>
            </a:solidFill>
            <a:prstDash val="solid"/>
            <a:round/>
            <a:headEnd type="stealth" w="med" len="med"/>
            <a:tailEnd type="stealth" w="med" len="med"/>
          </a:ln>
        </p:spPr>
      </p:cxnSp>
      <p:sp>
        <p:nvSpPr>
          <p:cNvPr id="218" name="Google Shape;218;p14"/>
          <p:cNvSpPr txBox="1"/>
          <p:nvPr/>
        </p:nvSpPr>
        <p:spPr>
          <a:xfrm>
            <a:off x="2641112" y="1066800"/>
            <a:ext cx="406888"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219" name="Google Shape;219;p14"/>
          <p:cNvSpPr/>
          <p:nvPr/>
        </p:nvSpPr>
        <p:spPr>
          <a:xfrm>
            <a:off x="4267200" y="2209800"/>
            <a:ext cx="609600" cy="1219200"/>
          </a:xfrm>
          <a:prstGeom prst="downArrow">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mbria"/>
              <a:buNone/>
            </a:pPr>
            <a:endParaRPr sz="2400" b="1" i="0" u="none" strike="noStrike" cap="none">
              <a:solidFill>
                <a:schemeClr val="lt1"/>
              </a:solidFill>
              <a:latin typeface="Arial"/>
              <a:ea typeface="Arial"/>
              <a:cs typeface="Arial"/>
              <a:sym typeface="Arial"/>
            </a:endParaRPr>
          </a:p>
        </p:txBody>
      </p:sp>
      <p:sp>
        <p:nvSpPr>
          <p:cNvPr id="220" name="Google Shape;220;p14"/>
          <p:cNvSpPr txBox="1"/>
          <p:nvPr/>
        </p:nvSpPr>
        <p:spPr>
          <a:xfrm>
            <a:off x="6349756" y="2810980"/>
            <a:ext cx="406888"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221" name="Google Shape;221;p14"/>
          <p:cNvSpPr txBox="1"/>
          <p:nvPr/>
        </p:nvSpPr>
        <p:spPr>
          <a:xfrm>
            <a:off x="1517711" y="2895600"/>
            <a:ext cx="622178" cy="3951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Alice</a:t>
            </a:r>
            <a:endParaRPr sz="1400" b="0" i="0" u="none" strike="noStrike" cap="none">
              <a:solidFill>
                <a:srgbClr val="000000"/>
              </a:solidFill>
              <a:latin typeface="Arial"/>
              <a:ea typeface="Arial"/>
              <a:cs typeface="Arial"/>
              <a:sym typeface="Arial"/>
            </a:endParaRPr>
          </a:p>
        </p:txBody>
      </p:sp>
      <p:sp>
        <p:nvSpPr>
          <p:cNvPr id="222" name="Google Shape;222;p14"/>
          <p:cNvSpPr txBox="1"/>
          <p:nvPr/>
        </p:nvSpPr>
        <p:spPr>
          <a:xfrm>
            <a:off x="7200900" y="2895600"/>
            <a:ext cx="533400" cy="3951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Bob</a:t>
            </a:r>
            <a:endParaRPr sz="1400" b="0" i="0" u="none" strike="noStrike" cap="none">
              <a:solidFill>
                <a:srgbClr val="000000"/>
              </a:solidFill>
              <a:latin typeface="Arial"/>
              <a:ea typeface="Arial"/>
              <a:cs typeface="Arial"/>
              <a:sym typeface="Arial"/>
            </a:endParaRPr>
          </a:p>
        </p:txBody>
      </p:sp>
      <p:sp>
        <p:nvSpPr>
          <p:cNvPr id="223" name="Google Shape;223;p1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24" name="Google Shape;224;p14"/>
          <p:cNvSpPr txBox="1"/>
          <p:nvPr/>
        </p:nvSpPr>
        <p:spPr>
          <a:xfrm>
            <a:off x="1669564" y="5316378"/>
            <a:ext cx="5804874" cy="98488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mbria"/>
                <a:ea typeface="Cambria"/>
                <a:cs typeface="Cambria"/>
                <a:sym typeface="Cambria"/>
              </a:rPr>
              <a:t>Goal 2: </a:t>
            </a:r>
            <a:r>
              <a:rPr lang="en-US" sz="3200" b="0" i="1" u="sng" strike="noStrike" cap="none">
                <a:solidFill>
                  <a:schemeClr val="dk2"/>
                </a:solidFill>
                <a:latin typeface="Cambria"/>
                <a:ea typeface="Cambria"/>
                <a:cs typeface="Cambria"/>
                <a:sym typeface="Cambria"/>
              </a:rPr>
              <a:t>Integrity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mbria"/>
                <a:ea typeface="Cambria"/>
                <a:cs typeface="Cambria"/>
                <a:sym typeface="Cambria"/>
              </a:rPr>
              <a:t>Eve should not be able to alter M. </a:t>
            </a:r>
            <a:endParaRPr sz="1400" b="0" i="0" u="none" strike="noStrike" cap="none">
              <a:solidFill>
                <a:srgbClr val="000000"/>
              </a:solidFill>
              <a:latin typeface="Arial"/>
              <a:ea typeface="Arial"/>
              <a:cs typeface="Arial"/>
              <a:sym typeface="Arial"/>
            </a:endParaRPr>
          </a:p>
        </p:txBody>
      </p:sp>
      <p:grpSp>
        <p:nvGrpSpPr>
          <p:cNvPr id="225" name="Google Shape;225;p14"/>
          <p:cNvGrpSpPr/>
          <p:nvPr/>
        </p:nvGrpSpPr>
        <p:grpSpPr>
          <a:xfrm>
            <a:off x="4043028" y="3505200"/>
            <a:ext cx="1057945" cy="1666204"/>
            <a:chOff x="4043028" y="3924898"/>
            <a:chExt cx="1057945" cy="1666204"/>
          </a:xfrm>
        </p:grpSpPr>
        <p:sp>
          <p:nvSpPr>
            <p:cNvPr id="226" name="Google Shape;226;p14"/>
            <p:cNvSpPr txBox="1"/>
            <p:nvPr/>
          </p:nvSpPr>
          <p:spPr>
            <a:xfrm>
              <a:off x="4114800" y="5126392"/>
              <a:ext cx="914400" cy="4647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Eve </a:t>
              </a:r>
              <a:br>
                <a:rPr lang="en-US" sz="2400" b="0" i="0" u="none" strike="noStrike" cap="none">
                  <a:solidFill>
                    <a:schemeClr val="dk1"/>
                  </a:solidFill>
                  <a:latin typeface="Calibri"/>
                  <a:ea typeface="Calibri"/>
                  <a:cs typeface="Calibri"/>
                  <a:sym typeface="Calibri"/>
                </a:rPr>
              </a:br>
              <a:endParaRPr sz="2400" b="0" i="0" u="none" strike="noStrike" cap="none">
                <a:solidFill>
                  <a:schemeClr val="dk1"/>
                </a:solidFill>
                <a:latin typeface="Calibri"/>
                <a:ea typeface="Calibri"/>
                <a:cs typeface="Calibri"/>
                <a:sym typeface="Calibri"/>
              </a:endParaRPr>
            </a:p>
          </p:txBody>
        </p:sp>
        <p:pic>
          <p:nvPicPr>
            <p:cNvPr id="227" name="Google Shape;227;p14" descr="bsd-big"/>
            <p:cNvPicPr preferRelativeResize="0"/>
            <p:nvPr/>
          </p:nvPicPr>
          <p:blipFill rotWithShape="1">
            <a:blip r:embed="rId6">
              <a:alphaModFix/>
            </a:blip>
            <a:srcRect/>
            <a:stretch/>
          </p:blipFill>
          <p:spPr>
            <a:xfrm>
              <a:off x="4043028" y="3924898"/>
              <a:ext cx="1057945" cy="1282161"/>
            </a:xfrm>
            <a:prstGeom prst="rect">
              <a:avLst/>
            </a:prstGeom>
            <a:noFill/>
            <a:ln>
              <a:noFill/>
            </a:ln>
          </p:spPr>
        </p:pic>
      </p:grpSp>
      <p:sp>
        <p:nvSpPr>
          <p:cNvPr id="228" name="Google Shape;228;p14"/>
          <p:cNvSpPr/>
          <p:nvPr/>
        </p:nvSpPr>
        <p:spPr>
          <a:xfrm>
            <a:off x="6349756" y="4022781"/>
            <a:ext cx="2077566" cy="947733"/>
          </a:xfrm>
          <a:prstGeom prst="cloudCallout">
            <a:avLst>
              <a:gd name="adj1" fmla="val -113373"/>
              <a:gd name="adj2" fmla="val -53897"/>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FF"/>
              </a:buClr>
              <a:buSzPts val="1600"/>
              <a:buFont typeface="Cambria"/>
              <a:buNone/>
            </a:pPr>
            <a:r>
              <a:rPr lang="en-US" sz="1600" b="0" i="0" u="none" strike="noStrike" cap="none">
                <a:solidFill>
                  <a:srgbClr val="0000FF"/>
                </a:solidFill>
                <a:latin typeface="Cambria"/>
                <a:ea typeface="Cambria"/>
                <a:cs typeface="Cambria"/>
                <a:sym typeface="Cambria"/>
              </a:rPr>
              <a:t>Ha! Bob should feel sad </a:t>
            </a:r>
            <a:endParaRPr sz="1400" b="0" i="0" u="none" strike="noStrike" cap="none">
              <a:solidFill>
                <a:srgbClr val="000000"/>
              </a:solidFill>
              <a:latin typeface="Arial"/>
              <a:ea typeface="Arial"/>
              <a:cs typeface="Arial"/>
              <a:sym typeface="Arial"/>
            </a:endParaRPr>
          </a:p>
        </p:txBody>
      </p:sp>
      <p:sp>
        <p:nvSpPr>
          <p:cNvPr id="229" name="Google Shape;229;p14"/>
          <p:cNvSpPr txBox="1"/>
          <p:nvPr/>
        </p:nvSpPr>
        <p:spPr>
          <a:xfrm>
            <a:off x="2971800" y="1963494"/>
            <a:ext cx="1371600" cy="685800"/>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Cambria"/>
                <a:ea typeface="Cambria"/>
                <a:cs typeface="Cambria"/>
                <a:sym typeface="Cambria"/>
              </a:rPr>
              <a:t>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00000"/>
              </a:buClr>
              <a:buSzPts val="2000"/>
              <a:buFont typeface="Arial"/>
              <a:buNone/>
            </a:pPr>
            <a:r>
              <a:rPr lang="en-US" sz="2000" b="1" i="1" u="none" strike="noStrike" cap="none">
                <a:solidFill>
                  <a:srgbClr val="C00000"/>
                </a:solidFill>
                <a:latin typeface="Cambria"/>
                <a:ea typeface="Cambria"/>
                <a:cs typeface="Cambria"/>
                <a:sym typeface="Cambria"/>
              </a:rPr>
              <a:t>I love you</a:t>
            </a:r>
            <a:endParaRPr sz="1400" b="0" i="0" u="none" strike="noStrike" cap="none">
              <a:solidFill>
                <a:srgbClr val="000000"/>
              </a:solidFill>
              <a:latin typeface="Arial"/>
              <a:ea typeface="Arial"/>
              <a:cs typeface="Arial"/>
              <a:sym typeface="Arial"/>
            </a:endParaRPr>
          </a:p>
        </p:txBody>
      </p:sp>
      <p:sp>
        <p:nvSpPr>
          <p:cNvPr id="230" name="Google Shape;230;p14"/>
          <p:cNvSpPr txBox="1"/>
          <p:nvPr/>
        </p:nvSpPr>
        <p:spPr>
          <a:xfrm>
            <a:off x="4991100" y="2696205"/>
            <a:ext cx="1371600" cy="685800"/>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Cambria"/>
                <a:ea typeface="Cambria"/>
                <a:cs typeface="Cambria"/>
                <a:sym typeface="Cambria"/>
              </a:rPr>
              <a:t>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00000"/>
              </a:buClr>
              <a:buSzPts val="2000"/>
              <a:buFont typeface="Arial"/>
              <a:buNone/>
            </a:pPr>
            <a:r>
              <a:rPr lang="en-US" sz="2000" b="1" i="1" u="none" strike="noStrike" cap="none">
                <a:solidFill>
                  <a:srgbClr val="C00000"/>
                </a:solidFill>
                <a:latin typeface="Cambria"/>
                <a:ea typeface="Cambria"/>
                <a:cs typeface="Cambria"/>
                <a:sym typeface="Cambria"/>
              </a:rPr>
              <a:t>I hate you</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30"/>
                                        </p:tgtEl>
                                        <p:attrNameLst>
                                          <p:attrName>style.visibility</p:attrName>
                                        </p:attrNameLst>
                                      </p:cBhvr>
                                      <p:to>
                                        <p:strVal val="visible"/>
                                      </p:to>
                                    </p:set>
                                    <p:animEffect transition="in" filter="fade">
                                      <p:cBhvr>
                                        <p:cTn id="11"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3102</Words>
  <Application>Microsoft Macintosh PowerPoint</Application>
  <PresentationFormat>On-screen Show (4:3)</PresentationFormat>
  <Paragraphs>595</Paragraphs>
  <Slides>50</Slides>
  <Notes>50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Constantia</vt:lpstr>
      <vt:lpstr>Tahoma</vt:lpstr>
      <vt:lpstr>Cambria</vt:lpstr>
      <vt:lpstr>Times New Roman</vt:lpstr>
      <vt:lpstr>Calibri</vt:lpstr>
      <vt:lpstr>Noto Sans Symbols</vt:lpstr>
      <vt:lpstr>Arial</vt:lpstr>
      <vt:lpstr>Century</vt:lpstr>
      <vt:lpstr>template</vt:lpstr>
      <vt:lpstr>Introduction to Cryptography </vt:lpstr>
      <vt:lpstr>Goal:  Secure communication</vt:lpstr>
      <vt:lpstr>Goal: Protect Alice’s Communications with Bob</vt:lpstr>
      <vt:lpstr>What is Cryptography</vt:lpstr>
      <vt:lpstr>Goal: Protect Alice’s Communications with Bob</vt:lpstr>
      <vt:lpstr>Terminology</vt:lpstr>
      <vt:lpstr>Terminology</vt:lpstr>
      <vt:lpstr>PowerPoint Presentation</vt:lpstr>
      <vt:lpstr>PowerPoint Presentation</vt:lpstr>
      <vt:lpstr>PowerPoint Presentation</vt:lpstr>
      <vt:lpstr>Cryptography Goals</vt:lpstr>
      <vt:lpstr>Caesar Cipher (or Shift Cipher)</vt:lpstr>
      <vt:lpstr>Caesar Cipher (or Shift Cipher)</vt:lpstr>
      <vt:lpstr>Caesar Cipher: c = ( m + 5 ) mod 26</vt:lpstr>
      <vt:lpstr>How would you attack messages encrypted with a Caesar cipher?</vt:lpstr>
      <vt:lpstr>Attacking Caesar Cipher </vt:lpstr>
      <vt:lpstr>PowerPoint Presentation</vt:lpstr>
      <vt:lpstr>Monoalphabetic Substitution</vt:lpstr>
      <vt:lpstr>Try one</vt:lpstr>
      <vt:lpstr>How would you attack messages encrypted with a substitution cipher?</vt:lpstr>
      <vt:lpstr>Attacking Substitution Ciphers</vt:lpstr>
      <vt:lpstr>PowerPoint Presentation</vt:lpstr>
      <vt:lpstr>Polyalphabetic Substitution – Vigenere Cipher</vt:lpstr>
      <vt:lpstr>PowerPoint Presentation</vt:lpstr>
      <vt:lpstr>PowerPoint Presentation</vt:lpstr>
      <vt:lpstr>PowerPoint Presentation</vt:lpstr>
      <vt:lpstr>PowerPoint Presentation</vt:lpstr>
      <vt:lpstr>PowerPoint Presentation</vt:lpstr>
      <vt:lpstr>Try it</vt:lpstr>
      <vt:lpstr>How would you attack messages encrypted with a Vigenere cipher?</vt:lpstr>
      <vt:lpstr>Problem of Vigenere Cipher</vt:lpstr>
      <vt:lpstr>One Time Pad</vt:lpstr>
      <vt:lpstr>One-Time Pad</vt:lpstr>
      <vt:lpstr>The One Time Pad</vt:lpstr>
      <vt:lpstr>The One Time Pad</vt:lpstr>
      <vt:lpstr>Example: The One Time Pad</vt:lpstr>
      <vt:lpstr>Example: Encryption with The One Time Pad</vt:lpstr>
      <vt:lpstr>Example: Decryption with The One Time Pad</vt:lpstr>
      <vt:lpstr>Weaknesses of the One-Time Pad</vt:lpstr>
      <vt:lpstr>The “Bad News” Theorem</vt:lpstr>
      <vt:lpstr>Enigma</vt:lpstr>
      <vt:lpstr>PowerPoint Presentation</vt:lpstr>
      <vt:lpstr>PowerPoint Presentation</vt:lpstr>
      <vt:lpstr>PowerPoint Presentation</vt:lpstr>
      <vt:lpstr>Cryptoanalysis</vt:lpstr>
      <vt:lpstr>Bombe</vt:lpstr>
      <vt:lpstr>PowerPoint Presentation</vt:lpstr>
      <vt:lpstr>PowerPoint Presentation</vt:lpstr>
      <vt:lpstr>Summary</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Cryptography </dc:title>
  <dc:creator>zhe4</dc:creator>
  <cp:lastModifiedBy>John Doll</cp:lastModifiedBy>
  <cp:revision>1</cp:revision>
  <dcterms:created xsi:type="dcterms:W3CDTF">2011-11-02T18:57:24Z</dcterms:created>
  <dcterms:modified xsi:type="dcterms:W3CDTF">2022-03-15T04:08:42Z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false</vt:lpwstr>
  </property>
  <property fmtid="{D5CDD505-2E9C-101B-9397-08002B2CF9AE}" pid="3" name="Google.Documents.DocumentId">
    <vt:lpwstr>11L1CS3lWunNfTuci5gPLtht4ZjOn7gyfIKyZn-f7p20</vt:lpwstr>
  </property>
  <property fmtid="{D5CDD505-2E9C-101B-9397-08002B2CF9AE}" pid="4" name="Google.Documents.RevisionId">
    <vt:lpwstr>13701622749194124332</vt:lpwstr>
  </property>
  <property fmtid="{D5CDD505-2E9C-101B-9397-08002B2CF9AE}" pid="5" name="Google.Documents.PreviousRevisionId">
    <vt:lpwstr>17594234182614114890</vt:lpwstr>
  </property>
  <property fmtid="{D5CDD505-2E9C-101B-9397-08002B2CF9AE}" pid="6" name="Google.Documents.PluginVersion">
    <vt:lpwstr>2.0.2424.7283</vt:lpwstr>
  </property>
  <property fmtid="{D5CDD505-2E9C-101B-9397-08002B2CF9AE}" pid="7" name="Google.Documents.MergeIncapabilityFlags">
    <vt:i4>0</vt:i4>
  </property>
</Properties>
</file>