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 id="2147483661" r:id="rId2"/>
    <p:sldMasterId id="2147483675" r:id="rId3"/>
  </p:sldMasterIdLst>
  <p:notesMasterIdLst>
    <p:notesMasterId r:id="rId7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Lst>
  <p:sldSz cx="9144000" cy="6858000" type="screen4x3"/>
  <p:notesSz cx="6858000" cy="9144000"/>
  <p:embeddedFontLst>
    <p:embeddedFont>
      <p:font typeface="Calibri" panose="020F0502020204030204" pitchFamily="34" charset="0"/>
      <p:regular r:id="rId76"/>
      <p:bold r:id="rId77"/>
      <p:italic r:id="rId78"/>
      <p:boldItalic r:id="rId79"/>
    </p:embeddedFont>
    <p:embeddedFont>
      <p:font typeface="Cambria" panose="02040503050406030204" pitchFamily="18" charset="0"/>
      <p:regular r:id="rId80"/>
      <p:bold r:id="rId81"/>
      <p:italic r:id="rId82"/>
      <p:boldItalic r:id="rId83"/>
    </p:embeddedFont>
    <p:embeddedFont>
      <p:font typeface="Century" panose="02040604050505020304" pitchFamily="18" charset="0"/>
      <p:regular r:id="rId84"/>
    </p:embeddedFont>
    <p:embeddedFont>
      <p:font typeface="Constantia" panose="02030602050306030303" pitchFamily="18" charset="0"/>
      <p:regular r:id="rId85"/>
      <p:bold r:id="rId86"/>
      <p:italic r:id="rId87"/>
      <p:boldItalic r:id="rId88"/>
    </p:embeddedFont>
    <p:embeddedFont>
      <p:font typeface="Libre Franklin" pitchFamily="2" charset="77"/>
      <p:regular r:id="rId89"/>
      <p:bold r:id="rId90"/>
      <p:italic r:id="rId91"/>
      <p:boldItalic r:id="rId92"/>
    </p:embeddedFont>
    <p:embeddedFont>
      <p:font typeface="Tahoma" panose="020B0604030504040204" pitchFamily="34" charset="0"/>
      <p:regular r:id="rId93"/>
      <p:bold r:id="rId94"/>
    </p:embeddedFont>
    <p:embeddedFont>
      <p:font typeface="Verdana" panose="020B0604030504040204" pitchFamily="34" charset="0"/>
      <p:regular r:id="rId95"/>
      <p:bold r:id="rId96"/>
      <p:italic r:id="rId97"/>
      <p:boldItalic r:id="rId9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64">
          <p15:clr>
            <a:srgbClr val="A4A3A4"/>
          </p15:clr>
        </p15:guide>
        <p15:guide id="2" orient="horz" pos="1392">
          <p15:clr>
            <a:srgbClr val="A4A3A4"/>
          </p15:clr>
        </p15:guide>
        <p15:guide id="3" pos="2866">
          <p15:clr>
            <a:srgbClr val="A4A3A4"/>
          </p15:clr>
        </p15:guide>
        <p15:guide id="4" pos="1920">
          <p15:clr>
            <a:srgbClr val="A4A3A4"/>
          </p15:clr>
        </p15:guide>
        <p15:guide id="5" pos="421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9" roundtripDataSignature="AMtx7mg8UxiNonuappMtcpVTOYyrc/+hq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7E263AB-0BDE-495C-AE59-01BCD83E889E}">
  <a:tblStyle styleId="{97E263AB-0BDE-495C-AE59-01BCD83E889E}" styleName="Table_0">
    <a:wholeTbl>
      <a:tcTxStyle b="off" i="off">
        <a:font>
          <a:latin typeface="Cambria"/>
          <a:ea typeface="Cambria"/>
          <a:cs typeface="Cambria"/>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AEBE7"/>
          </a:solidFill>
        </a:fill>
      </a:tcStyle>
    </a:wholeTbl>
    <a:band1H>
      <a:tcTxStyle/>
      <a:tcStyle>
        <a:tcBdr/>
        <a:fill>
          <a:solidFill>
            <a:srgbClr val="F5D6CC"/>
          </a:solidFill>
        </a:fill>
      </a:tcStyle>
    </a:band1H>
    <a:band2H>
      <a:tcTxStyle/>
      <a:tcStyle>
        <a:tcBdr/>
      </a:tcStyle>
    </a:band2H>
    <a:band1V>
      <a:tcTxStyle/>
      <a:tcStyle>
        <a:tcBdr/>
        <a:fill>
          <a:solidFill>
            <a:srgbClr val="F5D6CC"/>
          </a:solidFill>
        </a:fill>
      </a:tcStyle>
    </a:band1V>
    <a:band2V>
      <a:tcTxStyle/>
      <a:tcStyle>
        <a:tcBdr/>
      </a:tcStyle>
    </a:band2V>
    <a:lastCol>
      <a:tcTxStyle b="on" i="off">
        <a:font>
          <a:latin typeface="Cambria"/>
          <a:ea typeface="Cambria"/>
          <a:cs typeface="Cambria"/>
        </a:font>
        <a:schemeClr val="lt1"/>
      </a:tcTxStyle>
      <a:tcStyle>
        <a:tcBdr/>
        <a:fill>
          <a:solidFill>
            <a:schemeClr val="accent2"/>
          </a:solidFill>
        </a:fill>
      </a:tcStyle>
    </a:lastCol>
    <a:firstCol>
      <a:tcTxStyle b="on" i="off">
        <a:font>
          <a:latin typeface="Cambria"/>
          <a:ea typeface="Cambria"/>
          <a:cs typeface="Cambria"/>
        </a:font>
        <a:schemeClr val="lt1"/>
      </a:tcTxStyle>
      <a:tcStyle>
        <a:tcBdr/>
        <a:fill>
          <a:solidFill>
            <a:schemeClr val="accent2"/>
          </a:solidFill>
        </a:fill>
      </a:tcStyle>
    </a:firstCol>
    <a:lastRow>
      <a:tcTxStyle b="on" i="off">
        <a:font>
          <a:latin typeface="Cambria"/>
          <a:ea typeface="Cambria"/>
          <a:cs typeface="Cambria"/>
        </a:font>
        <a:schemeClr val="lt1"/>
      </a:tcTxStyle>
      <a:tcStyle>
        <a:tcBdr>
          <a:top>
            <a:ln w="38100" cap="flat" cmpd="sng">
              <a:solidFill>
                <a:schemeClr val="lt1"/>
              </a:solidFill>
              <a:prstDash val="solid"/>
              <a:round/>
              <a:headEnd type="none" w="sm" len="sm"/>
              <a:tailEnd type="none" w="sm" len="sm"/>
            </a:ln>
          </a:top>
        </a:tcBdr>
        <a:fill>
          <a:solidFill>
            <a:schemeClr val="accent2"/>
          </a:solidFill>
        </a:fill>
      </a:tcStyle>
    </a:lastRow>
    <a:seCell>
      <a:tcTxStyle/>
      <a:tcStyle>
        <a:tcBdr/>
      </a:tcStyle>
    </a:seCell>
    <a:swCell>
      <a:tcTxStyle/>
      <a:tcStyle>
        <a:tcBdr/>
      </a:tcStyle>
    </a:swCell>
    <a:firstRow>
      <a:tcTxStyle b="on" i="off">
        <a:font>
          <a:latin typeface="Cambria"/>
          <a:ea typeface="Cambria"/>
          <a:cs typeface="Cambria"/>
        </a:font>
        <a:schemeClr val="lt1"/>
      </a:tcTxStyle>
      <a:tcStyle>
        <a:tcBdr>
          <a:bottom>
            <a:ln w="38100" cap="flat" cmpd="sng">
              <a:solidFill>
                <a:schemeClr val="lt1"/>
              </a:solidFill>
              <a:prstDash val="solid"/>
              <a:round/>
              <a:headEnd type="none" w="sm" len="sm"/>
              <a:tailEnd type="none" w="sm" len="sm"/>
            </a:ln>
          </a:bottom>
        </a:tcBdr>
        <a:fill>
          <a:solidFill>
            <a:schemeClr val="accent2"/>
          </a:solidFill>
        </a:fill>
      </a:tcStyle>
    </a:firstRow>
    <a:neCell>
      <a:tcTxStyle/>
      <a:tcStyle>
        <a:tcBdr/>
      </a:tcStyle>
    </a:neCell>
    <a:nwCell>
      <a:tcTxStyle/>
      <a:tcStyle>
        <a:tcBdr/>
      </a:tcStyle>
    </a:nwCell>
  </a:tblStyle>
  <a:tblStyle styleId="{7CC5EA60-5B36-4A08-9564-8F2B5E217312}"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2FCC692-91F2-41E4-99D1-3889EF9B5058}"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9A8296C-B89F-46BD-85A1-1272417D8E4F}" styleName="Table_3">
    <a:wholeTbl>
      <a:tcTxStyle b="off" i="off">
        <a:font>
          <a:latin typeface="Cambria"/>
          <a:ea typeface="Cambria"/>
          <a:cs typeface="Cambria"/>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74"/>
  </p:normalViewPr>
  <p:slideViewPr>
    <p:cSldViewPr snapToGrid="0">
      <p:cViewPr varScale="1">
        <p:scale>
          <a:sx n="124" d="100"/>
          <a:sy n="124" d="100"/>
        </p:scale>
        <p:origin x="744" y="168"/>
      </p:cViewPr>
      <p:guideLst>
        <p:guide orient="horz" pos="3264"/>
        <p:guide orient="horz" pos="1392"/>
        <p:guide pos="2866"/>
        <p:guide pos="1920"/>
        <p:guide pos="421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font" Target="fonts/font9.fntdata"/><Relationship Id="rId89" Type="http://schemas.openxmlformats.org/officeDocument/2006/relationships/font" Target="fonts/font14.fntdata"/><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font" Target="fonts/font4.fntdata"/><Relationship Id="rId102" Type="http://schemas.openxmlformats.org/officeDocument/2006/relationships/theme" Target="theme/theme1.xml"/><Relationship Id="rId5" Type="http://schemas.openxmlformats.org/officeDocument/2006/relationships/slide" Target="slides/slide2.xml"/><Relationship Id="rId90" Type="http://schemas.openxmlformats.org/officeDocument/2006/relationships/font" Target="fonts/font15.fntdata"/><Relationship Id="rId95" Type="http://schemas.openxmlformats.org/officeDocument/2006/relationships/font" Target="fonts/font20.fntdata"/><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font" Target="fonts/font5.fntdata"/><Relationship Id="rId85" Type="http://schemas.openxmlformats.org/officeDocument/2006/relationships/font" Target="fonts/font10.fntdata"/><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103"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font" Target="fonts/font16.fntdata"/><Relationship Id="rId96"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font" Target="fonts/font19.fntdata"/><Relationship Id="rId99" Type="http://customschemas.google.com/relationships/presentationmetadata" Target="metadata"/><Relationship Id="rId10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font" Target="fonts/font1.fntdata"/><Relationship Id="rId97" Type="http://schemas.openxmlformats.org/officeDocument/2006/relationships/font" Target="fonts/font22.fntdata"/><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font" Target="fonts/font17.fntdata"/><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font" Target="fonts/font12.fntdata"/><Relationship Id="rId61" Type="http://schemas.openxmlformats.org/officeDocument/2006/relationships/slide" Target="slides/slide58.xml"/><Relationship Id="rId82" Type="http://schemas.openxmlformats.org/officeDocument/2006/relationships/font" Target="fonts/font7.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font" Target="fonts/font2.fntdata"/><Relationship Id="rId100"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font" Target="fonts/font18.fntdata"/><Relationship Id="rId98" Type="http://schemas.openxmlformats.org/officeDocument/2006/relationships/font" Target="fonts/font23.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5" name="Google Shape;25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1" name="Google Shape;39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3" name="Google Shape;413;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Message </a:t>
            </a:r>
            <a:r>
              <a:rPr lang="en-US" b="1"/>
              <a:t>authenticity</a:t>
            </a:r>
            <a:r>
              <a:rPr lang="en-US"/>
              <a:t> means that you can establish that the message originated from a trusted entity. For this reason message </a:t>
            </a:r>
            <a:r>
              <a:rPr lang="en-US" b="1"/>
              <a:t>authenticity </a:t>
            </a:r>
            <a:r>
              <a:rPr lang="en-US"/>
              <a:t>often implies </a:t>
            </a:r>
            <a:r>
              <a:rPr lang="en-US" b="1"/>
              <a:t>integrity</a:t>
            </a:r>
            <a:r>
              <a:rPr lang="en-US"/>
              <a:t>.</a:t>
            </a:r>
            <a:endParaRPr/>
          </a:p>
          <a:p>
            <a:pPr marL="228600" lvl="0" indent="-228600" algn="l" rtl="0">
              <a:spcBef>
                <a:spcPts val="0"/>
              </a:spcBef>
              <a:spcAft>
                <a:spcPts val="0"/>
              </a:spcAft>
              <a:buClr>
                <a:schemeClr val="dk1"/>
              </a:buClr>
              <a:buSzPts val="1200"/>
              <a:buFont typeface="Calibri"/>
              <a:buAutoNum type="arabicPeriod"/>
            </a:pPr>
            <a:r>
              <a:rPr lang="en-US" b="1"/>
              <a:t>We cannot have data authenticity without integrity</a:t>
            </a:r>
            <a:r>
              <a:rPr lang="en-US"/>
              <a:t>. If I write a letter and the mailman changes a letter in the letter I wrote, then the letter I wrote is no longer authentic since it is not the same letter I sent; it is now, in a way, a new letter created by the mailman.</a:t>
            </a:r>
            <a:endParaRPr/>
          </a:p>
          <a:p>
            <a:pPr marL="228600" lvl="0" indent="-228600" algn="l" rtl="0">
              <a:spcBef>
                <a:spcPts val="0"/>
              </a:spcBef>
              <a:spcAft>
                <a:spcPts val="0"/>
              </a:spcAft>
              <a:buClr>
                <a:schemeClr val="dk1"/>
              </a:buClr>
              <a:buSzPts val="1200"/>
              <a:buFont typeface="Calibri"/>
              <a:buAutoNum type="arabicPeriod"/>
            </a:pPr>
            <a:r>
              <a:rPr lang="en-US"/>
              <a:t>Authenticity helps to reduce instances of </a:t>
            </a:r>
            <a:r>
              <a:rPr lang="en-US" b="1"/>
              <a:t>fraud</a:t>
            </a:r>
            <a:r>
              <a:rPr lang="en-US"/>
              <a:t> by way of misrepresentation. For further authenticity purposes, it is also important to verify that all parties in a transaction are who they really claim to be.</a:t>
            </a:r>
            <a:endParaRPr/>
          </a:p>
        </p:txBody>
      </p:sp>
      <p:sp>
        <p:nvSpPr>
          <p:cNvPr id="414" name="Google Shape;414;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2" name="Google Shape;432;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1" name="Google Shape;461;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Plaintext - battle plan</a:t>
            </a:r>
            <a:endParaRPr/>
          </a:p>
          <a:p>
            <a:pPr marL="228600" lvl="0" indent="-228600" algn="l" rtl="0">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A key-recovery attack is an adversary's attempt to recover the cryptographic key of an encryption scheme</a:t>
            </a:r>
            <a:endParaRPr/>
          </a:p>
          <a:p>
            <a:pPr marL="228600" lvl="0" indent="-228600" algn="l" rtl="0">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If a cipher is semantic secure means it satisfies the property of indistinguishability.</a:t>
            </a:r>
            <a:endParaRPr/>
          </a:p>
          <a:p>
            <a:pPr marL="228600" lvl="0" indent="-228600" algn="l" rtl="0">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An adversary sends two plaintext messages of equal length to the challenger and receives one encrypted message; semantic security means an adversary can’t distinguish which plaintext message was encrypted.</a:t>
            </a:r>
            <a:endParaRPr/>
          </a:p>
        </p:txBody>
      </p:sp>
      <p:sp>
        <p:nvSpPr>
          <p:cNvPr id="462" name="Google Shape;462;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accent1"/>
                </a:solidFill>
                <a:latin typeface="Tahoma"/>
                <a:ea typeface="Tahoma"/>
                <a:cs typeface="Tahoma"/>
                <a:sym typeface="Tahoma"/>
              </a:rPr>
              <a:t>15</a:t>
            </a:fld>
            <a:endParaRPr sz="1200">
              <a:solidFill>
                <a:schemeClr val="accent1"/>
              </a:solidFill>
              <a:latin typeface="Tahoma"/>
              <a:ea typeface="Tahoma"/>
              <a:cs typeface="Tahoma"/>
              <a:sym typeface="Tahoma"/>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0" name="Google Shape;470;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Symmetric encryption is a method of cryptography where a single key is responsible for encrypting and decrypting data. The involved parties share that key, password, or passphrase, and they can use it to decrypt or encrypt any messages they want. </a:t>
            </a:r>
            <a:endParaRPr/>
          </a:p>
          <a:p>
            <a:pPr marL="228600" lvl="0" indent="-228600" algn="l" rtl="0">
              <a:spcBef>
                <a:spcPts val="0"/>
              </a:spcBef>
              <a:spcAft>
                <a:spcPts val="0"/>
              </a:spcAft>
              <a:buClr>
                <a:schemeClr val="dk1"/>
              </a:buClr>
              <a:buSzPts val="1200"/>
              <a:buFont typeface="Calibri"/>
              <a:buAutoNum type="arabicPeriod"/>
            </a:pPr>
            <a:r>
              <a:rPr lang="en-US"/>
              <a:t>Symmetric key ciphers, or the algorithms used to perform encryption and decryption, appeal to organizations because they are inexpensive despite the level of protection they afford. </a:t>
            </a:r>
            <a:endParaRPr/>
          </a:p>
          <a:p>
            <a:pPr marL="228600" lvl="0" indent="-228600" algn="l" rtl="0">
              <a:spcBef>
                <a:spcPts val="0"/>
              </a:spcBef>
              <a:spcAft>
                <a:spcPts val="0"/>
              </a:spcAft>
              <a:buClr>
                <a:schemeClr val="dk1"/>
              </a:buClr>
              <a:buSzPts val="1200"/>
              <a:buFont typeface="Calibri"/>
              <a:buAutoNum type="arabicPeriod"/>
            </a:pPr>
            <a:r>
              <a:rPr lang="en-US"/>
              <a:t>Indeed, authentication is built into symmetric cryptography in that parties can't decrypt data that's encrypted with one symmetric key using another symmetric key. </a:t>
            </a:r>
            <a:endParaRPr/>
          </a:p>
          <a:p>
            <a:pPr marL="228600" lvl="0" indent="-228600" algn="l" rtl="0">
              <a:spcBef>
                <a:spcPts val="0"/>
              </a:spcBef>
              <a:spcAft>
                <a:spcPts val="0"/>
              </a:spcAft>
              <a:buClr>
                <a:schemeClr val="dk1"/>
              </a:buClr>
              <a:buSzPts val="1200"/>
              <a:buFont typeface="Calibri"/>
              <a:buAutoNum type="arabicPeriod"/>
            </a:pPr>
            <a:r>
              <a:rPr lang="en-US"/>
              <a:t>The IBM Knowledge Center notes that symmetric key ciphers are also smaller in size. This property helps minimize the time delay involved with encrypting and decrypting data.</a:t>
            </a:r>
            <a:endParaRPr/>
          </a:p>
          <a:p>
            <a:pPr marL="228600" lvl="0" indent="-228600" algn="l" rtl="0">
              <a:spcBef>
                <a:spcPts val="0"/>
              </a:spcBef>
              <a:spcAft>
                <a:spcPts val="0"/>
              </a:spcAft>
              <a:buClr>
                <a:schemeClr val="dk1"/>
              </a:buClr>
              <a:buSzPts val="1200"/>
              <a:buFont typeface="Calibri"/>
              <a:buAutoNum type="arabicPeriod"/>
            </a:pPr>
            <a:r>
              <a:rPr lang="en-US"/>
              <a:t>Advantage: fast encryption speed; </a:t>
            </a:r>
            <a:r>
              <a:rPr lang="en-US" sz="1200" b="0" i="0">
                <a:solidFill>
                  <a:schemeClr val="dk1"/>
                </a:solidFill>
                <a:latin typeface="Calibri"/>
                <a:ea typeface="Calibri"/>
                <a:cs typeface="Calibri"/>
                <a:sym typeface="Calibri"/>
              </a:rPr>
              <a:t> computation cost is small; </a:t>
            </a:r>
            <a:endParaRPr/>
          </a:p>
          <a:p>
            <a:pPr marL="228600" lvl="0" indent="-228600" algn="l" rtl="0">
              <a:spcBef>
                <a:spcPts val="0"/>
              </a:spcBef>
              <a:spcAft>
                <a:spcPts val="0"/>
              </a:spcAft>
              <a:buClr>
                <a:schemeClr val="dk1"/>
              </a:buClr>
              <a:buSzPts val="1200"/>
              <a:buFont typeface="Calibri"/>
              <a:buAutoNum type="arabicPeriod"/>
            </a:pPr>
            <a:r>
              <a:rPr lang="en-US" sz="1200" b="0" i="0">
                <a:solidFill>
                  <a:schemeClr val="dk1"/>
                </a:solidFill>
                <a:latin typeface="Calibri"/>
                <a:ea typeface="Calibri"/>
                <a:cs typeface="Calibri"/>
                <a:sym typeface="Calibri"/>
              </a:rPr>
              <a:t>Disadvantage: if the encryption is lose, the transmitted data is unsecure. Large amount of keys. Key management is a heavy load.</a:t>
            </a:r>
            <a:endParaRPr/>
          </a:p>
          <a:p>
            <a:pPr marL="228600" lvl="0" indent="-152400" algn="l" rtl="0">
              <a:spcBef>
                <a:spcPts val="0"/>
              </a:spcBef>
              <a:spcAft>
                <a:spcPts val="0"/>
              </a:spcAft>
              <a:buClr>
                <a:schemeClr val="dk1"/>
              </a:buClr>
              <a:buSzPts val="1200"/>
              <a:buFont typeface="Calibri"/>
              <a:buNone/>
            </a:pPr>
            <a:endParaRPr/>
          </a:p>
        </p:txBody>
      </p:sp>
      <p:sp>
        <p:nvSpPr>
          <p:cNvPr id="498" name="Google Shape;498;p2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5" name="Google Shape;525;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a:p>
          <a:p>
            <a:pPr marL="228600" lvl="0" indent="-152400" algn="l" rtl="0">
              <a:spcBef>
                <a:spcPts val="0"/>
              </a:spcBef>
              <a:spcAft>
                <a:spcPts val="0"/>
              </a:spcAft>
              <a:buClr>
                <a:schemeClr val="dk1"/>
              </a:buClr>
              <a:buSzPts val="1200"/>
              <a:buFont typeface="Calibri"/>
              <a:buNone/>
            </a:pPr>
            <a:endParaRPr/>
          </a:p>
        </p:txBody>
      </p:sp>
      <p:sp>
        <p:nvSpPr>
          <p:cNvPr id="526" name="Google Shape;526;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1" name="Google Shape;551;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RSA (Rivest–Shamir–Adleman) is one of the first public-key cryptosystems and is widely used for secure data transmission.</a:t>
            </a:r>
            <a:endParaRPr/>
          </a:p>
          <a:p>
            <a:pPr marL="228600" lvl="0" indent="-228600" algn="l" rtl="0">
              <a:spcBef>
                <a:spcPts val="0"/>
              </a:spcBef>
              <a:spcAft>
                <a:spcPts val="0"/>
              </a:spcAft>
              <a:buClr>
                <a:schemeClr val="dk1"/>
              </a:buClr>
              <a:buSzPts val="1200"/>
              <a:buFont typeface="Calibri"/>
              <a:buAutoNum type="arabicPeriod"/>
            </a:pPr>
            <a:r>
              <a:rPr lang="en-US"/>
              <a:t>Asymmetric cryptography, also known as public key cryptography, uses public and private keys to encrypt and decrypt data. The keys are simply large numbers that have been paired together but are not identical (asymmetric). One key in the pair can be shared with everyone; it is called the public key. The other key in the pair is kept secret; it is called the private key. Either of the keys can be used to encrypt a message; the opposite key from the one used to encrypt the message is used for decryption.</a:t>
            </a:r>
            <a:endParaRPr/>
          </a:p>
          <a:p>
            <a:pPr marL="228600" lvl="0" indent="-152400" algn="l" rtl="0">
              <a:spcBef>
                <a:spcPts val="0"/>
              </a:spcBef>
              <a:spcAft>
                <a:spcPts val="0"/>
              </a:spcAft>
              <a:buClr>
                <a:schemeClr val="dk1"/>
              </a:buClr>
              <a:buSzPts val="1200"/>
              <a:buFont typeface="Calibri"/>
              <a:buNone/>
            </a:pPr>
            <a:endParaRPr/>
          </a:p>
        </p:txBody>
      </p:sp>
      <p:sp>
        <p:nvSpPr>
          <p:cNvPr id="552" name="Google Shape;552;p2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2" name="Google Shape;26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Confidentiality, Integrity, Availability</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263" name="Google Shape;263;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2" name="Google Shape;56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a:p>
        </p:txBody>
      </p:sp>
      <p:sp>
        <p:nvSpPr>
          <p:cNvPr id="563" name="Google Shape;563;p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3" name="Google Shape;593;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a:p>
          <a:p>
            <a:pPr marL="228600" lvl="0" indent="-152400" algn="l" rtl="0">
              <a:spcBef>
                <a:spcPts val="0"/>
              </a:spcBef>
              <a:spcAft>
                <a:spcPts val="0"/>
              </a:spcAft>
              <a:buClr>
                <a:schemeClr val="dk1"/>
              </a:buClr>
              <a:buSzPts val="1200"/>
              <a:buFont typeface="Calibri"/>
              <a:buNone/>
            </a:pPr>
            <a:endParaRPr/>
          </a:p>
        </p:txBody>
      </p:sp>
      <p:sp>
        <p:nvSpPr>
          <p:cNvPr id="594" name="Google Shape;594;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0" name="Google Shape;600;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a:p>
          <a:p>
            <a:pPr marL="228600" lvl="0" indent="-152400" algn="l" rtl="0">
              <a:spcBef>
                <a:spcPts val="0"/>
              </a:spcBef>
              <a:spcAft>
                <a:spcPts val="0"/>
              </a:spcAft>
              <a:buClr>
                <a:schemeClr val="dk1"/>
              </a:buClr>
              <a:buSzPts val="1200"/>
              <a:buFont typeface="Calibri"/>
              <a:buNone/>
            </a:pPr>
            <a:endParaRPr/>
          </a:p>
        </p:txBody>
      </p:sp>
      <p:sp>
        <p:nvSpPr>
          <p:cNvPr id="601" name="Google Shape;601;p2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1" name="Google Shape;631;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2" name="Google Shape;632;p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8" name="Google Shape;658;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Easier to maintain the security of key than algorithm</a:t>
            </a:r>
            <a:endParaRPr/>
          </a:p>
          <a:p>
            <a:pPr marL="171450" lvl="0" indent="-171450" algn="l" rtl="0">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Easier to update the key rather than the algorithm</a:t>
            </a:r>
            <a:endParaRPr/>
          </a:p>
          <a:p>
            <a:pPr marL="171450" lvl="0" indent="-171450" algn="l" rtl="0">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You cannot trust the security of an algorithm, so let everyone test it an verify its security</a:t>
            </a:r>
            <a:endParaRPr/>
          </a:p>
          <a:p>
            <a:pPr marL="171450" lvl="0" indent="-171450" algn="l" rtl="0">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Scalable – Communicate with a new entity just create new key vs create new algorithm</a:t>
            </a:r>
            <a:endParaRPr/>
          </a:p>
          <a:p>
            <a:pPr marL="171450" lvl="0" indent="-95250" algn="l" rtl="0">
              <a:spcBef>
                <a:spcPts val="0"/>
              </a:spcBef>
              <a:spcAft>
                <a:spcPts val="0"/>
              </a:spcAft>
              <a:buClr>
                <a:schemeClr val="dk1"/>
              </a:buClr>
              <a:buSzPts val="1200"/>
              <a:buFont typeface="Calibri"/>
              <a:buNone/>
            </a:pPr>
            <a:endParaRPr>
              <a:latin typeface="Times New Roman"/>
              <a:ea typeface="Times New Roman"/>
              <a:cs typeface="Times New Roman"/>
              <a:sym typeface="Times New Roman"/>
            </a:endParaRPr>
          </a:p>
          <a:p>
            <a:pPr marL="171450" lvl="0" indent="-171450" algn="l" rtl="0">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Many encryption systems in the 20th century used to rely on obscurity of the algorithm. This was a bad approach, as you have to keep the whole program secret, which is technically impossible if you want to distribute the program. If someone obtains a copy of the program, then you have to rewrite the program.</a:t>
            </a:r>
            <a:endParaRPr/>
          </a:p>
          <a:p>
            <a:pPr marL="171450" lvl="0" indent="-171450" algn="l" rtl="0">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In 21st century encryption, the only secret is your password.</a:t>
            </a:r>
            <a:endParaRPr/>
          </a:p>
          <a:p>
            <a:pPr marL="171450" lvl="0" indent="-171450" algn="l" rtl="0">
              <a:spcBef>
                <a:spcPts val="0"/>
              </a:spcBef>
              <a:spcAft>
                <a:spcPts val="0"/>
              </a:spcAft>
              <a:buClr>
                <a:schemeClr val="dk1"/>
              </a:buClr>
              <a:buSzPts val="1200"/>
              <a:buFont typeface="Times New Roman"/>
              <a:buChar char="-"/>
            </a:pPr>
            <a:r>
              <a:rPr lang="en-US">
                <a:latin typeface="Times New Roman"/>
                <a:ea typeface="Times New Roman"/>
                <a:cs typeface="Times New Roman"/>
                <a:sym typeface="Times New Roman"/>
              </a:rPr>
              <a:t>Every secret creates a potential failure point. Secrecy, in other words, is a prime cause of brittleness—and therefore something likely to make a system prone to catastrophic collapse. Conversely, openness provides ductility.</a:t>
            </a:r>
            <a:endParaRPr/>
          </a:p>
          <a:p>
            <a:pPr marL="171450" lvl="0" indent="-95250" algn="l" rtl="0">
              <a:spcBef>
                <a:spcPts val="0"/>
              </a:spcBef>
              <a:spcAft>
                <a:spcPts val="0"/>
              </a:spcAft>
              <a:buClr>
                <a:schemeClr val="dk1"/>
              </a:buClr>
              <a:buSzPts val="1200"/>
              <a:buFont typeface="Calibri"/>
              <a:buNone/>
            </a:pPr>
            <a:endParaRPr>
              <a:latin typeface="Times New Roman"/>
              <a:ea typeface="Times New Roman"/>
              <a:cs typeface="Times New Roman"/>
              <a:sym typeface="Times New Roman"/>
            </a:endParaRPr>
          </a:p>
          <a:p>
            <a:pPr marL="171450" lvl="0" indent="-95250" algn="l" rtl="0">
              <a:spcBef>
                <a:spcPts val="0"/>
              </a:spcBef>
              <a:spcAft>
                <a:spcPts val="0"/>
              </a:spcAft>
              <a:buClr>
                <a:schemeClr val="dk1"/>
              </a:buClr>
              <a:buSzPts val="1200"/>
              <a:buFont typeface="Calibri"/>
              <a:buNone/>
            </a:pPr>
            <a:endParaRPr>
              <a:latin typeface="Times New Roman"/>
              <a:ea typeface="Times New Roman"/>
              <a:cs typeface="Times New Roman"/>
              <a:sym typeface="Times New Roman"/>
            </a:endParaRPr>
          </a:p>
        </p:txBody>
      </p:sp>
      <p:sp>
        <p:nvSpPr>
          <p:cNvPr id="659" name="Google Shape;659;p3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accent1"/>
                </a:solidFill>
                <a:latin typeface="Tahoma"/>
                <a:ea typeface="Tahoma"/>
                <a:cs typeface="Tahoma"/>
                <a:sym typeface="Tahoma"/>
              </a:rPr>
              <a:t>24</a:t>
            </a:fld>
            <a:endParaRPr sz="1200">
              <a:solidFill>
                <a:schemeClr val="accent1"/>
              </a:solidFill>
              <a:latin typeface="Tahoma"/>
              <a:ea typeface="Tahoma"/>
              <a:cs typeface="Tahoma"/>
              <a:sym typeface="Tahoma"/>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b="1"/>
              <a:t>Stream ciphers </a:t>
            </a:r>
            <a:r>
              <a:rPr lang="en-US"/>
              <a:t>convert one symbol of plaintext directly into a symbol of ciphertext.</a:t>
            </a:r>
            <a:endParaRPr/>
          </a:p>
          <a:p>
            <a:pPr marL="228600" lvl="0" indent="-228600" algn="l" rtl="0">
              <a:spcBef>
                <a:spcPts val="0"/>
              </a:spcBef>
              <a:spcAft>
                <a:spcPts val="0"/>
              </a:spcAft>
              <a:buClr>
                <a:schemeClr val="dk1"/>
              </a:buClr>
              <a:buSzPts val="1200"/>
              <a:buFont typeface="Calibri"/>
              <a:buAutoNum type="arabicPeriod"/>
            </a:pPr>
            <a:r>
              <a:rPr lang="en-US" b="1"/>
              <a:t>Block ciphers </a:t>
            </a:r>
            <a:r>
              <a:rPr lang="en-US"/>
              <a:t>encrypt a group of plaintext symbols as one block.</a:t>
            </a:r>
            <a:endParaRPr/>
          </a:p>
          <a:p>
            <a:pPr marL="228600" lvl="0" indent="-228600" algn="l" rtl="0">
              <a:spcBef>
                <a:spcPts val="0"/>
              </a:spcBef>
              <a:spcAft>
                <a:spcPts val="0"/>
              </a:spcAft>
              <a:buClr>
                <a:schemeClr val="dk1"/>
              </a:buClr>
              <a:buSzPts val="1200"/>
              <a:buFont typeface="Calibri"/>
              <a:buAutoNum type="arabicPeriod"/>
            </a:pPr>
            <a:r>
              <a:rPr lang="en-US" b="1"/>
              <a:t>Authentication</a:t>
            </a:r>
            <a:r>
              <a:rPr lang="en-US"/>
              <a:t> is the act of certifying </a:t>
            </a:r>
            <a:r>
              <a:rPr lang="en-US" b="1"/>
              <a:t>authenticity</a:t>
            </a:r>
            <a:r>
              <a:rPr lang="en-US"/>
              <a:t>.</a:t>
            </a:r>
            <a:endParaRPr/>
          </a:p>
          <a:p>
            <a:pPr marL="228600" lvl="0" indent="-228600" algn="l" rtl="0">
              <a:spcBef>
                <a:spcPts val="0"/>
              </a:spcBef>
              <a:spcAft>
                <a:spcPts val="0"/>
              </a:spcAft>
              <a:buClr>
                <a:schemeClr val="dk1"/>
              </a:buClr>
              <a:buSzPts val="1200"/>
              <a:buFont typeface="Calibri"/>
              <a:buAutoNum type="arabicPeriod"/>
            </a:pPr>
            <a:r>
              <a:rPr lang="en-US"/>
              <a:t>Message authentication allows one party—the sender—to send a message to another party—the receiver—in such a way that if the message is modified in route, then the receiver will almost certainly detect this. </a:t>
            </a:r>
            <a:endParaRPr/>
          </a:p>
          <a:p>
            <a:pPr marL="228600" lvl="0" indent="-228600" algn="l" rtl="0">
              <a:spcBef>
                <a:spcPts val="0"/>
              </a:spcBef>
              <a:spcAft>
                <a:spcPts val="0"/>
              </a:spcAft>
              <a:buClr>
                <a:schemeClr val="dk1"/>
              </a:buClr>
              <a:buSzPts val="1200"/>
              <a:buFont typeface="Calibri"/>
              <a:buAutoNum type="arabicPeriod"/>
            </a:pPr>
            <a:r>
              <a:rPr lang="en-US"/>
              <a:t>Message authentication is also called </a:t>
            </a:r>
            <a:r>
              <a:rPr lang="en-US" b="1"/>
              <a:t>data-origin authentication</a:t>
            </a:r>
            <a:r>
              <a:rPr lang="en-US"/>
              <a:t>. Message authentication is said to protect the integrity of a message, ensuring that each message that it is received and deemed acceptable is arriving in the same condition that it was sent out—with no bits inserted, missing, or modified.</a:t>
            </a:r>
            <a:endParaRPr/>
          </a:p>
          <a:p>
            <a:pPr marL="228600" lvl="0" indent="-228600" algn="l" rtl="0">
              <a:spcBef>
                <a:spcPts val="0"/>
              </a:spcBef>
              <a:spcAft>
                <a:spcPts val="0"/>
              </a:spcAft>
              <a:buClr>
                <a:schemeClr val="dk1"/>
              </a:buClr>
              <a:buSzPts val="1200"/>
              <a:buFont typeface="Calibri"/>
              <a:buAutoNum type="arabicPeriod"/>
            </a:pPr>
            <a:r>
              <a:rPr lang="en-US"/>
              <a:t>In cryptography, a </a:t>
            </a:r>
            <a:r>
              <a:rPr lang="en-US" b="1"/>
              <a:t>message authentication code (MAC)</a:t>
            </a:r>
            <a:r>
              <a:rPr lang="en-US"/>
              <a:t>, sometimes known as a tag, is a short piece of information used to authenticate a message—in other words, to confirm that the message came from the stated sender (its authenticity) and has not been changed.</a:t>
            </a:r>
            <a:endParaRPr/>
          </a:p>
          <a:p>
            <a:pPr marL="228600" lvl="0" indent="-228600" algn="l" rtl="0">
              <a:spcBef>
                <a:spcPts val="0"/>
              </a:spcBef>
              <a:spcAft>
                <a:spcPts val="0"/>
              </a:spcAft>
              <a:buClr>
                <a:schemeClr val="dk1"/>
              </a:buClr>
              <a:buSzPts val="1200"/>
              <a:buFont typeface="Calibri"/>
              <a:buAutoNum type="arabicPeriod"/>
            </a:pPr>
            <a:r>
              <a:rPr lang="en-US"/>
              <a:t>Message authentication in the public-key setting is the problem addressed by </a:t>
            </a:r>
            <a:r>
              <a:rPr lang="en-US" b="1"/>
              <a:t>digital signatures</a:t>
            </a:r>
            <a:endParaRPr/>
          </a:p>
          <a:p>
            <a:pPr marL="228600" lvl="0" indent="-228600" algn="l" rtl="0">
              <a:spcBef>
                <a:spcPts val="0"/>
              </a:spcBef>
              <a:spcAft>
                <a:spcPts val="0"/>
              </a:spcAft>
              <a:buClr>
                <a:schemeClr val="dk1"/>
              </a:buClr>
              <a:buSzPts val="1200"/>
              <a:buFont typeface="Calibri"/>
              <a:buAutoNum type="arabicPeriod"/>
            </a:pPr>
            <a:r>
              <a:rPr lang="en-US"/>
              <a:t>A digital signature is a mathematical scheme for verifying the authenticity of digital messages or documents. </a:t>
            </a:r>
            <a:endParaRPr/>
          </a:p>
        </p:txBody>
      </p:sp>
      <p:sp>
        <p:nvSpPr>
          <p:cNvPr id="667" name="Google Shape;667;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4"/>
        <p:cNvGrpSpPr/>
        <p:nvPr/>
      </p:nvGrpSpPr>
      <p:grpSpPr>
        <a:xfrm>
          <a:off x="0" y="0"/>
          <a:ext cx="0" cy="0"/>
          <a:chOff x="0" y="0"/>
          <a:chExt cx="0" cy="0"/>
        </a:xfrm>
      </p:grpSpPr>
      <p:sp>
        <p:nvSpPr>
          <p:cNvPr id="675" name="Google Shape;675;g10fef273b40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6" name="Google Shape;676;g10fef273b40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7" name="Google Shape;677;g10fef273b40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10fef273b40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10fef273b40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5" name="Google Shape;685;g10fef273b40_0_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10fef273b40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10fef273b40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4" name="Google Shape;694;g10fef273b40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10fef273b40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1" name="Google Shape;701;g10fef273b40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g10fef273b40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7"/>
        <p:cNvGrpSpPr/>
        <p:nvPr/>
      </p:nvGrpSpPr>
      <p:grpSpPr>
        <a:xfrm>
          <a:off x="0" y="0"/>
          <a:ext cx="0" cy="0"/>
          <a:chOff x="0" y="0"/>
          <a:chExt cx="0" cy="0"/>
        </a:xfrm>
      </p:grpSpPr>
      <p:sp>
        <p:nvSpPr>
          <p:cNvPr id="708" name="Google Shape;708;g111682be9e5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9" name="Google Shape;709;g111682be9e5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0" name="Google Shape;710;g111682be9e5_0_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7" name="Google Shape;71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8" name="Google Shape;718;p3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5" name="Google Shape;725;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6" name="Google Shape;726;p3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3" name="Google Shape;733;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734" name="Google Shape;734;p3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accent1"/>
                </a:solidFill>
                <a:latin typeface="Tahoma"/>
                <a:ea typeface="Tahoma"/>
                <a:cs typeface="Tahoma"/>
                <a:sym typeface="Tahoma"/>
              </a:rPr>
              <a:t>33</a:t>
            </a:fld>
            <a:endParaRPr sz="1200">
              <a:solidFill>
                <a:schemeClr val="accent1"/>
              </a:solidFill>
              <a:latin typeface="Tahoma"/>
              <a:ea typeface="Tahoma"/>
              <a:cs typeface="Tahoma"/>
              <a:sym typeface="Tahoma"/>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2" name="Google Shape;74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743" name="Google Shape;743;p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4F81BD"/>
              </a:buClr>
              <a:buSzPts val="1200"/>
              <a:buFont typeface="Tahoma"/>
              <a:buNone/>
            </a:pPr>
            <a:fld id="{00000000-1234-1234-1234-123412341234}" type="slidenum">
              <a:rPr lang="en-US" sz="1200" b="0" i="0" u="none" strike="noStrike" cap="none">
                <a:solidFill>
                  <a:srgbClr val="4F81BD"/>
                </a:solidFill>
                <a:latin typeface="Tahoma"/>
                <a:ea typeface="Tahoma"/>
                <a:cs typeface="Tahoma"/>
                <a:sym typeface="Tahoma"/>
              </a:rPr>
              <a:t>34</a:t>
            </a:fld>
            <a:endParaRPr sz="1200" b="0" i="0" u="none" strike="noStrike" cap="none">
              <a:solidFill>
                <a:srgbClr val="4F81BD"/>
              </a:solidFill>
              <a:latin typeface="Tahoma"/>
              <a:ea typeface="Tahoma"/>
              <a:cs typeface="Tahoma"/>
              <a:sym typeface="Tahoma"/>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8"/>
        <p:cNvGrpSpPr/>
        <p:nvPr/>
      </p:nvGrpSpPr>
      <p:grpSpPr>
        <a:xfrm>
          <a:off x="0" y="0"/>
          <a:ext cx="0" cy="0"/>
          <a:chOff x="0" y="0"/>
          <a:chExt cx="0" cy="0"/>
        </a:xfrm>
      </p:grpSpPr>
      <p:sp>
        <p:nvSpPr>
          <p:cNvPr id="749" name="Google Shape;74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0" name="Google Shape;750;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1" name="Google Shape;751;p3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0"/>
        <p:cNvGrpSpPr/>
        <p:nvPr/>
      </p:nvGrpSpPr>
      <p:grpSpPr>
        <a:xfrm>
          <a:off x="0" y="0"/>
          <a:ext cx="0" cy="0"/>
          <a:chOff x="0" y="0"/>
          <a:chExt cx="0" cy="0"/>
        </a:xfrm>
      </p:grpSpPr>
      <p:sp>
        <p:nvSpPr>
          <p:cNvPr id="761" name="Google Shape;76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2" name="Google Shape;76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3" name="Google Shape;763;p3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7"/>
        <p:cNvGrpSpPr/>
        <p:nvPr/>
      </p:nvGrpSpPr>
      <p:grpSpPr>
        <a:xfrm>
          <a:off x="0" y="0"/>
          <a:ext cx="0" cy="0"/>
          <a:chOff x="0" y="0"/>
          <a:chExt cx="0" cy="0"/>
        </a:xfrm>
      </p:grpSpPr>
      <p:sp>
        <p:nvSpPr>
          <p:cNvPr id="768" name="Google Shape;76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9" name="Google Shape;76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770" name="Google Shape;770;p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accent1"/>
                </a:solidFill>
                <a:latin typeface="Tahoma"/>
                <a:ea typeface="Tahoma"/>
                <a:cs typeface="Tahoma"/>
                <a:sym typeface="Tahoma"/>
              </a:rPr>
              <a:t>37</a:t>
            </a:fld>
            <a:endParaRPr sz="1200">
              <a:solidFill>
                <a:schemeClr val="accent1"/>
              </a:solidFill>
              <a:latin typeface="Tahoma"/>
              <a:ea typeface="Tahoma"/>
              <a:cs typeface="Tahoma"/>
              <a:sym typeface="Tahoma"/>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7" name="Google Shape;77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8" name="Google Shape;778;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5" name="Google Shape;78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Caesar cipher is one type of monoalphabetic cipher. This means that each plaintext letter is encoded to the same cipher letter or symbol. </a:t>
            </a:r>
            <a:endParaRPr/>
          </a:p>
          <a:p>
            <a:pPr marL="228600" lvl="0" indent="-228600" algn="l" rtl="0">
              <a:spcBef>
                <a:spcPts val="0"/>
              </a:spcBef>
              <a:spcAft>
                <a:spcPts val="0"/>
              </a:spcAft>
              <a:buClr>
                <a:schemeClr val="dk1"/>
              </a:buClr>
              <a:buSzPts val="1200"/>
              <a:buFont typeface="Times New Roman"/>
              <a:buAutoNum type="arabicPeriod"/>
            </a:pPr>
            <a:r>
              <a:rPr lang="en-US">
                <a:latin typeface="Times New Roman"/>
                <a:ea typeface="Times New Roman"/>
                <a:cs typeface="Times New Roman"/>
                <a:sym typeface="Times New Roman"/>
              </a:rPr>
              <a:t>The main weakness of monoalphabetic ciphers is that although the letters themselves change, their frequency does not. So, any enthusiastic cryptographer could crack the code using frequency analysis tables of the original plaintext language. This method was first documented by an Arabic mathematician Abu al-Kindi in the 9th century.</a:t>
            </a:r>
            <a:endParaRPr/>
          </a:p>
          <a:p>
            <a:pPr marL="228600" lvl="0" indent="-152400" algn="l" rtl="0">
              <a:spcBef>
                <a:spcPts val="0"/>
              </a:spcBef>
              <a:spcAft>
                <a:spcPts val="0"/>
              </a:spcAft>
              <a:buClr>
                <a:schemeClr val="dk1"/>
              </a:buClr>
              <a:buSzPts val="1200"/>
              <a:buFont typeface="Calibri"/>
              <a:buNone/>
            </a:pPr>
            <a:endParaRPr>
              <a:latin typeface="Times New Roman"/>
              <a:ea typeface="Times New Roman"/>
              <a:cs typeface="Times New Roman"/>
              <a:sym typeface="Times New Roman"/>
            </a:endParaRPr>
          </a:p>
        </p:txBody>
      </p:sp>
      <p:sp>
        <p:nvSpPr>
          <p:cNvPr id="786" name="Google Shape;786;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accent1"/>
                </a:solidFill>
                <a:latin typeface="Tahoma"/>
                <a:ea typeface="Tahoma"/>
                <a:cs typeface="Tahoma"/>
                <a:sym typeface="Tahoma"/>
              </a:rPr>
              <a:t>39</a:t>
            </a:fld>
            <a:endParaRPr sz="1200">
              <a:solidFill>
                <a:schemeClr val="accent1"/>
              </a:solidFill>
              <a:latin typeface="Tahoma"/>
              <a:ea typeface="Tahoma"/>
              <a:cs typeface="Tahoma"/>
              <a:sym typeface="Tahom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8" name="Google Shape;27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 ensure security of communication over insecure medium</a:t>
            </a:r>
            <a:endParaRPr/>
          </a:p>
        </p:txBody>
      </p:sp>
      <p:sp>
        <p:nvSpPr>
          <p:cNvPr id="279" name="Google Shape;279;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5" name="Google Shape;795;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0"/>
        <p:cNvGrpSpPr/>
        <p:nvPr/>
      </p:nvGrpSpPr>
      <p:grpSpPr>
        <a:xfrm>
          <a:off x="0" y="0"/>
          <a:ext cx="0" cy="0"/>
          <a:chOff x="0" y="0"/>
          <a:chExt cx="0" cy="0"/>
        </a:xfrm>
      </p:grpSpPr>
      <p:sp>
        <p:nvSpPr>
          <p:cNvPr id="801" name="Google Shape;801;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2" name="Google Shape;802;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Frequency analysis is the study of letters or groups of letters contained in a ciphertext in an attempt to partially reveal the message. </a:t>
            </a:r>
            <a:endParaRPr/>
          </a:p>
          <a:p>
            <a:pPr marL="228600" lvl="0" indent="-228600" algn="l" rtl="0">
              <a:spcBef>
                <a:spcPts val="0"/>
              </a:spcBef>
              <a:spcAft>
                <a:spcPts val="0"/>
              </a:spcAft>
              <a:buClr>
                <a:schemeClr val="dk1"/>
              </a:buClr>
              <a:buSzPts val="1200"/>
              <a:buFont typeface="Calibri"/>
              <a:buAutoNum type="arabicPeriod"/>
            </a:pPr>
            <a:r>
              <a:rPr lang="en-US"/>
              <a:t>Knowing the usual frequencies of letters in English communication, if the encryption method does not effectively mask these frequencies it is possible to statistically determine parts of the plaintext from looking at the ciphertext alone. </a:t>
            </a:r>
            <a:endParaRPr/>
          </a:p>
          <a:p>
            <a:pPr marL="228600" lvl="0" indent="-228600" algn="l" rtl="0">
              <a:spcBef>
                <a:spcPts val="0"/>
              </a:spcBef>
              <a:spcAft>
                <a:spcPts val="0"/>
              </a:spcAft>
              <a:buClr>
                <a:schemeClr val="dk1"/>
              </a:buClr>
              <a:buSzPts val="1200"/>
              <a:buFont typeface="Calibri"/>
              <a:buAutoNum type="arabicPeriod"/>
            </a:pPr>
            <a:r>
              <a:rPr lang="en-US"/>
              <a:t>Let’s look at an example based on a plaintext encrypted with the Caesar Cipher – a cipher that provides no protection from frequency analysis.</a:t>
            </a:r>
            <a:endParaRPr/>
          </a:p>
          <a:p>
            <a:pPr marL="228600" lvl="0" indent="-228600" algn="l" rtl="0">
              <a:spcBef>
                <a:spcPts val="0"/>
              </a:spcBef>
              <a:spcAft>
                <a:spcPts val="0"/>
              </a:spcAft>
              <a:buClr>
                <a:schemeClr val="dk1"/>
              </a:buClr>
              <a:buSzPts val="1200"/>
              <a:buFont typeface="Calibri"/>
              <a:buAutoNum type="arabicPeriod"/>
            </a:pPr>
            <a:r>
              <a:rPr lang="en-US"/>
              <a:t>Substitution ciphers preserve the language features.</a:t>
            </a:r>
            <a:endParaRPr/>
          </a:p>
          <a:p>
            <a:pPr marL="228600" lvl="0" indent="-228600" algn="l" rtl="0">
              <a:spcBef>
                <a:spcPts val="0"/>
              </a:spcBef>
              <a:spcAft>
                <a:spcPts val="0"/>
              </a:spcAft>
              <a:buClr>
                <a:schemeClr val="dk1"/>
              </a:buClr>
              <a:buSzPts val="1200"/>
              <a:buFont typeface="Calibri"/>
              <a:buAutoNum type="arabicPeriod"/>
            </a:pPr>
            <a:r>
              <a:rPr lang="en-US"/>
              <a:t>Substitution ciphers are vulnerable to frequency analysis attacks.</a:t>
            </a:r>
            <a:endParaRPr/>
          </a:p>
          <a:p>
            <a:pPr marL="228600" lvl="0" indent="-152400" algn="l" rtl="0">
              <a:spcBef>
                <a:spcPts val="0"/>
              </a:spcBef>
              <a:spcAft>
                <a:spcPts val="0"/>
              </a:spcAft>
              <a:buClr>
                <a:schemeClr val="dk1"/>
              </a:buClr>
              <a:buSzPts val="1200"/>
              <a:buFont typeface="Calibri"/>
              <a:buNone/>
            </a:pPr>
            <a:endParaRPr/>
          </a:p>
          <a:p>
            <a:pPr marL="228600" lvl="0" indent="-228600" algn="l" rtl="0">
              <a:spcBef>
                <a:spcPts val="0"/>
              </a:spcBef>
              <a:spcAft>
                <a:spcPts val="0"/>
              </a:spcAft>
              <a:buClr>
                <a:schemeClr val="dk1"/>
              </a:buClr>
              <a:buSzPts val="1200"/>
              <a:buFont typeface="Calibri"/>
              <a:buAutoNum type="arabicPeriod"/>
            </a:pPr>
            <a:r>
              <a:rPr lang="en-US"/>
              <a:t>In addition to this, English also has a number of common letter patterns that we can also use to help decrypt monoalphabetic ciphers:</a:t>
            </a:r>
            <a:endParaRPr/>
          </a:p>
          <a:p>
            <a:pPr marL="228600" lvl="0" indent="-228600" algn="l" rtl="0">
              <a:spcBef>
                <a:spcPts val="0"/>
              </a:spcBef>
              <a:spcAft>
                <a:spcPts val="0"/>
              </a:spcAft>
              <a:buClr>
                <a:schemeClr val="dk1"/>
              </a:buClr>
              <a:buSzPts val="1200"/>
              <a:buFont typeface="Calibri"/>
              <a:buAutoNum type="arabicPeriod"/>
            </a:pPr>
            <a:r>
              <a:rPr lang="en-US"/>
              <a:t>The method of decryption using frequency analysis has two stages: </a:t>
            </a:r>
            <a:endParaRPr/>
          </a:p>
          <a:p>
            <a:pPr marL="228600" lvl="0" indent="-228600" algn="l" rtl="0">
              <a:spcBef>
                <a:spcPts val="0"/>
              </a:spcBef>
              <a:spcAft>
                <a:spcPts val="0"/>
              </a:spcAft>
              <a:buClr>
                <a:schemeClr val="dk1"/>
              </a:buClr>
              <a:buSzPts val="1200"/>
              <a:buFont typeface="Calibri"/>
              <a:buAutoNum type="arabicPeriod"/>
            </a:pPr>
            <a:r>
              <a:rPr lang="en-US"/>
              <a:t>Work out the frequencies of letters or symbols in the ciphertext and compare the results to the letter frequencies in the language � e.g., we know �e� is the most common letter in English, and �the� is the most frequent word.</a:t>
            </a:r>
            <a:endParaRPr/>
          </a:p>
          <a:p>
            <a:pPr marL="228600" lvl="0" indent="-228600" algn="l" rtl="0">
              <a:spcBef>
                <a:spcPts val="0"/>
              </a:spcBef>
              <a:spcAft>
                <a:spcPts val="0"/>
              </a:spcAft>
              <a:buClr>
                <a:schemeClr val="dk1"/>
              </a:buClr>
              <a:buSzPts val="1200"/>
              <a:buFont typeface="Calibri"/>
              <a:buAutoNum type="arabicPeriod"/>
            </a:pPr>
            <a:r>
              <a:rPr lang="en-US"/>
              <a:t>Make intelligent guesses for words or letters � e.g., a lone letter in English will be �I� or �A�. This method is time consuming, and is less accurate for short messages, but is a valuable aid to the cryptographer.</a:t>
            </a:r>
            <a:endParaRPr/>
          </a:p>
        </p:txBody>
      </p:sp>
      <p:sp>
        <p:nvSpPr>
          <p:cNvPr id="803" name="Google Shape;803;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5" name="Google Shape;815;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1. </a:t>
            </a:r>
            <a:r>
              <a:rPr lang="en-US" sz="1200" b="0" i="0">
                <a:solidFill>
                  <a:schemeClr val="dk1"/>
                </a:solidFill>
                <a:latin typeface="Calibri"/>
                <a:ea typeface="Calibri"/>
                <a:cs typeface="Calibri"/>
                <a:sym typeface="Calibri"/>
              </a:rPr>
              <a:t>if we “shift” the entire column of the frequency of our ciphertext up, we get the following table.</a:t>
            </a:r>
            <a:endParaRPr>
              <a:latin typeface="Times New Roman"/>
              <a:ea typeface="Times New Roman"/>
              <a:cs typeface="Times New Roman"/>
              <a:sym typeface="Times New Roman"/>
            </a:endParaRPr>
          </a:p>
        </p:txBody>
      </p:sp>
      <p:sp>
        <p:nvSpPr>
          <p:cNvPr id="816" name="Google Shape;816;p5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4F81BD"/>
              </a:buClr>
              <a:buSzPts val="1200"/>
              <a:buFont typeface="Tahoma"/>
              <a:buNone/>
            </a:pPr>
            <a:fld id="{00000000-1234-1234-1234-123412341234}" type="slidenum">
              <a:rPr lang="en-US" sz="1200" b="0" i="0" u="none" strike="noStrike" cap="none">
                <a:solidFill>
                  <a:srgbClr val="4F81BD"/>
                </a:solidFill>
                <a:latin typeface="Tahoma"/>
                <a:ea typeface="Tahoma"/>
                <a:cs typeface="Tahoma"/>
                <a:sym typeface="Tahoma"/>
              </a:rPr>
              <a:t>42</a:t>
            </a:fld>
            <a:endParaRPr sz="1200" b="0" i="0" u="none" strike="noStrike" cap="none">
              <a:solidFill>
                <a:srgbClr val="4F81BD"/>
              </a:solidFill>
              <a:latin typeface="Tahoma"/>
              <a:ea typeface="Tahoma"/>
              <a:cs typeface="Tahoma"/>
              <a:sym typeface="Tahoma"/>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2" name="Google Shape;822;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3" name="Google Shape;823;p5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0" name="Google Shape;830;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831" name="Google Shape;831;p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solidFill>
                  <a:schemeClr val="accent1"/>
                </a:solidFill>
                <a:latin typeface="Tahoma"/>
                <a:ea typeface="Tahoma"/>
                <a:cs typeface="Tahoma"/>
                <a:sym typeface="Tahoma"/>
              </a:rPr>
              <a:t>44</a:t>
            </a:fld>
            <a:endParaRPr sz="1200">
              <a:solidFill>
                <a:schemeClr val="accent1"/>
              </a:solidFill>
              <a:latin typeface="Tahoma"/>
              <a:ea typeface="Tahoma"/>
              <a:cs typeface="Tahoma"/>
              <a:sym typeface="Tahoma"/>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9" name="Google Shape;839;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0" name="Google Shape;840;p5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4"/>
        <p:cNvGrpSpPr/>
        <p:nvPr/>
      </p:nvGrpSpPr>
      <p:grpSpPr>
        <a:xfrm>
          <a:off x="0" y="0"/>
          <a:ext cx="0" cy="0"/>
          <a:chOff x="0" y="0"/>
          <a:chExt cx="0" cy="0"/>
        </a:xfrm>
      </p:grpSpPr>
      <p:sp>
        <p:nvSpPr>
          <p:cNvPr id="845" name="Google Shape;845;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6" name="Google Shape;846;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1. A little harder to break but frequency analysis is possible</a:t>
            </a:r>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847" name="Google Shape;847;p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4F81BD"/>
              </a:buClr>
              <a:buSzPts val="1200"/>
              <a:buFont typeface="Tahoma"/>
              <a:buNone/>
            </a:pPr>
            <a:fld id="{00000000-1234-1234-1234-123412341234}" type="slidenum">
              <a:rPr lang="en-US" sz="1200" b="0" i="0" u="none" strike="noStrike" cap="none">
                <a:solidFill>
                  <a:srgbClr val="4F81BD"/>
                </a:solidFill>
                <a:latin typeface="Tahoma"/>
                <a:ea typeface="Tahoma"/>
                <a:cs typeface="Tahoma"/>
                <a:sym typeface="Tahoma"/>
              </a:rPr>
              <a:t>46</a:t>
            </a:fld>
            <a:endParaRPr sz="1200" b="0" i="0" u="none" strike="noStrike" cap="none">
              <a:solidFill>
                <a:srgbClr val="4F81BD"/>
              </a:solidFill>
              <a:latin typeface="Tahoma"/>
              <a:ea typeface="Tahoma"/>
              <a:cs typeface="Tahoma"/>
              <a:sym typeface="Tahoma"/>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7" name="Google Shape;857;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8" name="Google Shape;858;p5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3"/>
        <p:cNvGrpSpPr/>
        <p:nvPr/>
      </p:nvGrpSpPr>
      <p:grpSpPr>
        <a:xfrm>
          <a:off x="0" y="0"/>
          <a:ext cx="0" cy="0"/>
          <a:chOff x="0" y="0"/>
          <a:chExt cx="0" cy="0"/>
        </a:xfrm>
      </p:grpSpPr>
      <p:sp>
        <p:nvSpPr>
          <p:cNvPr id="864" name="Google Shape;864;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5" name="Google Shape;865;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Extension – because it fixes the vulnerability of the Vigenere cipher by using very long keys</a:t>
            </a:r>
            <a:endParaRPr/>
          </a:p>
          <a:p>
            <a:pPr marL="228600" lvl="0" indent="-228600" algn="l" rtl="0">
              <a:spcBef>
                <a:spcPts val="0"/>
              </a:spcBef>
              <a:spcAft>
                <a:spcPts val="0"/>
              </a:spcAft>
              <a:buClr>
                <a:schemeClr val="dk1"/>
              </a:buClr>
              <a:buSzPts val="1200"/>
              <a:buFont typeface="Calibri"/>
              <a:buAutoNum type="arabicPeriod"/>
            </a:pPr>
            <a:r>
              <a:rPr lang="en-US"/>
              <a:t>Key is a random string that is at least as long as the plaintext</a:t>
            </a:r>
            <a:endParaRPr/>
          </a:p>
          <a:p>
            <a:pPr marL="228600" lvl="0" indent="-228600" algn="l" rtl="0">
              <a:spcBef>
                <a:spcPts val="0"/>
              </a:spcBef>
              <a:spcAft>
                <a:spcPts val="0"/>
              </a:spcAft>
              <a:buClr>
                <a:schemeClr val="dk1"/>
              </a:buClr>
              <a:buSzPts val="1200"/>
              <a:buFont typeface="Calibri"/>
              <a:buAutoNum type="arabicPeriod"/>
            </a:pPr>
            <a:r>
              <a:rPr lang="en-US"/>
              <a:t>Encryption is similar to shift cipher </a:t>
            </a:r>
            <a:endParaRPr/>
          </a:p>
        </p:txBody>
      </p:sp>
      <p:sp>
        <p:nvSpPr>
          <p:cNvPr id="866" name="Google Shape;866;p5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3"/>
        <p:cNvGrpSpPr/>
        <p:nvPr/>
      </p:nvGrpSpPr>
      <p:grpSpPr>
        <a:xfrm>
          <a:off x="0" y="0"/>
          <a:ext cx="0" cy="0"/>
          <a:chOff x="0" y="0"/>
          <a:chExt cx="0" cy="0"/>
        </a:xfrm>
      </p:grpSpPr>
      <p:sp>
        <p:nvSpPr>
          <p:cNvPr id="874" name="Google Shape;874;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5" name="Google Shape;875;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XOR; exclusive or</a:t>
            </a:r>
            <a:endParaRPr/>
          </a:p>
          <a:p>
            <a:pPr marL="228600" lvl="0" indent="-228600" algn="l" rtl="0">
              <a:spcBef>
                <a:spcPts val="0"/>
              </a:spcBef>
              <a:spcAft>
                <a:spcPts val="0"/>
              </a:spcAft>
              <a:buClr>
                <a:schemeClr val="dk1"/>
              </a:buClr>
              <a:buSzPts val="1200"/>
              <a:buFont typeface="Calibri"/>
              <a:buAutoNum type="arabicPeriod"/>
            </a:pPr>
            <a:r>
              <a:rPr lang="en-US"/>
              <a:t>Exclusive or or exclusive disjunction is a logical operation that outputs true only when inputs differ (one is true, the other is false)</a:t>
            </a:r>
            <a:endParaRPr/>
          </a:p>
        </p:txBody>
      </p:sp>
      <p:sp>
        <p:nvSpPr>
          <p:cNvPr id="876" name="Google Shape;876;p5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a:p>
          <a:p>
            <a:pPr marL="228600" lvl="0" indent="-152400" algn="l" rtl="0">
              <a:spcBef>
                <a:spcPts val="0"/>
              </a:spcBef>
              <a:spcAft>
                <a:spcPts val="0"/>
              </a:spcAft>
              <a:buClr>
                <a:schemeClr val="dk1"/>
              </a:buClr>
              <a:buSzPts val="1200"/>
              <a:buFont typeface="Calibri"/>
              <a:buNone/>
            </a:pPr>
            <a:endParaRPr/>
          </a:p>
        </p:txBody>
      </p:sp>
      <p:sp>
        <p:nvSpPr>
          <p:cNvPr id="295" name="Google Shape;295;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8"/>
        <p:cNvGrpSpPr/>
        <p:nvPr/>
      </p:nvGrpSpPr>
      <p:grpSpPr>
        <a:xfrm>
          <a:off x="0" y="0"/>
          <a:ext cx="0" cy="0"/>
          <a:chOff x="0" y="0"/>
          <a:chExt cx="0" cy="0"/>
        </a:xfrm>
      </p:grpSpPr>
      <p:sp>
        <p:nvSpPr>
          <p:cNvPr id="889" name="Google Shape;889;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0" name="Google Shape;890;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0" name="Google Shape;900;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A common method of encoding letters in binary is the America Standard Code for Information Interchange (ASCII) protocol.</a:t>
            </a:r>
            <a:endParaRPr/>
          </a:p>
          <a:p>
            <a:pPr marL="0" lvl="0" indent="0" algn="l" rtl="0">
              <a:spcBef>
                <a:spcPts val="0"/>
              </a:spcBef>
              <a:spcAft>
                <a:spcPts val="0"/>
              </a:spcAft>
              <a:buNone/>
            </a:pPr>
            <a:endParaRPr/>
          </a:p>
        </p:txBody>
      </p:sp>
      <p:sp>
        <p:nvSpPr>
          <p:cNvPr id="901" name="Google Shape;901;p5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7"/>
        <p:cNvGrpSpPr/>
        <p:nvPr/>
      </p:nvGrpSpPr>
      <p:grpSpPr>
        <a:xfrm>
          <a:off x="0" y="0"/>
          <a:ext cx="0" cy="0"/>
          <a:chOff x="0" y="0"/>
          <a:chExt cx="0" cy="0"/>
        </a:xfrm>
      </p:grpSpPr>
      <p:sp>
        <p:nvSpPr>
          <p:cNvPr id="908" name="Google Shape;908;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9" name="Google Shape;909;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To encrypt the message using this pad, we exclusive-or each bit of the message with each bit of the one-time pad.</a:t>
            </a:r>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rgbClr val="000000"/>
              </a:solidFill>
              <a:latin typeface="Calibri"/>
              <a:ea typeface="Calibri"/>
              <a:cs typeface="Calibri"/>
              <a:sym typeface="Calibri"/>
            </a:endParaRPr>
          </a:p>
          <a:p>
            <a:pPr marL="0" lvl="0" indent="0" algn="l" rtl="0">
              <a:spcBef>
                <a:spcPts val="0"/>
              </a:spcBef>
              <a:spcAft>
                <a:spcPts val="0"/>
              </a:spcAft>
              <a:buNone/>
            </a:pPr>
            <a:endParaRPr/>
          </a:p>
        </p:txBody>
      </p:sp>
      <p:sp>
        <p:nvSpPr>
          <p:cNvPr id="910" name="Google Shape;910;p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6"/>
        <p:cNvGrpSpPr/>
        <p:nvPr/>
      </p:nvGrpSpPr>
      <p:grpSpPr>
        <a:xfrm>
          <a:off x="0" y="0"/>
          <a:ext cx="0" cy="0"/>
          <a:chOff x="0" y="0"/>
          <a:chExt cx="0" cy="0"/>
        </a:xfrm>
      </p:grpSpPr>
      <p:sp>
        <p:nvSpPr>
          <p:cNvPr id="917" name="Google Shape;917;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8" name="Google Shape;918;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Decryption process is same as encryption, i.e. we perform the exclusive-or of the ciphertext and the one-time pad, which gives us the original message. This works because X^X = 0 (i.e. the exclusive-or of something with itself is 0).</a:t>
            </a:r>
            <a:endParaRPr/>
          </a:p>
          <a:p>
            <a:pPr marL="0" lvl="0" indent="0" algn="l" rtl="0">
              <a:spcBef>
                <a:spcPts val="0"/>
              </a:spcBef>
              <a:spcAft>
                <a:spcPts val="0"/>
              </a:spcAft>
              <a:buNone/>
            </a:pPr>
            <a:endParaRPr/>
          </a:p>
        </p:txBody>
      </p:sp>
      <p:sp>
        <p:nvSpPr>
          <p:cNvPr id="919" name="Google Shape;919;p6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7" name="Google Shape;927;p6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a:p>
        </p:txBody>
      </p:sp>
      <p:sp>
        <p:nvSpPr>
          <p:cNvPr id="928" name="Google Shape;928;p6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7"/>
        <p:cNvGrpSpPr/>
        <p:nvPr/>
      </p:nvGrpSpPr>
      <p:grpSpPr>
        <a:xfrm>
          <a:off x="0" y="0"/>
          <a:ext cx="0" cy="0"/>
          <a:chOff x="0" y="0"/>
          <a:chExt cx="0" cy="0"/>
        </a:xfrm>
      </p:grpSpPr>
      <p:sp>
        <p:nvSpPr>
          <p:cNvPr id="938" name="Google Shape;938;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9" name="Google Shape;939;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The relationship between the two ciphertexts is the same as the relationship between the two plaintexts, which can be useful in attacking messages with a known format.</a:t>
            </a:r>
            <a:endParaRPr/>
          </a:p>
        </p:txBody>
      </p:sp>
      <p:sp>
        <p:nvSpPr>
          <p:cNvPr id="940" name="Google Shape;940;p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8"/>
        <p:cNvGrpSpPr/>
        <p:nvPr/>
      </p:nvGrpSpPr>
      <p:grpSpPr>
        <a:xfrm>
          <a:off x="0" y="0"/>
          <a:ext cx="0" cy="0"/>
          <a:chOff x="0" y="0"/>
          <a:chExt cx="0" cy="0"/>
        </a:xfrm>
      </p:grpSpPr>
      <p:sp>
        <p:nvSpPr>
          <p:cNvPr id="949" name="Google Shape;949;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50" name="Google Shape;950;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
        <p:nvSpPr>
          <p:cNvPr id="951" name="Google Shape;951;p6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4F81BD"/>
              </a:buClr>
              <a:buSzPts val="1200"/>
              <a:buFont typeface="Tahoma"/>
              <a:buNone/>
            </a:pPr>
            <a:fld id="{00000000-1234-1234-1234-123412341234}" type="slidenum">
              <a:rPr lang="en-US" sz="1200" b="0" i="0" u="none" strike="noStrike" cap="none">
                <a:solidFill>
                  <a:srgbClr val="4F81BD"/>
                </a:solidFill>
                <a:latin typeface="Tahoma"/>
                <a:ea typeface="Tahoma"/>
                <a:cs typeface="Tahoma"/>
                <a:sym typeface="Tahoma"/>
              </a:rPr>
              <a:t>56</a:t>
            </a:fld>
            <a:endParaRPr sz="1200" b="0" i="0" u="none" strike="noStrike" cap="none">
              <a:solidFill>
                <a:srgbClr val="4F81BD"/>
              </a:solidFill>
              <a:latin typeface="Tahoma"/>
              <a:ea typeface="Tahoma"/>
              <a:cs typeface="Tahoma"/>
              <a:sym typeface="Tahoma"/>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8" name="Google Shape;958;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Perfect Secrecy (or information-theoretic secure) means that the ciphertext conveys no information about the content of the plaintext. In effect this means that, no matter how much ciphertext you have, it does not convey anything about what the plaintext and key were. It can be proved that any such scheme must use at least as much key material as there is plaintext to encrypt. In terms of probabilities, it means that the probability distribution of the possible plaintexts is independent of the ciphertext.</a:t>
            </a:r>
            <a:endParaRPr/>
          </a:p>
          <a:p>
            <a:pPr marL="228600" lvl="0" indent="-152400" algn="l" rtl="0">
              <a:spcBef>
                <a:spcPts val="0"/>
              </a:spcBef>
              <a:spcAft>
                <a:spcPts val="0"/>
              </a:spcAft>
              <a:buClr>
                <a:schemeClr val="dk1"/>
              </a:buClr>
              <a:buSzPts val="1200"/>
              <a:buFont typeface="Calibri"/>
              <a:buNone/>
            </a:pPr>
            <a:endParaRPr/>
          </a:p>
        </p:txBody>
      </p:sp>
      <p:sp>
        <p:nvSpPr>
          <p:cNvPr id="959" name="Google Shape;959;p6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5"/>
        <p:cNvGrpSpPr/>
        <p:nvPr/>
      </p:nvGrpSpPr>
      <p:grpSpPr>
        <a:xfrm>
          <a:off x="0" y="0"/>
          <a:ext cx="0" cy="0"/>
          <a:chOff x="0" y="0"/>
          <a:chExt cx="0" cy="0"/>
        </a:xfrm>
      </p:grpSpPr>
      <p:sp>
        <p:nvSpPr>
          <p:cNvPr id="966" name="Google Shape;966;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7" name="Google Shape;967;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8" name="Google Shape;968;p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7" name="Google Shape;977;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Answer is 1</a:t>
            </a:r>
            <a:endParaRPr/>
          </a:p>
        </p:txBody>
      </p:sp>
      <p:sp>
        <p:nvSpPr>
          <p:cNvPr id="978" name="Google Shape;978;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marR="0" lvl="0" indent="-228600" algn="l" rtl="0">
              <a:lnSpc>
                <a:spcPct val="100000"/>
              </a:lnSpc>
              <a:spcBef>
                <a:spcPts val="0"/>
              </a:spcBef>
              <a:spcAft>
                <a:spcPts val="0"/>
              </a:spcAft>
              <a:buClr>
                <a:srgbClr val="000000"/>
              </a:buClr>
              <a:buSzPts val="1200"/>
              <a:buFont typeface="Calibri"/>
              <a:buAutoNum type="arabicPeriod"/>
            </a:pPr>
            <a:r>
              <a:rPr lang="en-US" sz="1200" b="0" i="0" u="none" strike="noStrike" cap="none">
                <a:solidFill>
                  <a:srgbClr val="000000"/>
                </a:solidFill>
                <a:latin typeface="Calibri"/>
                <a:ea typeface="Calibri"/>
                <a:cs typeface="Calibri"/>
                <a:sym typeface="Calibri"/>
              </a:rPr>
              <a:t>Study of mathematical techniques to achieve various goals in information security, such as confidentiality, authentication, integrity, etc.</a:t>
            </a:r>
            <a:endParaRPr/>
          </a:p>
          <a:p>
            <a:pPr marL="228600" marR="0" lvl="0" indent="-152400" algn="l" rtl="0">
              <a:lnSpc>
                <a:spcPct val="100000"/>
              </a:lnSpc>
              <a:spcBef>
                <a:spcPts val="0"/>
              </a:spcBef>
              <a:spcAft>
                <a:spcPts val="0"/>
              </a:spcAft>
              <a:buClr>
                <a:schemeClr val="dk1"/>
              </a:buClr>
              <a:buSzPts val="1200"/>
              <a:buFont typeface="Calibri"/>
              <a:buNone/>
            </a:pPr>
            <a:endParaRPr sz="1200" b="0" i="0" u="none" strike="noStrike" cap="none">
              <a:solidFill>
                <a:srgbClr val="000000"/>
              </a:solidFill>
              <a:latin typeface="Calibri"/>
              <a:ea typeface="Calibri"/>
              <a:cs typeface="Calibri"/>
              <a:sym typeface="Calibri"/>
            </a:endParaRPr>
          </a:p>
          <a:p>
            <a:pPr marL="228600" lvl="0" indent="-152400" algn="l" rtl="0">
              <a:spcBef>
                <a:spcPts val="0"/>
              </a:spcBef>
              <a:spcAft>
                <a:spcPts val="0"/>
              </a:spcAft>
              <a:buClr>
                <a:schemeClr val="dk1"/>
              </a:buClr>
              <a:buSzPts val="1200"/>
              <a:buFont typeface="Calibri"/>
              <a:buNone/>
            </a:pPr>
            <a:endParaRPr/>
          </a:p>
        </p:txBody>
      </p:sp>
      <p:sp>
        <p:nvSpPr>
          <p:cNvPr id="308" name="Google Shape;308;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6" name="Google Shape;986;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Notice when we perform the AND operation on any binary number, the resulting sequence cannot be larger.</a:t>
            </a:r>
            <a:endParaRPr/>
          </a:p>
          <a:p>
            <a:pPr marL="228600" lvl="0" indent="-228600" algn="l" rtl="0">
              <a:spcBef>
                <a:spcPts val="0"/>
              </a:spcBef>
              <a:spcAft>
                <a:spcPts val="0"/>
              </a:spcAft>
              <a:buClr>
                <a:schemeClr val="dk1"/>
              </a:buClr>
              <a:buSzPts val="1200"/>
              <a:buFont typeface="Calibri"/>
              <a:buAutoNum type="arabicPeriod"/>
            </a:pPr>
            <a:r>
              <a:rPr lang="en-US"/>
              <a:t>Notice when we perform the OR operation on any binary sequence, the resulting sequence cannot be smaller.</a:t>
            </a:r>
            <a:endParaRPr/>
          </a:p>
        </p:txBody>
      </p:sp>
      <p:sp>
        <p:nvSpPr>
          <p:cNvPr id="987" name="Google Shape;987;p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5" name="Google Shape;995;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6" name="Google Shape;996;p6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4" name="Google Shape;1004;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For example, one might start by guessing that at least one of the messages is likely to contain the word "the", probably surrounded by spaces. So one can take the five-character string " the ", XOR it with every five-character substring of m1⊕m2 and look for results that look like English (either by eye or by computer using statistical analysis).</a:t>
            </a:r>
            <a:endParaRPr/>
          </a:p>
          <a:p>
            <a:pPr marL="228600" lvl="0" indent="-152400" algn="l" rtl="0">
              <a:spcBef>
                <a:spcPts val="0"/>
              </a:spcBef>
              <a:spcAft>
                <a:spcPts val="0"/>
              </a:spcAft>
              <a:buClr>
                <a:schemeClr val="dk1"/>
              </a:buClr>
              <a:buSzPts val="1200"/>
              <a:buFont typeface="Calibri"/>
              <a:buNone/>
            </a:pPr>
            <a:endParaRPr/>
          </a:p>
        </p:txBody>
      </p:sp>
      <p:sp>
        <p:nvSpPr>
          <p:cNvPr id="1005" name="Google Shape;1005;p7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2"/>
        <p:cNvGrpSpPr/>
        <p:nvPr/>
      </p:nvGrpSpPr>
      <p:grpSpPr>
        <a:xfrm>
          <a:off x="0" y="0"/>
          <a:ext cx="0" cy="0"/>
          <a:chOff x="0" y="0"/>
          <a:chExt cx="0" cy="0"/>
        </a:xfrm>
      </p:grpSpPr>
      <p:sp>
        <p:nvSpPr>
          <p:cNvPr id="1013" name="Google Shape;1013;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4" name="Google Shape;1014;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1" name="Google Shape;1021;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One-time pad only guarantees confidentiality</a:t>
            </a:r>
            <a:endParaRPr/>
          </a:p>
          <a:p>
            <a:pPr marL="228600" lvl="0" indent="-228600" algn="l" rtl="0">
              <a:spcBef>
                <a:spcPts val="0"/>
              </a:spcBef>
              <a:spcAft>
                <a:spcPts val="0"/>
              </a:spcAft>
              <a:buClr>
                <a:schemeClr val="dk1"/>
              </a:buClr>
              <a:buSzPts val="1200"/>
              <a:buFont typeface="Calibri"/>
              <a:buAutoNum type="arabicPeriod"/>
            </a:pPr>
            <a:r>
              <a:rPr lang="en-US"/>
              <a:t>Attacker cannot recover plaintext, but can easily change it to something else</a:t>
            </a:r>
            <a:endParaRPr/>
          </a:p>
        </p:txBody>
      </p:sp>
      <p:sp>
        <p:nvSpPr>
          <p:cNvPr id="1022" name="Google Shape;1022;p7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4" name="Google Shape;1044;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5" name="Google Shape;1045;p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0"/>
        <p:cNvGrpSpPr/>
        <p:nvPr/>
      </p:nvGrpSpPr>
      <p:grpSpPr>
        <a:xfrm>
          <a:off x="0" y="0"/>
          <a:ext cx="0" cy="0"/>
          <a:chOff x="0" y="0"/>
          <a:chExt cx="0" cy="0"/>
        </a:xfrm>
      </p:grpSpPr>
      <p:sp>
        <p:nvSpPr>
          <p:cNvPr id="1051" name="Google Shape;1051;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2" name="Google Shape;1052;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7"/>
        <p:cNvGrpSpPr/>
        <p:nvPr/>
      </p:nvGrpSpPr>
      <p:grpSpPr>
        <a:xfrm>
          <a:off x="0" y="0"/>
          <a:ext cx="0" cy="0"/>
          <a:chOff x="0" y="0"/>
          <a:chExt cx="0" cy="0"/>
        </a:xfrm>
      </p:grpSpPr>
      <p:sp>
        <p:nvSpPr>
          <p:cNvPr id="1058" name="Google Shape;1058;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9" name="Google Shape;1059;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0" name="Google Shape;1060;p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2" name="Google Shape;1072;p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r>
              <a:rPr lang="en-US"/>
              <a:t>In practice, Kerckhoff’s principle has been applied to virtually all the encryption algorithms in use today. Under systems like AES or RSA (which are publicly distributed standards), the security lies in the complexity of the algorithm itself, rather than in keeping it secret. The same holds true for internet communication and security standards like HTTPS, SSL, and TLS.</a:t>
            </a:r>
            <a:endParaRPr/>
          </a:p>
        </p:txBody>
      </p:sp>
      <p:sp>
        <p:nvSpPr>
          <p:cNvPr id="1073" name="Google Shape;1073;p7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0" name="Google Shape;1080;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a:p>
          <a:p>
            <a:pPr marL="228600" lvl="0" indent="-152400" algn="l" rtl="0">
              <a:spcBef>
                <a:spcPts val="0"/>
              </a:spcBef>
              <a:spcAft>
                <a:spcPts val="0"/>
              </a:spcAft>
              <a:buClr>
                <a:schemeClr val="dk1"/>
              </a:buClr>
              <a:buSzPts val="1200"/>
              <a:buFont typeface="Calibri"/>
              <a:buNone/>
            </a:pPr>
            <a:endParaRPr/>
          </a:p>
        </p:txBody>
      </p:sp>
      <p:sp>
        <p:nvSpPr>
          <p:cNvPr id="315" name="Google Shape;315;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7" name="Google Shape;1087;p7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8" name="Google Shape;1088;p7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3"/>
        <p:cNvGrpSpPr/>
        <p:nvPr/>
      </p:nvGrpSpPr>
      <p:grpSpPr>
        <a:xfrm>
          <a:off x="0" y="0"/>
          <a:ext cx="0" cy="0"/>
          <a:chOff x="0" y="0"/>
          <a:chExt cx="0" cy="0"/>
        </a:xfrm>
      </p:grpSpPr>
      <p:sp>
        <p:nvSpPr>
          <p:cNvPr id="1094" name="Google Shape;1094;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5" name="Google Shape;1095;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7" name="Google Shape;3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a:p>
          <a:p>
            <a:pPr marL="228600" lvl="0" indent="-152400" algn="l" rtl="0">
              <a:spcBef>
                <a:spcPts val="0"/>
              </a:spcBef>
              <a:spcAft>
                <a:spcPts val="0"/>
              </a:spcAft>
              <a:buClr>
                <a:schemeClr val="dk1"/>
              </a:buClr>
              <a:buSzPts val="1200"/>
              <a:buFont typeface="Calibri"/>
              <a:buNone/>
            </a:pPr>
            <a:endParaRPr/>
          </a:p>
        </p:txBody>
      </p:sp>
      <p:sp>
        <p:nvSpPr>
          <p:cNvPr id="348" name="Google Shape;348;p1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4" name="Google Shape;35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152400" algn="l" rtl="0">
              <a:spcBef>
                <a:spcPts val="0"/>
              </a:spcBef>
              <a:spcAft>
                <a:spcPts val="0"/>
              </a:spcAft>
              <a:buClr>
                <a:schemeClr val="dk1"/>
              </a:buClr>
              <a:buSzPts val="1200"/>
              <a:buFont typeface="Calibri"/>
              <a:buNone/>
            </a:pPr>
            <a:endParaRPr/>
          </a:p>
          <a:p>
            <a:pPr marL="228600" lvl="0" indent="-152400" algn="l" rtl="0">
              <a:spcBef>
                <a:spcPts val="0"/>
              </a:spcBef>
              <a:spcAft>
                <a:spcPts val="0"/>
              </a:spcAft>
              <a:buClr>
                <a:schemeClr val="dk1"/>
              </a:buClr>
              <a:buSzPts val="1200"/>
              <a:buFont typeface="Calibri"/>
              <a:buNone/>
            </a:pPr>
            <a:endParaRPr/>
          </a:p>
        </p:txBody>
      </p:sp>
      <p:sp>
        <p:nvSpPr>
          <p:cNvPr id="355" name="Google Shape;355;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81"/>
          <p:cNvSpPr txBox="1">
            <a:spLocks noGrp="1"/>
          </p:cNvSpPr>
          <p:nvPr>
            <p:ph type="ctrTitle"/>
          </p:nvPr>
        </p:nvSpPr>
        <p:spPr>
          <a:xfrm>
            <a:off x="685800" y="2130425"/>
            <a:ext cx="7772400" cy="1470025"/>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4400"/>
              <a:buFont typeface="Calibri"/>
              <a:buNone/>
              <a:defRPr b="0"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8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SzPts val="3200"/>
              <a:buNone/>
              <a:defRPr b="0" i="0">
                <a:solidFill>
                  <a:srgbClr val="000000"/>
                </a:solidFill>
                <a:latin typeface="Calibri"/>
                <a:ea typeface="Calibri"/>
                <a:cs typeface="Calibri"/>
                <a:sym typeface="Calibri"/>
              </a:defRPr>
            </a:lvl1pPr>
            <a:lvl2pPr lvl="1" algn="ctr">
              <a:spcBef>
                <a:spcPts val="560"/>
              </a:spcBef>
              <a:spcAft>
                <a:spcPts val="0"/>
              </a:spcAft>
              <a:buSzPts val="28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00"/>
              </a:spcBef>
              <a:spcAft>
                <a:spcPts val="0"/>
              </a:spcAft>
              <a:buSzPts val="2000"/>
              <a:buNone/>
              <a:defRPr>
                <a:solidFill>
                  <a:srgbClr val="888888"/>
                </a:solidFill>
              </a:defRPr>
            </a:lvl4pPr>
            <a:lvl5pPr lvl="4" algn="ctr">
              <a:spcBef>
                <a:spcPts val="4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81"/>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81"/>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81"/>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1"/>
        <p:cNvGrpSpPr/>
        <p:nvPr/>
      </p:nvGrpSpPr>
      <p:grpSpPr>
        <a:xfrm>
          <a:off x="0" y="0"/>
          <a:ext cx="0" cy="0"/>
          <a:chOff x="0" y="0"/>
          <a:chExt cx="0" cy="0"/>
        </a:xfrm>
      </p:grpSpPr>
      <p:sp>
        <p:nvSpPr>
          <p:cNvPr id="72" name="Google Shape;72;p94"/>
          <p:cNvSpPr txBox="1">
            <a:spLocks noGrp="1"/>
          </p:cNvSpPr>
          <p:nvPr>
            <p:ph type="title"/>
          </p:nvPr>
        </p:nvSpPr>
        <p:spPr>
          <a:xfrm>
            <a:off x="1792288" y="4800600"/>
            <a:ext cx="5486400" cy="566738"/>
          </a:xfrm>
          <a:prstGeom prst="rect">
            <a:avLst/>
          </a:prstGeom>
          <a:noFill/>
          <a:ln>
            <a:noFill/>
          </a:ln>
        </p:spPr>
        <p:txBody>
          <a:bodyPr spcFirstLastPara="1" wrap="square" lIns="0" tIns="45700" rIns="0" bIns="45700" anchor="b" anchorCtr="0">
            <a:normAutofit/>
          </a:bodyPr>
          <a:lstStyle>
            <a:lvl1pPr lvl="0" algn="l">
              <a:spcBef>
                <a:spcPts val="0"/>
              </a:spcBef>
              <a:spcAft>
                <a:spcPts val="0"/>
              </a:spcAft>
              <a:buClr>
                <a:schemeClr val="dk2"/>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4"/>
          <p:cNvSpPr>
            <a:spLocks noGrp="1"/>
          </p:cNvSpPr>
          <p:nvPr>
            <p:ph type="pic" idx="2"/>
          </p:nvPr>
        </p:nvSpPr>
        <p:spPr>
          <a:xfrm>
            <a:off x="1792288" y="612775"/>
            <a:ext cx="5486400" cy="4114800"/>
          </a:xfrm>
          <a:prstGeom prst="rect">
            <a:avLst/>
          </a:prstGeom>
          <a:noFill/>
          <a:ln>
            <a:noFill/>
          </a:ln>
        </p:spPr>
      </p:sp>
      <p:sp>
        <p:nvSpPr>
          <p:cNvPr id="74" name="Google Shape;74;p9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5" name="Google Shape;75;p94"/>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94"/>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4"/>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95"/>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95"/>
          <p:cNvSpPr txBox="1">
            <a:spLocks noGrp="1"/>
          </p:cNvSpPr>
          <p:nvPr>
            <p:ph type="body" idx="1"/>
          </p:nvPr>
        </p:nvSpPr>
        <p:spPr>
          <a:xfrm rot="5400000">
            <a:off x="2194719" y="-365918"/>
            <a:ext cx="47545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95"/>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5"/>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95"/>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96"/>
          <p:cNvSpPr txBox="1">
            <a:spLocks noGrp="1"/>
          </p:cNvSpPr>
          <p:nvPr>
            <p:ph type="title"/>
          </p:nvPr>
        </p:nvSpPr>
        <p:spPr>
          <a:xfrm rot="5400000">
            <a:off x="4732338" y="2171701"/>
            <a:ext cx="5851525" cy="20574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9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lvl1pPr>
            <a:lvl2pPr marL="914400" lvl="1" indent="-406400" algn="l">
              <a:spcBef>
                <a:spcPts val="560"/>
              </a:spcBef>
              <a:spcAft>
                <a:spcPts val="0"/>
              </a:spcAft>
              <a:buClr>
                <a:schemeClr val="dk1"/>
              </a:buClr>
              <a:buSzPts val="2800"/>
              <a:buChar char="–"/>
              <a:defRPr/>
            </a:lvl2pPr>
            <a:lvl3pPr marL="1371600" lvl="2" indent="-381000" algn="l">
              <a:spcBef>
                <a:spcPts val="480"/>
              </a:spcBef>
              <a:spcAft>
                <a:spcPts val="0"/>
              </a:spcAft>
              <a:buClr>
                <a:schemeClr val="dk1"/>
              </a:buClr>
              <a:buSzPts val="2400"/>
              <a:buChar char="•"/>
              <a:defRPr/>
            </a:lvl3pPr>
            <a:lvl4pPr marL="1828800" lvl="3" indent="-355600" algn="l">
              <a:spcBef>
                <a:spcPts val="400"/>
              </a:spcBef>
              <a:spcAft>
                <a:spcPts val="0"/>
              </a:spcAft>
              <a:buClr>
                <a:schemeClr val="dk1"/>
              </a:buClr>
              <a:buSzPts val="2000"/>
              <a:buChar char="–"/>
              <a:defRPr/>
            </a:lvl4pPr>
            <a:lvl5pPr marL="2286000" lvl="4" indent="-355600" algn="l">
              <a:spcBef>
                <a:spcPts val="4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7" name="Google Shape;87;p96"/>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96"/>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6"/>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6"/>
        <p:cNvGrpSpPr/>
        <p:nvPr/>
      </p:nvGrpSpPr>
      <p:grpSpPr>
        <a:xfrm>
          <a:off x="0" y="0"/>
          <a:ext cx="0" cy="0"/>
          <a:chOff x="0" y="0"/>
          <a:chExt cx="0" cy="0"/>
        </a:xfrm>
      </p:grpSpPr>
      <p:sp>
        <p:nvSpPr>
          <p:cNvPr id="97" name="Google Shape;97;p84"/>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84"/>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99" name="Google Shape;99;p84"/>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84"/>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84"/>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2"/>
        <p:cNvGrpSpPr/>
        <p:nvPr/>
      </p:nvGrpSpPr>
      <p:grpSpPr>
        <a:xfrm>
          <a:off x="0" y="0"/>
          <a:ext cx="0" cy="0"/>
          <a:chOff x="0" y="0"/>
          <a:chExt cx="0" cy="0"/>
        </a:xfrm>
      </p:grpSpPr>
      <p:sp>
        <p:nvSpPr>
          <p:cNvPr id="103" name="Google Shape;103;p107"/>
          <p:cNvSpPr txBox="1">
            <a:spLocks noGrp="1"/>
          </p:cNvSpPr>
          <p:nvPr>
            <p:ph type="ctrTitle"/>
          </p:nvPr>
        </p:nvSpPr>
        <p:spPr>
          <a:xfrm>
            <a:off x="685800" y="2130425"/>
            <a:ext cx="7772400" cy="1470025"/>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4400"/>
              <a:buFont typeface="Calibri"/>
              <a:buNone/>
              <a:defRPr b="0" i="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10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SzPts val="3200"/>
              <a:buNone/>
              <a:defRPr b="0" i="0">
                <a:solidFill>
                  <a:srgbClr val="000000"/>
                </a:solidFill>
                <a:latin typeface="Calibri"/>
                <a:ea typeface="Calibri"/>
                <a:cs typeface="Calibri"/>
                <a:sym typeface="Calibri"/>
              </a:defRPr>
            </a:lvl1pPr>
            <a:lvl2pPr lvl="1" algn="ctr">
              <a:spcBef>
                <a:spcPts val="560"/>
              </a:spcBef>
              <a:spcAft>
                <a:spcPts val="0"/>
              </a:spcAft>
              <a:buSzPts val="2800"/>
              <a:buNone/>
              <a:defRPr>
                <a:solidFill>
                  <a:srgbClr val="888888"/>
                </a:solidFill>
              </a:defRPr>
            </a:lvl2pPr>
            <a:lvl3pPr lvl="2" algn="ctr">
              <a:spcBef>
                <a:spcPts val="480"/>
              </a:spcBef>
              <a:spcAft>
                <a:spcPts val="0"/>
              </a:spcAft>
              <a:buSzPts val="2400"/>
              <a:buNone/>
              <a:defRPr>
                <a:solidFill>
                  <a:srgbClr val="888888"/>
                </a:solidFill>
              </a:defRPr>
            </a:lvl3pPr>
            <a:lvl4pPr lvl="3" algn="ctr">
              <a:spcBef>
                <a:spcPts val="400"/>
              </a:spcBef>
              <a:spcAft>
                <a:spcPts val="0"/>
              </a:spcAft>
              <a:buSzPts val="2000"/>
              <a:buNone/>
              <a:defRPr>
                <a:solidFill>
                  <a:srgbClr val="888888"/>
                </a:solidFill>
              </a:defRPr>
            </a:lvl4pPr>
            <a:lvl5pPr lvl="4" algn="ctr">
              <a:spcBef>
                <a:spcPts val="400"/>
              </a:spcBef>
              <a:spcAft>
                <a:spcPts val="0"/>
              </a:spcAft>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05" name="Google Shape;105;p107"/>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07"/>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07"/>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8"/>
        <p:cNvGrpSpPr/>
        <p:nvPr/>
      </p:nvGrpSpPr>
      <p:grpSpPr>
        <a:xfrm>
          <a:off x="0" y="0"/>
          <a:ext cx="0" cy="0"/>
          <a:chOff x="0" y="0"/>
          <a:chExt cx="0" cy="0"/>
        </a:xfrm>
      </p:grpSpPr>
      <p:sp>
        <p:nvSpPr>
          <p:cNvPr id="109" name="Google Shape;109;p108"/>
          <p:cNvSpPr txBox="1">
            <a:spLocks noGrp="1"/>
          </p:cNvSpPr>
          <p:nvPr>
            <p:ph type="title"/>
          </p:nvPr>
        </p:nvSpPr>
        <p:spPr>
          <a:xfrm>
            <a:off x="457200" y="3034508"/>
            <a:ext cx="6951274" cy="1308892"/>
          </a:xfrm>
          <a:prstGeom prst="rect">
            <a:avLst/>
          </a:prstGeom>
          <a:noFill/>
          <a:ln>
            <a:noFill/>
          </a:ln>
        </p:spPr>
        <p:txBody>
          <a:bodyPr spcFirstLastPara="1" wrap="square" lIns="0" tIns="45700" rIns="0" bIns="45700" anchor="t" anchorCtr="0">
            <a:normAutofit/>
          </a:bodyPr>
          <a:lstStyle>
            <a:lvl1pPr lvl="0" algn="l">
              <a:spcBef>
                <a:spcPts val="0"/>
              </a:spcBef>
              <a:spcAft>
                <a:spcPts val="0"/>
              </a:spcAft>
              <a:buClr>
                <a:schemeClr val="dk2"/>
              </a:buClr>
              <a:buSzPts val="4000"/>
              <a:buFont typeface="Calibri"/>
              <a:buNone/>
              <a:defRPr sz="4000" b="1" i="0" cap="none">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08"/>
          <p:cNvSpPr txBox="1">
            <a:spLocks noGrp="1"/>
          </p:cNvSpPr>
          <p:nvPr>
            <p:ph type="body" idx="1"/>
          </p:nvPr>
        </p:nvSpPr>
        <p:spPr>
          <a:xfrm>
            <a:off x="474134" y="1524000"/>
            <a:ext cx="6951274" cy="1500187"/>
          </a:xfrm>
          <a:prstGeom prst="rect">
            <a:avLst/>
          </a:prstGeom>
          <a:noFill/>
          <a:ln>
            <a:noFill/>
          </a:ln>
        </p:spPr>
        <p:txBody>
          <a:bodyPr spcFirstLastPara="1" wrap="square" lIns="0" tIns="45700" rIns="0" bIns="45700" anchor="b" anchorCtr="0">
            <a:normAutofit/>
          </a:bodyPr>
          <a:lstStyle>
            <a:lvl1pPr marL="457200" lvl="0" indent="-228600" algn="l">
              <a:spcBef>
                <a:spcPts val="400"/>
              </a:spcBef>
              <a:spcAft>
                <a:spcPts val="0"/>
              </a:spcAft>
              <a:buSzPts val="2000"/>
              <a:buNone/>
              <a:defRPr sz="2000">
                <a:solidFill>
                  <a:schemeClr val="dk1"/>
                </a:solidFil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11" name="Google Shape;111;p108"/>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08"/>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08"/>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114"/>
        <p:cNvGrpSpPr/>
        <p:nvPr/>
      </p:nvGrpSpPr>
      <p:grpSpPr>
        <a:xfrm>
          <a:off x="0" y="0"/>
          <a:ext cx="0" cy="0"/>
          <a:chOff x="0" y="0"/>
          <a:chExt cx="0" cy="0"/>
        </a:xfrm>
      </p:grpSpPr>
      <p:sp>
        <p:nvSpPr>
          <p:cNvPr id="115" name="Google Shape;115;p109"/>
          <p:cNvSpPr txBox="1">
            <a:spLocks noGrp="1"/>
          </p:cNvSpPr>
          <p:nvPr>
            <p:ph type="title"/>
          </p:nvPr>
        </p:nvSpPr>
        <p:spPr>
          <a:xfrm>
            <a:off x="1264380" y="2013343"/>
            <a:ext cx="6951274" cy="753670"/>
          </a:xfrm>
          <a:prstGeom prst="rect">
            <a:avLst/>
          </a:prstGeom>
          <a:noFill/>
          <a:ln>
            <a:noFill/>
          </a:ln>
        </p:spPr>
        <p:txBody>
          <a:bodyPr spcFirstLastPara="1" wrap="square" lIns="0" tIns="45700" rIns="0" bIns="45700" anchor="t" anchorCtr="0">
            <a:normAutofit/>
          </a:bodyPr>
          <a:lstStyle>
            <a:lvl1pPr lvl="0" algn="l">
              <a:spcBef>
                <a:spcPts val="0"/>
              </a:spcBef>
              <a:spcAft>
                <a:spcPts val="0"/>
              </a:spcAft>
              <a:buClr>
                <a:schemeClr val="dk2"/>
              </a:buClr>
              <a:buSzPts val="4000"/>
              <a:buFont typeface="Calibri"/>
              <a:buNone/>
              <a:defRPr sz="4000" b="0" i="0" cap="none">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109"/>
          <p:cNvSpPr txBox="1">
            <a:spLocks noGrp="1"/>
          </p:cNvSpPr>
          <p:nvPr>
            <p:ph type="body" idx="1"/>
          </p:nvPr>
        </p:nvSpPr>
        <p:spPr>
          <a:xfrm>
            <a:off x="1264380" y="2919413"/>
            <a:ext cx="6951274" cy="1500187"/>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SzPts val="2000"/>
              <a:buFont typeface="Calibri"/>
              <a:buAutoNum type="arabicPeriod"/>
              <a:defRPr sz="2000">
                <a:solidFill>
                  <a:schemeClr val="dk1"/>
                </a:solidFil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17" name="Google Shape;117;p109"/>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09"/>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09"/>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0"/>
        <p:cNvGrpSpPr/>
        <p:nvPr/>
      </p:nvGrpSpPr>
      <p:grpSpPr>
        <a:xfrm>
          <a:off x="0" y="0"/>
          <a:ext cx="0" cy="0"/>
          <a:chOff x="0" y="0"/>
          <a:chExt cx="0" cy="0"/>
        </a:xfrm>
      </p:grpSpPr>
      <p:sp>
        <p:nvSpPr>
          <p:cNvPr id="121" name="Google Shape;121;p110"/>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110"/>
          <p:cNvSpPr txBox="1">
            <a:spLocks noGrp="1"/>
          </p:cNvSpPr>
          <p:nvPr>
            <p:ph type="body" idx="1"/>
          </p:nvPr>
        </p:nvSpPr>
        <p:spPr>
          <a:xfrm>
            <a:off x="457200" y="1447800"/>
            <a:ext cx="4038600" cy="46783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23" name="Google Shape;123;p110"/>
          <p:cNvSpPr txBox="1">
            <a:spLocks noGrp="1"/>
          </p:cNvSpPr>
          <p:nvPr>
            <p:ph type="body" idx="2"/>
          </p:nvPr>
        </p:nvSpPr>
        <p:spPr>
          <a:xfrm>
            <a:off x="4648200" y="1447800"/>
            <a:ext cx="4038600" cy="46783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24" name="Google Shape;124;p110"/>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10"/>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10"/>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27"/>
        <p:cNvGrpSpPr/>
        <p:nvPr/>
      </p:nvGrpSpPr>
      <p:grpSpPr>
        <a:xfrm>
          <a:off x="0" y="0"/>
          <a:ext cx="0" cy="0"/>
          <a:chOff x="0" y="0"/>
          <a:chExt cx="0" cy="0"/>
        </a:xfrm>
      </p:grpSpPr>
      <p:sp>
        <p:nvSpPr>
          <p:cNvPr id="128" name="Google Shape;128;p111"/>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11"/>
          <p:cNvSpPr txBox="1">
            <a:spLocks noGrp="1"/>
          </p:cNvSpPr>
          <p:nvPr>
            <p:ph type="body" idx="1"/>
          </p:nvPr>
        </p:nvSpPr>
        <p:spPr>
          <a:xfrm>
            <a:off x="457200" y="1535113"/>
            <a:ext cx="4040188" cy="446087"/>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800"/>
              <a:buNone/>
              <a:defRPr sz="28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30" name="Google Shape;130;p111"/>
          <p:cNvSpPr txBox="1">
            <a:spLocks noGrp="1"/>
          </p:cNvSpPr>
          <p:nvPr>
            <p:ph type="body" idx="2"/>
          </p:nvPr>
        </p:nvSpPr>
        <p:spPr>
          <a:xfrm>
            <a:off x="457200" y="1981200"/>
            <a:ext cx="4040188" cy="4144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31" name="Google Shape;131;p111"/>
          <p:cNvSpPr txBox="1">
            <a:spLocks noGrp="1"/>
          </p:cNvSpPr>
          <p:nvPr>
            <p:ph type="body" idx="3"/>
          </p:nvPr>
        </p:nvSpPr>
        <p:spPr>
          <a:xfrm>
            <a:off x="4645025" y="1535113"/>
            <a:ext cx="4041775" cy="446087"/>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800"/>
              <a:buNone/>
              <a:defRPr sz="28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132" name="Google Shape;132;p111"/>
          <p:cNvSpPr txBox="1">
            <a:spLocks noGrp="1"/>
          </p:cNvSpPr>
          <p:nvPr>
            <p:ph type="body" idx="4"/>
          </p:nvPr>
        </p:nvSpPr>
        <p:spPr>
          <a:xfrm>
            <a:off x="4645025" y="1981200"/>
            <a:ext cx="4041775" cy="4144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133" name="Google Shape;133;p111"/>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11"/>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11"/>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6"/>
        <p:cNvGrpSpPr/>
        <p:nvPr/>
      </p:nvGrpSpPr>
      <p:grpSpPr>
        <a:xfrm>
          <a:off x="0" y="0"/>
          <a:ext cx="0" cy="0"/>
          <a:chOff x="0" y="0"/>
          <a:chExt cx="0" cy="0"/>
        </a:xfrm>
      </p:grpSpPr>
      <p:sp>
        <p:nvSpPr>
          <p:cNvPr id="137" name="Google Shape;137;p11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112"/>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12"/>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1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2"/>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2"/>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2"/>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sp>
        <p:nvSpPr>
          <p:cNvPr id="142" name="Google Shape;142;p113"/>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13"/>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11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5"/>
        <p:cNvGrpSpPr/>
        <p:nvPr/>
      </p:nvGrpSpPr>
      <p:grpSpPr>
        <a:xfrm>
          <a:off x="0" y="0"/>
          <a:ext cx="0" cy="0"/>
          <a:chOff x="0" y="0"/>
          <a:chExt cx="0" cy="0"/>
        </a:xfrm>
      </p:grpSpPr>
      <p:sp>
        <p:nvSpPr>
          <p:cNvPr id="146" name="Google Shape;146;p114"/>
          <p:cNvSpPr txBox="1">
            <a:spLocks noGrp="1"/>
          </p:cNvSpPr>
          <p:nvPr>
            <p:ph type="title"/>
          </p:nvPr>
        </p:nvSpPr>
        <p:spPr>
          <a:xfrm>
            <a:off x="457200" y="273050"/>
            <a:ext cx="3008313" cy="1162050"/>
          </a:xfrm>
          <a:prstGeom prst="rect">
            <a:avLst/>
          </a:prstGeom>
          <a:noFill/>
          <a:ln>
            <a:noFill/>
          </a:ln>
        </p:spPr>
        <p:txBody>
          <a:bodyPr spcFirstLastPara="1" wrap="square" lIns="0" tIns="45700" rIns="0" bIns="45700" anchor="b" anchorCtr="0">
            <a:noAutofit/>
          </a:bodyPr>
          <a:lstStyle>
            <a:lvl1pPr lvl="0" algn="l">
              <a:spcBef>
                <a:spcPts val="0"/>
              </a:spcBef>
              <a:spcAft>
                <a:spcPts val="0"/>
              </a:spcAft>
              <a:buClr>
                <a:schemeClr val="dk2"/>
              </a:buClr>
              <a:buSzPts val="4800"/>
              <a:buFont typeface="Calibri"/>
              <a:buNone/>
              <a:defRPr sz="4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114"/>
          <p:cNvSpPr txBox="1">
            <a:spLocks noGrp="1"/>
          </p:cNvSpPr>
          <p:nvPr>
            <p:ph type="body" idx="1"/>
          </p:nvPr>
        </p:nvSpPr>
        <p:spPr>
          <a:xfrm>
            <a:off x="3575050" y="1435100"/>
            <a:ext cx="5111750" cy="46910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148" name="Google Shape;148;p1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49" name="Google Shape;149;p114"/>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14"/>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14"/>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2"/>
        <p:cNvGrpSpPr/>
        <p:nvPr/>
      </p:nvGrpSpPr>
      <p:grpSpPr>
        <a:xfrm>
          <a:off x="0" y="0"/>
          <a:ext cx="0" cy="0"/>
          <a:chOff x="0" y="0"/>
          <a:chExt cx="0" cy="0"/>
        </a:xfrm>
      </p:grpSpPr>
      <p:sp>
        <p:nvSpPr>
          <p:cNvPr id="153" name="Google Shape;153;p115"/>
          <p:cNvSpPr txBox="1">
            <a:spLocks noGrp="1"/>
          </p:cNvSpPr>
          <p:nvPr>
            <p:ph type="title"/>
          </p:nvPr>
        </p:nvSpPr>
        <p:spPr>
          <a:xfrm>
            <a:off x="1792288" y="4800600"/>
            <a:ext cx="5486400" cy="566738"/>
          </a:xfrm>
          <a:prstGeom prst="rect">
            <a:avLst/>
          </a:prstGeom>
          <a:noFill/>
          <a:ln>
            <a:noFill/>
          </a:ln>
        </p:spPr>
        <p:txBody>
          <a:bodyPr spcFirstLastPara="1" wrap="square" lIns="0" tIns="45700" rIns="0" bIns="45700" anchor="b" anchorCtr="0">
            <a:normAutofit/>
          </a:bodyPr>
          <a:lstStyle>
            <a:lvl1pPr lvl="0" algn="l">
              <a:spcBef>
                <a:spcPts val="0"/>
              </a:spcBef>
              <a:spcAft>
                <a:spcPts val="0"/>
              </a:spcAft>
              <a:buClr>
                <a:schemeClr val="dk2"/>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115"/>
          <p:cNvSpPr>
            <a:spLocks noGrp="1"/>
          </p:cNvSpPr>
          <p:nvPr>
            <p:ph type="pic" idx="2"/>
          </p:nvPr>
        </p:nvSpPr>
        <p:spPr>
          <a:xfrm>
            <a:off x="1792288" y="612775"/>
            <a:ext cx="5486400" cy="4114800"/>
          </a:xfrm>
          <a:prstGeom prst="rect">
            <a:avLst/>
          </a:prstGeom>
          <a:noFill/>
          <a:ln>
            <a:noFill/>
          </a:ln>
        </p:spPr>
      </p:sp>
      <p:sp>
        <p:nvSpPr>
          <p:cNvPr id="155" name="Google Shape;155;p1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156" name="Google Shape;156;p115"/>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115"/>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15"/>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9"/>
        <p:cNvGrpSpPr/>
        <p:nvPr/>
      </p:nvGrpSpPr>
      <p:grpSpPr>
        <a:xfrm>
          <a:off x="0" y="0"/>
          <a:ext cx="0" cy="0"/>
          <a:chOff x="0" y="0"/>
          <a:chExt cx="0" cy="0"/>
        </a:xfrm>
      </p:grpSpPr>
      <p:sp>
        <p:nvSpPr>
          <p:cNvPr id="160" name="Google Shape;160;p116"/>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116"/>
          <p:cNvSpPr txBox="1">
            <a:spLocks noGrp="1"/>
          </p:cNvSpPr>
          <p:nvPr>
            <p:ph type="body" idx="1"/>
          </p:nvPr>
        </p:nvSpPr>
        <p:spPr>
          <a:xfrm rot="5400000">
            <a:off x="2194719" y="-365918"/>
            <a:ext cx="47545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2" name="Google Shape;162;p116"/>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116"/>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116"/>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5"/>
        <p:cNvGrpSpPr/>
        <p:nvPr/>
      </p:nvGrpSpPr>
      <p:grpSpPr>
        <a:xfrm>
          <a:off x="0" y="0"/>
          <a:ext cx="0" cy="0"/>
          <a:chOff x="0" y="0"/>
          <a:chExt cx="0" cy="0"/>
        </a:xfrm>
      </p:grpSpPr>
      <p:sp>
        <p:nvSpPr>
          <p:cNvPr id="166" name="Google Shape;166;p117"/>
          <p:cNvSpPr txBox="1">
            <a:spLocks noGrp="1"/>
          </p:cNvSpPr>
          <p:nvPr>
            <p:ph type="title"/>
          </p:nvPr>
        </p:nvSpPr>
        <p:spPr>
          <a:xfrm rot="5400000">
            <a:off x="4732338" y="2171701"/>
            <a:ext cx="5851525" cy="20574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7" name="Google Shape;167;p1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lvl1pPr>
            <a:lvl2pPr marL="914400" lvl="1" indent="-406400" algn="l">
              <a:spcBef>
                <a:spcPts val="560"/>
              </a:spcBef>
              <a:spcAft>
                <a:spcPts val="0"/>
              </a:spcAft>
              <a:buClr>
                <a:schemeClr val="dk1"/>
              </a:buClr>
              <a:buSzPts val="2800"/>
              <a:buChar char="–"/>
              <a:defRPr/>
            </a:lvl2pPr>
            <a:lvl3pPr marL="1371600" lvl="2" indent="-381000" algn="l">
              <a:spcBef>
                <a:spcPts val="480"/>
              </a:spcBef>
              <a:spcAft>
                <a:spcPts val="0"/>
              </a:spcAft>
              <a:buClr>
                <a:schemeClr val="dk1"/>
              </a:buClr>
              <a:buSzPts val="2400"/>
              <a:buChar char="•"/>
              <a:defRPr/>
            </a:lvl3pPr>
            <a:lvl4pPr marL="1828800" lvl="3" indent="-355600" algn="l">
              <a:spcBef>
                <a:spcPts val="400"/>
              </a:spcBef>
              <a:spcAft>
                <a:spcPts val="0"/>
              </a:spcAft>
              <a:buClr>
                <a:schemeClr val="dk1"/>
              </a:buClr>
              <a:buSzPts val="2000"/>
              <a:buChar char="–"/>
              <a:defRPr/>
            </a:lvl4pPr>
            <a:lvl5pPr marL="2286000" lvl="4" indent="-355600" algn="l">
              <a:spcBef>
                <a:spcPts val="4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68" name="Google Shape;168;p117"/>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117"/>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117"/>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Text, and Content" type="txAndObj">
  <p:cSld name="TEXT_AND_OBJECT">
    <p:spTree>
      <p:nvGrpSpPr>
        <p:cNvPr id="1" name="Shape 171"/>
        <p:cNvGrpSpPr/>
        <p:nvPr/>
      </p:nvGrpSpPr>
      <p:grpSpPr>
        <a:xfrm>
          <a:off x="0" y="0"/>
          <a:ext cx="0" cy="0"/>
          <a:chOff x="0" y="0"/>
          <a:chExt cx="0" cy="0"/>
        </a:xfrm>
      </p:grpSpPr>
      <p:sp>
        <p:nvSpPr>
          <p:cNvPr id="172" name="Google Shape;172;p118"/>
          <p:cNvSpPr txBox="1">
            <a:spLocks noGrp="1"/>
          </p:cNvSpPr>
          <p:nvPr>
            <p:ph type="title"/>
          </p:nvPr>
        </p:nvSpPr>
        <p:spPr>
          <a:xfrm>
            <a:off x="457200" y="274638"/>
            <a:ext cx="8229600" cy="11430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1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lvl1pPr>
            <a:lvl2pPr marL="914400" lvl="1" indent="-406400" algn="l">
              <a:spcBef>
                <a:spcPts val="560"/>
              </a:spcBef>
              <a:spcAft>
                <a:spcPts val="0"/>
              </a:spcAft>
              <a:buClr>
                <a:schemeClr val="dk1"/>
              </a:buClr>
              <a:buSzPts val="2800"/>
              <a:buChar char="–"/>
              <a:defRPr/>
            </a:lvl2pPr>
            <a:lvl3pPr marL="1371600" lvl="2" indent="-381000" algn="l">
              <a:spcBef>
                <a:spcPts val="480"/>
              </a:spcBef>
              <a:spcAft>
                <a:spcPts val="0"/>
              </a:spcAft>
              <a:buClr>
                <a:schemeClr val="dk1"/>
              </a:buClr>
              <a:buSzPts val="2400"/>
              <a:buChar char="•"/>
              <a:defRPr/>
            </a:lvl3pPr>
            <a:lvl4pPr marL="1828800" lvl="3" indent="-355600" algn="l">
              <a:spcBef>
                <a:spcPts val="400"/>
              </a:spcBef>
              <a:spcAft>
                <a:spcPts val="0"/>
              </a:spcAft>
              <a:buClr>
                <a:schemeClr val="dk1"/>
              </a:buClr>
              <a:buSzPts val="2000"/>
              <a:buChar char="–"/>
              <a:defRPr/>
            </a:lvl4pPr>
            <a:lvl5pPr marL="2286000" lvl="4" indent="-355600" algn="l">
              <a:spcBef>
                <a:spcPts val="4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4" name="Google Shape;174;p1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a:lvl1pPr>
            <a:lvl2pPr marL="914400" lvl="1" indent="-406400" algn="l">
              <a:spcBef>
                <a:spcPts val="560"/>
              </a:spcBef>
              <a:spcAft>
                <a:spcPts val="0"/>
              </a:spcAft>
              <a:buClr>
                <a:schemeClr val="dk1"/>
              </a:buClr>
              <a:buSzPts val="2800"/>
              <a:buChar char="–"/>
              <a:defRPr/>
            </a:lvl2pPr>
            <a:lvl3pPr marL="1371600" lvl="2" indent="-381000" algn="l">
              <a:spcBef>
                <a:spcPts val="480"/>
              </a:spcBef>
              <a:spcAft>
                <a:spcPts val="0"/>
              </a:spcAft>
              <a:buClr>
                <a:schemeClr val="dk1"/>
              </a:buClr>
              <a:buSzPts val="2400"/>
              <a:buChar char="•"/>
              <a:defRPr/>
            </a:lvl3pPr>
            <a:lvl4pPr marL="1828800" lvl="3" indent="-355600" algn="l">
              <a:spcBef>
                <a:spcPts val="400"/>
              </a:spcBef>
              <a:spcAft>
                <a:spcPts val="0"/>
              </a:spcAft>
              <a:buClr>
                <a:schemeClr val="dk1"/>
              </a:buClr>
              <a:buSzPts val="2000"/>
              <a:buChar char="–"/>
              <a:defRPr/>
            </a:lvl4pPr>
            <a:lvl5pPr marL="2286000" lvl="4" indent="-355600" algn="l">
              <a:spcBef>
                <a:spcPts val="400"/>
              </a:spcBef>
              <a:spcAft>
                <a:spcPts val="0"/>
              </a:spcAft>
              <a:buClr>
                <a:schemeClr val="dk1"/>
              </a:buClr>
              <a:buSzPts val="20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75" name="Google Shape;175;p118"/>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118"/>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118"/>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sz="1200">
                <a:solidFill>
                  <a:schemeClr val="dk1"/>
                </a:solidFill>
                <a:latin typeface="Calibri"/>
                <a:ea typeface="Calibri"/>
                <a:cs typeface="Calibri"/>
                <a:sym typeface="Calibri"/>
              </a:defRPr>
            </a:lvl1pPr>
            <a:lvl2pPr marL="0" lvl="1" indent="0" algn="r">
              <a:spcBef>
                <a:spcPts val="0"/>
              </a:spcBef>
              <a:buNone/>
              <a:defRPr sz="1200">
                <a:solidFill>
                  <a:schemeClr val="dk1"/>
                </a:solidFill>
                <a:latin typeface="Calibri"/>
                <a:ea typeface="Calibri"/>
                <a:cs typeface="Calibri"/>
                <a:sym typeface="Calibri"/>
              </a:defRPr>
            </a:lvl2pPr>
            <a:lvl3pPr marL="0" lvl="2" indent="0" algn="r">
              <a:spcBef>
                <a:spcPts val="0"/>
              </a:spcBef>
              <a:buNone/>
              <a:defRPr sz="1200">
                <a:solidFill>
                  <a:schemeClr val="dk1"/>
                </a:solidFill>
                <a:latin typeface="Calibri"/>
                <a:ea typeface="Calibri"/>
                <a:cs typeface="Calibri"/>
                <a:sym typeface="Calibri"/>
              </a:defRPr>
            </a:lvl3pPr>
            <a:lvl4pPr marL="0" lvl="3" indent="0" algn="r">
              <a:spcBef>
                <a:spcPts val="0"/>
              </a:spcBef>
              <a:buNone/>
              <a:defRPr sz="1200">
                <a:solidFill>
                  <a:schemeClr val="dk1"/>
                </a:solidFill>
                <a:latin typeface="Calibri"/>
                <a:ea typeface="Calibri"/>
                <a:cs typeface="Calibri"/>
                <a:sym typeface="Calibri"/>
              </a:defRPr>
            </a:lvl4pPr>
            <a:lvl5pPr marL="0" lvl="4" indent="0" algn="r">
              <a:spcBef>
                <a:spcPts val="0"/>
              </a:spcBef>
              <a:buNone/>
              <a:defRPr sz="1200">
                <a:solidFill>
                  <a:schemeClr val="dk1"/>
                </a:solidFill>
                <a:latin typeface="Calibri"/>
                <a:ea typeface="Calibri"/>
                <a:cs typeface="Calibri"/>
                <a:sym typeface="Calibri"/>
              </a:defRPr>
            </a:lvl5pPr>
            <a:lvl6pPr marL="0" lvl="5" indent="0" algn="r">
              <a:spcBef>
                <a:spcPts val="0"/>
              </a:spcBef>
              <a:buNone/>
              <a:defRPr sz="1200">
                <a:solidFill>
                  <a:schemeClr val="dk1"/>
                </a:solidFill>
                <a:latin typeface="Calibri"/>
                <a:ea typeface="Calibri"/>
                <a:cs typeface="Calibri"/>
                <a:sym typeface="Calibri"/>
              </a:defRPr>
            </a:lvl6pPr>
            <a:lvl7pPr marL="0" lvl="6" indent="0" algn="r">
              <a:spcBef>
                <a:spcPts val="0"/>
              </a:spcBef>
              <a:buNone/>
              <a:defRPr sz="1200">
                <a:solidFill>
                  <a:schemeClr val="dk1"/>
                </a:solidFill>
                <a:latin typeface="Calibri"/>
                <a:ea typeface="Calibri"/>
                <a:cs typeface="Calibri"/>
                <a:sym typeface="Calibri"/>
              </a:defRPr>
            </a:lvl7pPr>
            <a:lvl8pPr marL="0" lvl="7" indent="0" algn="r">
              <a:spcBef>
                <a:spcPts val="0"/>
              </a:spcBef>
              <a:buNone/>
              <a:defRPr sz="1200">
                <a:solidFill>
                  <a:schemeClr val="dk1"/>
                </a:solidFill>
                <a:latin typeface="Calibri"/>
                <a:ea typeface="Calibri"/>
                <a:cs typeface="Calibri"/>
                <a:sym typeface="Calibri"/>
              </a:defRPr>
            </a:lvl8pPr>
            <a:lvl9pPr marL="0" lvl="8" indent="0" algn="r">
              <a:spcBef>
                <a:spcPts val="0"/>
              </a:spcBef>
              <a:buNone/>
              <a:defRPr sz="1200">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4"/>
        <p:cNvGrpSpPr/>
        <p:nvPr/>
      </p:nvGrpSpPr>
      <p:grpSpPr>
        <a:xfrm>
          <a:off x="0" y="0"/>
          <a:ext cx="0" cy="0"/>
          <a:chOff x="0" y="0"/>
          <a:chExt cx="0" cy="0"/>
        </a:xfrm>
      </p:grpSpPr>
      <p:sp>
        <p:nvSpPr>
          <p:cNvPr id="185" name="Google Shape;185;p8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6" name="Google Shape;186;p8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87" name="Google Shape;187;p8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8" name="Google Shape;188;p8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9" name="Google Shape;189;p8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0"/>
        <p:cNvGrpSpPr/>
        <p:nvPr/>
      </p:nvGrpSpPr>
      <p:grpSpPr>
        <a:xfrm>
          <a:off x="0" y="0"/>
          <a:ext cx="0" cy="0"/>
          <a:chOff x="0" y="0"/>
          <a:chExt cx="0" cy="0"/>
        </a:xfrm>
      </p:grpSpPr>
      <p:sp>
        <p:nvSpPr>
          <p:cNvPr id="191" name="Google Shape;191;p9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9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93" name="Google Shape;193;p9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9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9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6"/>
        <p:cNvGrpSpPr/>
        <p:nvPr/>
      </p:nvGrpSpPr>
      <p:grpSpPr>
        <a:xfrm>
          <a:off x="0" y="0"/>
          <a:ext cx="0" cy="0"/>
          <a:chOff x="0" y="0"/>
          <a:chExt cx="0" cy="0"/>
        </a:xfrm>
      </p:grpSpPr>
      <p:sp>
        <p:nvSpPr>
          <p:cNvPr id="197" name="Google Shape;197;p9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onstanti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9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199" name="Google Shape;199;p9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9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9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02"/>
        <p:cNvGrpSpPr/>
        <p:nvPr/>
      </p:nvGrpSpPr>
      <p:grpSpPr>
        <a:xfrm>
          <a:off x="0" y="0"/>
          <a:ext cx="0" cy="0"/>
          <a:chOff x="0" y="0"/>
          <a:chExt cx="0" cy="0"/>
        </a:xfrm>
      </p:grpSpPr>
      <p:sp>
        <p:nvSpPr>
          <p:cNvPr id="203" name="Google Shape;203;p9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4" name="Google Shape;204;p99"/>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05" name="Google Shape;205;p99"/>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06" name="Google Shape;206;p9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9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9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85"/>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85"/>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5"/>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85"/>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09"/>
        <p:cNvGrpSpPr/>
        <p:nvPr/>
      </p:nvGrpSpPr>
      <p:grpSpPr>
        <a:xfrm>
          <a:off x="0" y="0"/>
          <a:ext cx="0" cy="0"/>
          <a:chOff x="0" y="0"/>
          <a:chExt cx="0" cy="0"/>
        </a:xfrm>
      </p:grpSpPr>
      <p:sp>
        <p:nvSpPr>
          <p:cNvPr id="210" name="Google Shape;210;p10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onstantia"/>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1" name="Google Shape;211;p10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12" name="Google Shape;212;p10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13" name="Google Shape;213;p10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214" name="Google Shape;214;p10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215" name="Google Shape;215;p10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10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10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8"/>
        <p:cNvGrpSpPr/>
        <p:nvPr/>
      </p:nvGrpSpPr>
      <p:grpSpPr>
        <a:xfrm>
          <a:off x="0" y="0"/>
          <a:ext cx="0" cy="0"/>
          <a:chOff x="0" y="0"/>
          <a:chExt cx="0" cy="0"/>
        </a:xfrm>
      </p:grpSpPr>
      <p:sp>
        <p:nvSpPr>
          <p:cNvPr id="219" name="Google Shape;219;p10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0" name="Google Shape;220;p10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0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10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3"/>
        <p:cNvGrpSpPr/>
        <p:nvPr/>
      </p:nvGrpSpPr>
      <p:grpSpPr>
        <a:xfrm>
          <a:off x="0" y="0"/>
          <a:ext cx="0" cy="0"/>
          <a:chOff x="0" y="0"/>
          <a:chExt cx="0" cy="0"/>
        </a:xfrm>
      </p:grpSpPr>
      <p:sp>
        <p:nvSpPr>
          <p:cNvPr id="224" name="Google Shape;224;p10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10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10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27"/>
        <p:cNvGrpSpPr/>
        <p:nvPr/>
      </p:nvGrpSpPr>
      <p:grpSpPr>
        <a:xfrm>
          <a:off x="0" y="0"/>
          <a:ext cx="0" cy="0"/>
          <a:chOff x="0" y="0"/>
          <a:chExt cx="0" cy="0"/>
        </a:xfrm>
      </p:grpSpPr>
      <p:sp>
        <p:nvSpPr>
          <p:cNvPr id="228" name="Google Shape;228;p10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onstanti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9" name="Google Shape;229;p10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230" name="Google Shape;230;p10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31" name="Google Shape;231;p10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10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10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34"/>
        <p:cNvGrpSpPr/>
        <p:nvPr/>
      </p:nvGrpSpPr>
      <p:grpSpPr>
        <a:xfrm>
          <a:off x="0" y="0"/>
          <a:ext cx="0" cy="0"/>
          <a:chOff x="0" y="0"/>
          <a:chExt cx="0" cy="0"/>
        </a:xfrm>
      </p:grpSpPr>
      <p:sp>
        <p:nvSpPr>
          <p:cNvPr id="235" name="Google Shape;235;p10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onstanti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6" name="Google Shape;236;p104"/>
          <p:cNvSpPr>
            <a:spLocks noGrp="1"/>
          </p:cNvSpPr>
          <p:nvPr>
            <p:ph type="pic" idx="2"/>
          </p:nvPr>
        </p:nvSpPr>
        <p:spPr>
          <a:xfrm>
            <a:off x="1792288" y="612775"/>
            <a:ext cx="5486400" cy="4114800"/>
          </a:xfrm>
          <a:prstGeom prst="rect">
            <a:avLst/>
          </a:prstGeom>
          <a:noFill/>
          <a:ln>
            <a:noFill/>
          </a:ln>
        </p:spPr>
      </p:sp>
      <p:sp>
        <p:nvSpPr>
          <p:cNvPr id="237" name="Google Shape;237;p10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238" name="Google Shape;238;p10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10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10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1"/>
        <p:cNvGrpSpPr/>
        <p:nvPr/>
      </p:nvGrpSpPr>
      <p:grpSpPr>
        <a:xfrm>
          <a:off x="0" y="0"/>
          <a:ext cx="0" cy="0"/>
          <a:chOff x="0" y="0"/>
          <a:chExt cx="0" cy="0"/>
        </a:xfrm>
      </p:grpSpPr>
      <p:sp>
        <p:nvSpPr>
          <p:cNvPr id="242" name="Google Shape;242;p10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3" name="Google Shape;243;p105"/>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4" name="Google Shape;244;p10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0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10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47"/>
        <p:cNvGrpSpPr/>
        <p:nvPr/>
      </p:nvGrpSpPr>
      <p:grpSpPr>
        <a:xfrm>
          <a:off x="0" y="0"/>
          <a:ext cx="0" cy="0"/>
          <a:chOff x="0" y="0"/>
          <a:chExt cx="0" cy="0"/>
        </a:xfrm>
      </p:grpSpPr>
      <p:sp>
        <p:nvSpPr>
          <p:cNvPr id="248" name="Google Shape;248;p106"/>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9" name="Google Shape;249;p106"/>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0" name="Google Shape;250;p10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0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0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2" type="secHead">
  <p:cSld name="SECTION_HEADER">
    <p:spTree>
      <p:nvGrpSpPr>
        <p:cNvPr id="1" name="Shape 32"/>
        <p:cNvGrpSpPr/>
        <p:nvPr/>
      </p:nvGrpSpPr>
      <p:grpSpPr>
        <a:xfrm>
          <a:off x="0" y="0"/>
          <a:ext cx="0" cy="0"/>
          <a:chOff x="0" y="0"/>
          <a:chExt cx="0" cy="0"/>
        </a:xfrm>
      </p:grpSpPr>
      <p:sp>
        <p:nvSpPr>
          <p:cNvPr id="33" name="Google Shape;33;p88"/>
          <p:cNvSpPr txBox="1">
            <a:spLocks noGrp="1"/>
          </p:cNvSpPr>
          <p:nvPr>
            <p:ph type="title"/>
          </p:nvPr>
        </p:nvSpPr>
        <p:spPr>
          <a:xfrm>
            <a:off x="1264380" y="2013343"/>
            <a:ext cx="6951274" cy="753670"/>
          </a:xfrm>
          <a:prstGeom prst="rect">
            <a:avLst/>
          </a:prstGeom>
          <a:noFill/>
          <a:ln>
            <a:noFill/>
          </a:ln>
        </p:spPr>
        <p:txBody>
          <a:bodyPr spcFirstLastPara="1" wrap="square" lIns="0" tIns="45700" rIns="0" bIns="45700" anchor="t" anchorCtr="0">
            <a:normAutofit/>
          </a:bodyPr>
          <a:lstStyle>
            <a:lvl1pPr lvl="0" algn="l">
              <a:spcBef>
                <a:spcPts val="0"/>
              </a:spcBef>
              <a:spcAft>
                <a:spcPts val="0"/>
              </a:spcAft>
              <a:buClr>
                <a:schemeClr val="dk2"/>
              </a:buClr>
              <a:buSzPts val="4000"/>
              <a:buFont typeface="Calibri"/>
              <a:buNone/>
              <a:defRPr sz="4000" b="0" i="0" cap="none">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88"/>
          <p:cNvSpPr txBox="1">
            <a:spLocks noGrp="1"/>
          </p:cNvSpPr>
          <p:nvPr>
            <p:ph type="body" idx="1"/>
          </p:nvPr>
        </p:nvSpPr>
        <p:spPr>
          <a:xfrm>
            <a:off x="1264380" y="2919413"/>
            <a:ext cx="6951274" cy="1500187"/>
          </a:xfrm>
          <a:prstGeom prst="rect">
            <a:avLst/>
          </a:prstGeom>
          <a:noFill/>
          <a:ln>
            <a:noFill/>
          </a:ln>
        </p:spPr>
        <p:txBody>
          <a:bodyPr spcFirstLastPara="1" wrap="square" lIns="91425" tIns="45700" rIns="91425" bIns="45700" anchor="t" anchorCtr="0">
            <a:normAutofit/>
          </a:bodyPr>
          <a:lstStyle>
            <a:lvl1pPr marL="457200" lvl="0" indent="-355600" algn="l">
              <a:spcBef>
                <a:spcPts val="400"/>
              </a:spcBef>
              <a:spcAft>
                <a:spcPts val="0"/>
              </a:spcAft>
              <a:buSzPts val="2000"/>
              <a:buFont typeface="Calibri"/>
              <a:buAutoNum type="arabicPeriod"/>
              <a:defRPr sz="2000">
                <a:solidFill>
                  <a:schemeClr val="dk1"/>
                </a:solidFil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5" name="Google Shape;35;p88"/>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88"/>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88"/>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8"/>
        <p:cNvGrpSpPr/>
        <p:nvPr/>
      </p:nvGrpSpPr>
      <p:grpSpPr>
        <a:xfrm>
          <a:off x="0" y="0"/>
          <a:ext cx="0" cy="0"/>
          <a:chOff x="0" y="0"/>
          <a:chExt cx="0" cy="0"/>
        </a:xfrm>
      </p:grpSpPr>
      <p:sp>
        <p:nvSpPr>
          <p:cNvPr id="39" name="Google Shape;39;p89"/>
          <p:cNvSpPr txBox="1">
            <a:spLocks noGrp="1"/>
          </p:cNvSpPr>
          <p:nvPr>
            <p:ph type="title"/>
          </p:nvPr>
        </p:nvSpPr>
        <p:spPr>
          <a:xfrm>
            <a:off x="457200" y="3034508"/>
            <a:ext cx="6951274" cy="1308892"/>
          </a:xfrm>
          <a:prstGeom prst="rect">
            <a:avLst/>
          </a:prstGeom>
          <a:noFill/>
          <a:ln>
            <a:noFill/>
          </a:ln>
        </p:spPr>
        <p:txBody>
          <a:bodyPr spcFirstLastPara="1" wrap="square" lIns="0" tIns="45700" rIns="0" bIns="45700" anchor="t" anchorCtr="0">
            <a:normAutofit/>
          </a:bodyPr>
          <a:lstStyle>
            <a:lvl1pPr lvl="0" algn="l">
              <a:spcBef>
                <a:spcPts val="0"/>
              </a:spcBef>
              <a:spcAft>
                <a:spcPts val="0"/>
              </a:spcAft>
              <a:buClr>
                <a:schemeClr val="dk2"/>
              </a:buClr>
              <a:buSzPts val="4000"/>
              <a:buFont typeface="Calibri"/>
              <a:buNone/>
              <a:defRPr sz="4000" b="1" i="0" cap="none">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89"/>
          <p:cNvSpPr txBox="1">
            <a:spLocks noGrp="1"/>
          </p:cNvSpPr>
          <p:nvPr>
            <p:ph type="body" idx="1"/>
          </p:nvPr>
        </p:nvSpPr>
        <p:spPr>
          <a:xfrm>
            <a:off x="474134" y="1524000"/>
            <a:ext cx="6951274" cy="1500187"/>
          </a:xfrm>
          <a:prstGeom prst="rect">
            <a:avLst/>
          </a:prstGeom>
          <a:noFill/>
          <a:ln>
            <a:noFill/>
          </a:ln>
        </p:spPr>
        <p:txBody>
          <a:bodyPr spcFirstLastPara="1" wrap="square" lIns="0" tIns="45700" rIns="0" bIns="45700" anchor="b" anchorCtr="0">
            <a:normAutofit/>
          </a:bodyPr>
          <a:lstStyle>
            <a:lvl1pPr marL="457200" lvl="0" indent="-228600" algn="l">
              <a:spcBef>
                <a:spcPts val="400"/>
              </a:spcBef>
              <a:spcAft>
                <a:spcPts val="0"/>
              </a:spcAft>
              <a:buSzPts val="2000"/>
              <a:buNone/>
              <a:defRPr sz="2000">
                <a:solidFill>
                  <a:schemeClr val="dk1"/>
                </a:solidFill>
              </a:defRPr>
            </a:lvl1pPr>
            <a:lvl2pPr marL="914400" lvl="1" indent="-228600" algn="l">
              <a:spcBef>
                <a:spcPts val="360"/>
              </a:spcBef>
              <a:spcAft>
                <a:spcPts val="0"/>
              </a:spcAft>
              <a:buSzPts val="1800"/>
              <a:buNone/>
              <a:defRPr sz="1800">
                <a:solidFill>
                  <a:srgbClr val="888888"/>
                </a:solidFill>
              </a:defRPr>
            </a:lvl2pPr>
            <a:lvl3pPr marL="1371600" lvl="2" indent="-228600" algn="l">
              <a:spcBef>
                <a:spcPts val="320"/>
              </a:spcBef>
              <a:spcAft>
                <a:spcPts val="0"/>
              </a:spcAft>
              <a:buSzPts val="1600"/>
              <a:buNone/>
              <a:defRPr sz="1600">
                <a:solidFill>
                  <a:srgbClr val="888888"/>
                </a:solidFill>
              </a:defRPr>
            </a:lvl3pPr>
            <a:lvl4pPr marL="1828800" lvl="3" indent="-228600" algn="l">
              <a:spcBef>
                <a:spcPts val="280"/>
              </a:spcBef>
              <a:spcAft>
                <a:spcPts val="0"/>
              </a:spcAft>
              <a:buSzPts val="1400"/>
              <a:buNone/>
              <a:defRPr sz="1400">
                <a:solidFill>
                  <a:srgbClr val="888888"/>
                </a:solidFill>
              </a:defRPr>
            </a:lvl4pPr>
            <a:lvl5pPr marL="2286000" lvl="4" indent="-228600" algn="l">
              <a:spcBef>
                <a:spcPts val="280"/>
              </a:spcBef>
              <a:spcAft>
                <a:spcPts val="0"/>
              </a:spcAft>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41" name="Google Shape;41;p89"/>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9"/>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89"/>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90"/>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90"/>
          <p:cNvSpPr txBox="1">
            <a:spLocks noGrp="1"/>
          </p:cNvSpPr>
          <p:nvPr>
            <p:ph type="body" idx="1"/>
          </p:nvPr>
        </p:nvSpPr>
        <p:spPr>
          <a:xfrm>
            <a:off x="457200" y="1447800"/>
            <a:ext cx="4038600" cy="46783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7" name="Google Shape;47;p90"/>
          <p:cNvSpPr txBox="1">
            <a:spLocks noGrp="1"/>
          </p:cNvSpPr>
          <p:nvPr>
            <p:ph type="body" idx="2"/>
          </p:nvPr>
        </p:nvSpPr>
        <p:spPr>
          <a:xfrm>
            <a:off x="4648200" y="1447800"/>
            <a:ext cx="4038600" cy="46783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8" name="Google Shape;48;p90"/>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0"/>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90"/>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91"/>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lvl="0" algn="ctr">
              <a:spcBef>
                <a:spcPts val="0"/>
              </a:spcBef>
              <a:spcAft>
                <a:spcPts val="0"/>
              </a:spcAft>
              <a:buClr>
                <a:schemeClr val="dk2"/>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91"/>
          <p:cNvSpPr txBox="1">
            <a:spLocks noGrp="1"/>
          </p:cNvSpPr>
          <p:nvPr>
            <p:ph type="body" idx="1"/>
          </p:nvPr>
        </p:nvSpPr>
        <p:spPr>
          <a:xfrm>
            <a:off x="457200" y="1535113"/>
            <a:ext cx="4040188" cy="446087"/>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800"/>
              <a:buNone/>
              <a:defRPr sz="28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4" name="Google Shape;54;p91"/>
          <p:cNvSpPr txBox="1">
            <a:spLocks noGrp="1"/>
          </p:cNvSpPr>
          <p:nvPr>
            <p:ph type="body" idx="2"/>
          </p:nvPr>
        </p:nvSpPr>
        <p:spPr>
          <a:xfrm>
            <a:off x="457200" y="1981200"/>
            <a:ext cx="4040188" cy="4144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5" name="Google Shape;55;p91"/>
          <p:cNvSpPr txBox="1">
            <a:spLocks noGrp="1"/>
          </p:cNvSpPr>
          <p:nvPr>
            <p:ph type="body" idx="3"/>
          </p:nvPr>
        </p:nvSpPr>
        <p:spPr>
          <a:xfrm>
            <a:off x="4645025" y="1535113"/>
            <a:ext cx="4041775" cy="446087"/>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2800"/>
              <a:buNone/>
              <a:defRPr sz="2800" b="1"/>
            </a:lvl1pPr>
            <a:lvl2pPr marL="914400" lvl="1" indent="-228600" algn="l">
              <a:spcBef>
                <a:spcPts val="400"/>
              </a:spcBef>
              <a:spcAft>
                <a:spcPts val="0"/>
              </a:spcAft>
              <a:buSzPts val="20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6" name="Google Shape;56;p91"/>
          <p:cNvSpPr txBox="1">
            <a:spLocks noGrp="1"/>
          </p:cNvSpPr>
          <p:nvPr>
            <p:ph type="body" idx="4"/>
          </p:nvPr>
        </p:nvSpPr>
        <p:spPr>
          <a:xfrm>
            <a:off x="4645025" y="1981200"/>
            <a:ext cx="4041775" cy="4144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SzPts val="2800"/>
              <a:buChar char="•"/>
              <a:defRPr sz="2800"/>
            </a:lvl1pPr>
            <a:lvl2pPr marL="914400" lvl="1" indent="-381000" algn="l">
              <a:spcBef>
                <a:spcPts val="480"/>
              </a:spcBef>
              <a:spcAft>
                <a:spcPts val="0"/>
              </a:spcAft>
              <a:buSzPts val="240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7" name="Google Shape;57;p91"/>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1"/>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1"/>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92"/>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2"/>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4"/>
        <p:cNvGrpSpPr/>
        <p:nvPr/>
      </p:nvGrpSpPr>
      <p:grpSpPr>
        <a:xfrm>
          <a:off x="0" y="0"/>
          <a:ext cx="0" cy="0"/>
          <a:chOff x="0" y="0"/>
          <a:chExt cx="0" cy="0"/>
        </a:xfrm>
      </p:grpSpPr>
      <p:sp>
        <p:nvSpPr>
          <p:cNvPr id="65" name="Google Shape;65;p93"/>
          <p:cNvSpPr txBox="1">
            <a:spLocks noGrp="1"/>
          </p:cNvSpPr>
          <p:nvPr>
            <p:ph type="title"/>
          </p:nvPr>
        </p:nvSpPr>
        <p:spPr>
          <a:xfrm>
            <a:off x="457200" y="273050"/>
            <a:ext cx="3008313" cy="1162050"/>
          </a:xfrm>
          <a:prstGeom prst="rect">
            <a:avLst/>
          </a:prstGeom>
          <a:noFill/>
          <a:ln>
            <a:noFill/>
          </a:ln>
        </p:spPr>
        <p:txBody>
          <a:bodyPr spcFirstLastPara="1" wrap="square" lIns="0" tIns="45700" rIns="0" bIns="45700" anchor="b" anchorCtr="0">
            <a:noAutofit/>
          </a:bodyPr>
          <a:lstStyle>
            <a:lvl1pPr lvl="0" algn="l">
              <a:spcBef>
                <a:spcPts val="0"/>
              </a:spcBef>
              <a:spcAft>
                <a:spcPts val="0"/>
              </a:spcAft>
              <a:buClr>
                <a:schemeClr val="dk2"/>
              </a:buClr>
              <a:buSzPts val="4800"/>
              <a:buFont typeface="Calibri"/>
              <a:buNone/>
              <a:defRPr sz="48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93"/>
          <p:cNvSpPr txBox="1">
            <a:spLocks noGrp="1"/>
          </p:cNvSpPr>
          <p:nvPr>
            <p:ph type="body" idx="1"/>
          </p:nvPr>
        </p:nvSpPr>
        <p:spPr>
          <a:xfrm>
            <a:off x="3575050" y="1435100"/>
            <a:ext cx="5111750" cy="469106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SzPts val="3200"/>
              <a:buChar char="•"/>
              <a:defRPr sz="3200"/>
            </a:lvl1pPr>
            <a:lvl2pPr marL="914400" lvl="1" indent="-406400" algn="l">
              <a:spcBef>
                <a:spcPts val="560"/>
              </a:spcBef>
              <a:spcAft>
                <a:spcPts val="0"/>
              </a:spcAft>
              <a:buSzPts val="280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7" name="Google Shape;67;p9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SzPts val="1400"/>
              <a:buNone/>
              <a:defRPr sz="1400"/>
            </a:lvl1pPr>
            <a:lvl2pPr marL="914400" lvl="1" indent="-228600" algn="l">
              <a:spcBef>
                <a:spcPts val="240"/>
              </a:spcBef>
              <a:spcAft>
                <a:spcPts val="0"/>
              </a:spcAft>
              <a:buSzPts val="120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93"/>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93"/>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3.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80"/>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marR="0" lvl="0" algn="ctr" rtl="0">
              <a:spcBef>
                <a:spcPts val="0"/>
              </a:spcBef>
              <a:spcAft>
                <a:spcPts val="0"/>
              </a:spcAft>
              <a:buClr>
                <a:schemeClr val="dk2"/>
              </a:buClr>
              <a:buSzPts val="4400"/>
              <a:buFont typeface="Calibri"/>
              <a:buNone/>
              <a:defRPr sz="44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0"/>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mbria"/>
                <a:ea typeface="Cambria"/>
                <a:cs typeface="Cambria"/>
                <a:sym typeface="Cambri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sp>
        <p:nvSpPr>
          <p:cNvPr id="12" name="Google Shape;12;p80"/>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3" name="Google Shape;13;p80"/>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4" name="Google Shape;14;p80"/>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0" marR="0" lvl="1" indent="0" algn="r" rtl="0">
              <a:spcBef>
                <a:spcPts val="0"/>
              </a:spcBef>
              <a:buNone/>
              <a:defRPr sz="1200" b="0" i="0" u="none" strike="noStrike" cap="none">
                <a:solidFill>
                  <a:schemeClr val="dk1"/>
                </a:solidFill>
                <a:latin typeface="Calibri"/>
                <a:ea typeface="Calibri"/>
                <a:cs typeface="Calibri"/>
                <a:sym typeface="Calibri"/>
              </a:defRPr>
            </a:lvl2pPr>
            <a:lvl3pPr marL="0" marR="0" lvl="2" indent="0" algn="r" rtl="0">
              <a:spcBef>
                <a:spcPts val="0"/>
              </a:spcBef>
              <a:buNone/>
              <a:defRPr sz="1200" b="0" i="0" u="none" strike="noStrike" cap="none">
                <a:solidFill>
                  <a:schemeClr val="dk1"/>
                </a:solidFill>
                <a:latin typeface="Calibri"/>
                <a:ea typeface="Calibri"/>
                <a:cs typeface="Calibri"/>
                <a:sym typeface="Calibri"/>
              </a:defRPr>
            </a:lvl3pPr>
            <a:lvl4pPr marL="0" marR="0" lvl="3" indent="0" algn="r" rtl="0">
              <a:spcBef>
                <a:spcPts val="0"/>
              </a:spcBef>
              <a:buNone/>
              <a:defRPr sz="1200" b="0" i="0" u="none" strike="noStrike" cap="none">
                <a:solidFill>
                  <a:schemeClr val="dk1"/>
                </a:solidFill>
                <a:latin typeface="Calibri"/>
                <a:ea typeface="Calibri"/>
                <a:cs typeface="Calibri"/>
                <a:sym typeface="Calibri"/>
              </a:defRPr>
            </a:lvl4pPr>
            <a:lvl5pPr marL="0" marR="0" lvl="4" indent="0" algn="r" rtl="0">
              <a:spcBef>
                <a:spcPts val="0"/>
              </a:spcBef>
              <a:buNone/>
              <a:defRPr sz="1200" b="0" i="0" u="none" strike="noStrike" cap="none">
                <a:solidFill>
                  <a:schemeClr val="dk1"/>
                </a:solidFill>
                <a:latin typeface="Calibri"/>
                <a:ea typeface="Calibri"/>
                <a:cs typeface="Calibri"/>
                <a:sym typeface="Calibri"/>
              </a:defRPr>
            </a:lvl5pPr>
            <a:lvl6pPr marL="0" marR="0" lvl="5" indent="0" algn="r" rtl="0">
              <a:spcBef>
                <a:spcPts val="0"/>
              </a:spcBef>
              <a:buNone/>
              <a:defRPr sz="1200" b="0" i="0" u="none" strike="noStrike" cap="none">
                <a:solidFill>
                  <a:schemeClr val="dk1"/>
                </a:solidFill>
                <a:latin typeface="Calibri"/>
                <a:ea typeface="Calibri"/>
                <a:cs typeface="Calibri"/>
                <a:sym typeface="Calibri"/>
              </a:defRPr>
            </a:lvl6pPr>
            <a:lvl7pPr marL="0" marR="0" lvl="6" indent="0" algn="r" rtl="0">
              <a:spcBef>
                <a:spcPts val="0"/>
              </a:spcBef>
              <a:buNone/>
              <a:defRPr sz="1200" b="0" i="0" u="none" strike="noStrike" cap="none">
                <a:solidFill>
                  <a:schemeClr val="dk1"/>
                </a:solidFill>
                <a:latin typeface="Calibri"/>
                <a:ea typeface="Calibri"/>
                <a:cs typeface="Calibri"/>
                <a:sym typeface="Calibri"/>
              </a:defRPr>
            </a:lvl7pPr>
            <a:lvl8pPr marL="0" marR="0" lvl="7" indent="0" algn="r" rtl="0">
              <a:spcBef>
                <a:spcPts val="0"/>
              </a:spcBef>
              <a:buNone/>
              <a:defRPr sz="1200" b="0" i="0" u="none" strike="noStrike" cap="none">
                <a:solidFill>
                  <a:schemeClr val="dk1"/>
                </a:solidFill>
                <a:latin typeface="Calibri"/>
                <a:ea typeface="Calibri"/>
                <a:cs typeface="Calibri"/>
                <a:sym typeface="Calibri"/>
              </a:defRPr>
            </a:lvl8pPr>
            <a:lvl9pPr marL="0" marR="0" lvl="8" indent="0" algn="r" rtl="0">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0"/>
        <p:cNvGrpSpPr/>
        <p:nvPr/>
      </p:nvGrpSpPr>
      <p:grpSpPr>
        <a:xfrm>
          <a:off x="0" y="0"/>
          <a:ext cx="0" cy="0"/>
          <a:chOff x="0" y="0"/>
          <a:chExt cx="0" cy="0"/>
        </a:xfrm>
      </p:grpSpPr>
      <p:sp>
        <p:nvSpPr>
          <p:cNvPr id="91" name="Google Shape;91;p83"/>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lvl1pPr marR="0" lvl="0" algn="ctr" rtl="0">
              <a:spcBef>
                <a:spcPts val="0"/>
              </a:spcBef>
              <a:spcAft>
                <a:spcPts val="0"/>
              </a:spcAft>
              <a:buClr>
                <a:schemeClr val="dk2"/>
              </a:buClr>
              <a:buSzPts val="4400"/>
              <a:buFont typeface="Calibri"/>
              <a:buNone/>
              <a:defRPr sz="44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2" name="Google Shape;92;p83"/>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mbria"/>
                <a:ea typeface="Cambria"/>
                <a:cs typeface="Cambria"/>
                <a:sym typeface="Cambria"/>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mbria"/>
                <a:ea typeface="Cambria"/>
                <a:cs typeface="Cambria"/>
                <a:sym typeface="Cambria"/>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mbria"/>
                <a:ea typeface="Cambria"/>
                <a:cs typeface="Cambria"/>
                <a:sym typeface="Cambri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mbria"/>
                <a:ea typeface="Cambria"/>
                <a:cs typeface="Cambria"/>
                <a:sym typeface="Cambria"/>
              </a:defRPr>
            </a:lvl9pPr>
          </a:lstStyle>
          <a:p>
            <a:endParaRPr/>
          </a:p>
        </p:txBody>
      </p:sp>
      <p:sp>
        <p:nvSpPr>
          <p:cNvPr id="93" name="Google Shape;93;p83"/>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94" name="Google Shape;94;p83"/>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lvl1pPr marR="0" lvl="0" algn="ct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95" name="Google Shape;95;p8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lvl1pPr marL="0" marR="0" lvl="0" indent="0" algn="r" rtl="0">
              <a:spcBef>
                <a:spcPts val="0"/>
              </a:spcBef>
              <a:buNone/>
              <a:defRPr sz="1200" b="0" i="0" u="none" strike="noStrike" cap="none">
                <a:solidFill>
                  <a:schemeClr val="dk1"/>
                </a:solidFill>
                <a:latin typeface="Calibri"/>
                <a:ea typeface="Calibri"/>
                <a:cs typeface="Calibri"/>
                <a:sym typeface="Calibri"/>
              </a:defRPr>
            </a:lvl1pPr>
            <a:lvl2pPr marL="0" marR="0" lvl="1" indent="0" algn="r" rtl="0">
              <a:spcBef>
                <a:spcPts val="0"/>
              </a:spcBef>
              <a:buNone/>
              <a:defRPr sz="1200" b="0" i="0" u="none" strike="noStrike" cap="none">
                <a:solidFill>
                  <a:schemeClr val="dk1"/>
                </a:solidFill>
                <a:latin typeface="Calibri"/>
                <a:ea typeface="Calibri"/>
                <a:cs typeface="Calibri"/>
                <a:sym typeface="Calibri"/>
              </a:defRPr>
            </a:lvl2pPr>
            <a:lvl3pPr marL="0" marR="0" lvl="2" indent="0" algn="r" rtl="0">
              <a:spcBef>
                <a:spcPts val="0"/>
              </a:spcBef>
              <a:buNone/>
              <a:defRPr sz="1200" b="0" i="0" u="none" strike="noStrike" cap="none">
                <a:solidFill>
                  <a:schemeClr val="dk1"/>
                </a:solidFill>
                <a:latin typeface="Calibri"/>
                <a:ea typeface="Calibri"/>
                <a:cs typeface="Calibri"/>
                <a:sym typeface="Calibri"/>
              </a:defRPr>
            </a:lvl3pPr>
            <a:lvl4pPr marL="0" marR="0" lvl="3" indent="0" algn="r" rtl="0">
              <a:spcBef>
                <a:spcPts val="0"/>
              </a:spcBef>
              <a:buNone/>
              <a:defRPr sz="1200" b="0" i="0" u="none" strike="noStrike" cap="none">
                <a:solidFill>
                  <a:schemeClr val="dk1"/>
                </a:solidFill>
                <a:latin typeface="Calibri"/>
                <a:ea typeface="Calibri"/>
                <a:cs typeface="Calibri"/>
                <a:sym typeface="Calibri"/>
              </a:defRPr>
            </a:lvl4pPr>
            <a:lvl5pPr marL="0" marR="0" lvl="4" indent="0" algn="r" rtl="0">
              <a:spcBef>
                <a:spcPts val="0"/>
              </a:spcBef>
              <a:buNone/>
              <a:defRPr sz="1200" b="0" i="0" u="none" strike="noStrike" cap="none">
                <a:solidFill>
                  <a:schemeClr val="dk1"/>
                </a:solidFill>
                <a:latin typeface="Calibri"/>
                <a:ea typeface="Calibri"/>
                <a:cs typeface="Calibri"/>
                <a:sym typeface="Calibri"/>
              </a:defRPr>
            </a:lvl5pPr>
            <a:lvl6pPr marL="0" marR="0" lvl="5" indent="0" algn="r" rtl="0">
              <a:spcBef>
                <a:spcPts val="0"/>
              </a:spcBef>
              <a:buNone/>
              <a:defRPr sz="1200" b="0" i="0" u="none" strike="noStrike" cap="none">
                <a:solidFill>
                  <a:schemeClr val="dk1"/>
                </a:solidFill>
                <a:latin typeface="Calibri"/>
                <a:ea typeface="Calibri"/>
                <a:cs typeface="Calibri"/>
                <a:sym typeface="Calibri"/>
              </a:defRPr>
            </a:lvl6pPr>
            <a:lvl7pPr marL="0" marR="0" lvl="6" indent="0" algn="r" rtl="0">
              <a:spcBef>
                <a:spcPts val="0"/>
              </a:spcBef>
              <a:buNone/>
              <a:defRPr sz="1200" b="0" i="0" u="none" strike="noStrike" cap="none">
                <a:solidFill>
                  <a:schemeClr val="dk1"/>
                </a:solidFill>
                <a:latin typeface="Calibri"/>
                <a:ea typeface="Calibri"/>
                <a:cs typeface="Calibri"/>
                <a:sym typeface="Calibri"/>
              </a:defRPr>
            </a:lvl7pPr>
            <a:lvl8pPr marL="0" marR="0" lvl="7" indent="0" algn="r" rtl="0">
              <a:spcBef>
                <a:spcPts val="0"/>
              </a:spcBef>
              <a:buNone/>
              <a:defRPr sz="1200" b="0" i="0" u="none" strike="noStrike" cap="none">
                <a:solidFill>
                  <a:schemeClr val="dk1"/>
                </a:solidFill>
                <a:latin typeface="Calibri"/>
                <a:ea typeface="Calibri"/>
                <a:cs typeface="Calibri"/>
                <a:sym typeface="Calibri"/>
              </a:defRPr>
            </a:lvl8pPr>
            <a:lvl9pPr marL="0" marR="0" lvl="8" indent="0" algn="r" rtl="0">
              <a:spcBef>
                <a:spcPts val="0"/>
              </a:spcBef>
              <a:buNone/>
              <a:defRPr sz="1200" b="0" i="0" u="none" strike="noStrike" cap="none">
                <a:solidFill>
                  <a:schemeClr val="dk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8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onstantia"/>
              <a:buNone/>
              <a:defRPr sz="4400" b="0" i="0" u="none" strike="noStrike" cap="none">
                <a:solidFill>
                  <a:schemeClr val="dk1"/>
                </a:solidFill>
                <a:latin typeface="Constantia"/>
                <a:ea typeface="Constantia"/>
                <a:cs typeface="Constantia"/>
                <a:sym typeface="Constant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0" name="Google Shape;180;p8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Libre Franklin"/>
                <a:ea typeface="Libre Franklin"/>
                <a:cs typeface="Libre Franklin"/>
                <a:sym typeface="Libre Franklin"/>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9pPr>
          </a:lstStyle>
          <a:p>
            <a:endParaRPr/>
          </a:p>
        </p:txBody>
      </p:sp>
      <p:sp>
        <p:nvSpPr>
          <p:cNvPr id="181" name="Google Shape;181;p8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82" name="Google Shape;182;p8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dk1"/>
                </a:solidFill>
                <a:latin typeface="Libre Franklin"/>
                <a:ea typeface="Libre Franklin"/>
                <a:cs typeface="Libre Franklin"/>
                <a:sym typeface="Libre Franklin"/>
              </a:defRPr>
            </a:lvl9pPr>
          </a:lstStyle>
          <a:p>
            <a:endParaRPr/>
          </a:p>
        </p:txBody>
      </p:sp>
      <p:sp>
        <p:nvSpPr>
          <p:cNvPr id="183" name="Google Shape;183;p8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Libre Franklin"/>
                <a:ea typeface="Libre Franklin"/>
                <a:cs typeface="Libre Franklin"/>
                <a:sym typeface="Libre Franklin"/>
              </a:defRPr>
            </a:lvl1pPr>
            <a:lvl2pPr marL="0" marR="0" lvl="1" indent="0" algn="r" rtl="0">
              <a:spcBef>
                <a:spcPts val="0"/>
              </a:spcBef>
              <a:buNone/>
              <a:defRPr sz="1200">
                <a:solidFill>
                  <a:srgbClr val="888888"/>
                </a:solidFill>
                <a:latin typeface="Libre Franklin"/>
                <a:ea typeface="Libre Franklin"/>
                <a:cs typeface="Libre Franklin"/>
                <a:sym typeface="Libre Franklin"/>
              </a:defRPr>
            </a:lvl2pPr>
            <a:lvl3pPr marL="0" marR="0" lvl="2" indent="0" algn="r" rtl="0">
              <a:spcBef>
                <a:spcPts val="0"/>
              </a:spcBef>
              <a:buNone/>
              <a:defRPr sz="1200">
                <a:solidFill>
                  <a:srgbClr val="888888"/>
                </a:solidFill>
                <a:latin typeface="Libre Franklin"/>
                <a:ea typeface="Libre Franklin"/>
                <a:cs typeface="Libre Franklin"/>
                <a:sym typeface="Libre Franklin"/>
              </a:defRPr>
            </a:lvl3pPr>
            <a:lvl4pPr marL="0" marR="0" lvl="3" indent="0" algn="r" rtl="0">
              <a:spcBef>
                <a:spcPts val="0"/>
              </a:spcBef>
              <a:buNone/>
              <a:defRPr sz="1200">
                <a:solidFill>
                  <a:srgbClr val="888888"/>
                </a:solidFill>
                <a:latin typeface="Libre Franklin"/>
                <a:ea typeface="Libre Franklin"/>
                <a:cs typeface="Libre Franklin"/>
                <a:sym typeface="Libre Franklin"/>
              </a:defRPr>
            </a:lvl4pPr>
            <a:lvl5pPr marL="0" marR="0" lvl="4" indent="0" algn="r" rtl="0">
              <a:spcBef>
                <a:spcPts val="0"/>
              </a:spcBef>
              <a:buNone/>
              <a:defRPr sz="1200">
                <a:solidFill>
                  <a:srgbClr val="888888"/>
                </a:solidFill>
                <a:latin typeface="Libre Franklin"/>
                <a:ea typeface="Libre Franklin"/>
                <a:cs typeface="Libre Franklin"/>
                <a:sym typeface="Libre Franklin"/>
              </a:defRPr>
            </a:lvl5pPr>
            <a:lvl6pPr marL="0" marR="0" lvl="5" indent="0" algn="r" rtl="0">
              <a:spcBef>
                <a:spcPts val="0"/>
              </a:spcBef>
              <a:buNone/>
              <a:defRPr sz="1200">
                <a:solidFill>
                  <a:srgbClr val="888888"/>
                </a:solidFill>
                <a:latin typeface="Libre Franklin"/>
                <a:ea typeface="Libre Franklin"/>
                <a:cs typeface="Libre Franklin"/>
                <a:sym typeface="Libre Franklin"/>
              </a:defRPr>
            </a:lvl6pPr>
            <a:lvl7pPr marL="0" marR="0" lvl="6" indent="0" algn="r" rtl="0">
              <a:spcBef>
                <a:spcPts val="0"/>
              </a:spcBef>
              <a:buNone/>
              <a:defRPr sz="1200">
                <a:solidFill>
                  <a:srgbClr val="888888"/>
                </a:solidFill>
                <a:latin typeface="Libre Franklin"/>
                <a:ea typeface="Libre Franklin"/>
                <a:cs typeface="Libre Franklin"/>
                <a:sym typeface="Libre Franklin"/>
              </a:defRPr>
            </a:lvl7pPr>
            <a:lvl8pPr marL="0" marR="0" lvl="7" indent="0" algn="r" rtl="0">
              <a:spcBef>
                <a:spcPts val="0"/>
              </a:spcBef>
              <a:buNone/>
              <a:defRPr sz="1200">
                <a:solidFill>
                  <a:srgbClr val="888888"/>
                </a:solidFill>
                <a:latin typeface="Libre Franklin"/>
                <a:ea typeface="Libre Franklin"/>
                <a:cs typeface="Libre Franklin"/>
                <a:sym typeface="Libre Franklin"/>
              </a:defRPr>
            </a:lvl8pPr>
            <a:lvl9pPr marL="0" marR="0" lvl="8" indent="0" algn="r" rtl="0">
              <a:spcBef>
                <a:spcPts val="0"/>
              </a:spcBef>
              <a:buNone/>
              <a:defRPr sz="1200">
                <a:solidFill>
                  <a:srgbClr val="888888"/>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hyperlink" Target="https://www.dropbox.com/s/x4ja3qysk4y07px/p453-zhu.pdf?dl=0"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jpg"/></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9.xml"/><Relationship Id="rId1" Type="http://schemas.openxmlformats.org/officeDocument/2006/relationships/slideLayout" Target="../slideLayouts/slideLayout26.xml"/><Relationship Id="rId4" Type="http://schemas.openxmlformats.org/officeDocument/2006/relationships/image" Target="../media/image31.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6.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33.png"/><Relationship Id="rId4" Type="http://schemas.openxmlformats.org/officeDocument/2006/relationships/image" Target="../media/image15.png"/><Relationship Id="rId9" Type="http://schemas.openxmlformats.org/officeDocument/2006/relationships/image" Target="../media/image3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4.png"/><Relationship Id="rId7"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6.xml"/><Relationship Id="rId6" Type="http://schemas.openxmlformats.org/officeDocument/2006/relationships/image" Target="../media/image36.jpg"/><Relationship Id="rId5" Type="http://schemas.openxmlformats.org/officeDocument/2006/relationships/image" Target="../media/image35.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keylength.com/en/4/"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3.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www.khanacademy.org/computing/computer-science/cryptography/ciphers/a/xor-bitwise-operation" TargetMode="External"/><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4.png"/><Relationship Id="rId7"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8.jpg"/><Relationship Id="rId4" Type="http://schemas.openxmlformats.org/officeDocument/2006/relationships/image" Target="../media/image7.png"/><Relationship Id="rId9" Type="http://schemas.openxmlformats.org/officeDocument/2006/relationships/image" Target="../media/image10.png"/></Relationships>
</file>

<file path=ppt/slides/_rels/slide70.xml.rels><?xml version="1.0" encoding="UTF-8" standalone="yes"?>
<Relationships xmlns="http://schemas.openxmlformats.org/package/2006/relationships"><Relationship Id="rId3" Type="http://schemas.openxmlformats.org/officeDocument/2006/relationships/hyperlink" Target="http://web.cs.ucdavis.edu/~rogaway/classes/227/spring05/book/main.pdf" TargetMode="External"/><Relationship Id="rId2" Type="http://schemas.openxmlformats.org/officeDocument/2006/relationships/notesSlide" Target="../notesSlides/notesSlide70.xml"/><Relationship Id="rId1" Type="http://schemas.openxmlformats.org/officeDocument/2006/relationships/slideLayout" Target="../slideLayouts/slideLayout2.xml"/><Relationship Id="rId5" Type="http://schemas.openxmlformats.org/officeDocument/2006/relationships/hyperlink" Target="about:blank" TargetMode="External"/><Relationship Id="rId4" Type="http://schemas.openxmlformats.org/officeDocument/2006/relationships/hyperlink" Target="http://cacr.uwaterloo.ca/hac/" TargetMode="Externa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
          <p:cNvSpPr txBox="1">
            <a:spLocks noGrp="1"/>
          </p:cNvSpPr>
          <p:nvPr>
            <p:ph type="ctrTitle"/>
          </p:nvPr>
        </p:nvSpPr>
        <p:spPr>
          <a:xfrm>
            <a:off x="685800" y="1802348"/>
            <a:ext cx="7772400" cy="1702852"/>
          </a:xfrm>
          <a:prstGeom prst="rect">
            <a:avLst/>
          </a:prstGeom>
          <a:noFill/>
          <a:ln>
            <a:noFill/>
          </a:ln>
        </p:spPr>
        <p:txBody>
          <a:bodyPr spcFirstLastPara="1" wrap="square" lIns="0" tIns="45700" rIns="0" bIns="45700" anchor="ctr" anchorCtr="0">
            <a:noAutofit/>
          </a:bodyPr>
          <a:lstStyle/>
          <a:p>
            <a:pPr marL="0" lvl="0" indent="0" algn="l" rtl="0">
              <a:spcBef>
                <a:spcPts val="0"/>
              </a:spcBef>
              <a:spcAft>
                <a:spcPts val="0"/>
              </a:spcAft>
              <a:buClr>
                <a:schemeClr val="dk2"/>
              </a:buClr>
              <a:buSzPts val="4000"/>
              <a:buFont typeface="Calibri"/>
              <a:buNone/>
            </a:pPr>
            <a:r>
              <a:rPr lang="en-US" sz="4000" b="1"/>
              <a:t>Introduction to Cryptography </a:t>
            </a:r>
            <a:endParaRPr sz="4000" b="1">
              <a:solidFill>
                <a:srgbClr val="595959"/>
              </a:solidFill>
            </a:endParaRPr>
          </a:p>
        </p:txBody>
      </p:sp>
      <p:sp>
        <p:nvSpPr>
          <p:cNvPr id="259" name="Google Shape;259;p1"/>
          <p:cNvSpPr txBox="1"/>
          <p:nvPr/>
        </p:nvSpPr>
        <p:spPr>
          <a:xfrm>
            <a:off x="6726636" y="4572000"/>
            <a:ext cx="1731600" cy="181620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800" b="1">
                <a:solidFill>
                  <a:schemeClr val="dk1"/>
                </a:solidFill>
                <a:latin typeface="Cambria"/>
                <a:ea typeface="Cambria"/>
                <a:cs typeface="Cambria"/>
                <a:sym typeface="Cambria"/>
              </a:rPr>
              <a:t>Adapted from slides by </a:t>
            </a:r>
            <a:r>
              <a:rPr lang="en-US" sz="2800" b="1" i="0" u="none" strike="noStrike" cap="none">
                <a:solidFill>
                  <a:schemeClr val="dk1"/>
                </a:solidFill>
                <a:latin typeface="Cambria"/>
                <a:ea typeface="Cambria"/>
                <a:cs typeface="Cambria"/>
                <a:sym typeface="Cambria"/>
              </a:rPr>
              <a:t>Zaobo He</a:t>
            </a:r>
            <a:endParaRPr sz="2000" b="0" i="0" u="none" strike="noStrike" cap="non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76" name="Google Shape;376;p13"/>
          <p:cNvPicPr preferRelativeResize="0"/>
          <p:nvPr/>
        </p:nvPicPr>
        <p:blipFill rotWithShape="1">
          <a:blip r:embed="rId3">
            <a:alphaModFix/>
          </a:blip>
          <a:srcRect/>
          <a:stretch/>
        </p:blipFill>
        <p:spPr>
          <a:xfrm>
            <a:off x="990600" y="1219200"/>
            <a:ext cx="1676400" cy="1708638"/>
          </a:xfrm>
          <a:prstGeom prst="rect">
            <a:avLst/>
          </a:prstGeom>
          <a:noFill/>
          <a:ln>
            <a:noFill/>
          </a:ln>
        </p:spPr>
      </p:pic>
      <p:pic>
        <p:nvPicPr>
          <p:cNvPr id="377" name="Google Shape;377;p13"/>
          <p:cNvPicPr preferRelativeResize="0"/>
          <p:nvPr/>
        </p:nvPicPr>
        <p:blipFill rotWithShape="1">
          <a:blip r:embed="rId4">
            <a:alphaModFix/>
          </a:blip>
          <a:srcRect/>
          <a:stretch/>
        </p:blipFill>
        <p:spPr>
          <a:xfrm>
            <a:off x="6858000" y="1295400"/>
            <a:ext cx="1219200" cy="1515580"/>
          </a:xfrm>
          <a:prstGeom prst="rect">
            <a:avLst/>
          </a:prstGeom>
          <a:noFill/>
          <a:ln>
            <a:noFill/>
          </a:ln>
        </p:spPr>
      </p:pic>
      <p:cxnSp>
        <p:nvCxnSpPr>
          <p:cNvPr id="378" name="Google Shape;378;p13"/>
          <p:cNvCxnSpPr/>
          <p:nvPr/>
        </p:nvCxnSpPr>
        <p:spPr>
          <a:xfrm>
            <a:off x="2895600" y="1752600"/>
            <a:ext cx="3657600" cy="914400"/>
          </a:xfrm>
          <a:prstGeom prst="curvedConnector3">
            <a:avLst>
              <a:gd name="adj1" fmla="val 50000"/>
            </a:avLst>
          </a:prstGeom>
          <a:noFill/>
          <a:ln w="38100" cap="flat" cmpd="sng">
            <a:solidFill>
              <a:srgbClr val="000000"/>
            </a:solidFill>
            <a:prstDash val="solid"/>
            <a:round/>
            <a:headEnd type="stealth" w="med" len="med"/>
            <a:tailEnd type="stealth" w="med" len="med"/>
          </a:ln>
        </p:spPr>
      </p:cxnSp>
      <p:sp>
        <p:nvSpPr>
          <p:cNvPr id="379" name="Google Shape;379;p13"/>
          <p:cNvSpPr txBox="1"/>
          <p:nvPr/>
        </p:nvSpPr>
        <p:spPr>
          <a:xfrm>
            <a:off x="2641112" y="1066800"/>
            <a:ext cx="406888"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M</a:t>
            </a:r>
            <a:endParaRPr/>
          </a:p>
        </p:txBody>
      </p:sp>
      <p:sp>
        <p:nvSpPr>
          <p:cNvPr id="380" name="Google Shape;380;p13"/>
          <p:cNvSpPr/>
          <p:nvPr/>
        </p:nvSpPr>
        <p:spPr>
          <a:xfrm>
            <a:off x="4267200" y="2209800"/>
            <a:ext cx="609600" cy="1219200"/>
          </a:xfrm>
          <a:prstGeom prst="downArrow">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mbria"/>
              <a:buNone/>
            </a:pPr>
            <a:endParaRPr sz="2400" b="1" i="0" u="none" strike="noStrike" cap="none">
              <a:solidFill>
                <a:schemeClr val="lt1"/>
              </a:solidFill>
              <a:latin typeface="Arial"/>
              <a:ea typeface="Arial"/>
              <a:cs typeface="Arial"/>
              <a:sym typeface="Arial"/>
            </a:endParaRPr>
          </a:p>
        </p:txBody>
      </p:sp>
      <p:sp>
        <p:nvSpPr>
          <p:cNvPr id="381" name="Google Shape;381;p13"/>
          <p:cNvSpPr txBox="1"/>
          <p:nvPr/>
        </p:nvSpPr>
        <p:spPr>
          <a:xfrm>
            <a:off x="6349756" y="2810980"/>
            <a:ext cx="406888"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M</a:t>
            </a:r>
            <a:endParaRPr/>
          </a:p>
        </p:txBody>
      </p:sp>
      <p:sp>
        <p:nvSpPr>
          <p:cNvPr id="382" name="Google Shape;382;p13"/>
          <p:cNvSpPr txBox="1"/>
          <p:nvPr/>
        </p:nvSpPr>
        <p:spPr>
          <a:xfrm>
            <a:off x="1517711" y="2895600"/>
            <a:ext cx="622178" cy="3951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Calibri"/>
                <a:ea typeface="Calibri"/>
                <a:cs typeface="Calibri"/>
                <a:sym typeface="Calibri"/>
              </a:rPr>
              <a:t>Alice</a:t>
            </a:r>
            <a:endParaRPr/>
          </a:p>
        </p:txBody>
      </p:sp>
      <p:sp>
        <p:nvSpPr>
          <p:cNvPr id="383" name="Google Shape;383;p13"/>
          <p:cNvSpPr txBox="1"/>
          <p:nvPr/>
        </p:nvSpPr>
        <p:spPr>
          <a:xfrm>
            <a:off x="7200900" y="2895600"/>
            <a:ext cx="533400" cy="3951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Calibri"/>
                <a:ea typeface="Calibri"/>
                <a:cs typeface="Calibri"/>
                <a:sym typeface="Calibri"/>
              </a:rPr>
              <a:t>Bob</a:t>
            </a:r>
            <a:endParaRPr/>
          </a:p>
        </p:txBody>
      </p:sp>
      <p:sp>
        <p:nvSpPr>
          <p:cNvPr id="384" name="Google Shape;384;p1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10</a:t>
            </a:fld>
            <a:endParaRPr/>
          </a:p>
        </p:txBody>
      </p:sp>
      <p:sp>
        <p:nvSpPr>
          <p:cNvPr id="385" name="Google Shape;385;p13"/>
          <p:cNvSpPr txBox="1"/>
          <p:nvPr/>
        </p:nvSpPr>
        <p:spPr>
          <a:xfrm>
            <a:off x="1310691" y="5316378"/>
            <a:ext cx="6995109" cy="98488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3200">
                <a:solidFill>
                  <a:schemeClr val="dk1"/>
                </a:solidFill>
                <a:latin typeface="Cambria"/>
                <a:ea typeface="Cambria"/>
                <a:cs typeface="Cambria"/>
                <a:sym typeface="Cambria"/>
              </a:rPr>
              <a:t>Goal 1: </a:t>
            </a:r>
            <a:r>
              <a:rPr lang="en-US" sz="3200" i="1" u="sng">
                <a:solidFill>
                  <a:schemeClr val="dk2"/>
                </a:solidFill>
                <a:latin typeface="Cambria"/>
                <a:ea typeface="Cambria"/>
                <a:cs typeface="Cambria"/>
                <a:sym typeface="Cambria"/>
              </a:rPr>
              <a:t>Confidentiality</a:t>
            </a:r>
            <a:endParaRPr/>
          </a:p>
          <a:p>
            <a:pPr marL="0" marR="0" lvl="0" indent="0" algn="ctr" rtl="0">
              <a:spcBef>
                <a:spcPts val="0"/>
              </a:spcBef>
              <a:spcAft>
                <a:spcPts val="0"/>
              </a:spcAft>
              <a:buNone/>
            </a:pPr>
            <a:r>
              <a:rPr lang="en-US" sz="3200">
                <a:solidFill>
                  <a:schemeClr val="dk1"/>
                </a:solidFill>
                <a:latin typeface="Cambria"/>
                <a:ea typeface="Cambria"/>
                <a:cs typeface="Cambria"/>
                <a:sym typeface="Cambria"/>
              </a:rPr>
              <a:t>Eve should not be able to read M. </a:t>
            </a:r>
            <a:endParaRPr/>
          </a:p>
        </p:txBody>
      </p:sp>
      <p:grpSp>
        <p:nvGrpSpPr>
          <p:cNvPr id="386" name="Google Shape;386;p13"/>
          <p:cNvGrpSpPr/>
          <p:nvPr/>
        </p:nvGrpSpPr>
        <p:grpSpPr>
          <a:xfrm>
            <a:off x="4043028" y="3505200"/>
            <a:ext cx="1057945" cy="1666204"/>
            <a:chOff x="4043028" y="3924898"/>
            <a:chExt cx="1057945" cy="1666204"/>
          </a:xfrm>
        </p:grpSpPr>
        <p:sp>
          <p:nvSpPr>
            <p:cNvPr id="387" name="Google Shape;387;p13"/>
            <p:cNvSpPr txBox="1"/>
            <p:nvPr/>
          </p:nvSpPr>
          <p:spPr>
            <a:xfrm>
              <a:off x="4114800" y="5126392"/>
              <a:ext cx="914400" cy="4647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a:solidFill>
                    <a:schemeClr val="dk1"/>
                  </a:solidFill>
                  <a:latin typeface="Calibri"/>
                  <a:ea typeface="Calibri"/>
                  <a:cs typeface="Calibri"/>
                  <a:sym typeface="Calibri"/>
                </a:rPr>
                <a:t>Eve </a:t>
              </a:r>
              <a:br>
                <a:rPr lang="en-US" sz="2400" b="0">
                  <a:solidFill>
                    <a:schemeClr val="dk1"/>
                  </a:solidFill>
                  <a:latin typeface="Calibri"/>
                  <a:ea typeface="Calibri"/>
                  <a:cs typeface="Calibri"/>
                  <a:sym typeface="Calibri"/>
                </a:rPr>
              </a:br>
              <a:endParaRPr sz="2400" b="0">
                <a:solidFill>
                  <a:schemeClr val="dk1"/>
                </a:solidFill>
                <a:latin typeface="Calibri"/>
                <a:ea typeface="Calibri"/>
                <a:cs typeface="Calibri"/>
                <a:sym typeface="Calibri"/>
              </a:endParaRPr>
            </a:p>
          </p:txBody>
        </p:sp>
        <p:pic>
          <p:nvPicPr>
            <p:cNvPr id="388" name="Google Shape;388;p13" descr="bsd-big"/>
            <p:cNvPicPr preferRelativeResize="0"/>
            <p:nvPr/>
          </p:nvPicPr>
          <p:blipFill rotWithShape="1">
            <a:blip r:embed="rId5">
              <a:alphaModFix/>
            </a:blip>
            <a:srcRect/>
            <a:stretch/>
          </p:blipFill>
          <p:spPr>
            <a:xfrm>
              <a:off x="4043028" y="3924898"/>
              <a:ext cx="1057945" cy="1282161"/>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14"/>
          <p:cNvPicPr preferRelativeResize="0"/>
          <p:nvPr/>
        </p:nvPicPr>
        <p:blipFill rotWithShape="1">
          <a:blip r:embed="rId3">
            <a:alphaModFix/>
          </a:blip>
          <a:srcRect/>
          <a:stretch/>
        </p:blipFill>
        <p:spPr>
          <a:xfrm>
            <a:off x="3352800" y="1447800"/>
            <a:ext cx="2438400" cy="1842977"/>
          </a:xfrm>
          <a:prstGeom prst="rect">
            <a:avLst/>
          </a:prstGeom>
          <a:noFill/>
          <a:ln>
            <a:noFill/>
          </a:ln>
        </p:spPr>
      </p:pic>
      <p:pic>
        <p:nvPicPr>
          <p:cNvPr id="395" name="Google Shape;395;p14"/>
          <p:cNvPicPr preferRelativeResize="0"/>
          <p:nvPr/>
        </p:nvPicPr>
        <p:blipFill rotWithShape="1">
          <a:blip r:embed="rId4">
            <a:alphaModFix/>
          </a:blip>
          <a:srcRect/>
          <a:stretch/>
        </p:blipFill>
        <p:spPr>
          <a:xfrm>
            <a:off x="990600" y="1219200"/>
            <a:ext cx="1676400" cy="1708638"/>
          </a:xfrm>
          <a:prstGeom prst="rect">
            <a:avLst/>
          </a:prstGeom>
          <a:noFill/>
          <a:ln>
            <a:noFill/>
          </a:ln>
        </p:spPr>
      </p:pic>
      <p:pic>
        <p:nvPicPr>
          <p:cNvPr id="396" name="Google Shape;396;p14"/>
          <p:cNvPicPr preferRelativeResize="0"/>
          <p:nvPr/>
        </p:nvPicPr>
        <p:blipFill rotWithShape="1">
          <a:blip r:embed="rId5">
            <a:alphaModFix/>
          </a:blip>
          <a:srcRect/>
          <a:stretch/>
        </p:blipFill>
        <p:spPr>
          <a:xfrm>
            <a:off x="6858000" y="1295400"/>
            <a:ext cx="1219200" cy="1515580"/>
          </a:xfrm>
          <a:prstGeom prst="rect">
            <a:avLst/>
          </a:prstGeom>
          <a:noFill/>
          <a:ln>
            <a:noFill/>
          </a:ln>
        </p:spPr>
      </p:pic>
      <p:cxnSp>
        <p:nvCxnSpPr>
          <p:cNvPr id="397" name="Google Shape;397;p14"/>
          <p:cNvCxnSpPr/>
          <p:nvPr/>
        </p:nvCxnSpPr>
        <p:spPr>
          <a:xfrm>
            <a:off x="2895600" y="1752600"/>
            <a:ext cx="3657600" cy="914400"/>
          </a:xfrm>
          <a:prstGeom prst="curvedConnector3">
            <a:avLst>
              <a:gd name="adj1" fmla="val 50000"/>
            </a:avLst>
          </a:prstGeom>
          <a:noFill/>
          <a:ln w="38100" cap="flat" cmpd="sng">
            <a:solidFill>
              <a:srgbClr val="000000"/>
            </a:solidFill>
            <a:prstDash val="solid"/>
            <a:round/>
            <a:headEnd type="stealth" w="med" len="med"/>
            <a:tailEnd type="stealth" w="med" len="med"/>
          </a:ln>
        </p:spPr>
      </p:cxnSp>
      <p:sp>
        <p:nvSpPr>
          <p:cNvPr id="398" name="Google Shape;398;p14"/>
          <p:cNvSpPr txBox="1"/>
          <p:nvPr/>
        </p:nvSpPr>
        <p:spPr>
          <a:xfrm>
            <a:off x="2641112" y="1066800"/>
            <a:ext cx="406888"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M</a:t>
            </a:r>
            <a:endParaRPr/>
          </a:p>
        </p:txBody>
      </p:sp>
      <p:sp>
        <p:nvSpPr>
          <p:cNvPr id="399" name="Google Shape;399;p14"/>
          <p:cNvSpPr/>
          <p:nvPr/>
        </p:nvSpPr>
        <p:spPr>
          <a:xfrm>
            <a:off x="4267200" y="2209800"/>
            <a:ext cx="609600" cy="1219200"/>
          </a:xfrm>
          <a:prstGeom prst="downArrow">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mbria"/>
              <a:buNone/>
            </a:pPr>
            <a:endParaRPr sz="2400" b="1" i="0" u="none" strike="noStrike" cap="none">
              <a:solidFill>
                <a:schemeClr val="lt1"/>
              </a:solidFill>
              <a:latin typeface="Arial"/>
              <a:ea typeface="Arial"/>
              <a:cs typeface="Arial"/>
              <a:sym typeface="Arial"/>
            </a:endParaRPr>
          </a:p>
        </p:txBody>
      </p:sp>
      <p:sp>
        <p:nvSpPr>
          <p:cNvPr id="400" name="Google Shape;400;p14"/>
          <p:cNvSpPr txBox="1"/>
          <p:nvPr/>
        </p:nvSpPr>
        <p:spPr>
          <a:xfrm>
            <a:off x="6349756" y="2810980"/>
            <a:ext cx="406888"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M</a:t>
            </a:r>
            <a:endParaRPr/>
          </a:p>
        </p:txBody>
      </p:sp>
      <p:sp>
        <p:nvSpPr>
          <p:cNvPr id="401" name="Google Shape;401;p14"/>
          <p:cNvSpPr txBox="1"/>
          <p:nvPr/>
        </p:nvSpPr>
        <p:spPr>
          <a:xfrm>
            <a:off x="1517711" y="2895600"/>
            <a:ext cx="622178" cy="3951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Calibri"/>
                <a:ea typeface="Calibri"/>
                <a:cs typeface="Calibri"/>
                <a:sym typeface="Calibri"/>
              </a:rPr>
              <a:t>Alice</a:t>
            </a:r>
            <a:endParaRPr/>
          </a:p>
        </p:txBody>
      </p:sp>
      <p:sp>
        <p:nvSpPr>
          <p:cNvPr id="402" name="Google Shape;402;p14"/>
          <p:cNvSpPr txBox="1"/>
          <p:nvPr/>
        </p:nvSpPr>
        <p:spPr>
          <a:xfrm>
            <a:off x="7200900" y="2895600"/>
            <a:ext cx="533400" cy="3951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Calibri"/>
                <a:ea typeface="Calibri"/>
                <a:cs typeface="Calibri"/>
                <a:sym typeface="Calibri"/>
              </a:rPr>
              <a:t>Bob</a:t>
            </a:r>
            <a:endParaRPr/>
          </a:p>
        </p:txBody>
      </p:sp>
      <p:sp>
        <p:nvSpPr>
          <p:cNvPr id="403" name="Google Shape;403;p14"/>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404" name="Google Shape;404;p14"/>
          <p:cNvSpPr txBox="1"/>
          <p:nvPr/>
        </p:nvSpPr>
        <p:spPr>
          <a:xfrm>
            <a:off x="1669564" y="5316378"/>
            <a:ext cx="5804874" cy="98488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3200">
                <a:solidFill>
                  <a:schemeClr val="dk1"/>
                </a:solidFill>
                <a:latin typeface="Cambria"/>
                <a:ea typeface="Cambria"/>
                <a:cs typeface="Cambria"/>
                <a:sym typeface="Cambria"/>
              </a:rPr>
              <a:t>Goal 2: </a:t>
            </a:r>
            <a:r>
              <a:rPr lang="en-US" sz="3200" i="1" u="sng">
                <a:solidFill>
                  <a:schemeClr val="dk2"/>
                </a:solidFill>
                <a:latin typeface="Cambria"/>
                <a:ea typeface="Cambria"/>
                <a:cs typeface="Cambria"/>
                <a:sym typeface="Cambria"/>
              </a:rPr>
              <a:t>Integrity</a:t>
            </a:r>
            <a:endParaRPr/>
          </a:p>
          <a:p>
            <a:pPr marL="0" marR="0" lvl="0" indent="0" algn="ctr" rtl="0">
              <a:spcBef>
                <a:spcPts val="0"/>
              </a:spcBef>
              <a:spcAft>
                <a:spcPts val="0"/>
              </a:spcAft>
              <a:buNone/>
            </a:pPr>
            <a:r>
              <a:rPr lang="en-US" sz="3200">
                <a:solidFill>
                  <a:schemeClr val="dk1"/>
                </a:solidFill>
                <a:latin typeface="Cambria"/>
                <a:ea typeface="Cambria"/>
                <a:cs typeface="Cambria"/>
                <a:sym typeface="Cambria"/>
              </a:rPr>
              <a:t>Eve should not be able to alter M. </a:t>
            </a:r>
            <a:endParaRPr/>
          </a:p>
        </p:txBody>
      </p:sp>
      <p:grpSp>
        <p:nvGrpSpPr>
          <p:cNvPr id="405" name="Google Shape;405;p14"/>
          <p:cNvGrpSpPr/>
          <p:nvPr/>
        </p:nvGrpSpPr>
        <p:grpSpPr>
          <a:xfrm>
            <a:off x="4043028" y="3505200"/>
            <a:ext cx="1057945" cy="1666204"/>
            <a:chOff x="4043028" y="3924898"/>
            <a:chExt cx="1057945" cy="1666204"/>
          </a:xfrm>
        </p:grpSpPr>
        <p:sp>
          <p:nvSpPr>
            <p:cNvPr id="406" name="Google Shape;406;p14"/>
            <p:cNvSpPr txBox="1"/>
            <p:nvPr/>
          </p:nvSpPr>
          <p:spPr>
            <a:xfrm>
              <a:off x="4114800" y="5126392"/>
              <a:ext cx="914400" cy="4647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a:solidFill>
                    <a:schemeClr val="dk1"/>
                  </a:solidFill>
                  <a:latin typeface="Calibri"/>
                  <a:ea typeface="Calibri"/>
                  <a:cs typeface="Calibri"/>
                  <a:sym typeface="Calibri"/>
                </a:rPr>
                <a:t>Eve </a:t>
              </a:r>
              <a:br>
                <a:rPr lang="en-US" sz="2400" b="0">
                  <a:solidFill>
                    <a:schemeClr val="dk1"/>
                  </a:solidFill>
                  <a:latin typeface="Calibri"/>
                  <a:ea typeface="Calibri"/>
                  <a:cs typeface="Calibri"/>
                  <a:sym typeface="Calibri"/>
                </a:rPr>
              </a:br>
              <a:endParaRPr sz="2400" b="0">
                <a:solidFill>
                  <a:schemeClr val="dk1"/>
                </a:solidFill>
                <a:latin typeface="Calibri"/>
                <a:ea typeface="Calibri"/>
                <a:cs typeface="Calibri"/>
                <a:sym typeface="Calibri"/>
              </a:endParaRPr>
            </a:p>
          </p:txBody>
        </p:sp>
        <p:pic>
          <p:nvPicPr>
            <p:cNvPr id="407" name="Google Shape;407;p14" descr="bsd-big"/>
            <p:cNvPicPr preferRelativeResize="0"/>
            <p:nvPr/>
          </p:nvPicPr>
          <p:blipFill rotWithShape="1">
            <a:blip r:embed="rId6">
              <a:alphaModFix/>
            </a:blip>
            <a:srcRect/>
            <a:stretch/>
          </p:blipFill>
          <p:spPr>
            <a:xfrm>
              <a:off x="4043028" y="3924898"/>
              <a:ext cx="1057945" cy="1282161"/>
            </a:xfrm>
            <a:prstGeom prst="rect">
              <a:avLst/>
            </a:prstGeom>
            <a:noFill/>
            <a:ln>
              <a:noFill/>
            </a:ln>
          </p:spPr>
        </p:pic>
      </p:grpSp>
      <p:sp>
        <p:nvSpPr>
          <p:cNvPr id="408" name="Google Shape;408;p14"/>
          <p:cNvSpPr/>
          <p:nvPr/>
        </p:nvSpPr>
        <p:spPr>
          <a:xfrm>
            <a:off x="6349756" y="4022781"/>
            <a:ext cx="2077566" cy="947733"/>
          </a:xfrm>
          <a:prstGeom prst="cloudCallout">
            <a:avLst>
              <a:gd name="adj1" fmla="val -113373"/>
              <a:gd name="adj2" fmla="val -53897"/>
            </a:avLst>
          </a:prstGeom>
          <a:solidFill>
            <a:schemeClr val="lt1"/>
          </a:solidFill>
          <a:ln w="25400" cap="flat" cmpd="sng">
            <a:solidFill>
              <a:schemeClr val="accent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lnSpc>
                <a:spcPct val="100000"/>
              </a:lnSpc>
              <a:spcBef>
                <a:spcPts val="0"/>
              </a:spcBef>
              <a:spcAft>
                <a:spcPts val="0"/>
              </a:spcAft>
              <a:buClr>
                <a:srgbClr val="0000FF"/>
              </a:buClr>
              <a:buSzPts val="1600"/>
              <a:buFont typeface="Cambria"/>
              <a:buNone/>
            </a:pPr>
            <a:r>
              <a:rPr lang="en-US" sz="1600" b="0" i="0" u="none" strike="noStrike" cap="none">
                <a:solidFill>
                  <a:srgbClr val="0000FF"/>
                </a:solidFill>
                <a:latin typeface="Cambria"/>
                <a:ea typeface="Cambria"/>
                <a:cs typeface="Cambria"/>
                <a:sym typeface="Cambria"/>
              </a:rPr>
              <a:t>Ha! Bob should feel sad </a:t>
            </a:r>
            <a:endParaRPr/>
          </a:p>
        </p:txBody>
      </p:sp>
      <p:sp>
        <p:nvSpPr>
          <p:cNvPr id="409" name="Google Shape;409;p14"/>
          <p:cNvSpPr txBox="1"/>
          <p:nvPr/>
        </p:nvSpPr>
        <p:spPr>
          <a:xfrm>
            <a:off x="2971800" y="1963494"/>
            <a:ext cx="1371600" cy="685800"/>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Cambria"/>
                <a:ea typeface="Cambria"/>
                <a:cs typeface="Cambria"/>
                <a:sym typeface="Cambria"/>
              </a:rPr>
              <a:t>Message:</a:t>
            </a:r>
            <a:endParaRPr/>
          </a:p>
          <a:p>
            <a:pPr marL="0" marR="0" lvl="0" indent="0" algn="l" rtl="0">
              <a:spcBef>
                <a:spcPts val="0"/>
              </a:spcBef>
              <a:spcAft>
                <a:spcPts val="0"/>
              </a:spcAft>
              <a:buClr>
                <a:srgbClr val="C00000"/>
              </a:buClr>
              <a:buSzPts val="2000"/>
              <a:buFont typeface="Arial"/>
              <a:buNone/>
            </a:pPr>
            <a:r>
              <a:rPr lang="en-US" sz="2000" b="1" i="1">
                <a:solidFill>
                  <a:srgbClr val="C00000"/>
                </a:solidFill>
                <a:latin typeface="Cambria"/>
                <a:ea typeface="Cambria"/>
                <a:cs typeface="Cambria"/>
                <a:sym typeface="Cambria"/>
              </a:rPr>
              <a:t>I love you</a:t>
            </a:r>
            <a:endParaRPr/>
          </a:p>
        </p:txBody>
      </p:sp>
      <p:sp>
        <p:nvSpPr>
          <p:cNvPr id="410" name="Google Shape;410;p14"/>
          <p:cNvSpPr txBox="1"/>
          <p:nvPr/>
        </p:nvSpPr>
        <p:spPr>
          <a:xfrm>
            <a:off x="4991100" y="2696205"/>
            <a:ext cx="1371600" cy="685800"/>
          </a:xfrm>
          <a:prstGeom prst="rect">
            <a:avLst/>
          </a:prstGeom>
          <a:noFill/>
          <a:ln>
            <a:noFill/>
          </a:ln>
        </p:spPr>
        <p:txBody>
          <a:bodyPr spcFirstLastPara="1" wrap="square" lIns="91425" tIns="45700" rIns="91425" bIns="45700" anchor="t" anchorCtr="0">
            <a:normAutofit lnSpcReduction="10000"/>
          </a:bodyPr>
          <a:lstStyle/>
          <a:p>
            <a:pPr marL="0" marR="0" lvl="0" indent="0" algn="l" rtl="0">
              <a:spcBef>
                <a:spcPts val="0"/>
              </a:spcBef>
              <a:spcAft>
                <a:spcPts val="0"/>
              </a:spcAft>
              <a:buClr>
                <a:schemeClr val="dk1"/>
              </a:buClr>
              <a:buSzPts val="2000"/>
              <a:buFont typeface="Arial"/>
              <a:buNone/>
            </a:pPr>
            <a:r>
              <a:rPr lang="en-US" sz="2000">
                <a:solidFill>
                  <a:schemeClr val="dk1"/>
                </a:solidFill>
                <a:latin typeface="Cambria"/>
                <a:ea typeface="Cambria"/>
                <a:cs typeface="Cambria"/>
                <a:sym typeface="Cambria"/>
              </a:rPr>
              <a:t>Message:</a:t>
            </a:r>
            <a:endParaRPr/>
          </a:p>
          <a:p>
            <a:pPr marL="0" marR="0" lvl="0" indent="0" algn="l" rtl="0">
              <a:spcBef>
                <a:spcPts val="0"/>
              </a:spcBef>
              <a:spcAft>
                <a:spcPts val="0"/>
              </a:spcAft>
              <a:buClr>
                <a:srgbClr val="C00000"/>
              </a:buClr>
              <a:buSzPts val="2000"/>
              <a:buFont typeface="Arial"/>
              <a:buNone/>
            </a:pPr>
            <a:r>
              <a:rPr lang="en-US" sz="2000" b="1" i="1">
                <a:solidFill>
                  <a:srgbClr val="C00000"/>
                </a:solidFill>
                <a:latin typeface="Cambria"/>
                <a:ea typeface="Cambria"/>
                <a:cs typeface="Cambria"/>
                <a:sym typeface="Cambria"/>
              </a:rPr>
              <a:t>I hate you</a:t>
            </a:r>
            <a:endParaRPr/>
          </a:p>
        </p:txBody>
      </p:sp>
      <p:sp>
        <p:nvSpPr>
          <p:cNvPr id="2" name="TextBox 1">
            <a:extLst>
              <a:ext uri="{FF2B5EF4-FFF2-40B4-BE49-F238E27FC236}">
                <a16:creationId xmlns:a16="http://schemas.microsoft.com/office/drawing/2014/main" id="{67D5B1CA-A579-F44B-8F53-F6243314B8EF}"/>
              </a:ext>
            </a:extLst>
          </p:cNvPr>
          <p:cNvSpPr txBox="1"/>
          <p:nvPr/>
        </p:nvSpPr>
        <p:spPr>
          <a:xfrm>
            <a:off x="2971800" y="6411074"/>
            <a:ext cx="3141324" cy="307777"/>
          </a:xfrm>
          <a:prstGeom prst="rect">
            <a:avLst/>
          </a:prstGeom>
          <a:noFill/>
        </p:spPr>
        <p:txBody>
          <a:bodyPr wrap="square" rtlCol="0">
            <a:spAutoFit/>
          </a:bodyPr>
          <a:lstStyle/>
          <a:p>
            <a:r>
              <a:rPr lang="en-US" dirty="0"/>
              <a:t>Eve does not have the encryption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10"/>
                                        </p:tgtEl>
                                        <p:attrNameLst>
                                          <p:attrName>style.visibility</p:attrName>
                                        </p:attrNameLst>
                                      </p:cBhvr>
                                      <p:to>
                                        <p:strVal val="visible"/>
                                      </p:to>
                                    </p:set>
                                    <p:animEffect transition="in" filter="fade">
                                      <p:cBhvr>
                                        <p:cTn id="11" dur="500"/>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pic>
        <p:nvPicPr>
          <p:cNvPr id="416" name="Google Shape;416;p16"/>
          <p:cNvPicPr preferRelativeResize="0"/>
          <p:nvPr/>
        </p:nvPicPr>
        <p:blipFill rotWithShape="1">
          <a:blip r:embed="rId3">
            <a:alphaModFix/>
          </a:blip>
          <a:srcRect/>
          <a:stretch/>
        </p:blipFill>
        <p:spPr>
          <a:xfrm>
            <a:off x="3352800" y="1447800"/>
            <a:ext cx="2438400" cy="1842977"/>
          </a:xfrm>
          <a:prstGeom prst="rect">
            <a:avLst/>
          </a:prstGeom>
          <a:noFill/>
          <a:ln>
            <a:noFill/>
          </a:ln>
        </p:spPr>
      </p:pic>
      <p:pic>
        <p:nvPicPr>
          <p:cNvPr id="417" name="Google Shape;417;p16"/>
          <p:cNvPicPr preferRelativeResize="0"/>
          <p:nvPr/>
        </p:nvPicPr>
        <p:blipFill rotWithShape="1">
          <a:blip r:embed="rId4">
            <a:alphaModFix/>
          </a:blip>
          <a:srcRect/>
          <a:stretch/>
        </p:blipFill>
        <p:spPr>
          <a:xfrm>
            <a:off x="990600" y="1219200"/>
            <a:ext cx="1676400" cy="1708638"/>
          </a:xfrm>
          <a:prstGeom prst="rect">
            <a:avLst/>
          </a:prstGeom>
          <a:noFill/>
          <a:ln>
            <a:noFill/>
          </a:ln>
        </p:spPr>
      </p:pic>
      <p:pic>
        <p:nvPicPr>
          <p:cNvPr id="418" name="Google Shape;418;p16"/>
          <p:cNvPicPr preferRelativeResize="0"/>
          <p:nvPr/>
        </p:nvPicPr>
        <p:blipFill rotWithShape="1">
          <a:blip r:embed="rId5">
            <a:alphaModFix/>
          </a:blip>
          <a:srcRect/>
          <a:stretch/>
        </p:blipFill>
        <p:spPr>
          <a:xfrm>
            <a:off x="6858000" y="1295400"/>
            <a:ext cx="1219200" cy="1515580"/>
          </a:xfrm>
          <a:prstGeom prst="rect">
            <a:avLst/>
          </a:prstGeom>
          <a:noFill/>
          <a:ln>
            <a:noFill/>
          </a:ln>
        </p:spPr>
      </p:pic>
      <p:cxnSp>
        <p:nvCxnSpPr>
          <p:cNvPr id="419" name="Google Shape;419;p16"/>
          <p:cNvCxnSpPr/>
          <p:nvPr/>
        </p:nvCxnSpPr>
        <p:spPr>
          <a:xfrm>
            <a:off x="2895600" y="1752600"/>
            <a:ext cx="3657600" cy="914400"/>
          </a:xfrm>
          <a:prstGeom prst="curvedConnector3">
            <a:avLst>
              <a:gd name="adj1" fmla="val 50000"/>
            </a:avLst>
          </a:prstGeom>
          <a:noFill/>
          <a:ln w="38100" cap="flat" cmpd="sng">
            <a:solidFill>
              <a:srgbClr val="000000"/>
            </a:solidFill>
            <a:prstDash val="solid"/>
            <a:round/>
            <a:headEnd type="stealth" w="med" len="med"/>
            <a:tailEnd type="stealth" w="med" len="med"/>
          </a:ln>
        </p:spPr>
      </p:cxnSp>
      <p:sp>
        <p:nvSpPr>
          <p:cNvPr id="420" name="Google Shape;420;p16"/>
          <p:cNvSpPr txBox="1"/>
          <p:nvPr/>
        </p:nvSpPr>
        <p:spPr>
          <a:xfrm>
            <a:off x="2641112" y="1066800"/>
            <a:ext cx="406888"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M</a:t>
            </a:r>
            <a:endParaRPr/>
          </a:p>
        </p:txBody>
      </p:sp>
      <p:sp>
        <p:nvSpPr>
          <p:cNvPr id="421" name="Google Shape;421;p16"/>
          <p:cNvSpPr/>
          <p:nvPr/>
        </p:nvSpPr>
        <p:spPr>
          <a:xfrm>
            <a:off x="4267200" y="2209800"/>
            <a:ext cx="609600" cy="1219200"/>
          </a:xfrm>
          <a:prstGeom prst="downArrow">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mbria"/>
              <a:buNone/>
            </a:pPr>
            <a:endParaRPr sz="2400" b="1" i="0" u="none" strike="noStrike" cap="none">
              <a:solidFill>
                <a:schemeClr val="lt1"/>
              </a:solidFill>
              <a:latin typeface="Arial"/>
              <a:ea typeface="Arial"/>
              <a:cs typeface="Arial"/>
              <a:sym typeface="Arial"/>
            </a:endParaRPr>
          </a:p>
        </p:txBody>
      </p:sp>
      <p:sp>
        <p:nvSpPr>
          <p:cNvPr id="422" name="Google Shape;422;p16"/>
          <p:cNvSpPr txBox="1"/>
          <p:nvPr/>
        </p:nvSpPr>
        <p:spPr>
          <a:xfrm>
            <a:off x="6349756" y="2810980"/>
            <a:ext cx="406888"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M</a:t>
            </a:r>
            <a:endParaRPr/>
          </a:p>
        </p:txBody>
      </p:sp>
      <p:sp>
        <p:nvSpPr>
          <p:cNvPr id="423" name="Google Shape;423;p16"/>
          <p:cNvSpPr txBox="1"/>
          <p:nvPr/>
        </p:nvSpPr>
        <p:spPr>
          <a:xfrm>
            <a:off x="1517711" y="2895600"/>
            <a:ext cx="622178" cy="3951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Calibri"/>
                <a:ea typeface="Calibri"/>
                <a:cs typeface="Calibri"/>
                <a:sym typeface="Calibri"/>
              </a:rPr>
              <a:t>Alice</a:t>
            </a:r>
            <a:endParaRPr/>
          </a:p>
        </p:txBody>
      </p:sp>
      <p:sp>
        <p:nvSpPr>
          <p:cNvPr id="424" name="Google Shape;424;p16"/>
          <p:cNvSpPr txBox="1"/>
          <p:nvPr/>
        </p:nvSpPr>
        <p:spPr>
          <a:xfrm>
            <a:off x="7200900" y="2895600"/>
            <a:ext cx="533400" cy="3951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Calibri"/>
                <a:ea typeface="Calibri"/>
                <a:cs typeface="Calibri"/>
                <a:sym typeface="Calibri"/>
              </a:rPr>
              <a:t>Bob</a:t>
            </a:r>
            <a:endParaRPr/>
          </a:p>
        </p:txBody>
      </p:sp>
      <p:sp>
        <p:nvSpPr>
          <p:cNvPr id="425" name="Google Shape;425;p16"/>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426" name="Google Shape;426;p16"/>
          <p:cNvSpPr txBox="1"/>
          <p:nvPr/>
        </p:nvSpPr>
        <p:spPr>
          <a:xfrm>
            <a:off x="285075" y="5316378"/>
            <a:ext cx="8573861" cy="984885"/>
          </a:xfrm>
          <a:prstGeom prst="rect">
            <a:avLst/>
          </a:prstGeom>
          <a:no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3200">
                <a:solidFill>
                  <a:schemeClr val="dk1"/>
                </a:solidFill>
                <a:latin typeface="Cambria"/>
                <a:ea typeface="Cambria"/>
                <a:cs typeface="Cambria"/>
                <a:sym typeface="Cambria"/>
              </a:rPr>
              <a:t>Goal 3: </a:t>
            </a:r>
            <a:r>
              <a:rPr lang="en-US" sz="3200" i="1" u="sng">
                <a:solidFill>
                  <a:schemeClr val="dk2"/>
                </a:solidFill>
                <a:latin typeface="Cambria"/>
                <a:ea typeface="Cambria"/>
                <a:cs typeface="Cambria"/>
                <a:sym typeface="Cambria"/>
              </a:rPr>
              <a:t>Authenticity</a:t>
            </a:r>
            <a:endParaRPr/>
          </a:p>
          <a:p>
            <a:pPr marL="0" marR="0" lvl="0" indent="0" algn="ctr" rtl="0">
              <a:spcBef>
                <a:spcPts val="0"/>
              </a:spcBef>
              <a:spcAft>
                <a:spcPts val="0"/>
              </a:spcAft>
              <a:buNone/>
            </a:pPr>
            <a:r>
              <a:rPr lang="en-US" sz="3200">
                <a:solidFill>
                  <a:schemeClr val="dk1"/>
                </a:solidFill>
                <a:latin typeface="Cambria"/>
                <a:ea typeface="Cambria"/>
                <a:cs typeface="Cambria"/>
                <a:sym typeface="Cambria"/>
              </a:rPr>
              <a:t>Eve should not be able to forge messages as Alice</a:t>
            </a:r>
            <a:endParaRPr/>
          </a:p>
        </p:txBody>
      </p:sp>
      <p:grpSp>
        <p:nvGrpSpPr>
          <p:cNvPr id="427" name="Google Shape;427;p16"/>
          <p:cNvGrpSpPr/>
          <p:nvPr/>
        </p:nvGrpSpPr>
        <p:grpSpPr>
          <a:xfrm>
            <a:off x="4043028" y="3505200"/>
            <a:ext cx="1057945" cy="1666204"/>
            <a:chOff x="4043028" y="3924898"/>
            <a:chExt cx="1057945" cy="1666204"/>
          </a:xfrm>
        </p:grpSpPr>
        <p:sp>
          <p:nvSpPr>
            <p:cNvPr id="428" name="Google Shape;428;p16"/>
            <p:cNvSpPr txBox="1"/>
            <p:nvPr/>
          </p:nvSpPr>
          <p:spPr>
            <a:xfrm>
              <a:off x="4114800" y="5126392"/>
              <a:ext cx="914400" cy="4647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a:solidFill>
                    <a:schemeClr val="dk1"/>
                  </a:solidFill>
                  <a:latin typeface="Calibri"/>
                  <a:ea typeface="Calibri"/>
                  <a:cs typeface="Calibri"/>
                  <a:sym typeface="Calibri"/>
                </a:rPr>
                <a:t>Eve </a:t>
              </a:r>
              <a:br>
                <a:rPr lang="en-US" sz="2400" b="0">
                  <a:solidFill>
                    <a:schemeClr val="dk1"/>
                  </a:solidFill>
                  <a:latin typeface="Calibri"/>
                  <a:ea typeface="Calibri"/>
                  <a:cs typeface="Calibri"/>
                  <a:sym typeface="Calibri"/>
                </a:rPr>
              </a:br>
              <a:endParaRPr sz="2400" b="0">
                <a:solidFill>
                  <a:schemeClr val="dk1"/>
                </a:solidFill>
                <a:latin typeface="Calibri"/>
                <a:ea typeface="Calibri"/>
                <a:cs typeface="Calibri"/>
                <a:sym typeface="Calibri"/>
              </a:endParaRPr>
            </a:p>
          </p:txBody>
        </p:sp>
        <p:pic>
          <p:nvPicPr>
            <p:cNvPr id="429" name="Google Shape;429;p16" descr="bsd-big"/>
            <p:cNvPicPr preferRelativeResize="0"/>
            <p:nvPr/>
          </p:nvPicPr>
          <p:blipFill rotWithShape="1">
            <a:blip r:embed="rId6">
              <a:alphaModFix/>
            </a:blip>
            <a:srcRect/>
            <a:stretch/>
          </p:blipFill>
          <p:spPr>
            <a:xfrm>
              <a:off x="4043028" y="3924898"/>
              <a:ext cx="1057945" cy="1282161"/>
            </a:xfrm>
            <a:prstGeom prst="rect">
              <a:avLst/>
            </a:prstGeom>
            <a:noFill/>
            <a:ln>
              <a:noFill/>
            </a:ln>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17"/>
          <p:cNvPicPr preferRelativeResize="0"/>
          <p:nvPr/>
        </p:nvPicPr>
        <p:blipFill rotWithShape="1">
          <a:blip r:embed="rId3">
            <a:alphaModFix/>
          </a:blip>
          <a:srcRect/>
          <a:stretch/>
        </p:blipFill>
        <p:spPr>
          <a:xfrm>
            <a:off x="3352800" y="1447800"/>
            <a:ext cx="2438400" cy="1842977"/>
          </a:xfrm>
          <a:prstGeom prst="rect">
            <a:avLst/>
          </a:prstGeom>
          <a:noFill/>
          <a:ln>
            <a:noFill/>
          </a:ln>
        </p:spPr>
      </p:pic>
      <p:pic>
        <p:nvPicPr>
          <p:cNvPr id="436" name="Google Shape;436;p17"/>
          <p:cNvPicPr preferRelativeResize="0"/>
          <p:nvPr/>
        </p:nvPicPr>
        <p:blipFill rotWithShape="1">
          <a:blip r:embed="rId4">
            <a:alphaModFix/>
          </a:blip>
          <a:srcRect/>
          <a:stretch/>
        </p:blipFill>
        <p:spPr>
          <a:xfrm>
            <a:off x="990600" y="1219200"/>
            <a:ext cx="1676400" cy="1708638"/>
          </a:xfrm>
          <a:prstGeom prst="rect">
            <a:avLst/>
          </a:prstGeom>
          <a:noFill/>
          <a:ln>
            <a:noFill/>
          </a:ln>
        </p:spPr>
      </p:pic>
      <p:pic>
        <p:nvPicPr>
          <p:cNvPr id="437" name="Google Shape;437;p17"/>
          <p:cNvPicPr preferRelativeResize="0"/>
          <p:nvPr/>
        </p:nvPicPr>
        <p:blipFill rotWithShape="1">
          <a:blip r:embed="rId5">
            <a:alphaModFix/>
          </a:blip>
          <a:srcRect/>
          <a:stretch/>
        </p:blipFill>
        <p:spPr>
          <a:xfrm>
            <a:off x="6858000" y="1295400"/>
            <a:ext cx="1219200" cy="1515580"/>
          </a:xfrm>
          <a:prstGeom prst="rect">
            <a:avLst/>
          </a:prstGeom>
          <a:noFill/>
          <a:ln>
            <a:noFill/>
          </a:ln>
        </p:spPr>
      </p:pic>
      <p:cxnSp>
        <p:nvCxnSpPr>
          <p:cNvPr id="438" name="Google Shape;438;p17"/>
          <p:cNvCxnSpPr/>
          <p:nvPr/>
        </p:nvCxnSpPr>
        <p:spPr>
          <a:xfrm>
            <a:off x="2895600" y="1752600"/>
            <a:ext cx="3657600" cy="914400"/>
          </a:xfrm>
          <a:prstGeom prst="curvedConnector3">
            <a:avLst>
              <a:gd name="adj1" fmla="val 50000"/>
            </a:avLst>
          </a:prstGeom>
          <a:noFill/>
          <a:ln w="38100" cap="flat" cmpd="sng">
            <a:solidFill>
              <a:srgbClr val="000000"/>
            </a:solidFill>
            <a:prstDash val="solid"/>
            <a:round/>
            <a:headEnd type="stealth" w="med" len="med"/>
            <a:tailEnd type="stealth" w="med" len="med"/>
          </a:ln>
        </p:spPr>
      </p:cxnSp>
      <p:sp>
        <p:nvSpPr>
          <p:cNvPr id="439" name="Google Shape;439;p17"/>
          <p:cNvSpPr txBox="1"/>
          <p:nvPr/>
        </p:nvSpPr>
        <p:spPr>
          <a:xfrm>
            <a:off x="2641112" y="1066800"/>
            <a:ext cx="406888"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M</a:t>
            </a:r>
            <a:endParaRPr/>
          </a:p>
        </p:txBody>
      </p:sp>
      <p:sp>
        <p:nvSpPr>
          <p:cNvPr id="440" name="Google Shape;440;p17"/>
          <p:cNvSpPr txBox="1"/>
          <p:nvPr/>
        </p:nvSpPr>
        <p:spPr>
          <a:xfrm>
            <a:off x="4191000" y="990600"/>
            <a:ext cx="9144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Calibri"/>
                <a:ea typeface="Calibri"/>
                <a:cs typeface="Calibri"/>
                <a:sym typeface="Calibri"/>
              </a:rPr>
              <a:t>Public Channel</a:t>
            </a:r>
            <a:endParaRPr/>
          </a:p>
        </p:txBody>
      </p:sp>
      <p:sp>
        <p:nvSpPr>
          <p:cNvPr id="441" name="Google Shape;441;p17"/>
          <p:cNvSpPr/>
          <p:nvPr/>
        </p:nvSpPr>
        <p:spPr>
          <a:xfrm>
            <a:off x="4267200" y="2209800"/>
            <a:ext cx="609600" cy="1219200"/>
          </a:xfrm>
          <a:prstGeom prst="downArrow">
            <a:avLst>
              <a:gd name="adj1" fmla="val 50000"/>
              <a:gd name="adj2" fmla="val 50000"/>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400"/>
              <a:buFont typeface="Cambria"/>
              <a:buNone/>
            </a:pPr>
            <a:endParaRPr sz="2400" b="1" i="0" u="none" strike="noStrike" cap="none">
              <a:solidFill>
                <a:schemeClr val="lt1"/>
              </a:solidFill>
              <a:latin typeface="Arial"/>
              <a:ea typeface="Arial"/>
              <a:cs typeface="Arial"/>
              <a:sym typeface="Arial"/>
            </a:endParaRPr>
          </a:p>
        </p:txBody>
      </p:sp>
      <p:sp>
        <p:nvSpPr>
          <p:cNvPr id="442" name="Google Shape;442;p17"/>
          <p:cNvSpPr txBox="1"/>
          <p:nvPr/>
        </p:nvSpPr>
        <p:spPr>
          <a:xfrm>
            <a:off x="6349756" y="2810980"/>
            <a:ext cx="406888"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M</a:t>
            </a:r>
            <a:endParaRPr/>
          </a:p>
        </p:txBody>
      </p:sp>
      <p:sp>
        <p:nvSpPr>
          <p:cNvPr id="443" name="Google Shape;443;p17"/>
          <p:cNvSpPr/>
          <p:nvPr/>
        </p:nvSpPr>
        <p:spPr>
          <a:xfrm>
            <a:off x="847725" y="5380037"/>
            <a:ext cx="7448550" cy="1295400"/>
          </a:xfrm>
          <a:prstGeom prst="roundRect">
            <a:avLst>
              <a:gd name="adj" fmla="val 16667"/>
            </a:avLst>
          </a:prstGeom>
          <a:solidFill>
            <a:schemeClr val="accent5"/>
          </a:solidFill>
          <a:ln>
            <a:noFill/>
          </a:ln>
        </p:spPr>
        <p:txBody>
          <a:bodyPr spcFirstLastPara="1" wrap="square" lIns="0" tIns="0" rIns="0" bIns="0" anchor="ctr" anchorCtr="1">
            <a:noAutofit/>
          </a:bodyPr>
          <a:lstStyle/>
          <a:p>
            <a:pPr marL="0" marR="0" lvl="0" indent="0" algn="ctr" rtl="0">
              <a:spcBef>
                <a:spcPts val="0"/>
              </a:spcBef>
              <a:spcAft>
                <a:spcPts val="0"/>
              </a:spcAft>
              <a:buNone/>
            </a:pPr>
            <a:r>
              <a:rPr lang="en-US" sz="3200">
                <a:solidFill>
                  <a:schemeClr val="lt1"/>
                </a:solidFill>
                <a:latin typeface="Cambria"/>
                <a:ea typeface="Cambria"/>
                <a:cs typeface="Cambria"/>
                <a:sym typeface="Cambria"/>
              </a:rPr>
              <a:t>Cryptography Goals: </a:t>
            </a:r>
            <a:br>
              <a:rPr lang="en-US" sz="3200">
                <a:solidFill>
                  <a:schemeClr val="lt1"/>
                </a:solidFill>
                <a:latin typeface="Cambria"/>
                <a:ea typeface="Cambria"/>
                <a:cs typeface="Cambria"/>
                <a:sym typeface="Cambria"/>
              </a:rPr>
            </a:br>
            <a:r>
              <a:rPr lang="en-US" sz="3200">
                <a:solidFill>
                  <a:schemeClr val="lt1"/>
                </a:solidFill>
                <a:latin typeface="Cambria"/>
                <a:ea typeface="Cambria"/>
                <a:cs typeface="Cambria"/>
                <a:sym typeface="Cambria"/>
              </a:rPr>
              <a:t>Confidentiality, Integrity, and Authenticity</a:t>
            </a:r>
            <a:endParaRPr/>
          </a:p>
        </p:txBody>
      </p:sp>
      <p:sp>
        <p:nvSpPr>
          <p:cNvPr id="444" name="Google Shape;444;p17"/>
          <p:cNvSpPr txBox="1">
            <a:spLocks noGrp="1"/>
          </p:cNvSpPr>
          <p:nvPr>
            <p:ph type="title"/>
          </p:nvPr>
        </p:nvSpPr>
        <p:spPr>
          <a:xfrm>
            <a:off x="457200" y="101544"/>
            <a:ext cx="8229600" cy="75358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3600"/>
              <a:buFont typeface="Calibri"/>
              <a:buNone/>
            </a:pPr>
            <a:r>
              <a:rPr lang="en-US" sz="3600"/>
              <a:t>Cryptography Goals</a:t>
            </a:r>
            <a:endParaRPr/>
          </a:p>
        </p:txBody>
      </p:sp>
      <p:sp>
        <p:nvSpPr>
          <p:cNvPr id="445" name="Google Shape;445;p17"/>
          <p:cNvSpPr txBox="1"/>
          <p:nvPr/>
        </p:nvSpPr>
        <p:spPr>
          <a:xfrm>
            <a:off x="1517711" y="2895600"/>
            <a:ext cx="622178" cy="3951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Calibri"/>
                <a:ea typeface="Calibri"/>
                <a:cs typeface="Calibri"/>
                <a:sym typeface="Calibri"/>
              </a:rPr>
              <a:t>Alice</a:t>
            </a:r>
            <a:endParaRPr/>
          </a:p>
        </p:txBody>
      </p:sp>
      <p:sp>
        <p:nvSpPr>
          <p:cNvPr id="446" name="Google Shape;446;p17"/>
          <p:cNvSpPr txBox="1"/>
          <p:nvPr/>
        </p:nvSpPr>
        <p:spPr>
          <a:xfrm>
            <a:off x="7200900" y="2895600"/>
            <a:ext cx="533400" cy="3951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Calibri"/>
                <a:ea typeface="Calibri"/>
                <a:cs typeface="Calibri"/>
                <a:sym typeface="Calibri"/>
              </a:rPr>
              <a:t>Bob</a:t>
            </a:r>
            <a:endParaRPr/>
          </a:p>
        </p:txBody>
      </p:sp>
      <p:sp>
        <p:nvSpPr>
          <p:cNvPr id="447" name="Google Shape;447;p17"/>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13</a:t>
            </a:fld>
            <a:endParaRPr/>
          </a:p>
        </p:txBody>
      </p:sp>
      <p:grpSp>
        <p:nvGrpSpPr>
          <p:cNvPr id="448" name="Google Shape;448;p17"/>
          <p:cNvGrpSpPr/>
          <p:nvPr/>
        </p:nvGrpSpPr>
        <p:grpSpPr>
          <a:xfrm>
            <a:off x="4043028" y="3505200"/>
            <a:ext cx="1057945" cy="1666204"/>
            <a:chOff x="4043028" y="3924898"/>
            <a:chExt cx="1057945" cy="1666204"/>
          </a:xfrm>
        </p:grpSpPr>
        <p:sp>
          <p:nvSpPr>
            <p:cNvPr id="449" name="Google Shape;449;p17"/>
            <p:cNvSpPr txBox="1"/>
            <p:nvPr/>
          </p:nvSpPr>
          <p:spPr>
            <a:xfrm>
              <a:off x="4114800" y="5126392"/>
              <a:ext cx="914400" cy="46471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400" b="0">
                  <a:solidFill>
                    <a:schemeClr val="dk1"/>
                  </a:solidFill>
                  <a:latin typeface="Calibri"/>
                  <a:ea typeface="Calibri"/>
                  <a:cs typeface="Calibri"/>
                  <a:sym typeface="Calibri"/>
                </a:rPr>
                <a:t>Eve </a:t>
              </a:r>
              <a:br>
                <a:rPr lang="en-US" sz="2400" b="0">
                  <a:solidFill>
                    <a:schemeClr val="dk1"/>
                  </a:solidFill>
                  <a:latin typeface="Calibri"/>
                  <a:ea typeface="Calibri"/>
                  <a:cs typeface="Calibri"/>
                  <a:sym typeface="Calibri"/>
                </a:rPr>
              </a:br>
              <a:endParaRPr sz="2400" b="0">
                <a:solidFill>
                  <a:schemeClr val="dk1"/>
                </a:solidFill>
                <a:latin typeface="Calibri"/>
                <a:ea typeface="Calibri"/>
                <a:cs typeface="Calibri"/>
                <a:sym typeface="Calibri"/>
              </a:endParaRPr>
            </a:p>
          </p:txBody>
        </p:sp>
        <p:pic>
          <p:nvPicPr>
            <p:cNvPr id="450" name="Google Shape;450;p17" descr="bsd-big"/>
            <p:cNvPicPr preferRelativeResize="0"/>
            <p:nvPr/>
          </p:nvPicPr>
          <p:blipFill rotWithShape="1">
            <a:blip r:embed="rId6">
              <a:alphaModFix/>
            </a:blip>
            <a:srcRect/>
            <a:stretch/>
          </p:blipFill>
          <p:spPr>
            <a:xfrm>
              <a:off x="4043028" y="3924898"/>
              <a:ext cx="1057945" cy="1282161"/>
            </a:xfrm>
            <a:prstGeom prst="rect">
              <a:avLst/>
            </a:prstGeom>
            <a:noFill/>
            <a:ln>
              <a:noFill/>
            </a:ln>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18"/>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Today: Overview</a:t>
            </a:r>
            <a:endParaRPr/>
          </a:p>
        </p:txBody>
      </p:sp>
      <p:sp>
        <p:nvSpPr>
          <p:cNvPr id="457" name="Google Shape;457;p18"/>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solidFill>
                  <a:srgbClr val="BFBFBF"/>
                </a:solidFill>
              </a:rPr>
              <a:t>What is cryptography?</a:t>
            </a:r>
            <a:endParaRPr/>
          </a:p>
          <a:p>
            <a:pPr marL="292100" lvl="0" indent="-292100" algn="l" rtl="0">
              <a:spcBef>
                <a:spcPts val="640"/>
              </a:spcBef>
              <a:spcAft>
                <a:spcPts val="0"/>
              </a:spcAft>
              <a:buSzPts val="3200"/>
              <a:buChar char="•"/>
            </a:pPr>
            <a:r>
              <a:rPr lang="en-US">
                <a:solidFill>
                  <a:srgbClr val="BFBFBF"/>
                </a:solidFill>
              </a:rPr>
              <a:t>Terminologies in cryptography</a:t>
            </a:r>
            <a:endParaRPr/>
          </a:p>
          <a:p>
            <a:pPr marL="292100" lvl="0" indent="-292100" algn="l" rtl="0">
              <a:spcBef>
                <a:spcPts val="640"/>
              </a:spcBef>
              <a:spcAft>
                <a:spcPts val="0"/>
              </a:spcAft>
              <a:buSzPts val="3200"/>
              <a:buChar char="•"/>
            </a:pPr>
            <a:r>
              <a:rPr lang="en-US"/>
              <a:t>What are Symmetric encryption and Asymmetric encryption?</a:t>
            </a:r>
            <a:endParaRPr/>
          </a:p>
          <a:p>
            <a:pPr marL="292100" lvl="0" indent="-292100" algn="l" rtl="0">
              <a:spcBef>
                <a:spcPts val="640"/>
              </a:spcBef>
              <a:spcAft>
                <a:spcPts val="0"/>
              </a:spcAft>
              <a:buSzPts val="3200"/>
              <a:buChar char="•"/>
            </a:pPr>
            <a:r>
              <a:rPr lang="en-US">
                <a:solidFill>
                  <a:srgbClr val="BFBFBF"/>
                </a:solidFill>
              </a:rPr>
              <a:t>Symmetric encryption techniques</a:t>
            </a:r>
            <a:endParaRPr/>
          </a:p>
          <a:p>
            <a:pPr marL="635000" lvl="1" indent="-292100" algn="l" rtl="0">
              <a:spcBef>
                <a:spcPts val="560"/>
              </a:spcBef>
              <a:spcAft>
                <a:spcPts val="0"/>
              </a:spcAft>
              <a:buSzPts val="2800"/>
              <a:buChar char="–"/>
            </a:pPr>
            <a:r>
              <a:rPr lang="en-US">
                <a:solidFill>
                  <a:srgbClr val="BFBFBF"/>
                </a:solidFill>
              </a:rPr>
              <a:t>Caesar Cipher </a:t>
            </a:r>
            <a:endParaRPr/>
          </a:p>
          <a:p>
            <a:pPr marL="635000" lvl="1" indent="-292100" algn="l" rtl="0">
              <a:spcBef>
                <a:spcPts val="560"/>
              </a:spcBef>
              <a:spcAft>
                <a:spcPts val="0"/>
              </a:spcAft>
              <a:buSzPts val="2800"/>
              <a:buChar char="–"/>
            </a:pPr>
            <a:r>
              <a:rPr lang="en-US">
                <a:solidFill>
                  <a:srgbClr val="BFBFBF"/>
                </a:solidFill>
              </a:rPr>
              <a:t>Vigenere Cipher</a:t>
            </a:r>
            <a:endParaRPr/>
          </a:p>
          <a:p>
            <a:pPr marL="635000" lvl="1" indent="-292100" algn="l" rtl="0">
              <a:spcBef>
                <a:spcPts val="560"/>
              </a:spcBef>
              <a:spcAft>
                <a:spcPts val="0"/>
              </a:spcAft>
              <a:buSzPts val="2800"/>
              <a:buChar char="–"/>
            </a:pPr>
            <a:r>
              <a:rPr lang="en-US">
                <a:solidFill>
                  <a:srgbClr val="BFBFBF"/>
                </a:solidFill>
              </a:rPr>
              <a:t>One-Time Pads</a:t>
            </a:r>
            <a:endParaRPr/>
          </a:p>
        </p:txBody>
      </p:sp>
      <p:sp>
        <p:nvSpPr>
          <p:cNvPr id="458" name="Google Shape;458;p18"/>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19"/>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latin typeface="Calibri"/>
                <a:ea typeface="Calibri"/>
                <a:cs typeface="Calibri"/>
                <a:sym typeface="Calibri"/>
              </a:rPr>
              <a:t>Goals of the Attacker</a:t>
            </a:r>
            <a:endParaRPr/>
          </a:p>
        </p:txBody>
      </p:sp>
      <p:sp>
        <p:nvSpPr>
          <p:cNvPr id="465" name="Google Shape;465;p19"/>
          <p:cNvSpPr txBox="1">
            <a:spLocks noGrp="1"/>
          </p:cNvSpPr>
          <p:nvPr>
            <p:ph type="body" idx="1"/>
          </p:nvPr>
        </p:nvSpPr>
        <p:spPr>
          <a:xfrm>
            <a:off x="457200" y="1600200"/>
            <a:ext cx="8229600" cy="4724400"/>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latin typeface="Calibri"/>
                <a:ea typeface="Calibri"/>
                <a:cs typeface="Calibri"/>
                <a:sym typeface="Calibri"/>
              </a:rPr>
              <a:t>Learn the plaintext corresponding to a given ciphertext – </a:t>
            </a:r>
            <a:r>
              <a:rPr lang="en-US" b="1">
                <a:solidFill>
                  <a:srgbClr val="000000"/>
                </a:solidFill>
                <a:latin typeface="Calibri"/>
                <a:ea typeface="Calibri"/>
                <a:cs typeface="Calibri"/>
                <a:sym typeface="Calibri"/>
              </a:rPr>
              <a:t>One-Way Security</a:t>
            </a:r>
            <a:endParaRPr b="1">
              <a:latin typeface="Calibri"/>
              <a:ea typeface="Calibri"/>
              <a:cs typeface="Calibri"/>
              <a:sym typeface="Calibri"/>
            </a:endParaRPr>
          </a:p>
          <a:p>
            <a:pPr marL="292100" lvl="0" indent="-292100" algn="l" rtl="0">
              <a:spcBef>
                <a:spcPts val="640"/>
              </a:spcBef>
              <a:spcAft>
                <a:spcPts val="0"/>
              </a:spcAft>
              <a:buSzPts val="3200"/>
              <a:buChar char="•"/>
            </a:pPr>
            <a:r>
              <a:rPr lang="en-US">
                <a:latin typeface="Calibri"/>
                <a:ea typeface="Calibri"/>
                <a:cs typeface="Calibri"/>
                <a:sym typeface="Calibri"/>
              </a:rPr>
              <a:t>Extract the key – </a:t>
            </a:r>
            <a:r>
              <a:rPr lang="en-US" b="1">
                <a:latin typeface="Calibri"/>
                <a:ea typeface="Calibri"/>
                <a:cs typeface="Calibri"/>
                <a:sym typeface="Calibri"/>
              </a:rPr>
              <a:t>Key Recovery Security</a:t>
            </a:r>
            <a:endParaRPr/>
          </a:p>
          <a:p>
            <a:pPr marL="292100" lvl="0" indent="-292100" algn="l" rtl="0">
              <a:spcBef>
                <a:spcPts val="640"/>
              </a:spcBef>
              <a:spcAft>
                <a:spcPts val="0"/>
              </a:spcAft>
              <a:buSzPts val="3200"/>
              <a:buChar char="•"/>
            </a:pPr>
            <a:r>
              <a:rPr lang="en-US">
                <a:latin typeface="Calibri"/>
                <a:ea typeface="Calibri"/>
                <a:cs typeface="Calibri"/>
                <a:sym typeface="Calibri"/>
              </a:rPr>
              <a:t>Learn some information about the plaintext corresponding to a given ciphertext – </a:t>
            </a:r>
            <a:r>
              <a:rPr lang="en-US" b="1">
                <a:latin typeface="Calibri"/>
                <a:ea typeface="Calibri"/>
                <a:cs typeface="Calibri"/>
                <a:sym typeface="Calibri"/>
              </a:rPr>
              <a:t>Semantic Security</a:t>
            </a:r>
            <a:endParaRPr/>
          </a:p>
        </p:txBody>
      </p:sp>
      <p:sp>
        <p:nvSpPr>
          <p:cNvPr id="466" name="Google Shape;466;p19"/>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Tahoma"/>
                <a:ea typeface="Tahoma"/>
                <a:cs typeface="Tahoma"/>
                <a:sym typeface="Tahoma"/>
              </a:rPr>
              <a:t>15</a:t>
            </a:fld>
            <a:endParaRPr sz="1200">
              <a:solidFill>
                <a:srgbClr val="898989"/>
              </a:solidFill>
              <a:latin typeface="Tahoma"/>
              <a:ea typeface="Tahoma"/>
              <a:cs typeface="Tahoma"/>
              <a:sym typeface="Tahoma"/>
            </a:endParaRPr>
          </a:p>
        </p:txBody>
      </p:sp>
      <p:sp>
        <p:nvSpPr>
          <p:cNvPr id="467" name="Google Shape;467;p19"/>
          <p:cNvSpPr/>
          <p:nvPr/>
        </p:nvSpPr>
        <p:spPr>
          <a:xfrm>
            <a:off x="762000" y="5257800"/>
            <a:ext cx="73152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mbria"/>
                <a:ea typeface="Cambria"/>
                <a:cs typeface="Cambria"/>
                <a:sym typeface="Cambria"/>
                <a:hlinkClick r:id="rId3">
                  <a:extLst>
                    <a:ext uri="{A12FA001-AC4F-418D-AE19-62706E023703}">
                      <ahyp:hlinkClr xmlns:ahyp="http://schemas.microsoft.com/office/drawing/2018/hyperlinkcolor" val="tx"/>
                    </a:ext>
                  </a:extLst>
                </a:hlinkClick>
              </a:rPr>
              <a:t>https://www.dropbox.com/s/x4ja3qysk4y07px/p453-zhu.pdf?dl=0</a:t>
            </a:r>
            <a:r>
              <a:rPr lang="en-US" sz="1800">
                <a:solidFill>
                  <a:schemeClr val="dk1"/>
                </a:solidFill>
                <a:latin typeface="Cambria"/>
                <a:ea typeface="Cambria"/>
                <a:cs typeface="Cambria"/>
                <a:sym typeface="Cambria"/>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73" name="Google Shape;473;p23"/>
          <p:cNvPicPr preferRelativeResize="0"/>
          <p:nvPr/>
        </p:nvPicPr>
        <p:blipFill rotWithShape="1">
          <a:blip r:embed="rId3">
            <a:alphaModFix/>
          </a:blip>
          <a:srcRect/>
          <a:stretch/>
        </p:blipFill>
        <p:spPr>
          <a:xfrm>
            <a:off x="3352800" y="1981200"/>
            <a:ext cx="2438400" cy="1842977"/>
          </a:xfrm>
          <a:prstGeom prst="rect">
            <a:avLst/>
          </a:prstGeom>
          <a:noFill/>
          <a:ln>
            <a:noFill/>
          </a:ln>
        </p:spPr>
      </p:pic>
      <p:sp>
        <p:nvSpPr>
          <p:cNvPr id="474" name="Google Shape;474;p23"/>
          <p:cNvSpPr txBox="1">
            <a:spLocks noGrp="1"/>
          </p:cNvSpPr>
          <p:nvPr>
            <p:ph type="title"/>
          </p:nvPr>
        </p:nvSpPr>
        <p:spPr>
          <a:xfrm>
            <a:off x="304800" y="152400"/>
            <a:ext cx="8493125" cy="727075"/>
          </a:xfrm>
          <a:prstGeom prst="rect">
            <a:avLst/>
          </a:prstGeom>
          <a:noFill/>
          <a:ln>
            <a:noFill/>
          </a:ln>
        </p:spPr>
        <p:txBody>
          <a:bodyPr spcFirstLastPara="1" wrap="square" lIns="0" tIns="45700" rIns="0" bIns="45700" anchor="ctr" anchorCtr="0">
            <a:normAutofit fontScale="90000"/>
          </a:bodyPr>
          <a:lstStyle/>
          <a:p>
            <a:pPr marL="0" lvl="0" indent="0" algn="ctr" rtl="0">
              <a:spcBef>
                <a:spcPts val="0"/>
              </a:spcBef>
              <a:spcAft>
                <a:spcPts val="0"/>
              </a:spcAft>
              <a:buClr>
                <a:schemeClr val="dk2"/>
              </a:buClr>
              <a:buSzPct val="100000"/>
              <a:buFont typeface="Calibri"/>
              <a:buNone/>
            </a:pPr>
            <a:r>
              <a:rPr lang="en-US" b="1"/>
              <a:t>Symmetric Encryption</a:t>
            </a:r>
            <a:endParaRPr/>
          </a:p>
        </p:txBody>
      </p:sp>
      <p:pic>
        <p:nvPicPr>
          <p:cNvPr id="475" name="Google Shape;475;p23"/>
          <p:cNvPicPr preferRelativeResize="0"/>
          <p:nvPr/>
        </p:nvPicPr>
        <p:blipFill rotWithShape="1">
          <a:blip r:embed="rId4">
            <a:alphaModFix/>
          </a:blip>
          <a:srcRect/>
          <a:stretch/>
        </p:blipFill>
        <p:spPr>
          <a:xfrm>
            <a:off x="228600" y="1752600"/>
            <a:ext cx="1270959" cy="1295400"/>
          </a:xfrm>
          <a:prstGeom prst="rect">
            <a:avLst/>
          </a:prstGeom>
          <a:noFill/>
          <a:ln>
            <a:noFill/>
          </a:ln>
        </p:spPr>
      </p:pic>
      <p:sp>
        <p:nvSpPr>
          <p:cNvPr id="476" name="Google Shape;476;p23"/>
          <p:cNvSpPr txBox="1"/>
          <p:nvPr/>
        </p:nvSpPr>
        <p:spPr>
          <a:xfrm>
            <a:off x="304800" y="3200400"/>
            <a:ext cx="9144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Calibri"/>
                <a:ea typeface="Calibri"/>
                <a:cs typeface="Calibri"/>
                <a:sym typeface="Calibri"/>
              </a:rPr>
              <a:t>Alice</a:t>
            </a:r>
            <a:endParaRPr/>
          </a:p>
        </p:txBody>
      </p:sp>
      <p:cxnSp>
        <p:nvCxnSpPr>
          <p:cNvPr id="477" name="Google Shape;477;p23"/>
          <p:cNvCxnSpPr/>
          <p:nvPr/>
        </p:nvCxnSpPr>
        <p:spPr>
          <a:xfrm>
            <a:off x="3505200" y="2209800"/>
            <a:ext cx="3048000" cy="990600"/>
          </a:xfrm>
          <a:prstGeom prst="curvedConnector3">
            <a:avLst>
              <a:gd name="adj1" fmla="val 50000"/>
            </a:avLst>
          </a:prstGeom>
          <a:noFill/>
          <a:ln w="38100" cap="flat" cmpd="sng">
            <a:solidFill>
              <a:srgbClr val="000000"/>
            </a:solidFill>
            <a:prstDash val="solid"/>
            <a:round/>
            <a:headEnd type="none" w="sm" len="sm"/>
            <a:tailEnd type="stealth" w="med" len="med"/>
          </a:ln>
        </p:spPr>
      </p:cxnSp>
      <p:sp>
        <p:nvSpPr>
          <p:cNvPr id="478" name="Google Shape;478;p23"/>
          <p:cNvSpPr txBox="1"/>
          <p:nvPr/>
        </p:nvSpPr>
        <p:spPr>
          <a:xfrm>
            <a:off x="2209800" y="1981200"/>
            <a:ext cx="533400" cy="533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1">
                <a:solidFill>
                  <a:schemeClr val="dk1"/>
                </a:solidFill>
                <a:latin typeface="Calibri"/>
                <a:ea typeface="Calibri"/>
                <a:cs typeface="Calibri"/>
                <a:sym typeface="Calibri"/>
              </a:rPr>
              <a:t>E</a:t>
            </a:r>
            <a:endParaRPr/>
          </a:p>
        </p:txBody>
      </p:sp>
      <p:cxnSp>
        <p:nvCxnSpPr>
          <p:cNvPr id="479" name="Google Shape;479;p23"/>
          <p:cNvCxnSpPr/>
          <p:nvPr/>
        </p:nvCxnSpPr>
        <p:spPr>
          <a:xfrm>
            <a:off x="1499559" y="2057400"/>
            <a:ext cx="634041" cy="1588"/>
          </a:xfrm>
          <a:prstGeom prst="straightConnector1">
            <a:avLst/>
          </a:prstGeom>
          <a:noFill/>
          <a:ln w="12700" cap="flat" cmpd="sng">
            <a:solidFill>
              <a:srgbClr val="000000"/>
            </a:solidFill>
            <a:prstDash val="solid"/>
            <a:round/>
            <a:headEnd type="none" w="sm" len="sm"/>
            <a:tailEnd type="stealth" w="med" len="med"/>
          </a:ln>
        </p:spPr>
      </p:cxnSp>
      <p:cxnSp>
        <p:nvCxnSpPr>
          <p:cNvPr id="480" name="Google Shape;480;p23"/>
          <p:cNvCxnSpPr/>
          <p:nvPr/>
        </p:nvCxnSpPr>
        <p:spPr>
          <a:xfrm>
            <a:off x="1499559" y="2439988"/>
            <a:ext cx="634041" cy="0"/>
          </a:xfrm>
          <a:prstGeom prst="straightConnector1">
            <a:avLst/>
          </a:prstGeom>
          <a:noFill/>
          <a:ln w="12700" cap="flat" cmpd="sng">
            <a:solidFill>
              <a:srgbClr val="000000"/>
            </a:solidFill>
            <a:prstDash val="solid"/>
            <a:round/>
            <a:headEnd type="none" w="sm" len="sm"/>
            <a:tailEnd type="stealth" w="med" len="med"/>
          </a:ln>
        </p:spPr>
      </p:cxnSp>
      <p:sp>
        <p:nvSpPr>
          <p:cNvPr id="481" name="Google Shape;481;p23"/>
          <p:cNvSpPr txBox="1"/>
          <p:nvPr/>
        </p:nvSpPr>
        <p:spPr>
          <a:xfrm>
            <a:off x="1650503" y="1447800"/>
            <a:ext cx="4572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1">
                <a:solidFill>
                  <a:schemeClr val="dk1"/>
                </a:solidFill>
                <a:latin typeface="Calibri"/>
                <a:ea typeface="Calibri"/>
                <a:cs typeface="Calibri"/>
                <a:sym typeface="Calibri"/>
              </a:rPr>
              <a:t>m</a:t>
            </a:r>
            <a:r>
              <a:rPr lang="en-US" sz="2800" b="0">
                <a:solidFill>
                  <a:schemeClr val="dk1"/>
                </a:solidFill>
                <a:latin typeface="Calibri"/>
                <a:ea typeface="Calibri"/>
                <a:cs typeface="Calibri"/>
                <a:sym typeface="Calibri"/>
              </a:rPr>
              <a:t> </a:t>
            </a:r>
            <a:endParaRPr/>
          </a:p>
        </p:txBody>
      </p:sp>
      <p:sp>
        <p:nvSpPr>
          <p:cNvPr id="482" name="Google Shape;482;p23"/>
          <p:cNvSpPr txBox="1"/>
          <p:nvPr/>
        </p:nvSpPr>
        <p:spPr>
          <a:xfrm>
            <a:off x="1676400" y="2438400"/>
            <a:ext cx="9144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1">
                <a:solidFill>
                  <a:schemeClr val="dk1"/>
                </a:solidFill>
                <a:latin typeface="Calibri"/>
                <a:ea typeface="Calibri"/>
                <a:cs typeface="Calibri"/>
                <a:sym typeface="Calibri"/>
              </a:rPr>
              <a:t>k</a:t>
            </a:r>
            <a:r>
              <a:rPr lang="en-US" sz="2800" b="0" i="1" baseline="-25000">
                <a:solidFill>
                  <a:schemeClr val="dk1"/>
                </a:solidFill>
                <a:latin typeface="Calibri"/>
                <a:ea typeface="Calibri"/>
                <a:cs typeface="Calibri"/>
                <a:sym typeface="Calibri"/>
              </a:rPr>
              <a:t>e</a:t>
            </a:r>
            <a:endParaRPr sz="2800" b="0" i="1" baseline="-25000">
              <a:solidFill>
                <a:schemeClr val="dk1"/>
              </a:solidFill>
              <a:latin typeface="Calibri"/>
              <a:ea typeface="Calibri"/>
              <a:cs typeface="Calibri"/>
              <a:sym typeface="Calibri"/>
            </a:endParaRPr>
          </a:p>
        </p:txBody>
      </p:sp>
      <p:cxnSp>
        <p:nvCxnSpPr>
          <p:cNvPr id="483" name="Google Shape;483;p23"/>
          <p:cNvCxnSpPr/>
          <p:nvPr/>
        </p:nvCxnSpPr>
        <p:spPr>
          <a:xfrm>
            <a:off x="2819400" y="2286000"/>
            <a:ext cx="381000" cy="1588"/>
          </a:xfrm>
          <a:prstGeom prst="straightConnector1">
            <a:avLst/>
          </a:prstGeom>
          <a:noFill/>
          <a:ln w="12700" cap="flat" cmpd="sng">
            <a:solidFill>
              <a:srgbClr val="000000"/>
            </a:solidFill>
            <a:prstDash val="solid"/>
            <a:round/>
            <a:headEnd type="none" w="sm" len="sm"/>
            <a:tailEnd type="stealth" w="med" len="med"/>
          </a:ln>
        </p:spPr>
      </p:cxnSp>
      <p:sp>
        <p:nvSpPr>
          <p:cNvPr id="484" name="Google Shape;484;p23"/>
          <p:cNvSpPr txBox="1"/>
          <p:nvPr/>
        </p:nvSpPr>
        <p:spPr>
          <a:xfrm>
            <a:off x="3200400" y="1676400"/>
            <a:ext cx="381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1">
                <a:solidFill>
                  <a:schemeClr val="dk1"/>
                </a:solidFill>
                <a:latin typeface="Calibri"/>
                <a:ea typeface="Calibri"/>
                <a:cs typeface="Calibri"/>
                <a:sym typeface="Calibri"/>
              </a:rPr>
              <a:t>c</a:t>
            </a:r>
            <a:endParaRPr sz="2800" b="0" i="1">
              <a:solidFill>
                <a:schemeClr val="dk1"/>
              </a:solidFill>
              <a:latin typeface="Calibri"/>
              <a:ea typeface="Calibri"/>
              <a:cs typeface="Calibri"/>
              <a:sym typeface="Calibri"/>
            </a:endParaRPr>
          </a:p>
        </p:txBody>
      </p:sp>
      <p:sp>
        <p:nvSpPr>
          <p:cNvPr id="485" name="Google Shape;485;p23"/>
          <p:cNvSpPr txBox="1"/>
          <p:nvPr/>
        </p:nvSpPr>
        <p:spPr>
          <a:xfrm>
            <a:off x="6705600" y="2057400"/>
            <a:ext cx="6096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1">
                <a:solidFill>
                  <a:schemeClr val="dk1"/>
                </a:solidFill>
                <a:latin typeface="Calibri"/>
                <a:ea typeface="Calibri"/>
                <a:cs typeface="Calibri"/>
                <a:sym typeface="Calibri"/>
              </a:rPr>
              <a:t>k</a:t>
            </a:r>
            <a:r>
              <a:rPr lang="en-US" sz="2800" b="0" i="1" baseline="-25000">
                <a:solidFill>
                  <a:schemeClr val="dk1"/>
                </a:solidFill>
                <a:latin typeface="Calibri"/>
                <a:ea typeface="Calibri"/>
                <a:cs typeface="Calibri"/>
                <a:sym typeface="Calibri"/>
              </a:rPr>
              <a:t>d</a:t>
            </a:r>
            <a:endParaRPr sz="2800" b="0" i="1" baseline="-25000">
              <a:solidFill>
                <a:schemeClr val="dk1"/>
              </a:solidFill>
              <a:latin typeface="Calibri"/>
              <a:ea typeface="Calibri"/>
              <a:cs typeface="Calibri"/>
              <a:sym typeface="Calibri"/>
            </a:endParaRPr>
          </a:p>
        </p:txBody>
      </p:sp>
      <p:cxnSp>
        <p:nvCxnSpPr>
          <p:cNvPr id="486" name="Google Shape;486;p23"/>
          <p:cNvCxnSpPr/>
          <p:nvPr/>
        </p:nvCxnSpPr>
        <p:spPr>
          <a:xfrm rot="5400000">
            <a:off x="6667500" y="2781300"/>
            <a:ext cx="381794" cy="794"/>
          </a:xfrm>
          <a:prstGeom prst="straightConnector1">
            <a:avLst/>
          </a:prstGeom>
          <a:noFill/>
          <a:ln w="12700" cap="flat" cmpd="sng">
            <a:solidFill>
              <a:srgbClr val="000000"/>
            </a:solidFill>
            <a:prstDash val="solid"/>
            <a:round/>
            <a:headEnd type="none" w="sm" len="sm"/>
            <a:tailEnd type="stealth" w="med" len="med"/>
          </a:ln>
        </p:spPr>
      </p:cxnSp>
      <p:cxnSp>
        <p:nvCxnSpPr>
          <p:cNvPr id="487" name="Google Shape;487;p23"/>
          <p:cNvCxnSpPr/>
          <p:nvPr/>
        </p:nvCxnSpPr>
        <p:spPr>
          <a:xfrm>
            <a:off x="7162800" y="3429000"/>
            <a:ext cx="381000" cy="1588"/>
          </a:xfrm>
          <a:prstGeom prst="straightConnector1">
            <a:avLst/>
          </a:prstGeom>
          <a:noFill/>
          <a:ln w="12700" cap="flat" cmpd="sng">
            <a:solidFill>
              <a:srgbClr val="000000"/>
            </a:solidFill>
            <a:prstDash val="solid"/>
            <a:round/>
            <a:headEnd type="none" w="sm" len="sm"/>
            <a:tailEnd type="stealth" w="med" len="med"/>
          </a:ln>
        </p:spPr>
      </p:cxnSp>
      <p:sp>
        <p:nvSpPr>
          <p:cNvPr id="488" name="Google Shape;488;p23"/>
          <p:cNvSpPr txBox="1"/>
          <p:nvPr/>
        </p:nvSpPr>
        <p:spPr>
          <a:xfrm>
            <a:off x="7543800" y="3124200"/>
            <a:ext cx="9144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1">
                <a:solidFill>
                  <a:schemeClr val="dk1"/>
                </a:solidFill>
                <a:latin typeface="Calibri"/>
                <a:ea typeface="Calibri"/>
                <a:cs typeface="Calibri"/>
                <a:sym typeface="Calibri"/>
              </a:rPr>
              <a:t>m</a:t>
            </a:r>
            <a:r>
              <a:rPr lang="en-US" sz="2800" b="0">
                <a:solidFill>
                  <a:schemeClr val="dk1"/>
                </a:solidFill>
                <a:latin typeface="Calibri"/>
                <a:ea typeface="Calibri"/>
                <a:cs typeface="Calibri"/>
                <a:sym typeface="Calibri"/>
              </a:rPr>
              <a:t> or </a:t>
            </a:r>
            <a:br>
              <a:rPr lang="en-US" sz="2800" b="0">
                <a:solidFill>
                  <a:schemeClr val="dk1"/>
                </a:solidFill>
                <a:latin typeface="Calibri"/>
                <a:ea typeface="Calibri"/>
                <a:cs typeface="Calibri"/>
                <a:sym typeface="Calibri"/>
              </a:rPr>
            </a:br>
            <a:r>
              <a:rPr lang="en-US" sz="2800" b="0">
                <a:solidFill>
                  <a:schemeClr val="dk1"/>
                </a:solidFill>
                <a:latin typeface="Calibri"/>
                <a:ea typeface="Calibri"/>
                <a:cs typeface="Calibri"/>
                <a:sym typeface="Calibri"/>
              </a:rPr>
              <a:t>error</a:t>
            </a:r>
            <a:endParaRPr/>
          </a:p>
        </p:txBody>
      </p:sp>
      <p:sp>
        <p:nvSpPr>
          <p:cNvPr id="489" name="Google Shape;489;p23"/>
          <p:cNvSpPr txBox="1"/>
          <p:nvPr/>
        </p:nvSpPr>
        <p:spPr>
          <a:xfrm>
            <a:off x="6600336" y="2972594"/>
            <a:ext cx="533400" cy="533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1">
                <a:solidFill>
                  <a:schemeClr val="dk1"/>
                </a:solidFill>
                <a:latin typeface="Calibri"/>
                <a:ea typeface="Calibri"/>
                <a:cs typeface="Calibri"/>
                <a:sym typeface="Calibri"/>
              </a:rPr>
              <a:t>D</a:t>
            </a:r>
            <a:endParaRPr/>
          </a:p>
        </p:txBody>
      </p:sp>
      <p:sp>
        <p:nvSpPr>
          <p:cNvPr id="490" name="Google Shape;490;p23"/>
          <p:cNvSpPr txBox="1"/>
          <p:nvPr/>
        </p:nvSpPr>
        <p:spPr>
          <a:xfrm>
            <a:off x="6096000" y="2667000"/>
            <a:ext cx="381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i="1">
                <a:solidFill>
                  <a:schemeClr val="dk1"/>
                </a:solidFill>
                <a:latin typeface="Calibri"/>
                <a:ea typeface="Calibri"/>
                <a:cs typeface="Calibri"/>
                <a:sym typeface="Calibri"/>
              </a:rPr>
              <a:t>c’</a:t>
            </a:r>
            <a:endParaRPr/>
          </a:p>
        </p:txBody>
      </p:sp>
      <p:sp>
        <p:nvSpPr>
          <p:cNvPr id="491" name="Google Shape;491;p2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16</a:t>
            </a:fld>
            <a:endParaRPr/>
          </a:p>
        </p:txBody>
      </p:sp>
      <p:pic>
        <p:nvPicPr>
          <p:cNvPr id="492" name="Google Shape;492;p23"/>
          <p:cNvPicPr preferRelativeResize="0"/>
          <p:nvPr/>
        </p:nvPicPr>
        <p:blipFill rotWithShape="1">
          <a:blip r:embed="rId5">
            <a:alphaModFix/>
          </a:blip>
          <a:srcRect/>
          <a:stretch/>
        </p:blipFill>
        <p:spPr>
          <a:xfrm>
            <a:off x="7391400" y="1143000"/>
            <a:ext cx="1219200" cy="1515580"/>
          </a:xfrm>
          <a:prstGeom prst="rect">
            <a:avLst/>
          </a:prstGeom>
          <a:noFill/>
          <a:ln>
            <a:noFill/>
          </a:ln>
        </p:spPr>
      </p:pic>
      <p:sp>
        <p:nvSpPr>
          <p:cNvPr id="493" name="Google Shape;493;p23"/>
          <p:cNvSpPr txBox="1"/>
          <p:nvPr/>
        </p:nvSpPr>
        <p:spPr>
          <a:xfrm>
            <a:off x="7734300" y="2743200"/>
            <a:ext cx="533400" cy="3951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Calibri"/>
                <a:ea typeface="Calibri"/>
                <a:cs typeface="Calibri"/>
                <a:sym typeface="Calibri"/>
              </a:rPr>
              <a:t>Bob</a:t>
            </a:r>
            <a:endParaRPr/>
          </a:p>
        </p:txBody>
      </p:sp>
      <p:sp>
        <p:nvSpPr>
          <p:cNvPr id="494" name="Google Shape;494;p23"/>
          <p:cNvSpPr txBox="1">
            <a:spLocks noGrp="1"/>
          </p:cNvSpPr>
          <p:nvPr>
            <p:ph type="body" idx="1"/>
          </p:nvPr>
        </p:nvSpPr>
        <p:spPr>
          <a:xfrm>
            <a:off x="457200" y="4495800"/>
            <a:ext cx="8229600" cy="1630363"/>
          </a:xfrm>
          <a:prstGeom prst="rect">
            <a:avLst/>
          </a:prstGeom>
          <a:noFill/>
          <a:ln>
            <a:noFill/>
          </a:ln>
        </p:spPr>
        <p:txBody>
          <a:bodyPr spcFirstLastPara="1" wrap="square" lIns="91425" tIns="45700" rIns="91425" bIns="45700" anchor="t" anchorCtr="0">
            <a:normAutofit fontScale="77500" lnSpcReduction="20000"/>
          </a:bodyPr>
          <a:lstStyle/>
          <a:p>
            <a:pPr marL="292100" lvl="0" indent="-292100" algn="l" rtl="0">
              <a:spcBef>
                <a:spcPts val="0"/>
              </a:spcBef>
              <a:spcAft>
                <a:spcPts val="0"/>
              </a:spcAft>
              <a:buSzPts val="3200"/>
              <a:buChar char="•"/>
            </a:pPr>
            <a:r>
              <a:rPr lang="en-US" i="1" dirty="0"/>
              <a:t>k</a:t>
            </a:r>
            <a:r>
              <a:rPr lang="en-US" dirty="0"/>
              <a:t> = </a:t>
            </a:r>
            <a:r>
              <a:rPr lang="en-US" i="1" dirty="0" err="1"/>
              <a:t>k</a:t>
            </a:r>
            <a:r>
              <a:rPr lang="en-US" i="1" baseline="-25000" dirty="0" err="1"/>
              <a:t>e</a:t>
            </a:r>
            <a:r>
              <a:rPr lang="en-US" dirty="0"/>
              <a:t> = </a:t>
            </a:r>
            <a:r>
              <a:rPr lang="en-US" i="1" dirty="0" err="1"/>
              <a:t>k</a:t>
            </a:r>
            <a:r>
              <a:rPr lang="en-US" i="1" baseline="-25000" dirty="0" err="1"/>
              <a:t>d</a:t>
            </a:r>
            <a:r>
              <a:rPr lang="en-US" i="1" baseline="-25000" dirty="0"/>
              <a:t> </a:t>
            </a:r>
            <a:endParaRPr i="1" baseline="-25000" dirty="0"/>
          </a:p>
          <a:p>
            <a:pPr marL="292100" lvl="0" indent="-292100" algn="l" rtl="0">
              <a:spcBef>
                <a:spcPts val="640"/>
              </a:spcBef>
              <a:spcAft>
                <a:spcPts val="0"/>
              </a:spcAft>
              <a:buSzPts val="3200"/>
              <a:buChar char="•"/>
            </a:pPr>
            <a:r>
              <a:rPr lang="en-US" dirty="0"/>
              <a:t>Everyone who knows </a:t>
            </a:r>
            <a:r>
              <a:rPr lang="en-US" i="1" dirty="0"/>
              <a:t>k</a:t>
            </a:r>
            <a:r>
              <a:rPr lang="en-US" dirty="0"/>
              <a:t> knows the full secret</a:t>
            </a:r>
          </a:p>
          <a:p>
            <a:pPr marL="292100" lvl="0" indent="-292100" algn="l" rtl="0">
              <a:spcBef>
                <a:spcPts val="640"/>
              </a:spcBef>
              <a:spcAft>
                <a:spcPts val="0"/>
              </a:spcAft>
              <a:buSzPts val="3200"/>
              <a:buChar char="•"/>
            </a:pPr>
            <a:r>
              <a:rPr lang="en-US" dirty="0"/>
              <a:t>Fast and efficient</a:t>
            </a:r>
          </a:p>
          <a:p>
            <a:pPr marL="292100" lvl="0" indent="-292100" algn="l" rtl="0">
              <a:spcBef>
                <a:spcPts val="640"/>
              </a:spcBef>
              <a:spcAft>
                <a:spcPts val="0"/>
              </a:spcAft>
              <a:buSzPts val="3200"/>
              <a:buChar char="•"/>
            </a:pPr>
            <a:r>
              <a:rPr lang="en-US" dirty="0"/>
              <a:t>All keys are same</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24"/>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Symmetric Encryption (cont.)</a:t>
            </a:r>
            <a:endParaRPr/>
          </a:p>
        </p:txBody>
      </p:sp>
      <p:sp>
        <p:nvSpPr>
          <p:cNvPr id="501" name="Google Shape;501;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2800"/>
              <a:buChar char="•"/>
            </a:pPr>
            <a:r>
              <a:rPr lang="en-US" sz="2800">
                <a:latin typeface="Constantia"/>
                <a:ea typeface="Constantia"/>
                <a:cs typeface="Constantia"/>
                <a:sym typeface="Constantia"/>
              </a:rPr>
              <a:t>Symmetric-key cryptography </a:t>
            </a:r>
            <a:endParaRPr/>
          </a:p>
          <a:p>
            <a:pPr marL="635000" lvl="1" indent="-292100" algn="l" rtl="0">
              <a:spcBef>
                <a:spcPts val="480"/>
              </a:spcBef>
              <a:spcAft>
                <a:spcPts val="0"/>
              </a:spcAft>
              <a:buSzPts val="2400"/>
              <a:buChar char="–"/>
            </a:pPr>
            <a:r>
              <a:rPr lang="en-US" sz="2400">
                <a:latin typeface="Constantia"/>
                <a:ea typeface="Constantia"/>
                <a:cs typeface="Constantia"/>
                <a:sym typeface="Constantia"/>
              </a:rPr>
              <a:t>Uses </a:t>
            </a:r>
            <a:r>
              <a:rPr lang="en-US" sz="2400" b="1">
                <a:solidFill>
                  <a:srgbClr val="0000FF"/>
                </a:solidFill>
                <a:latin typeface="Constantia"/>
                <a:ea typeface="Constantia"/>
                <a:cs typeface="Constantia"/>
                <a:sym typeface="Constantia"/>
              </a:rPr>
              <a:t>same</a:t>
            </a:r>
            <a:r>
              <a:rPr lang="en-US" sz="2400">
                <a:latin typeface="Constantia"/>
                <a:ea typeface="Constantia"/>
                <a:cs typeface="Constantia"/>
                <a:sym typeface="Constantia"/>
              </a:rPr>
              <a:t> secret key for encryption and decryption</a:t>
            </a:r>
            <a:endParaRPr/>
          </a:p>
          <a:p>
            <a:pPr marL="635000" lvl="1" indent="-292100" algn="l" rtl="0">
              <a:spcBef>
                <a:spcPts val="480"/>
              </a:spcBef>
              <a:spcAft>
                <a:spcPts val="0"/>
              </a:spcAft>
              <a:buSzPts val="2400"/>
              <a:buChar char="–"/>
            </a:pPr>
            <a:r>
              <a:rPr lang="en-US" sz="2400">
                <a:latin typeface="Constantia"/>
                <a:ea typeface="Constantia"/>
                <a:cs typeface="Constantia"/>
                <a:sym typeface="Constantia"/>
              </a:rPr>
              <a:t>Established mutual secrets</a:t>
            </a:r>
            <a:endParaRPr/>
          </a:p>
          <a:p>
            <a:pPr marL="292100" lvl="0" indent="-292100" algn="l" rtl="0">
              <a:spcBef>
                <a:spcPts val="560"/>
              </a:spcBef>
              <a:spcAft>
                <a:spcPts val="0"/>
              </a:spcAft>
              <a:buSzPts val="2800"/>
              <a:buChar char="•"/>
            </a:pPr>
            <a:r>
              <a:rPr lang="en-US" sz="2800">
                <a:latin typeface="Constantia"/>
                <a:ea typeface="Constantia"/>
                <a:cs typeface="Constantia"/>
                <a:sym typeface="Constantia"/>
              </a:rPr>
              <a:t>Effective in </a:t>
            </a:r>
            <a:r>
              <a:rPr lang="en-US" sz="2800">
                <a:solidFill>
                  <a:srgbClr val="0000FF"/>
                </a:solidFill>
                <a:latin typeface="Constantia"/>
                <a:ea typeface="Constantia"/>
                <a:cs typeface="Constantia"/>
                <a:sym typeface="Constantia"/>
              </a:rPr>
              <a:t>Small Networks</a:t>
            </a:r>
            <a:r>
              <a:rPr lang="en-US" sz="2800">
                <a:latin typeface="Constantia"/>
                <a:ea typeface="Constantia"/>
                <a:cs typeface="Constantia"/>
                <a:sym typeface="Constantia"/>
              </a:rPr>
              <a:t>!</a:t>
            </a:r>
            <a:endParaRPr/>
          </a:p>
          <a:p>
            <a:pPr marL="292100" lvl="0" indent="-139700" algn="l" rtl="0">
              <a:spcBef>
                <a:spcPts val="480"/>
              </a:spcBef>
              <a:spcAft>
                <a:spcPts val="0"/>
              </a:spcAft>
              <a:buSzPts val="2400"/>
              <a:buNone/>
            </a:pPr>
            <a:endParaRPr sz="2400">
              <a:latin typeface="Constantia"/>
              <a:ea typeface="Constantia"/>
              <a:cs typeface="Constantia"/>
              <a:sym typeface="Constantia"/>
            </a:endParaRPr>
          </a:p>
        </p:txBody>
      </p:sp>
      <p:pic>
        <p:nvPicPr>
          <p:cNvPr id="502" name="Google Shape;502;p24" descr="carl"/>
          <p:cNvPicPr preferRelativeResize="0"/>
          <p:nvPr/>
        </p:nvPicPr>
        <p:blipFill rotWithShape="1">
          <a:blip r:embed="rId3">
            <a:alphaModFix/>
          </a:blip>
          <a:srcRect/>
          <a:stretch/>
        </p:blipFill>
        <p:spPr>
          <a:xfrm>
            <a:off x="508000" y="5029200"/>
            <a:ext cx="1292225" cy="1320800"/>
          </a:xfrm>
          <a:prstGeom prst="rect">
            <a:avLst/>
          </a:prstGeom>
          <a:noFill/>
          <a:ln>
            <a:noFill/>
          </a:ln>
        </p:spPr>
      </p:pic>
      <p:pic>
        <p:nvPicPr>
          <p:cNvPr id="503" name="Google Shape;503;p24" descr="sarah"/>
          <p:cNvPicPr preferRelativeResize="0"/>
          <p:nvPr/>
        </p:nvPicPr>
        <p:blipFill rotWithShape="1">
          <a:blip r:embed="rId4">
            <a:alphaModFix/>
          </a:blip>
          <a:srcRect/>
          <a:stretch/>
        </p:blipFill>
        <p:spPr>
          <a:xfrm>
            <a:off x="7442200" y="5105400"/>
            <a:ext cx="1244600" cy="1244600"/>
          </a:xfrm>
          <a:prstGeom prst="rect">
            <a:avLst/>
          </a:prstGeom>
          <a:noFill/>
          <a:ln>
            <a:noFill/>
          </a:ln>
        </p:spPr>
      </p:pic>
      <p:cxnSp>
        <p:nvCxnSpPr>
          <p:cNvPr id="504" name="Google Shape;504;p24"/>
          <p:cNvCxnSpPr/>
          <p:nvPr/>
        </p:nvCxnSpPr>
        <p:spPr>
          <a:xfrm>
            <a:off x="1651000" y="6019800"/>
            <a:ext cx="5638800" cy="0"/>
          </a:xfrm>
          <a:prstGeom prst="straightConnector1">
            <a:avLst/>
          </a:prstGeom>
          <a:noFill/>
          <a:ln w="88900" cap="flat" cmpd="sng">
            <a:solidFill>
              <a:srgbClr val="000000"/>
            </a:solidFill>
            <a:prstDash val="solid"/>
            <a:round/>
            <a:headEnd type="none" w="med" len="med"/>
            <a:tailEnd type="triangle" w="med" len="med"/>
          </a:ln>
        </p:spPr>
      </p:cxnSp>
      <p:pic>
        <p:nvPicPr>
          <p:cNvPr id="505" name="Google Shape;505;p24" descr="file"/>
          <p:cNvPicPr preferRelativeResize="0"/>
          <p:nvPr/>
        </p:nvPicPr>
        <p:blipFill rotWithShape="1">
          <a:blip r:embed="rId5">
            <a:alphaModFix/>
          </a:blip>
          <a:srcRect/>
          <a:stretch/>
        </p:blipFill>
        <p:spPr>
          <a:xfrm>
            <a:off x="1651000" y="4876800"/>
            <a:ext cx="914400" cy="914400"/>
          </a:xfrm>
          <a:prstGeom prst="rect">
            <a:avLst/>
          </a:prstGeom>
          <a:noFill/>
          <a:ln>
            <a:noFill/>
          </a:ln>
        </p:spPr>
      </p:pic>
      <p:grpSp>
        <p:nvGrpSpPr>
          <p:cNvPr id="506" name="Google Shape;506;p24"/>
          <p:cNvGrpSpPr/>
          <p:nvPr/>
        </p:nvGrpSpPr>
        <p:grpSpPr>
          <a:xfrm>
            <a:off x="1574800" y="4724400"/>
            <a:ext cx="685800" cy="711200"/>
            <a:chOff x="1776" y="1824"/>
            <a:chExt cx="432" cy="448"/>
          </a:xfrm>
        </p:grpSpPr>
        <p:grpSp>
          <p:nvGrpSpPr>
            <p:cNvPr id="507" name="Google Shape;507;p24"/>
            <p:cNvGrpSpPr/>
            <p:nvPr/>
          </p:nvGrpSpPr>
          <p:grpSpPr>
            <a:xfrm>
              <a:off x="1776" y="1824"/>
              <a:ext cx="432" cy="432"/>
              <a:chOff x="1680" y="1824"/>
              <a:chExt cx="432" cy="432"/>
            </a:xfrm>
          </p:grpSpPr>
          <p:pic>
            <p:nvPicPr>
              <p:cNvPr id="508" name="Google Shape;508;p24" descr="lock"/>
              <p:cNvPicPr preferRelativeResize="0"/>
              <p:nvPr/>
            </p:nvPicPr>
            <p:blipFill rotWithShape="1">
              <a:blip r:embed="rId6">
                <a:alphaModFix/>
              </a:blip>
              <a:srcRect/>
              <a:stretch/>
            </p:blipFill>
            <p:spPr>
              <a:xfrm>
                <a:off x="1680" y="1824"/>
                <a:ext cx="432" cy="432"/>
              </a:xfrm>
              <a:prstGeom prst="rect">
                <a:avLst/>
              </a:prstGeom>
              <a:noFill/>
              <a:ln>
                <a:noFill/>
              </a:ln>
            </p:spPr>
          </p:pic>
          <p:pic>
            <p:nvPicPr>
              <p:cNvPr id="509" name="Google Shape;509;p24" descr="sarah"/>
              <p:cNvPicPr preferRelativeResize="0"/>
              <p:nvPr/>
            </p:nvPicPr>
            <p:blipFill rotWithShape="1">
              <a:blip r:embed="rId7">
                <a:alphaModFix/>
              </a:blip>
              <a:srcRect/>
              <a:stretch/>
            </p:blipFill>
            <p:spPr>
              <a:xfrm>
                <a:off x="1872" y="2016"/>
                <a:ext cx="240" cy="240"/>
              </a:xfrm>
              <a:prstGeom prst="rect">
                <a:avLst/>
              </a:prstGeom>
              <a:noFill/>
              <a:ln>
                <a:noFill/>
              </a:ln>
            </p:spPr>
          </p:pic>
        </p:grpSp>
        <p:pic>
          <p:nvPicPr>
            <p:cNvPr id="510" name="Google Shape;510;p24" descr="carl"/>
            <p:cNvPicPr preferRelativeResize="0"/>
            <p:nvPr/>
          </p:nvPicPr>
          <p:blipFill rotWithShape="1">
            <a:blip r:embed="rId8">
              <a:alphaModFix/>
            </a:blip>
            <a:srcRect/>
            <a:stretch/>
          </p:blipFill>
          <p:spPr>
            <a:xfrm>
              <a:off x="1824" y="2016"/>
              <a:ext cx="251" cy="256"/>
            </a:xfrm>
            <a:prstGeom prst="rect">
              <a:avLst/>
            </a:prstGeom>
            <a:noFill/>
            <a:ln>
              <a:noFill/>
            </a:ln>
          </p:spPr>
        </p:pic>
      </p:grpSp>
      <p:grpSp>
        <p:nvGrpSpPr>
          <p:cNvPr id="511" name="Google Shape;511;p24"/>
          <p:cNvGrpSpPr/>
          <p:nvPr/>
        </p:nvGrpSpPr>
        <p:grpSpPr>
          <a:xfrm>
            <a:off x="3403600" y="3733800"/>
            <a:ext cx="1524000" cy="915988"/>
            <a:chOff x="2592" y="1584"/>
            <a:chExt cx="1229" cy="625"/>
          </a:xfrm>
        </p:grpSpPr>
        <p:grpSp>
          <p:nvGrpSpPr>
            <p:cNvPr id="512" name="Google Shape;512;p24"/>
            <p:cNvGrpSpPr/>
            <p:nvPr/>
          </p:nvGrpSpPr>
          <p:grpSpPr>
            <a:xfrm>
              <a:off x="2592" y="1584"/>
              <a:ext cx="1229" cy="625"/>
              <a:chOff x="4030" y="1540"/>
              <a:chExt cx="1229" cy="625"/>
            </a:xfrm>
          </p:grpSpPr>
          <p:pic>
            <p:nvPicPr>
              <p:cNvPr id="513" name="Google Shape;513;p24" descr="j0085338"/>
              <p:cNvPicPr preferRelativeResize="0"/>
              <p:nvPr/>
            </p:nvPicPr>
            <p:blipFill rotWithShape="1">
              <a:blip r:embed="rId9">
                <a:alphaModFix/>
              </a:blip>
              <a:srcRect/>
              <a:stretch/>
            </p:blipFill>
            <p:spPr>
              <a:xfrm>
                <a:off x="4433" y="1541"/>
                <a:ext cx="826" cy="624"/>
              </a:xfrm>
              <a:prstGeom prst="rect">
                <a:avLst/>
              </a:prstGeom>
              <a:noFill/>
              <a:ln>
                <a:noFill/>
              </a:ln>
            </p:spPr>
          </p:pic>
          <p:sp>
            <p:nvSpPr>
              <p:cNvPr id="514" name="Google Shape;514;p24"/>
              <p:cNvSpPr txBox="1"/>
              <p:nvPr/>
            </p:nvSpPr>
            <p:spPr>
              <a:xfrm>
                <a:off x="4030" y="1540"/>
                <a:ext cx="815" cy="3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rgbClr val="000000"/>
                    </a:solidFill>
                    <a:latin typeface="Constantia"/>
                    <a:ea typeface="Constantia"/>
                    <a:cs typeface="Constantia"/>
                    <a:sym typeface="Constantia"/>
                  </a:rPr>
                  <a:t>SK</a:t>
                </a:r>
                <a:endParaRPr/>
              </a:p>
            </p:txBody>
          </p:sp>
        </p:grpSp>
        <p:pic>
          <p:nvPicPr>
            <p:cNvPr id="515" name="Google Shape;515;p24" descr="sarah"/>
            <p:cNvPicPr preferRelativeResize="0"/>
            <p:nvPr/>
          </p:nvPicPr>
          <p:blipFill rotWithShape="1">
            <a:blip r:embed="rId10">
              <a:alphaModFix/>
            </a:blip>
            <a:srcRect/>
            <a:stretch/>
          </p:blipFill>
          <p:spPr>
            <a:xfrm>
              <a:off x="3312" y="1872"/>
              <a:ext cx="288" cy="288"/>
            </a:xfrm>
            <a:prstGeom prst="rect">
              <a:avLst/>
            </a:prstGeom>
            <a:noFill/>
            <a:ln>
              <a:noFill/>
            </a:ln>
          </p:spPr>
        </p:pic>
        <p:pic>
          <p:nvPicPr>
            <p:cNvPr id="516" name="Google Shape;516;p24" descr="carl"/>
            <p:cNvPicPr preferRelativeResize="0"/>
            <p:nvPr/>
          </p:nvPicPr>
          <p:blipFill rotWithShape="1">
            <a:blip r:embed="rId11">
              <a:alphaModFix/>
            </a:blip>
            <a:srcRect/>
            <a:stretch/>
          </p:blipFill>
          <p:spPr>
            <a:xfrm>
              <a:off x="3120" y="1872"/>
              <a:ext cx="298" cy="304"/>
            </a:xfrm>
            <a:prstGeom prst="rect">
              <a:avLst/>
            </a:prstGeom>
            <a:noFill/>
            <a:ln>
              <a:noFill/>
            </a:ln>
          </p:spPr>
        </p:pic>
      </p:grpSp>
      <p:grpSp>
        <p:nvGrpSpPr>
          <p:cNvPr id="517" name="Google Shape;517;p24"/>
          <p:cNvGrpSpPr/>
          <p:nvPr/>
        </p:nvGrpSpPr>
        <p:grpSpPr>
          <a:xfrm>
            <a:off x="4394200" y="3733800"/>
            <a:ext cx="1524000" cy="915988"/>
            <a:chOff x="2592" y="1584"/>
            <a:chExt cx="1229" cy="625"/>
          </a:xfrm>
        </p:grpSpPr>
        <p:grpSp>
          <p:nvGrpSpPr>
            <p:cNvPr id="518" name="Google Shape;518;p24"/>
            <p:cNvGrpSpPr/>
            <p:nvPr/>
          </p:nvGrpSpPr>
          <p:grpSpPr>
            <a:xfrm>
              <a:off x="2592" y="1584"/>
              <a:ext cx="1229" cy="625"/>
              <a:chOff x="4030" y="1540"/>
              <a:chExt cx="1229" cy="625"/>
            </a:xfrm>
          </p:grpSpPr>
          <p:pic>
            <p:nvPicPr>
              <p:cNvPr id="519" name="Google Shape;519;p24" descr="j0085338"/>
              <p:cNvPicPr preferRelativeResize="0"/>
              <p:nvPr/>
            </p:nvPicPr>
            <p:blipFill rotWithShape="1">
              <a:blip r:embed="rId9">
                <a:alphaModFix/>
              </a:blip>
              <a:srcRect/>
              <a:stretch/>
            </p:blipFill>
            <p:spPr>
              <a:xfrm>
                <a:off x="4433" y="1541"/>
                <a:ext cx="826" cy="624"/>
              </a:xfrm>
              <a:prstGeom prst="rect">
                <a:avLst/>
              </a:prstGeom>
              <a:noFill/>
              <a:ln>
                <a:noFill/>
              </a:ln>
            </p:spPr>
          </p:pic>
          <p:sp>
            <p:nvSpPr>
              <p:cNvPr id="520" name="Google Shape;520;p24"/>
              <p:cNvSpPr txBox="1"/>
              <p:nvPr/>
            </p:nvSpPr>
            <p:spPr>
              <a:xfrm>
                <a:off x="4030" y="1540"/>
                <a:ext cx="815" cy="35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a:solidFill>
                      <a:srgbClr val="000000"/>
                    </a:solidFill>
                    <a:latin typeface="Constantia"/>
                    <a:ea typeface="Constantia"/>
                    <a:cs typeface="Constantia"/>
                    <a:sym typeface="Constantia"/>
                  </a:rPr>
                  <a:t>SK</a:t>
                </a:r>
                <a:endParaRPr/>
              </a:p>
            </p:txBody>
          </p:sp>
        </p:grpSp>
        <p:pic>
          <p:nvPicPr>
            <p:cNvPr id="521" name="Google Shape;521;p24" descr="sarah"/>
            <p:cNvPicPr preferRelativeResize="0"/>
            <p:nvPr/>
          </p:nvPicPr>
          <p:blipFill rotWithShape="1">
            <a:blip r:embed="rId10">
              <a:alphaModFix/>
            </a:blip>
            <a:srcRect/>
            <a:stretch/>
          </p:blipFill>
          <p:spPr>
            <a:xfrm>
              <a:off x="3312" y="1872"/>
              <a:ext cx="288" cy="288"/>
            </a:xfrm>
            <a:prstGeom prst="rect">
              <a:avLst/>
            </a:prstGeom>
            <a:noFill/>
            <a:ln>
              <a:noFill/>
            </a:ln>
          </p:spPr>
        </p:pic>
        <p:pic>
          <p:nvPicPr>
            <p:cNvPr id="522" name="Google Shape;522;p24" descr="carl"/>
            <p:cNvPicPr preferRelativeResize="0"/>
            <p:nvPr/>
          </p:nvPicPr>
          <p:blipFill rotWithShape="1">
            <a:blip r:embed="rId11">
              <a:alphaModFix/>
            </a:blip>
            <a:srcRect/>
            <a:stretch/>
          </p:blipFill>
          <p:spPr>
            <a:xfrm>
              <a:off x="3120" y="1872"/>
              <a:ext cx="298" cy="304"/>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06"/>
                                        </p:tgtEl>
                                        <p:attrNameLst>
                                          <p:attrName>style.visibility</p:attrName>
                                        </p:attrNameLst>
                                      </p:cBhvr>
                                      <p:to>
                                        <p:strVal val="visible"/>
                                      </p:to>
                                    </p:set>
                                    <p:animEffect transition="in" filter="fade">
                                      <p:cBhvr>
                                        <p:cTn id="19" dur="500"/>
                                        <p:tgtEl>
                                          <p:spTgt spid="50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04"/>
                                        </p:tgtEl>
                                        <p:attrNameLst>
                                          <p:attrName>style.visibility</p:attrName>
                                        </p:attrNameLst>
                                      </p:cBhvr>
                                      <p:to>
                                        <p:strVal val="visible"/>
                                      </p:to>
                                    </p:set>
                                    <p:animEffect transition="in" filter="fade">
                                      <p:cBhvr>
                                        <p:cTn id="24" dur="500"/>
                                        <p:tgtEl>
                                          <p:spTgt spid="50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nodeType="clickEffect">
                                  <p:stCondLst>
                                    <p:cond delay="0"/>
                                  </p:stCondLst>
                                  <p:childTnLst>
                                    <p:animEffect transition="out" filter="fade">
                                      <p:cBhvr>
                                        <p:cTn id="28" dur="500"/>
                                        <p:tgtEl>
                                          <p:spTgt spid="506"/>
                                        </p:tgtEl>
                                      </p:cBhvr>
                                    </p:animEffect>
                                    <p:set>
                                      <p:cBhvr>
                                        <p:cTn id="29" dur="1" fill="hold">
                                          <p:stCondLst>
                                            <p:cond delay="500"/>
                                          </p:stCondLst>
                                        </p:cTn>
                                        <p:tgtEl>
                                          <p:spTgt spid="5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25"/>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The World Gets Bigger</a:t>
            </a:r>
            <a:endParaRPr/>
          </a:p>
        </p:txBody>
      </p:sp>
      <p:sp>
        <p:nvSpPr>
          <p:cNvPr id="529" name="Google Shape;529;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2800"/>
              <a:buChar char="•"/>
            </a:pPr>
            <a:r>
              <a:rPr lang="en-US" sz="2800">
                <a:latin typeface="Constantia"/>
                <a:ea typeface="Constantia"/>
                <a:cs typeface="Constantia"/>
                <a:sym typeface="Constantia"/>
              </a:rPr>
              <a:t>Internet – Billions of Users</a:t>
            </a:r>
            <a:endParaRPr/>
          </a:p>
          <a:p>
            <a:pPr marL="292100" lvl="0" indent="-292100" algn="l" rtl="0">
              <a:spcBef>
                <a:spcPts val="560"/>
              </a:spcBef>
              <a:spcAft>
                <a:spcPts val="0"/>
              </a:spcAft>
              <a:buSzPts val="2800"/>
              <a:buChar char="•"/>
            </a:pPr>
            <a:r>
              <a:rPr lang="en-US" sz="2800">
                <a:latin typeface="Constantia"/>
                <a:ea typeface="Constantia"/>
                <a:cs typeface="Constantia"/>
                <a:sym typeface="Constantia"/>
              </a:rPr>
              <a:t>Unsustainable</a:t>
            </a:r>
            <a:endParaRPr/>
          </a:p>
          <a:p>
            <a:pPr marL="292100" lvl="0" indent="-139700" algn="l" rtl="0">
              <a:spcBef>
                <a:spcPts val="480"/>
              </a:spcBef>
              <a:spcAft>
                <a:spcPts val="0"/>
              </a:spcAft>
              <a:buSzPts val="2400"/>
              <a:buNone/>
            </a:pPr>
            <a:endParaRPr sz="2400">
              <a:latin typeface="Constantia"/>
              <a:ea typeface="Constantia"/>
              <a:cs typeface="Constantia"/>
              <a:sym typeface="Constantia"/>
            </a:endParaRPr>
          </a:p>
        </p:txBody>
      </p:sp>
      <p:grpSp>
        <p:nvGrpSpPr>
          <p:cNvPr id="530" name="Google Shape;530;p25"/>
          <p:cNvGrpSpPr/>
          <p:nvPr/>
        </p:nvGrpSpPr>
        <p:grpSpPr>
          <a:xfrm>
            <a:off x="876300" y="2971799"/>
            <a:ext cx="6629400" cy="3611563"/>
            <a:chOff x="432" y="912"/>
            <a:chExt cx="4176" cy="2275"/>
          </a:xfrm>
        </p:grpSpPr>
        <p:pic>
          <p:nvPicPr>
            <p:cNvPr id="531" name="Google Shape;531;p25" descr="blah"/>
            <p:cNvPicPr preferRelativeResize="0"/>
            <p:nvPr/>
          </p:nvPicPr>
          <p:blipFill rotWithShape="1">
            <a:blip r:embed="rId3">
              <a:alphaModFix/>
            </a:blip>
            <a:srcRect/>
            <a:stretch/>
          </p:blipFill>
          <p:spPr>
            <a:xfrm>
              <a:off x="432" y="912"/>
              <a:ext cx="4176" cy="2275"/>
            </a:xfrm>
            <a:prstGeom prst="rect">
              <a:avLst/>
            </a:prstGeom>
            <a:noFill/>
            <a:ln>
              <a:noFill/>
            </a:ln>
          </p:spPr>
        </p:pic>
        <p:sp>
          <p:nvSpPr>
            <p:cNvPr id="532" name="Google Shape;532;p25"/>
            <p:cNvSpPr/>
            <p:nvPr/>
          </p:nvSpPr>
          <p:spPr>
            <a:xfrm>
              <a:off x="3792" y="2832"/>
              <a:ext cx="480" cy="144"/>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Verdana"/>
                <a:buNone/>
              </a:pPr>
              <a:endParaRPr sz="2400" b="0" i="0" u="none" strike="noStrike" cap="none">
                <a:solidFill>
                  <a:srgbClr val="000000"/>
                </a:solidFill>
                <a:latin typeface="Verdana"/>
                <a:ea typeface="Verdana"/>
                <a:cs typeface="Verdana"/>
                <a:sym typeface="Verdana"/>
              </a:endParaRPr>
            </a:p>
          </p:txBody>
        </p:sp>
      </p:grpSp>
      <p:pic>
        <p:nvPicPr>
          <p:cNvPr id="533" name="Google Shape;533;p25" descr="pmore3"/>
          <p:cNvPicPr preferRelativeResize="0"/>
          <p:nvPr/>
        </p:nvPicPr>
        <p:blipFill rotWithShape="1">
          <a:blip r:embed="rId4">
            <a:alphaModFix/>
          </a:blip>
          <a:srcRect/>
          <a:stretch/>
        </p:blipFill>
        <p:spPr>
          <a:xfrm>
            <a:off x="5295900" y="3276599"/>
            <a:ext cx="301625" cy="330200"/>
          </a:xfrm>
          <a:prstGeom prst="rect">
            <a:avLst/>
          </a:prstGeom>
          <a:noFill/>
          <a:ln>
            <a:noFill/>
          </a:ln>
        </p:spPr>
      </p:pic>
      <p:pic>
        <p:nvPicPr>
          <p:cNvPr id="534" name="Google Shape;534;p25" descr="pmore2"/>
          <p:cNvPicPr preferRelativeResize="0"/>
          <p:nvPr/>
        </p:nvPicPr>
        <p:blipFill rotWithShape="1">
          <a:blip r:embed="rId5">
            <a:alphaModFix/>
          </a:blip>
          <a:srcRect/>
          <a:stretch/>
        </p:blipFill>
        <p:spPr>
          <a:xfrm>
            <a:off x="4533900" y="4114799"/>
            <a:ext cx="304800" cy="304800"/>
          </a:xfrm>
          <a:prstGeom prst="rect">
            <a:avLst/>
          </a:prstGeom>
          <a:noFill/>
          <a:ln>
            <a:noFill/>
          </a:ln>
        </p:spPr>
      </p:pic>
      <p:pic>
        <p:nvPicPr>
          <p:cNvPr id="535" name="Google Shape;535;p25" descr="pmore0"/>
          <p:cNvPicPr preferRelativeResize="0"/>
          <p:nvPr/>
        </p:nvPicPr>
        <p:blipFill rotWithShape="1">
          <a:blip r:embed="rId6">
            <a:alphaModFix/>
          </a:blip>
          <a:srcRect/>
          <a:stretch/>
        </p:blipFill>
        <p:spPr>
          <a:xfrm>
            <a:off x="4381500" y="5105399"/>
            <a:ext cx="381000" cy="344488"/>
          </a:xfrm>
          <a:prstGeom prst="rect">
            <a:avLst/>
          </a:prstGeom>
          <a:noFill/>
          <a:ln>
            <a:noFill/>
          </a:ln>
        </p:spPr>
      </p:pic>
      <p:pic>
        <p:nvPicPr>
          <p:cNvPr id="536" name="Google Shape;536;p25" descr="sarah"/>
          <p:cNvPicPr preferRelativeResize="0"/>
          <p:nvPr/>
        </p:nvPicPr>
        <p:blipFill rotWithShape="1">
          <a:blip r:embed="rId7">
            <a:alphaModFix/>
          </a:blip>
          <a:srcRect/>
          <a:stretch/>
        </p:blipFill>
        <p:spPr>
          <a:xfrm>
            <a:off x="2476500" y="5181599"/>
            <a:ext cx="304800" cy="304800"/>
          </a:xfrm>
          <a:prstGeom prst="rect">
            <a:avLst/>
          </a:prstGeom>
          <a:noFill/>
          <a:ln>
            <a:noFill/>
          </a:ln>
        </p:spPr>
      </p:pic>
      <p:pic>
        <p:nvPicPr>
          <p:cNvPr id="537" name="Google Shape;537;p25" descr="kevin"/>
          <p:cNvPicPr preferRelativeResize="0"/>
          <p:nvPr/>
        </p:nvPicPr>
        <p:blipFill rotWithShape="1">
          <a:blip r:embed="rId8">
            <a:alphaModFix/>
          </a:blip>
          <a:srcRect/>
          <a:stretch/>
        </p:blipFill>
        <p:spPr>
          <a:xfrm>
            <a:off x="2095500" y="3733799"/>
            <a:ext cx="292100" cy="355600"/>
          </a:xfrm>
          <a:prstGeom prst="rect">
            <a:avLst/>
          </a:prstGeom>
          <a:noFill/>
          <a:ln>
            <a:noFill/>
          </a:ln>
        </p:spPr>
      </p:pic>
      <p:pic>
        <p:nvPicPr>
          <p:cNvPr id="538" name="Google Shape;538;p25" descr="pmore0"/>
          <p:cNvPicPr preferRelativeResize="0"/>
          <p:nvPr/>
        </p:nvPicPr>
        <p:blipFill rotWithShape="1">
          <a:blip r:embed="rId6">
            <a:alphaModFix/>
          </a:blip>
          <a:srcRect/>
          <a:stretch/>
        </p:blipFill>
        <p:spPr>
          <a:xfrm>
            <a:off x="6515100" y="5333999"/>
            <a:ext cx="381000" cy="344488"/>
          </a:xfrm>
          <a:prstGeom prst="rect">
            <a:avLst/>
          </a:prstGeom>
          <a:noFill/>
          <a:ln>
            <a:noFill/>
          </a:ln>
        </p:spPr>
      </p:pic>
      <p:pic>
        <p:nvPicPr>
          <p:cNvPr id="539" name="Google Shape;539;p25" descr="pmore0"/>
          <p:cNvPicPr preferRelativeResize="0"/>
          <p:nvPr/>
        </p:nvPicPr>
        <p:blipFill rotWithShape="1">
          <a:blip r:embed="rId6">
            <a:alphaModFix/>
          </a:blip>
          <a:srcRect/>
          <a:stretch/>
        </p:blipFill>
        <p:spPr>
          <a:xfrm>
            <a:off x="4076700" y="3428999"/>
            <a:ext cx="381000" cy="344488"/>
          </a:xfrm>
          <a:prstGeom prst="rect">
            <a:avLst/>
          </a:prstGeom>
          <a:noFill/>
          <a:ln>
            <a:noFill/>
          </a:ln>
        </p:spPr>
      </p:pic>
      <p:pic>
        <p:nvPicPr>
          <p:cNvPr id="540" name="Google Shape;540;p25" descr="pmore0"/>
          <p:cNvPicPr preferRelativeResize="0"/>
          <p:nvPr/>
        </p:nvPicPr>
        <p:blipFill rotWithShape="1">
          <a:blip r:embed="rId6">
            <a:alphaModFix/>
          </a:blip>
          <a:srcRect/>
          <a:stretch/>
        </p:blipFill>
        <p:spPr>
          <a:xfrm>
            <a:off x="5981700" y="3733799"/>
            <a:ext cx="381000" cy="344488"/>
          </a:xfrm>
          <a:prstGeom prst="rect">
            <a:avLst/>
          </a:prstGeom>
          <a:noFill/>
          <a:ln>
            <a:noFill/>
          </a:ln>
        </p:spPr>
      </p:pic>
      <p:pic>
        <p:nvPicPr>
          <p:cNvPr id="541" name="Google Shape;541;p25" descr="pmore2"/>
          <p:cNvPicPr preferRelativeResize="0"/>
          <p:nvPr/>
        </p:nvPicPr>
        <p:blipFill rotWithShape="1">
          <a:blip r:embed="rId5">
            <a:alphaModFix/>
          </a:blip>
          <a:srcRect/>
          <a:stretch/>
        </p:blipFill>
        <p:spPr>
          <a:xfrm>
            <a:off x="2705100" y="5410199"/>
            <a:ext cx="304800" cy="304800"/>
          </a:xfrm>
          <a:prstGeom prst="rect">
            <a:avLst/>
          </a:prstGeom>
          <a:noFill/>
          <a:ln>
            <a:noFill/>
          </a:ln>
        </p:spPr>
      </p:pic>
      <p:pic>
        <p:nvPicPr>
          <p:cNvPr id="542" name="Google Shape;542;p25" descr="pmore2"/>
          <p:cNvPicPr preferRelativeResize="0"/>
          <p:nvPr/>
        </p:nvPicPr>
        <p:blipFill rotWithShape="1">
          <a:blip r:embed="rId5">
            <a:alphaModFix/>
          </a:blip>
          <a:srcRect/>
          <a:stretch/>
        </p:blipFill>
        <p:spPr>
          <a:xfrm>
            <a:off x="2400300" y="3809999"/>
            <a:ext cx="304800" cy="304800"/>
          </a:xfrm>
          <a:prstGeom prst="rect">
            <a:avLst/>
          </a:prstGeom>
          <a:noFill/>
          <a:ln>
            <a:noFill/>
          </a:ln>
        </p:spPr>
      </p:pic>
      <p:pic>
        <p:nvPicPr>
          <p:cNvPr id="543" name="Google Shape;543;p25" descr="pmore2"/>
          <p:cNvPicPr preferRelativeResize="0"/>
          <p:nvPr/>
        </p:nvPicPr>
        <p:blipFill rotWithShape="1">
          <a:blip r:embed="rId5">
            <a:alphaModFix/>
          </a:blip>
          <a:srcRect/>
          <a:stretch/>
        </p:blipFill>
        <p:spPr>
          <a:xfrm>
            <a:off x="4533900" y="3657599"/>
            <a:ext cx="304800" cy="304800"/>
          </a:xfrm>
          <a:prstGeom prst="rect">
            <a:avLst/>
          </a:prstGeom>
          <a:noFill/>
          <a:ln>
            <a:noFill/>
          </a:ln>
        </p:spPr>
      </p:pic>
      <p:pic>
        <p:nvPicPr>
          <p:cNvPr id="544" name="Google Shape;544;p25" descr="sarah"/>
          <p:cNvPicPr preferRelativeResize="0"/>
          <p:nvPr/>
        </p:nvPicPr>
        <p:blipFill rotWithShape="1">
          <a:blip r:embed="rId7">
            <a:alphaModFix/>
          </a:blip>
          <a:srcRect/>
          <a:stretch/>
        </p:blipFill>
        <p:spPr>
          <a:xfrm>
            <a:off x="3924300" y="4648199"/>
            <a:ext cx="304800" cy="304800"/>
          </a:xfrm>
          <a:prstGeom prst="rect">
            <a:avLst/>
          </a:prstGeom>
          <a:noFill/>
          <a:ln>
            <a:noFill/>
          </a:ln>
        </p:spPr>
      </p:pic>
      <p:pic>
        <p:nvPicPr>
          <p:cNvPr id="545" name="Google Shape;545;p25" descr="sarah"/>
          <p:cNvPicPr preferRelativeResize="0"/>
          <p:nvPr/>
        </p:nvPicPr>
        <p:blipFill rotWithShape="1">
          <a:blip r:embed="rId7">
            <a:alphaModFix/>
          </a:blip>
          <a:srcRect/>
          <a:stretch/>
        </p:blipFill>
        <p:spPr>
          <a:xfrm>
            <a:off x="1790700" y="3657599"/>
            <a:ext cx="304800" cy="304800"/>
          </a:xfrm>
          <a:prstGeom prst="rect">
            <a:avLst/>
          </a:prstGeom>
          <a:noFill/>
          <a:ln>
            <a:noFill/>
          </a:ln>
        </p:spPr>
      </p:pic>
      <p:pic>
        <p:nvPicPr>
          <p:cNvPr id="546" name="Google Shape;546;p25" descr="pmore3"/>
          <p:cNvPicPr preferRelativeResize="0"/>
          <p:nvPr/>
        </p:nvPicPr>
        <p:blipFill rotWithShape="1">
          <a:blip r:embed="rId4">
            <a:alphaModFix/>
          </a:blip>
          <a:srcRect/>
          <a:stretch/>
        </p:blipFill>
        <p:spPr>
          <a:xfrm>
            <a:off x="2019300" y="4114799"/>
            <a:ext cx="301625" cy="330200"/>
          </a:xfrm>
          <a:prstGeom prst="rect">
            <a:avLst/>
          </a:prstGeom>
          <a:noFill/>
          <a:ln>
            <a:noFill/>
          </a:ln>
        </p:spPr>
      </p:pic>
      <p:pic>
        <p:nvPicPr>
          <p:cNvPr id="547" name="Google Shape;547;p25" descr="pmore3"/>
          <p:cNvPicPr preferRelativeResize="0"/>
          <p:nvPr/>
        </p:nvPicPr>
        <p:blipFill rotWithShape="1">
          <a:blip r:embed="rId4">
            <a:alphaModFix/>
          </a:blip>
          <a:srcRect/>
          <a:stretch/>
        </p:blipFill>
        <p:spPr>
          <a:xfrm>
            <a:off x="5905500" y="4114799"/>
            <a:ext cx="301625" cy="330200"/>
          </a:xfrm>
          <a:prstGeom prst="rect">
            <a:avLst/>
          </a:prstGeom>
          <a:noFill/>
          <a:ln>
            <a:noFill/>
          </a:ln>
        </p:spPr>
      </p:pic>
      <p:pic>
        <p:nvPicPr>
          <p:cNvPr id="548" name="Google Shape;548;p25"/>
          <p:cNvPicPr preferRelativeResize="0"/>
          <p:nvPr/>
        </p:nvPicPr>
        <p:blipFill rotWithShape="1">
          <a:blip r:embed="rId9">
            <a:alphaModFix/>
          </a:blip>
          <a:srcRect/>
          <a:stretch/>
        </p:blipFill>
        <p:spPr>
          <a:xfrm>
            <a:off x="1562100" y="4114799"/>
            <a:ext cx="322263" cy="3841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a:t>Asymmetric Encryption</a:t>
            </a:r>
            <a:endParaRPr/>
          </a:p>
        </p:txBody>
      </p:sp>
      <p:pic>
        <p:nvPicPr>
          <p:cNvPr id="555" name="Google Shape;555;p26"/>
          <p:cNvPicPr preferRelativeResize="0"/>
          <p:nvPr/>
        </p:nvPicPr>
        <p:blipFill rotWithShape="1">
          <a:blip r:embed="rId3">
            <a:alphaModFix/>
          </a:blip>
          <a:srcRect/>
          <a:stretch/>
        </p:blipFill>
        <p:spPr>
          <a:xfrm>
            <a:off x="228600" y="1470809"/>
            <a:ext cx="3733800" cy="3414086"/>
          </a:xfrm>
          <a:prstGeom prst="rect">
            <a:avLst/>
          </a:prstGeom>
          <a:noFill/>
          <a:ln>
            <a:noFill/>
          </a:ln>
        </p:spPr>
      </p:pic>
      <p:pic>
        <p:nvPicPr>
          <p:cNvPr id="556" name="Google Shape;556;p26"/>
          <p:cNvPicPr preferRelativeResize="0"/>
          <p:nvPr/>
        </p:nvPicPr>
        <p:blipFill rotWithShape="1">
          <a:blip r:embed="rId4">
            <a:alphaModFix/>
          </a:blip>
          <a:srcRect/>
          <a:stretch/>
        </p:blipFill>
        <p:spPr>
          <a:xfrm>
            <a:off x="4343400" y="1547010"/>
            <a:ext cx="4637990" cy="3251580"/>
          </a:xfrm>
          <a:prstGeom prst="rect">
            <a:avLst/>
          </a:prstGeom>
          <a:noFill/>
          <a:ln>
            <a:noFill/>
          </a:ln>
        </p:spPr>
      </p:pic>
      <p:sp>
        <p:nvSpPr>
          <p:cNvPr id="557" name="Google Shape;557;p26"/>
          <p:cNvSpPr txBox="1"/>
          <p:nvPr/>
        </p:nvSpPr>
        <p:spPr>
          <a:xfrm>
            <a:off x="641229" y="4976010"/>
            <a:ext cx="3033623"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Noto Sans Symbols"/>
              <a:buNone/>
            </a:pPr>
            <a:r>
              <a:rPr lang="en-US" sz="1400" b="1" i="0" u="none" strike="noStrike" cap="none">
                <a:solidFill>
                  <a:srgbClr val="000000"/>
                </a:solidFill>
                <a:latin typeface="Constantia"/>
                <a:ea typeface="Constantia"/>
                <a:cs typeface="Constantia"/>
                <a:sym typeface="Constantia"/>
              </a:rPr>
              <a:t>Merkle, Hellman and Diffie (1976)</a:t>
            </a:r>
            <a:endParaRPr/>
          </a:p>
        </p:txBody>
      </p:sp>
      <p:sp>
        <p:nvSpPr>
          <p:cNvPr id="558" name="Google Shape;558;p26"/>
          <p:cNvSpPr txBox="1"/>
          <p:nvPr/>
        </p:nvSpPr>
        <p:spPr>
          <a:xfrm>
            <a:off x="5108202" y="4976010"/>
            <a:ext cx="3108385" cy="304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Noto Sans Symbols"/>
              <a:buNone/>
            </a:pPr>
            <a:r>
              <a:rPr lang="en-US" sz="1400" b="1" i="0" u="none" strike="noStrike" cap="none">
                <a:solidFill>
                  <a:srgbClr val="000000"/>
                </a:solidFill>
                <a:latin typeface="Constantia"/>
                <a:ea typeface="Constantia"/>
                <a:cs typeface="Constantia"/>
                <a:sym typeface="Constantia"/>
              </a:rPr>
              <a:t>Shamir, Rivest and Adleman (1978)</a:t>
            </a:r>
            <a:endParaRPr/>
          </a:p>
        </p:txBody>
      </p:sp>
      <p:sp>
        <p:nvSpPr>
          <p:cNvPr id="559" name="Google Shape;559;p26"/>
          <p:cNvSpPr txBox="1"/>
          <p:nvPr/>
        </p:nvSpPr>
        <p:spPr>
          <a:xfrm>
            <a:off x="529085" y="5578385"/>
            <a:ext cx="8157715" cy="685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a:solidFill>
                  <a:srgbClr val="000000"/>
                </a:solidFill>
                <a:latin typeface="Constantia"/>
                <a:ea typeface="Constantia"/>
                <a:cs typeface="Constantia"/>
                <a:sym typeface="Constantia"/>
              </a:rPr>
              <a:t>Encryption uses a </a:t>
            </a:r>
            <a:r>
              <a:rPr lang="en-US" sz="2400" b="0" i="0" u="none" strike="noStrike" cap="none">
                <a:solidFill>
                  <a:srgbClr val="0000FF"/>
                </a:solidFill>
                <a:latin typeface="Constantia"/>
                <a:ea typeface="Constantia"/>
                <a:cs typeface="Constantia"/>
                <a:sym typeface="Constantia"/>
              </a:rPr>
              <a:t>public key</a:t>
            </a:r>
            <a:r>
              <a:rPr lang="en-US" sz="2400" b="0" i="0" u="none" strike="noStrike" cap="none">
                <a:solidFill>
                  <a:srgbClr val="000000"/>
                </a:solidFill>
                <a:latin typeface="Constantia"/>
                <a:ea typeface="Constantia"/>
                <a:cs typeface="Constantia"/>
                <a:sym typeface="Constantia"/>
              </a:rPr>
              <a:t>,  Decryption uses the </a:t>
            </a:r>
            <a:r>
              <a:rPr lang="en-US" sz="2400" b="0" i="0" u="none" strike="noStrike" cap="none">
                <a:solidFill>
                  <a:srgbClr val="0000FF"/>
                </a:solidFill>
                <a:latin typeface="Constantia"/>
                <a:ea typeface="Constantia"/>
                <a:cs typeface="Constantia"/>
                <a:sym typeface="Constantia"/>
              </a:rPr>
              <a:t>secret key</a:t>
            </a:r>
            <a:endParaRPr/>
          </a:p>
          <a:p>
            <a:pPr marL="0" marR="0" lvl="0" indent="0" algn="l" rtl="0">
              <a:lnSpc>
                <a:spcPct val="100000"/>
              </a:lnSpc>
              <a:spcBef>
                <a:spcPts val="480"/>
              </a:spcBef>
              <a:spcAft>
                <a:spcPts val="0"/>
              </a:spcAft>
              <a:buClr>
                <a:srgbClr val="000000"/>
              </a:buClr>
              <a:buSzPts val="2400"/>
              <a:buFont typeface="Arial"/>
              <a:buNone/>
            </a:pPr>
            <a:r>
              <a:rPr lang="en-US" sz="2400" b="0" i="0" u="none" strike="noStrike" cap="none">
                <a:solidFill>
                  <a:srgbClr val="000000"/>
                </a:solidFill>
                <a:latin typeface="Constantia"/>
                <a:ea typeface="Constantia"/>
                <a:cs typeface="Constantia"/>
                <a:sym typeface="Constantia"/>
              </a:rPr>
              <a:t>Also called </a:t>
            </a:r>
            <a:r>
              <a:rPr lang="en-US" sz="2400" b="0" i="0" u="none" strike="noStrike" cap="none">
                <a:solidFill>
                  <a:srgbClr val="0000FF"/>
                </a:solidFill>
                <a:latin typeface="Constantia"/>
                <a:ea typeface="Constantia"/>
                <a:cs typeface="Constantia"/>
                <a:sym typeface="Constantia"/>
              </a:rPr>
              <a:t>public key cryptography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Review Questions</a:t>
            </a:r>
            <a:endParaRPr/>
          </a:p>
        </p:txBody>
      </p:sp>
      <p:sp>
        <p:nvSpPr>
          <p:cNvPr id="266" name="Google Shape;266;p2"/>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t>What are the key Objectives of Computer Security?</a:t>
            </a:r>
            <a:endParaRPr/>
          </a:p>
          <a:p>
            <a:pPr marL="292100" lvl="0" indent="-292100" algn="l" rtl="0">
              <a:spcBef>
                <a:spcPts val="640"/>
              </a:spcBef>
              <a:spcAft>
                <a:spcPts val="0"/>
              </a:spcAft>
              <a:buSzPts val="3200"/>
              <a:buChar char="•"/>
            </a:pPr>
            <a:r>
              <a:rPr lang="en-US"/>
              <a:t>Which one is an attack on confidentiality? </a:t>
            </a:r>
            <a:endParaRPr/>
          </a:p>
          <a:p>
            <a:pPr marL="292100" lvl="0" indent="-292100" algn="l" rtl="0">
              <a:spcBef>
                <a:spcPts val="640"/>
              </a:spcBef>
              <a:spcAft>
                <a:spcPts val="0"/>
              </a:spcAft>
              <a:buSzPts val="3200"/>
              <a:buChar char="•"/>
            </a:pPr>
            <a:r>
              <a:rPr lang="en-US"/>
              <a:t>Which one is an attack on integrity?	               </a:t>
            </a:r>
            <a:endParaRPr/>
          </a:p>
          <a:p>
            <a:pPr marL="292100" lvl="0" indent="-292100" algn="l" rtl="0">
              <a:spcBef>
                <a:spcPts val="640"/>
              </a:spcBef>
              <a:spcAft>
                <a:spcPts val="0"/>
              </a:spcAft>
              <a:buSzPts val="3200"/>
              <a:buChar char="•"/>
            </a:pPr>
            <a:r>
              <a:rPr lang="en-US"/>
              <a:t>Which one is an attack on availability</a:t>
            </a:r>
            <a:endParaRPr/>
          </a:p>
          <a:p>
            <a:pPr marL="292100" lvl="0" indent="-88900" algn="l" rtl="0">
              <a:spcBef>
                <a:spcPts val="640"/>
              </a:spcBef>
              <a:spcAft>
                <a:spcPts val="0"/>
              </a:spcAft>
              <a:buSzPts val="3200"/>
              <a:buNone/>
            </a:pPr>
            <a:endParaRPr/>
          </a:p>
          <a:p>
            <a:pPr marL="292100" lvl="0" indent="-88900" algn="l" rtl="0">
              <a:spcBef>
                <a:spcPts val="640"/>
              </a:spcBef>
              <a:spcAft>
                <a:spcPts val="0"/>
              </a:spcAft>
              <a:buSzPts val="3200"/>
              <a:buNone/>
            </a:pPr>
            <a:endParaRPr/>
          </a:p>
          <a:p>
            <a:pPr marL="292100" lvl="0" indent="-88900" algn="l" rtl="0">
              <a:spcBef>
                <a:spcPts val="640"/>
              </a:spcBef>
              <a:spcAft>
                <a:spcPts val="0"/>
              </a:spcAft>
              <a:buSzPts val="3200"/>
              <a:buNone/>
            </a:pPr>
            <a:endParaRPr/>
          </a:p>
        </p:txBody>
      </p:sp>
      <p:sp>
        <p:nvSpPr>
          <p:cNvPr id="267" name="Google Shape;267;p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onstantia"/>
              <a:buNone/>
            </a:pPr>
            <a:r>
              <a:rPr lang="en-US"/>
              <a:t>Asymmetric Encryption</a:t>
            </a:r>
            <a:endParaRPr/>
          </a:p>
        </p:txBody>
      </p:sp>
      <p:sp>
        <p:nvSpPr>
          <p:cNvPr id="566" name="Google Shape;566;p27"/>
          <p:cNvSpPr txBox="1">
            <a:spLocks noGrp="1"/>
          </p:cNvSpPr>
          <p:nvPr>
            <p:ph type="body" idx="1"/>
          </p:nvPr>
        </p:nvSpPr>
        <p:spPr>
          <a:xfrm>
            <a:off x="457200" y="1343328"/>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dirty="0">
                <a:latin typeface="Constantia"/>
                <a:ea typeface="Constantia"/>
                <a:cs typeface="Constantia"/>
                <a:sym typeface="Constantia"/>
              </a:rPr>
              <a:t>Asymmetric encryption</a:t>
            </a:r>
            <a:endParaRPr dirty="0"/>
          </a:p>
          <a:p>
            <a:pPr marL="742950" lvl="1" indent="-285750" algn="l" rtl="0">
              <a:spcBef>
                <a:spcPts val="480"/>
              </a:spcBef>
              <a:spcAft>
                <a:spcPts val="0"/>
              </a:spcAft>
              <a:buClr>
                <a:schemeClr val="dk1"/>
              </a:buClr>
              <a:buSzPts val="2400"/>
              <a:buChar char="–"/>
            </a:pPr>
            <a:r>
              <a:rPr lang="en-US" sz="2400" dirty="0">
                <a:latin typeface="Constantia"/>
                <a:ea typeface="Constantia"/>
                <a:cs typeface="Constantia"/>
                <a:sym typeface="Constantia"/>
              </a:rPr>
              <a:t>Avoid Secret Exchanges</a:t>
            </a:r>
            <a:endParaRPr dirty="0"/>
          </a:p>
          <a:p>
            <a:pPr marL="742950" lvl="1" indent="-285750" algn="l" rtl="0">
              <a:spcBef>
                <a:spcPts val="480"/>
              </a:spcBef>
              <a:spcAft>
                <a:spcPts val="0"/>
              </a:spcAft>
              <a:buClr>
                <a:schemeClr val="dk1"/>
              </a:buClr>
              <a:buSzPts val="2400"/>
              <a:buChar char="–"/>
            </a:pPr>
            <a:r>
              <a:rPr lang="en-US" sz="2400" dirty="0">
                <a:latin typeface="Constantia"/>
                <a:ea typeface="Constantia"/>
                <a:cs typeface="Constantia"/>
                <a:sym typeface="Constantia"/>
              </a:rPr>
              <a:t>Encryption and decryption are carried out using </a:t>
            </a:r>
            <a:r>
              <a:rPr lang="en-US" sz="2400" dirty="0">
                <a:solidFill>
                  <a:srgbClr val="0000FF"/>
                </a:solidFill>
                <a:latin typeface="Constantia"/>
                <a:ea typeface="Constantia"/>
                <a:cs typeface="Constantia"/>
                <a:sym typeface="Constantia"/>
              </a:rPr>
              <a:t>two</a:t>
            </a:r>
            <a:r>
              <a:rPr lang="en-US" sz="2400" dirty="0">
                <a:latin typeface="Constantia"/>
                <a:ea typeface="Constantia"/>
                <a:cs typeface="Constantia"/>
                <a:sym typeface="Constantia"/>
              </a:rPr>
              <a:t> </a:t>
            </a:r>
            <a:r>
              <a:rPr lang="en-US" sz="2400" dirty="0">
                <a:solidFill>
                  <a:srgbClr val="0000FF"/>
                </a:solidFill>
                <a:latin typeface="Constantia"/>
                <a:ea typeface="Constantia"/>
                <a:cs typeface="Constantia"/>
                <a:sym typeface="Constantia"/>
              </a:rPr>
              <a:t>different</a:t>
            </a:r>
            <a:r>
              <a:rPr lang="en-US" sz="2400" dirty="0">
                <a:latin typeface="Constantia"/>
                <a:ea typeface="Constantia"/>
                <a:cs typeface="Constantia"/>
                <a:sym typeface="Constantia"/>
              </a:rPr>
              <a:t> keys, they are related, very slow, 20,000 symmetric encryptions in time it takes for one asymmetric</a:t>
            </a:r>
            <a:endParaRPr dirty="0"/>
          </a:p>
          <a:p>
            <a:pPr marL="342900" lvl="0" indent="-190500" algn="l" rtl="0">
              <a:spcBef>
                <a:spcPts val="480"/>
              </a:spcBef>
              <a:spcAft>
                <a:spcPts val="0"/>
              </a:spcAft>
              <a:buClr>
                <a:schemeClr val="dk1"/>
              </a:buClr>
              <a:buSzPts val="2400"/>
              <a:buNone/>
            </a:pPr>
            <a:endParaRPr sz="2400" dirty="0">
              <a:latin typeface="Constantia"/>
              <a:ea typeface="Constantia"/>
              <a:cs typeface="Constantia"/>
              <a:sym typeface="Constantia"/>
            </a:endParaRPr>
          </a:p>
        </p:txBody>
      </p:sp>
      <p:pic>
        <p:nvPicPr>
          <p:cNvPr id="567" name="Google Shape;567;p27" descr="carl"/>
          <p:cNvPicPr preferRelativeResize="0"/>
          <p:nvPr/>
        </p:nvPicPr>
        <p:blipFill rotWithShape="1">
          <a:blip r:embed="rId3">
            <a:alphaModFix/>
          </a:blip>
          <a:srcRect/>
          <a:stretch/>
        </p:blipFill>
        <p:spPr>
          <a:xfrm>
            <a:off x="487362" y="5412091"/>
            <a:ext cx="1292225" cy="1320800"/>
          </a:xfrm>
          <a:prstGeom prst="rect">
            <a:avLst/>
          </a:prstGeom>
          <a:noFill/>
          <a:ln>
            <a:noFill/>
          </a:ln>
        </p:spPr>
      </p:pic>
      <p:pic>
        <p:nvPicPr>
          <p:cNvPr id="568" name="Google Shape;568;p27" descr="sarah"/>
          <p:cNvPicPr preferRelativeResize="0"/>
          <p:nvPr/>
        </p:nvPicPr>
        <p:blipFill rotWithShape="1">
          <a:blip r:embed="rId4">
            <a:alphaModFix/>
          </a:blip>
          <a:srcRect/>
          <a:stretch/>
        </p:blipFill>
        <p:spPr>
          <a:xfrm>
            <a:off x="7421562" y="5488291"/>
            <a:ext cx="1244600" cy="1244600"/>
          </a:xfrm>
          <a:prstGeom prst="rect">
            <a:avLst/>
          </a:prstGeom>
          <a:noFill/>
          <a:ln>
            <a:noFill/>
          </a:ln>
        </p:spPr>
      </p:pic>
      <p:cxnSp>
        <p:nvCxnSpPr>
          <p:cNvPr id="569" name="Google Shape;569;p27"/>
          <p:cNvCxnSpPr/>
          <p:nvPr/>
        </p:nvCxnSpPr>
        <p:spPr>
          <a:xfrm>
            <a:off x="1630362" y="6402691"/>
            <a:ext cx="5638800" cy="0"/>
          </a:xfrm>
          <a:prstGeom prst="straightConnector1">
            <a:avLst/>
          </a:prstGeom>
          <a:noFill/>
          <a:ln w="88900" cap="flat" cmpd="sng">
            <a:solidFill>
              <a:srgbClr val="000000"/>
            </a:solidFill>
            <a:prstDash val="solid"/>
            <a:round/>
            <a:headEnd type="none" w="med" len="med"/>
            <a:tailEnd type="triangle" w="med" len="med"/>
          </a:ln>
        </p:spPr>
      </p:cxnSp>
      <p:pic>
        <p:nvPicPr>
          <p:cNvPr id="570" name="Google Shape;570;p27" descr="file"/>
          <p:cNvPicPr preferRelativeResize="0"/>
          <p:nvPr/>
        </p:nvPicPr>
        <p:blipFill rotWithShape="1">
          <a:blip r:embed="rId5">
            <a:alphaModFix/>
          </a:blip>
          <a:srcRect/>
          <a:stretch/>
        </p:blipFill>
        <p:spPr>
          <a:xfrm>
            <a:off x="1630362" y="5107291"/>
            <a:ext cx="914400" cy="914400"/>
          </a:xfrm>
          <a:prstGeom prst="rect">
            <a:avLst/>
          </a:prstGeom>
          <a:noFill/>
          <a:ln>
            <a:noFill/>
          </a:ln>
        </p:spPr>
      </p:pic>
      <p:grpSp>
        <p:nvGrpSpPr>
          <p:cNvPr id="571" name="Google Shape;571;p27"/>
          <p:cNvGrpSpPr/>
          <p:nvPr/>
        </p:nvGrpSpPr>
        <p:grpSpPr>
          <a:xfrm>
            <a:off x="1630362" y="4954891"/>
            <a:ext cx="685800" cy="685800"/>
            <a:chOff x="1680" y="1824"/>
            <a:chExt cx="432" cy="432"/>
          </a:xfrm>
        </p:grpSpPr>
        <p:pic>
          <p:nvPicPr>
            <p:cNvPr id="572" name="Google Shape;572;p27" descr="lock"/>
            <p:cNvPicPr preferRelativeResize="0"/>
            <p:nvPr/>
          </p:nvPicPr>
          <p:blipFill rotWithShape="1">
            <a:blip r:embed="rId6">
              <a:alphaModFix/>
            </a:blip>
            <a:srcRect/>
            <a:stretch/>
          </p:blipFill>
          <p:spPr>
            <a:xfrm>
              <a:off x="1680" y="1824"/>
              <a:ext cx="432" cy="432"/>
            </a:xfrm>
            <a:prstGeom prst="rect">
              <a:avLst/>
            </a:prstGeom>
            <a:noFill/>
            <a:ln>
              <a:noFill/>
            </a:ln>
          </p:spPr>
        </p:pic>
        <p:pic>
          <p:nvPicPr>
            <p:cNvPr id="573" name="Google Shape;573;p27" descr="sarah"/>
            <p:cNvPicPr preferRelativeResize="0"/>
            <p:nvPr/>
          </p:nvPicPr>
          <p:blipFill rotWithShape="1">
            <a:blip r:embed="rId7">
              <a:alphaModFix/>
            </a:blip>
            <a:srcRect/>
            <a:stretch/>
          </p:blipFill>
          <p:spPr>
            <a:xfrm>
              <a:off x="1872" y="2016"/>
              <a:ext cx="240" cy="240"/>
            </a:xfrm>
            <a:prstGeom prst="rect">
              <a:avLst/>
            </a:prstGeom>
            <a:noFill/>
            <a:ln>
              <a:noFill/>
            </a:ln>
          </p:spPr>
        </p:pic>
      </p:grpSp>
      <p:grpSp>
        <p:nvGrpSpPr>
          <p:cNvPr id="574" name="Google Shape;574;p27"/>
          <p:cNvGrpSpPr/>
          <p:nvPr/>
        </p:nvGrpSpPr>
        <p:grpSpPr>
          <a:xfrm>
            <a:off x="6735762" y="3735691"/>
            <a:ext cx="1951038" cy="992188"/>
            <a:chOff x="2976" y="3312"/>
            <a:chExt cx="1229" cy="625"/>
          </a:xfrm>
        </p:grpSpPr>
        <p:grpSp>
          <p:nvGrpSpPr>
            <p:cNvPr id="575" name="Google Shape;575;p27"/>
            <p:cNvGrpSpPr/>
            <p:nvPr/>
          </p:nvGrpSpPr>
          <p:grpSpPr>
            <a:xfrm>
              <a:off x="2976" y="3312"/>
              <a:ext cx="1229" cy="625"/>
              <a:chOff x="4030" y="1540"/>
              <a:chExt cx="1229" cy="625"/>
            </a:xfrm>
          </p:grpSpPr>
          <p:pic>
            <p:nvPicPr>
              <p:cNvPr id="576" name="Google Shape;576;p27" descr="j0085338"/>
              <p:cNvPicPr preferRelativeResize="0"/>
              <p:nvPr/>
            </p:nvPicPr>
            <p:blipFill rotWithShape="1">
              <a:blip r:embed="rId8">
                <a:alphaModFix/>
              </a:blip>
              <a:srcRect/>
              <a:stretch/>
            </p:blipFill>
            <p:spPr>
              <a:xfrm>
                <a:off x="4433" y="1541"/>
                <a:ext cx="826" cy="624"/>
              </a:xfrm>
              <a:prstGeom prst="rect">
                <a:avLst/>
              </a:prstGeom>
              <a:noFill/>
              <a:ln>
                <a:noFill/>
              </a:ln>
            </p:spPr>
          </p:pic>
          <p:sp>
            <p:nvSpPr>
              <p:cNvPr id="577" name="Google Shape;577;p27"/>
              <p:cNvSpPr txBox="1"/>
              <p:nvPr/>
            </p:nvSpPr>
            <p:spPr>
              <a:xfrm>
                <a:off x="4030" y="1540"/>
                <a:ext cx="816" cy="36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Constantia"/>
                  <a:buNone/>
                </a:pPr>
                <a:r>
                  <a:rPr lang="en-US" sz="3200" b="0" i="0" u="none" strike="noStrike" cap="none">
                    <a:solidFill>
                      <a:srgbClr val="000000"/>
                    </a:solidFill>
                    <a:latin typeface="Constantia"/>
                    <a:ea typeface="Constantia"/>
                    <a:cs typeface="Constantia"/>
                    <a:sym typeface="Constantia"/>
                  </a:rPr>
                  <a:t>SK</a:t>
                </a:r>
                <a:endParaRPr/>
              </a:p>
            </p:txBody>
          </p:sp>
        </p:grpSp>
        <p:pic>
          <p:nvPicPr>
            <p:cNvPr id="578" name="Google Shape;578;p27" descr="sarah"/>
            <p:cNvPicPr preferRelativeResize="0"/>
            <p:nvPr/>
          </p:nvPicPr>
          <p:blipFill rotWithShape="1">
            <a:blip r:embed="rId9">
              <a:alphaModFix/>
            </a:blip>
            <a:srcRect/>
            <a:stretch/>
          </p:blipFill>
          <p:spPr>
            <a:xfrm>
              <a:off x="3504" y="3504"/>
              <a:ext cx="288" cy="288"/>
            </a:xfrm>
            <a:prstGeom prst="rect">
              <a:avLst/>
            </a:prstGeom>
            <a:noFill/>
            <a:ln>
              <a:noFill/>
            </a:ln>
          </p:spPr>
        </p:pic>
      </p:grpSp>
      <p:grpSp>
        <p:nvGrpSpPr>
          <p:cNvPr id="579" name="Google Shape;579;p27"/>
          <p:cNvGrpSpPr/>
          <p:nvPr/>
        </p:nvGrpSpPr>
        <p:grpSpPr>
          <a:xfrm>
            <a:off x="487362" y="3507091"/>
            <a:ext cx="1447800" cy="838200"/>
            <a:chOff x="144" y="1968"/>
            <a:chExt cx="912" cy="528"/>
          </a:xfrm>
        </p:grpSpPr>
        <p:grpSp>
          <p:nvGrpSpPr>
            <p:cNvPr id="580" name="Google Shape;580;p27"/>
            <p:cNvGrpSpPr/>
            <p:nvPr/>
          </p:nvGrpSpPr>
          <p:grpSpPr>
            <a:xfrm>
              <a:off x="336" y="2016"/>
              <a:ext cx="720" cy="480"/>
              <a:chOff x="528" y="1488"/>
              <a:chExt cx="720" cy="480"/>
            </a:xfrm>
          </p:grpSpPr>
          <p:grpSp>
            <p:nvGrpSpPr>
              <p:cNvPr id="581" name="Google Shape;581;p27"/>
              <p:cNvGrpSpPr/>
              <p:nvPr/>
            </p:nvGrpSpPr>
            <p:grpSpPr>
              <a:xfrm rot="10800000">
                <a:off x="528" y="1488"/>
                <a:ext cx="720" cy="339"/>
                <a:chOff x="3072" y="768"/>
                <a:chExt cx="624" cy="330"/>
              </a:xfrm>
            </p:grpSpPr>
            <p:grpSp>
              <p:nvGrpSpPr>
                <p:cNvPr id="582" name="Google Shape;582;p27"/>
                <p:cNvGrpSpPr/>
                <p:nvPr/>
              </p:nvGrpSpPr>
              <p:grpSpPr>
                <a:xfrm>
                  <a:off x="3072" y="768"/>
                  <a:ext cx="624" cy="192"/>
                  <a:chOff x="1872" y="2976"/>
                  <a:chExt cx="624" cy="192"/>
                </a:xfrm>
              </p:grpSpPr>
              <p:sp>
                <p:nvSpPr>
                  <p:cNvPr id="583" name="Google Shape;583;p27"/>
                  <p:cNvSpPr/>
                  <p:nvPr/>
                </p:nvSpPr>
                <p:spPr>
                  <a:xfrm>
                    <a:off x="2016" y="3072"/>
                    <a:ext cx="480" cy="48"/>
                  </a:xfrm>
                  <a:prstGeom prst="rect">
                    <a:avLst/>
                  </a:prstGeom>
                  <a:solidFill>
                    <a:srgbClr val="FFFF00"/>
                  </a:solidFill>
                  <a:ln w="1270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Verdana"/>
                      <a:buNone/>
                    </a:pPr>
                    <a:endParaRPr sz="2400" b="0" i="0" u="none" strike="noStrike" cap="none">
                      <a:solidFill>
                        <a:srgbClr val="000000"/>
                      </a:solidFill>
                      <a:latin typeface="Verdana"/>
                      <a:ea typeface="Verdana"/>
                      <a:cs typeface="Verdana"/>
                      <a:sym typeface="Verdana"/>
                    </a:endParaRPr>
                  </a:p>
                </p:txBody>
              </p:sp>
              <p:sp>
                <p:nvSpPr>
                  <p:cNvPr id="584" name="Google Shape;584;p27"/>
                  <p:cNvSpPr/>
                  <p:nvPr/>
                </p:nvSpPr>
                <p:spPr>
                  <a:xfrm>
                    <a:off x="1872" y="2976"/>
                    <a:ext cx="192" cy="192"/>
                  </a:xfrm>
                  <a:custGeom>
                    <a:avLst/>
                    <a:gdLst/>
                    <a:ahLst/>
                    <a:cxnLst/>
                    <a:rect l="l" t="t" r="r" b="b"/>
                    <a:pathLst>
                      <a:path w="21600" h="21600" extrusionOk="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5400" y="10800"/>
                        </a:moveTo>
                        <a:cubicBezTo>
                          <a:pt x="5400" y="13782"/>
                          <a:pt x="7818" y="16200"/>
                          <a:pt x="10800" y="16200"/>
                        </a:cubicBezTo>
                        <a:cubicBezTo>
                          <a:pt x="13782" y="16200"/>
                          <a:pt x="16200" y="13782"/>
                          <a:pt x="16200" y="10800"/>
                        </a:cubicBezTo>
                        <a:cubicBezTo>
                          <a:pt x="16200" y="7818"/>
                          <a:pt x="13782" y="5400"/>
                          <a:pt x="10800" y="5400"/>
                        </a:cubicBezTo>
                        <a:cubicBezTo>
                          <a:pt x="7818" y="5400"/>
                          <a:pt x="5400" y="7818"/>
                          <a:pt x="5400" y="10800"/>
                        </a:cubicBezTo>
                        <a:close/>
                      </a:path>
                    </a:pathLst>
                  </a:custGeom>
                  <a:solidFill>
                    <a:srgbClr val="FFFF00"/>
                  </a:solidFill>
                  <a:ln w="12700" cap="sq"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Libre Franklin"/>
                      <a:buNone/>
                    </a:pPr>
                    <a:endParaRPr sz="2400" b="0" i="0" u="none" strike="noStrike" cap="none">
                      <a:solidFill>
                        <a:srgbClr val="000000"/>
                      </a:solidFill>
                      <a:latin typeface="Verdana"/>
                      <a:ea typeface="Verdana"/>
                      <a:cs typeface="Verdana"/>
                      <a:sym typeface="Verdana"/>
                    </a:endParaRPr>
                  </a:p>
                </p:txBody>
              </p:sp>
              <p:sp>
                <p:nvSpPr>
                  <p:cNvPr id="585" name="Google Shape;585;p27"/>
                  <p:cNvSpPr/>
                  <p:nvPr/>
                </p:nvSpPr>
                <p:spPr>
                  <a:xfrm>
                    <a:off x="2352" y="3024"/>
                    <a:ext cx="48" cy="48"/>
                  </a:xfrm>
                  <a:prstGeom prst="rect">
                    <a:avLst/>
                  </a:prstGeom>
                  <a:solidFill>
                    <a:srgbClr val="FFFF00"/>
                  </a:solidFill>
                  <a:ln w="1270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Verdana"/>
                      <a:buNone/>
                    </a:pPr>
                    <a:endParaRPr sz="2400" b="0" i="0" u="none" strike="noStrike" cap="none">
                      <a:solidFill>
                        <a:srgbClr val="000000"/>
                      </a:solidFill>
                      <a:latin typeface="Verdana"/>
                      <a:ea typeface="Verdana"/>
                      <a:cs typeface="Verdana"/>
                      <a:sym typeface="Verdana"/>
                    </a:endParaRPr>
                  </a:p>
                </p:txBody>
              </p:sp>
              <p:sp>
                <p:nvSpPr>
                  <p:cNvPr id="586" name="Google Shape;586;p27"/>
                  <p:cNvSpPr/>
                  <p:nvPr/>
                </p:nvSpPr>
                <p:spPr>
                  <a:xfrm>
                    <a:off x="2448" y="2976"/>
                    <a:ext cx="48" cy="96"/>
                  </a:xfrm>
                  <a:prstGeom prst="rect">
                    <a:avLst/>
                  </a:prstGeom>
                  <a:solidFill>
                    <a:srgbClr val="FFFF00"/>
                  </a:solidFill>
                  <a:ln w="1270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Verdana"/>
                      <a:buNone/>
                    </a:pPr>
                    <a:endParaRPr sz="2400" b="0" i="0" u="none" strike="noStrike" cap="none">
                      <a:solidFill>
                        <a:srgbClr val="000000"/>
                      </a:solidFill>
                      <a:latin typeface="Verdana"/>
                      <a:ea typeface="Verdana"/>
                      <a:cs typeface="Verdana"/>
                      <a:sym typeface="Verdana"/>
                    </a:endParaRPr>
                  </a:p>
                </p:txBody>
              </p:sp>
              <p:sp>
                <p:nvSpPr>
                  <p:cNvPr id="587" name="Google Shape;587;p27"/>
                  <p:cNvSpPr/>
                  <p:nvPr/>
                </p:nvSpPr>
                <p:spPr>
                  <a:xfrm>
                    <a:off x="2256" y="2976"/>
                    <a:ext cx="48" cy="96"/>
                  </a:xfrm>
                  <a:prstGeom prst="rect">
                    <a:avLst/>
                  </a:prstGeom>
                  <a:solidFill>
                    <a:srgbClr val="FFFF00"/>
                  </a:solidFill>
                  <a:ln w="12700" cap="sq"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2400"/>
                      <a:buFont typeface="Verdana"/>
                      <a:buNone/>
                    </a:pPr>
                    <a:endParaRPr sz="2400" b="0" i="0" u="none" strike="noStrike" cap="none">
                      <a:solidFill>
                        <a:srgbClr val="000000"/>
                      </a:solidFill>
                      <a:latin typeface="Verdana"/>
                      <a:ea typeface="Verdana"/>
                      <a:cs typeface="Verdana"/>
                      <a:sym typeface="Verdana"/>
                    </a:endParaRPr>
                  </a:p>
                </p:txBody>
              </p:sp>
            </p:grpSp>
            <p:sp>
              <p:nvSpPr>
                <p:cNvPr id="588" name="Google Shape;588;p27"/>
                <p:cNvSpPr txBox="1"/>
                <p:nvPr/>
              </p:nvSpPr>
              <p:spPr>
                <a:xfrm rot="10800000">
                  <a:off x="3251" y="818"/>
                  <a:ext cx="101" cy="2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Verdana"/>
                    <a:buNone/>
                  </a:pPr>
                  <a:endParaRPr sz="2400" b="0" i="0" u="none" strike="noStrike" cap="none">
                    <a:solidFill>
                      <a:srgbClr val="000000"/>
                    </a:solidFill>
                    <a:latin typeface="Arial"/>
                    <a:ea typeface="Arial"/>
                    <a:cs typeface="Arial"/>
                    <a:sym typeface="Arial"/>
                  </a:endParaRPr>
                </a:p>
              </p:txBody>
            </p:sp>
          </p:grpSp>
          <p:pic>
            <p:nvPicPr>
              <p:cNvPr id="589" name="Google Shape;589;p27" descr="sarah"/>
              <p:cNvPicPr preferRelativeResize="0"/>
              <p:nvPr/>
            </p:nvPicPr>
            <p:blipFill rotWithShape="1">
              <a:blip r:embed="rId10">
                <a:alphaModFix/>
              </a:blip>
              <a:srcRect/>
              <a:stretch/>
            </p:blipFill>
            <p:spPr>
              <a:xfrm>
                <a:off x="768" y="1584"/>
                <a:ext cx="384" cy="384"/>
              </a:xfrm>
              <a:prstGeom prst="rect">
                <a:avLst/>
              </a:prstGeom>
              <a:noFill/>
              <a:ln>
                <a:noFill/>
              </a:ln>
            </p:spPr>
          </p:pic>
        </p:grpSp>
        <p:sp>
          <p:nvSpPr>
            <p:cNvPr id="590" name="Google Shape;590;p27"/>
            <p:cNvSpPr txBox="1"/>
            <p:nvPr/>
          </p:nvSpPr>
          <p:spPr>
            <a:xfrm>
              <a:off x="144" y="1968"/>
              <a:ext cx="672"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Constantia"/>
                <a:buNone/>
              </a:pPr>
              <a:r>
                <a:rPr lang="en-US" sz="2800" b="0" i="0" u="none" strike="noStrike" cap="none">
                  <a:solidFill>
                    <a:srgbClr val="000000"/>
                  </a:solidFill>
                  <a:latin typeface="Constantia"/>
                  <a:ea typeface="Constantia"/>
                  <a:cs typeface="Constantia"/>
                  <a:sym typeface="Constantia"/>
                </a:rPr>
                <a:t>PubK</a:t>
              </a:r>
              <a:endParaRPr sz="2800" b="0" i="0" u="none" strike="noStrike" cap="none">
                <a:solidFill>
                  <a:srgbClr val="000000"/>
                </a:solidFill>
                <a:latin typeface="Constantia"/>
                <a:ea typeface="Constantia"/>
                <a:cs typeface="Constantia"/>
                <a:sym typeface="Constanti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71"/>
                                        </p:tgtEl>
                                        <p:attrNameLst>
                                          <p:attrName>style.visibility</p:attrName>
                                        </p:attrNameLst>
                                      </p:cBhvr>
                                      <p:to>
                                        <p:strVal val="visible"/>
                                      </p:to>
                                    </p:set>
                                    <p:animEffect transition="in" filter="fade">
                                      <p:cBhvr>
                                        <p:cTn id="7" dur="500"/>
                                        <p:tgtEl>
                                          <p:spTgt spid="5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9"/>
                                        </p:tgtEl>
                                        <p:attrNameLst>
                                          <p:attrName>style.visibility</p:attrName>
                                        </p:attrNameLst>
                                      </p:cBhvr>
                                      <p:to>
                                        <p:strVal val="visible"/>
                                      </p:to>
                                    </p:set>
                                    <p:animEffect transition="in" filter="fade">
                                      <p:cBhvr>
                                        <p:cTn id="12" dur="500"/>
                                        <p:tgtEl>
                                          <p:spTgt spid="5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500"/>
                                        <p:tgtEl>
                                          <p:spTgt spid="571"/>
                                        </p:tgtEl>
                                      </p:cBhvr>
                                    </p:animEffect>
                                    <p:set>
                                      <p:cBhvr>
                                        <p:cTn id="17" dur="1" fill="hold">
                                          <p:stCondLst>
                                            <p:cond delay="500"/>
                                          </p:stCondLst>
                                        </p:cTn>
                                        <p:tgtEl>
                                          <p:spTgt spid="5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nstantia"/>
              <a:buNone/>
            </a:pPr>
            <a:r>
              <a:rPr lang="en-US"/>
              <a:t>Asymmetric Encryption Characteristics</a:t>
            </a:r>
            <a:endParaRPr/>
          </a:p>
        </p:txBody>
      </p:sp>
      <p:sp>
        <p:nvSpPr>
          <p:cNvPr id="597" name="Google Shape;597;p2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latin typeface="Constantia"/>
                <a:ea typeface="Constantia"/>
                <a:cs typeface="Constantia"/>
                <a:sym typeface="Constantia"/>
              </a:rPr>
              <a:t>Computationally infeasible to find private key knowing only algorithm &amp; public key</a:t>
            </a:r>
            <a:endParaRPr/>
          </a:p>
          <a:p>
            <a:pPr marL="342900" lvl="0" indent="-165100" algn="l" rtl="0">
              <a:spcBef>
                <a:spcPts val="560"/>
              </a:spcBef>
              <a:spcAft>
                <a:spcPts val="0"/>
              </a:spcAft>
              <a:buClr>
                <a:schemeClr val="dk1"/>
              </a:buClr>
              <a:buSzPts val="2800"/>
              <a:buNone/>
            </a:pPr>
            <a:endParaRPr sz="2800">
              <a:latin typeface="Constantia"/>
              <a:ea typeface="Constantia"/>
              <a:cs typeface="Constantia"/>
              <a:sym typeface="Constantia"/>
            </a:endParaRPr>
          </a:p>
          <a:p>
            <a:pPr marL="342900" lvl="0" indent="-342900" algn="l" rtl="0">
              <a:spcBef>
                <a:spcPts val="560"/>
              </a:spcBef>
              <a:spcAft>
                <a:spcPts val="0"/>
              </a:spcAft>
              <a:buClr>
                <a:schemeClr val="dk1"/>
              </a:buClr>
              <a:buSzPts val="2800"/>
              <a:buChar char="•"/>
            </a:pPr>
            <a:r>
              <a:rPr lang="en-US" sz="2800">
                <a:latin typeface="Constantia"/>
                <a:ea typeface="Constantia"/>
                <a:cs typeface="Constantia"/>
                <a:sym typeface="Constantia"/>
              </a:rPr>
              <a:t>Computationally easy to en/decrypt messages when the relevant (private/public) key is known</a:t>
            </a:r>
            <a:endParaRPr/>
          </a:p>
          <a:p>
            <a:pPr marL="342900" lvl="0" indent="-165100" algn="l" rtl="0">
              <a:spcBef>
                <a:spcPts val="560"/>
              </a:spcBef>
              <a:spcAft>
                <a:spcPts val="0"/>
              </a:spcAft>
              <a:buClr>
                <a:schemeClr val="dk1"/>
              </a:buClr>
              <a:buSzPts val="2800"/>
              <a:buNone/>
            </a:pPr>
            <a:endParaRPr sz="2800">
              <a:latin typeface="Constantia"/>
              <a:ea typeface="Constantia"/>
              <a:cs typeface="Constantia"/>
              <a:sym typeface="Constantia"/>
            </a:endParaRPr>
          </a:p>
          <a:p>
            <a:pPr marL="342900" lvl="0" indent="-342900" algn="l" rtl="0">
              <a:spcBef>
                <a:spcPts val="560"/>
              </a:spcBef>
              <a:spcAft>
                <a:spcPts val="0"/>
              </a:spcAft>
              <a:buClr>
                <a:schemeClr val="dk1"/>
              </a:buClr>
              <a:buSzPts val="2800"/>
              <a:buChar char="•"/>
            </a:pPr>
            <a:r>
              <a:rPr lang="en-US" sz="2800">
                <a:latin typeface="Constantia"/>
                <a:ea typeface="Constantia"/>
                <a:cs typeface="Constantia"/>
                <a:sym typeface="Constantia"/>
              </a:rPr>
              <a:t>Either of the two related keys can be used for  encryption and other is used for decryption</a:t>
            </a:r>
            <a:endParaRPr sz="2400">
              <a:latin typeface="Constantia"/>
              <a:ea typeface="Constantia"/>
              <a:cs typeface="Constantia"/>
              <a:sym typeface="Constant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onstantia"/>
              <a:buNone/>
            </a:pPr>
            <a:r>
              <a:rPr lang="en-US"/>
              <a:t>Pictorial Scenario of Asymmetric Encryption </a:t>
            </a:r>
            <a:endParaRPr/>
          </a:p>
        </p:txBody>
      </p:sp>
      <p:pic>
        <p:nvPicPr>
          <p:cNvPr id="604" name="Google Shape;604;p29"/>
          <p:cNvPicPr preferRelativeResize="0"/>
          <p:nvPr/>
        </p:nvPicPr>
        <p:blipFill rotWithShape="1">
          <a:blip r:embed="rId3">
            <a:alphaModFix/>
          </a:blip>
          <a:srcRect/>
          <a:stretch/>
        </p:blipFill>
        <p:spPr>
          <a:xfrm>
            <a:off x="326834" y="3151231"/>
            <a:ext cx="548984" cy="888355"/>
          </a:xfrm>
          <a:prstGeom prst="rect">
            <a:avLst/>
          </a:prstGeom>
          <a:noFill/>
          <a:ln>
            <a:noFill/>
          </a:ln>
        </p:spPr>
      </p:pic>
      <p:pic>
        <p:nvPicPr>
          <p:cNvPr id="605" name="Google Shape;605;p29"/>
          <p:cNvPicPr preferRelativeResize="0"/>
          <p:nvPr/>
        </p:nvPicPr>
        <p:blipFill rotWithShape="1">
          <a:blip r:embed="rId4">
            <a:alphaModFix/>
          </a:blip>
          <a:srcRect/>
          <a:stretch/>
        </p:blipFill>
        <p:spPr>
          <a:xfrm>
            <a:off x="8156009" y="3250959"/>
            <a:ext cx="661157" cy="755608"/>
          </a:xfrm>
          <a:prstGeom prst="rect">
            <a:avLst/>
          </a:prstGeom>
          <a:noFill/>
          <a:ln>
            <a:noFill/>
          </a:ln>
        </p:spPr>
      </p:pic>
      <p:cxnSp>
        <p:nvCxnSpPr>
          <p:cNvPr id="606" name="Google Shape;606;p29"/>
          <p:cNvCxnSpPr/>
          <p:nvPr/>
        </p:nvCxnSpPr>
        <p:spPr>
          <a:xfrm rot="10800000">
            <a:off x="915499" y="3574526"/>
            <a:ext cx="1227013" cy="0"/>
          </a:xfrm>
          <a:prstGeom prst="straightConnector1">
            <a:avLst/>
          </a:prstGeom>
          <a:noFill/>
          <a:ln w="19050" cap="flat" cmpd="sng">
            <a:solidFill>
              <a:schemeClr val="dk1"/>
            </a:solidFill>
            <a:prstDash val="solid"/>
            <a:round/>
            <a:headEnd type="stealth" w="med" len="med"/>
            <a:tailEnd type="none" w="sm" len="sm"/>
          </a:ln>
        </p:spPr>
      </p:cxnSp>
      <p:cxnSp>
        <p:nvCxnSpPr>
          <p:cNvPr id="607" name="Google Shape;607;p29"/>
          <p:cNvCxnSpPr/>
          <p:nvPr/>
        </p:nvCxnSpPr>
        <p:spPr>
          <a:xfrm rot="10800000">
            <a:off x="3928653" y="3595409"/>
            <a:ext cx="1216831" cy="0"/>
          </a:xfrm>
          <a:prstGeom prst="straightConnector1">
            <a:avLst/>
          </a:prstGeom>
          <a:noFill/>
          <a:ln w="19050" cap="flat" cmpd="sng">
            <a:solidFill>
              <a:schemeClr val="dk1"/>
            </a:solidFill>
            <a:prstDash val="solid"/>
            <a:round/>
            <a:headEnd type="stealth" w="med" len="med"/>
            <a:tailEnd type="none" w="sm" len="sm"/>
          </a:ln>
        </p:spPr>
      </p:cxnSp>
      <p:pic>
        <p:nvPicPr>
          <p:cNvPr id="608" name="Google Shape;608;p29"/>
          <p:cNvPicPr preferRelativeResize="0"/>
          <p:nvPr/>
        </p:nvPicPr>
        <p:blipFill rotWithShape="1">
          <a:blip r:embed="rId5">
            <a:alphaModFix/>
          </a:blip>
          <a:srcRect/>
          <a:stretch/>
        </p:blipFill>
        <p:spPr>
          <a:xfrm>
            <a:off x="1070077" y="2631192"/>
            <a:ext cx="857930" cy="857930"/>
          </a:xfrm>
          <a:prstGeom prst="rect">
            <a:avLst/>
          </a:prstGeom>
          <a:noFill/>
          <a:ln>
            <a:noFill/>
          </a:ln>
        </p:spPr>
      </p:pic>
      <p:sp>
        <p:nvSpPr>
          <p:cNvPr id="609" name="Google Shape;609;p29"/>
          <p:cNvSpPr txBox="1"/>
          <p:nvPr/>
        </p:nvSpPr>
        <p:spPr>
          <a:xfrm>
            <a:off x="133269" y="4163605"/>
            <a:ext cx="93611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Sender</a:t>
            </a:r>
            <a:endParaRPr sz="1800" b="0" i="0" u="none" strike="noStrike" cap="none">
              <a:solidFill>
                <a:srgbClr val="000000"/>
              </a:solidFill>
              <a:latin typeface="Constantia"/>
              <a:ea typeface="Constantia"/>
              <a:cs typeface="Constantia"/>
              <a:sym typeface="Constantia"/>
            </a:endParaRPr>
          </a:p>
        </p:txBody>
      </p:sp>
      <p:sp>
        <p:nvSpPr>
          <p:cNvPr id="610" name="Google Shape;610;p29"/>
          <p:cNvSpPr txBox="1"/>
          <p:nvPr/>
        </p:nvSpPr>
        <p:spPr>
          <a:xfrm>
            <a:off x="956559" y="2167913"/>
            <a:ext cx="1084965"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plaintext</a:t>
            </a:r>
            <a:endParaRPr sz="1800" b="0" i="0" u="none" strike="noStrike" cap="none">
              <a:solidFill>
                <a:srgbClr val="000000"/>
              </a:solidFill>
              <a:latin typeface="Constantia"/>
              <a:ea typeface="Constantia"/>
              <a:cs typeface="Constantia"/>
              <a:sym typeface="Constantia"/>
            </a:endParaRPr>
          </a:p>
        </p:txBody>
      </p:sp>
      <p:sp>
        <p:nvSpPr>
          <p:cNvPr id="611" name="Google Shape;611;p29"/>
          <p:cNvSpPr txBox="1"/>
          <p:nvPr/>
        </p:nvSpPr>
        <p:spPr>
          <a:xfrm>
            <a:off x="2273132" y="3274820"/>
            <a:ext cx="1536868" cy="707886"/>
          </a:xfrm>
          <a:prstGeom prst="rect">
            <a:avLst/>
          </a:prstGeom>
          <a:noFill/>
          <a:ln w="19050" cap="flat" cmpd="sng">
            <a:solidFill>
              <a:srgbClr val="3366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Encryption</a:t>
            </a:r>
            <a:endParaRPr/>
          </a:p>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Algorithm</a:t>
            </a:r>
            <a:endParaRPr/>
          </a:p>
        </p:txBody>
      </p:sp>
      <p:grpSp>
        <p:nvGrpSpPr>
          <p:cNvPr id="612" name="Google Shape;612;p29"/>
          <p:cNvGrpSpPr/>
          <p:nvPr/>
        </p:nvGrpSpPr>
        <p:grpSpPr>
          <a:xfrm>
            <a:off x="3994172" y="2608395"/>
            <a:ext cx="1034992" cy="912284"/>
            <a:chOff x="3912868" y="5295680"/>
            <a:chExt cx="1034992" cy="912284"/>
          </a:xfrm>
        </p:grpSpPr>
        <p:pic>
          <p:nvPicPr>
            <p:cNvPr id="613" name="Google Shape;613;p29"/>
            <p:cNvPicPr preferRelativeResize="0"/>
            <p:nvPr/>
          </p:nvPicPr>
          <p:blipFill rotWithShape="1">
            <a:blip r:embed="rId5">
              <a:alphaModFix/>
            </a:blip>
            <a:srcRect/>
            <a:stretch/>
          </p:blipFill>
          <p:spPr>
            <a:xfrm>
              <a:off x="3912868" y="5295680"/>
              <a:ext cx="857930" cy="857930"/>
            </a:xfrm>
            <a:prstGeom prst="rect">
              <a:avLst/>
            </a:prstGeom>
            <a:noFill/>
            <a:ln>
              <a:noFill/>
            </a:ln>
          </p:spPr>
        </p:pic>
        <p:pic>
          <p:nvPicPr>
            <p:cNvPr id="614" name="Google Shape;614;p29" descr="A picture containing metalware&#10;&#10;Description generated with high confidence"/>
            <p:cNvPicPr preferRelativeResize="0"/>
            <p:nvPr/>
          </p:nvPicPr>
          <p:blipFill rotWithShape="1">
            <a:blip r:embed="rId6">
              <a:alphaModFix/>
            </a:blip>
            <a:srcRect l="20206" r="18789"/>
            <a:stretch/>
          </p:blipFill>
          <p:spPr>
            <a:xfrm>
              <a:off x="4562252" y="5694917"/>
              <a:ext cx="385608" cy="513047"/>
            </a:xfrm>
            <a:prstGeom prst="rect">
              <a:avLst/>
            </a:prstGeom>
            <a:noFill/>
            <a:ln>
              <a:noFill/>
            </a:ln>
          </p:spPr>
        </p:pic>
      </p:grpSp>
      <p:sp>
        <p:nvSpPr>
          <p:cNvPr id="615" name="Google Shape;615;p29"/>
          <p:cNvSpPr txBox="1"/>
          <p:nvPr/>
        </p:nvSpPr>
        <p:spPr>
          <a:xfrm>
            <a:off x="3805859" y="2164334"/>
            <a:ext cx="1248705"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ciphertext</a:t>
            </a:r>
            <a:endParaRPr sz="1800" b="0" i="0" u="none" strike="noStrike" cap="none">
              <a:solidFill>
                <a:srgbClr val="000000"/>
              </a:solidFill>
              <a:latin typeface="Constantia"/>
              <a:ea typeface="Constantia"/>
              <a:cs typeface="Constantia"/>
              <a:sym typeface="Constantia"/>
            </a:endParaRPr>
          </a:p>
        </p:txBody>
      </p:sp>
      <p:sp>
        <p:nvSpPr>
          <p:cNvPr id="616" name="Google Shape;616;p29"/>
          <p:cNvSpPr txBox="1"/>
          <p:nvPr/>
        </p:nvSpPr>
        <p:spPr>
          <a:xfrm>
            <a:off x="5283836" y="3274820"/>
            <a:ext cx="1536868" cy="707886"/>
          </a:xfrm>
          <a:prstGeom prst="rect">
            <a:avLst/>
          </a:prstGeom>
          <a:noFill/>
          <a:ln w="19050" cap="flat" cmpd="sng">
            <a:solidFill>
              <a:srgbClr val="3366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Decryption</a:t>
            </a:r>
            <a:endParaRPr/>
          </a:p>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Algorithm</a:t>
            </a:r>
            <a:endParaRPr/>
          </a:p>
        </p:txBody>
      </p:sp>
      <p:cxnSp>
        <p:nvCxnSpPr>
          <p:cNvPr id="617" name="Google Shape;617;p29"/>
          <p:cNvCxnSpPr/>
          <p:nvPr/>
        </p:nvCxnSpPr>
        <p:spPr>
          <a:xfrm rot="10800000">
            <a:off x="6913778" y="3595409"/>
            <a:ext cx="1216831" cy="0"/>
          </a:xfrm>
          <a:prstGeom prst="straightConnector1">
            <a:avLst/>
          </a:prstGeom>
          <a:noFill/>
          <a:ln w="19050" cap="flat" cmpd="sng">
            <a:solidFill>
              <a:schemeClr val="dk1"/>
            </a:solidFill>
            <a:prstDash val="solid"/>
            <a:round/>
            <a:headEnd type="stealth" w="med" len="med"/>
            <a:tailEnd type="none" w="sm" len="sm"/>
          </a:ln>
        </p:spPr>
      </p:cxnSp>
      <p:pic>
        <p:nvPicPr>
          <p:cNvPr id="618" name="Google Shape;618;p29"/>
          <p:cNvPicPr preferRelativeResize="0"/>
          <p:nvPr/>
        </p:nvPicPr>
        <p:blipFill rotWithShape="1">
          <a:blip r:embed="rId5">
            <a:alphaModFix/>
          </a:blip>
          <a:srcRect/>
          <a:stretch/>
        </p:blipFill>
        <p:spPr>
          <a:xfrm>
            <a:off x="7121037" y="2631192"/>
            <a:ext cx="857930" cy="857930"/>
          </a:xfrm>
          <a:prstGeom prst="rect">
            <a:avLst/>
          </a:prstGeom>
          <a:noFill/>
          <a:ln>
            <a:noFill/>
          </a:ln>
        </p:spPr>
      </p:pic>
      <p:sp>
        <p:nvSpPr>
          <p:cNvPr id="619" name="Google Shape;619;p29"/>
          <p:cNvSpPr txBox="1"/>
          <p:nvPr/>
        </p:nvSpPr>
        <p:spPr>
          <a:xfrm>
            <a:off x="7007519" y="2218713"/>
            <a:ext cx="1084965"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plaintext</a:t>
            </a:r>
            <a:endParaRPr sz="1800" b="0" i="0" u="none" strike="noStrike" cap="none">
              <a:solidFill>
                <a:srgbClr val="000000"/>
              </a:solidFill>
              <a:latin typeface="Constantia"/>
              <a:ea typeface="Constantia"/>
              <a:cs typeface="Constantia"/>
              <a:sym typeface="Constantia"/>
            </a:endParaRPr>
          </a:p>
        </p:txBody>
      </p:sp>
      <p:sp>
        <p:nvSpPr>
          <p:cNvPr id="620" name="Google Shape;620;p29"/>
          <p:cNvSpPr txBox="1"/>
          <p:nvPr/>
        </p:nvSpPr>
        <p:spPr>
          <a:xfrm>
            <a:off x="7978967" y="4163605"/>
            <a:ext cx="103176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Receiver</a:t>
            </a:r>
            <a:endParaRPr sz="1800" b="0" i="0" u="none" strike="noStrike" cap="none">
              <a:solidFill>
                <a:srgbClr val="000000"/>
              </a:solidFill>
              <a:latin typeface="Constantia"/>
              <a:ea typeface="Constantia"/>
              <a:cs typeface="Constantia"/>
              <a:sym typeface="Constantia"/>
            </a:endParaRPr>
          </a:p>
        </p:txBody>
      </p:sp>
      <p:sp>
        <p:nvSpPr>
          <p:cNvPr id="621" name="Google Shape;621;p29"/>
          <p:cNvSpPr/>
          <p:nvPr/>
        </p:nvSpPr>
        <p:spPr>
          <a:xfrm>
            <a:off x="710154" y="4734710"/>
            <a:ext cx="41069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14141"/>
              </a:buClr>
              <a:buSzPts val="3200"/>
              <a:buFont typeface="Constantia"/>
              <a:buNone/>
            </a:pPr>
            <a:r>
              <a:rPr lang="en-US" sz="3200" b="1" i="0" u="none" strike="noStrike" cap="none">
                <a:solidFill>
                  <a:srgbClr val="414141"/>
                </a:solidFill>
                <a:latin typeface="Constantia"/>
                <a:ea typeface="Constantia"/>
                <a:cs typeface="Constantia"/>
                <a:sym typeface="Constantia"/>
              </a:rPr>
              <a:t>+</a:t>
            </a:r>
            <a:endParaRPr sz="1100" b="0" i="0" u="none" strike="noStrike" cap="none">
              <a:solidFill>
                <a:srgbClr val="000000"/>
              </a:solidFill>
              <a:latin typeface="Constantia"/>
              <a:ea typeface="Constantia"/>
              <a:cs typeface="Constantia"/>
              <a:sym typeface="Constantia"/>
            </a:endParaRPr>
          </a:p>
        </p:txBody>
      </p:sp>
      <p:pic>
        <p:nvPicPr>
          <p:cNvPr id="622" name="Google Shape;622;p29" descr="A picture containing clipart&#10;&#10;Description generated with very high confidence"/>
          <p:cNvPicPr preferRelativeResize="0"/>
          <p:nvPr/>
        </p:nvPicPr>
        <p:blipFill rotWithShape="1">
          <a:blip r:embed="rId7">
            <a:alphaModFix/>
          </a:blip>
          <a:srcRect/>
          <a:stretch/>
        </p:blipFill>
        <p:spPr>
          <a:xfrm>
            <a:off x="1198305" y="4856098"/>
            <a:ext cx="821656" cy="396837"/>
          </a:xfrm>
          <a:prstGeom prst="rect">
            <a:avLst/>
          </a:prstGeom>
          <a:noFill/>
          <a:ln>
            <a:noFill/>
          </a:ln>
        </p:spPr>
      </p:pic>
      <p:cxnSp>
        <p:nvCxnSpPr>
          <p:cNvPr id="623" name="Google Shape;623;p29"/>
          <p:cNvCxnSpPr/>
          <p:nvPr/>
        </p:nvCxnSpPr>
        <p:spPr>
          <a:xfrm flipH="1">
            <a:off x="1423359" y="3818816"/>
            <a:ext cx="744095" cy="915894"/>
          </a:xfrm>
          <a:prstGeom prst="straightConnector1">
            <a:avLst/>
          </a:prstGeom>
          <a:noFill/>
          <a:ln w="19050" cap="flat" cmpd="sng">
            <a:solidFill>
              <a:schemeClr val="dk1"/>
            </a:solidFill>
            <a:prstDash val="solid"/>
            <a:round/>
            <a:headEnd type="stealth" w="med" len="med"/>
            <a:tailEnd type="none" w="sm" len="sm"/>
          </a:ln>
        </p:spPr>
      </p:cxnSp>
      <p:pic>
        <p:nvPicPr>
          <p:cNvPr id="624" name="Google Shape;624;p29" descr="A picture containing clipart&#10;&#10;Description generated with high confidence"/>
          <p:cNvPicPr preferRelativeResize="0"/>
          <p:nvPr/>
        </p:nvPicPr>
        <p:blipFill rotWithShape="1">
          <a:blip r:embed="rId8">
            <a:alphaModFix/>
          </a:blip>
          <a:srcRect/>
          <a:stretch/>
        </p:blipFill>
        <p:spPr>
          <a:xfrm>
            <a:off x="7060933" y="4852545"/>
            <a:ext cx="922519" cy="400390"/>
          </a:xfrm>
          <a:prstGeom prst="rect">
            <a:avLst/>
          </a:prstGeom>
          <a:noFill/>
          <a:ln>
            <a:noFill/>
          </a:ln>
        </p:spPr>
      </p:pic>
      <p:cxnSp>
        <p:nvCxnSpPr>
          <p:cNvPr id="625" name="Google Shape;625;p29"/>
          <p:cNvCxnSpPr/>
          <p:nvPr/>
        </p:nvCxnSpPr>
        <p:spPr>
          <a:xfrm>
            <a:off x="6941622" y="3840336"/>
            <a:ext cx="779019" cy="971439"/>
          </a:xfrm>
          <a:prstGeom prst="straightConnector1">
            <a:avLst/>
          </a:prstGeom>
          <a:noFill/>
          <a:ln w="19050" cap="flat" cmpd="sng">
            <a:solidFill>
              <a:schemeClr val="dk1"/>
            </a:solidFill>
            <a:prstDash val="solid"/>
            <a:round/>
            <a:headEnd type="stealth" w="med" len="med"/>
            <a:tailEnd type="none" w="sm" len="sm"/>
          </a:ln>
        </p:spPr>
      </p:cxnSp>
      <p:sp>
        <p:nvSpPr>
          <p:cNvPr id="626" name="Google Shape;626;p29"/>
          <p:cNvSpPr/>
          <p:nvPr/>
        </p:nvSpPr>
        <p:spPr>
          <a:xfrm>
            <a:off x="8075130" y="4721543"/>
            <a:ext cx="410690"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414141"/>
              </a:buClr>
              <a:buSzPts val="3200"/>
              <a:buFont typeface="Constantia"/>
              <a:buNone/>
            </a:pPr>
            <a:r>
              <a:rPr lang="en-US" sz="3200" b="1" i="0" u="none" strike="noStrike" cap="none">
                <a:solidFill>
                  <a:srgbClr val="414141"/>
                </a:solidFill>
                <a:latin typeface="Constantia"/>
                <a:ea typeface="Constantia"/>
                <a:cs typeface="Constantia"/>
                <a:sym typeface="Constantia"/>
              </a:rPr>
              <a:t>+</a:t>
            </a:r>
            <a:endParaRPr sz="1100" b="0" i="0" u="none" strike="noStrike" cap="none">
              <a:solidFill>
                <a:srgbClr val="000000"/>
              </a:solidFill>
              <a:latin typeface="Constantia"/>
              <a:ea typeface="Constantia"/>
              <a:cs typeface="Constantia"/>
              <a:sym typeface="Constantia"/>
            </a:endParaRPr>
          </a:p>
        </p:txBody>
      </p:sp>
      <p:sp>
        <p:nvSpPr>
          <p:cNvPr id="627" name="Google Shape;627;p29"/>
          <p:cNvSpPr txBox="1"/>
          <p:nvPr/>
        </p:nvSpPr>
        <p:spPr>
          <a:xfrm>
            <a:off x="898001" y="5421257"/>
            <a:ext cx="243213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1800"/>
              <a:buFont typeface="Constantia"/>
              <a:buNone/>
            </a:pPr>
            <a:r>
              <a:rPr lang="en-US" sz="1800" b="1" i="0" u="none" strike="noStrike" cap="none">
                <a:solidFill>
                  <a:srgbClr val="0000FF"/>
                </a:solidFill>
                <a:latin typeface="Constantia"/>
                <a:ea typeface="Constantia"/>
                <a:cs typeface="Constantia"/>
                <a:sym typeface="Constantia"/>
              </a:rPr>
              <a:t>Receiver</a:t>
            </a:r>
            <a:r>
              <a:rPr lang="en-US" sz="1800" b="0" i="0" u="none" strike="noStrike" cap="none">
                <a:solidFill>
                  <a:srgbClr val="000000"/>
                </a:solidFill>
                <a:latin typeface="Constantia"/>
                <a:ea typeface="Constantia"/>
                <a:cs typeface="Constantia"/>
                <a:sym typeface="Constantia"/>
              </a:rPr>
              <a:t>’s Public Key</a:t>
            </a:r>
            <a:endParaRPr sz="1800" b="0" i="0" u="none" strike="noStrike" cap="none">
              <a:solidFill>
                <a:srgbClr val="000000"/>
              </a:solidFill>
              <a:latin typeface="Constantia"/>
              <a:ea typeface="Constantia"/>
              <a:cs typeface="Constantia"/>
              <a:sym typeface="Constantia"/>
            </a:endParaRPr>
          </a:p>
        </p:txBody>
      </p:sp>
      <p:sp>
        <p:nvSpPr>
          <p:cNvPr id="628" name="Google Shape;628;p29"/>
          <p:cNvSpPr txBox="1"/>
          <p:nvPr/>
        </p:nvSpPr>
        <p:spPr>
          <a:xfrm>
            <a:off x="6578600" y="5421257"/>
            <a:ext cx="243213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1800"/>
              <a:buFont typeface="Constantia"/>
              <a:buNone/>
            </a:pPr>
            <a:r>
              <a:rPr lang="en-US" sz="1800" b="1" i="0" u="none" strike="noStrike" cap="none">
                <a:solidFill>
                  <a:srgbClr val="0000FF"/>
                </a:solidFill>
                <a:latin typeface="Constantia"/>
                <a:ea typeface="Constantia"/>
                <a:cs typeface="Constantia"/>
                <a:sym typeface="Constantia"/>
              </a:rPr>
              <a:t>Receiver</a:t>
            </a:r>
            <a:r>
              <a:rPr lang="en-US" sz="1800" b="0" i="0" u="none" strike="noStrike" cap="none">
                <a:solidFill>
                  <a:srgbClr val="000000"/>
                </a:solidFill>
                <a:latin typeface="Constantia"/>
                <a:ea typeface="Constantia"/>
                <a:cs typeface="Constantia"/>
                <a:sym typeface="Constantia"/>
              </a:rPr>
              <a:t>’s Private Key</a:t>
            </a:r>
            <a:endParaRPr sz="1800" b="0" i="0" u="none" strike="noStrike" cap="none">
              <a:solidFill>
                <a:srgbClr val="000000"/>
              </a:solidFill>
              <a:latin typeface="Constantia"/>
              <a:ea typeface="Constantia"/>
              <a:cs typeface="Constantia"/>
              <a:sym typeface="Constant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pic>
        <p:nvPicPr>
          <p:cNvPr id="634" name="Google Shape;634;p30"/>
          <p:cNvPicPr preferRelativeResize="0"/>
          <p:nvPr/>
        </p:nvPicPr>
        <p:blipFill rotWithShape="1">
          <a:blip r:embed="rId3">
            <a:alphaModFix/>
          </a:blip>
          <a:srcRect/>
          <a:stretch/>
        </p:blipFill>
        <p:spPr>
          <a:xfrm>
            <a:off x="3352800" y="1981200"/>
            <a:ext cx="2438400" cy="1842977"/>
          </a:xfrm>
          <a:prstGeom prst="rect">
            <a:avLst/>
          </a:prstGeom>
          <a:noFill/>
          <a:ln>
            <a:noFill/>
          </a:ln>
        </p:spPr>
      </p:pic>
      <p:sp>
        <p:nvSpPr>
          <p:cNvPr id="635" name="Google Shape;635;p30"/>
          <p:cNvSpPr txBox="1">
            <a:spLocks noGrp="1"/>
          </p:cNvSpPr>
          <p:nvPr>
            <p:ph type="title"/>
          </p:nvPr>
        </p:nvSpPr>
        <p:spPr>
          <a:xfrm>
            <a:off x="304800" y="152400"/>
            <a:ext cx="8493125" cy="727075"/>
          </a:xfrm>
          <a:prstGeom prst="rect">
            <a:avLst/>
          </a:prstGeom>
          <a:noFill/>
          <a:ln>
            <a:noFill/>
          </a:ln>
        </p:spPr>
        <p:txBody>
          <a:bodyPr spcFirstLastPara="1" wrap="square" lIns="0" tIns="45700" rIns="0" bIns="45700" anchor="ctr" anchorCtr="0">
            <a:normAutofit fontScale="90000"/>
          </a:bodyPr>
          <a:lstStyle/>
          <a:p>
            <a:pPr marL="0" lvl="0" indent="0" algn="ctr" rtl="0">
              <a:spcBef>
                <a:spcPts val="0"/>
              </a:spcBef>
              <a:spcAft>
                <a:spcPts val="0"/>
              </a:spcAft>
              <a:buClr>
                <a:schemeClr val="dk2"/>
              </a:buClr>
              <a:buSzPct val="100000"/>
              <a:buFont typeface="Calibri"/>
              <a:buNone/>
            </a:pPr>
            <a:r>
              <a:rPr lang="en-US"/>
              <a:t>Asymmetric Cryptography</a:t>
            </a:r>
            <a:endParaRPr/>
          </a:p>
        </p:txBody>
      </p:sp>
      <p:pic>
        <p:nvPicPr>
          <p:cNvPr id="636" name="Google Shape;636;p30"/>
          <p:cNvPicPr preferRelativeResize="0"/>
          <p:nvPr/>
        </p:nvPicPr>
        <p:blipFill rotWithShape="1">
          <a:blip r:embed="rId4">
            <a:alphaModFix/>
          </a:blip>
          <a:srcRect/>
          <a:stretch/>
        </p:blipFill>
        <p:spPr>
          <a:xfrm>
            <a:off x="228600" y="1752600"/>
            <a:ext cx="1270959" cy="1295400"/>
          </a:xfrm>
          <a:prstGeom prst="rect">
            <a:avLst/>
          </a:prstGeom>
          <a:noFill/>
          <a:ln>
            <a:noFill/>
          </a:ln>
        </p:spPr>
      </p:pic>
      <p:sp>
        <p:nvSpPr>
          <p:cNvPr id="637" name="Google Shape;637;p30"/>
          <p:cNvSpPr txBox="1"/>
          <p:nvPr/>
        </p:nvSpPr>
        <p:spPr>
          <a:xfrm>
            <a:off x="304800" y="3200400"/>
            <a:ext cx="9144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Calibri"/>
                <a:ea typeface="Calibri"/>
                <a:cs typeface="Calibri"/>
                <a:sym typeface="Calibri"/>
              </a:rPr>
              <a:t>Alice</a:t>
            </a:r>
            <a:endParaRPr/>
          </a:p>
        </p:txBody>
      </p:sp>
      <p:cxnSp>
        <p:nvCxnSpPr>
          <p:cNvPr id="638" name="Google Shape;638;p30"/>
          <p:cNvCxnSpPr/>
          <p:nvPr/>
        </p:nvCxnSpPr>
        <p:spPr>
          <a:xfrm>
            <a:off x="3505200" y="2209800"/>
            <a:ext cx="3048000" cy="990600"/>
          </a:xfrm>
          <a:prstGeom prst="curvedConnector3">
            <a:avLst>
              <a:gd name="adj1" fmla="val 50000"/>
            </a:avLst>
          </a:prstGeom>
          <a:noFill/>
          <a:ln w="38100" cap="flat" cmpd="sng">
            <a:solidFill>
              <a:srgbClr val="000000"/>
            </a:solidFill>
            <a:prstDash val="solid"/>
            <a:round/>
            <a:headEnd type="none" w="sm" len="sm"/>
            <a:tailEnd type="stealth" w="med" len="med"/>
          </a:ln>
        </p:spPr>
      </p:cxnSp>
      <p:sp>
        <p:nvSpPr>
          <p:cNvPr id="639" name="Google Shape;639;p30"/>
          <p:cNvSpPr txBox="1"/>
          <p:nvPr/>
        </p:nvSpPr>
        <p:spPr>
          <a:xfrm>
            <a:off x="2209800" y="1981200"/>
            <a:ext cx="533400" cy="533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1">
                <a:solidFill>
                  <a:schemeClr val="dk1"/>
                </a:solidFill>
                <a:latin typeface="Calibri"/>
                <a:ea typeface="Calibri"/>
                <a:cs typeface="Calibri"/>
                <a:sym typeface="Calibri"/>
              </a:rPr>
              <a:t>E</a:t>
            </a:r>
            <a:endParaRPr/>
          </a:p>
        </p:txBody>
      </p:sp>
      <p:cxnSp>
        <p:nvCxnSpPr>
          <p:cNvPr id="640" name="Google Shape;640;p30"/>
          <p:cNvCxnSpPr/>
          <p:nvPr/>
        </p:nvCxnSpPr>
        <p:spPr>
          <a:xfrm>
            <a:off x="1499559" y="2057400"/>
            <a:ext cx="634041" cy="1588"/>
          </a:xfrm>
          <a:prstGeom prst="straightConnector1">
            <a:avLst/>
          </a:prstGeom>
          <a:noFill/>
          <a:ln w="12700" cap="flat" cmpd="sng">
            <a:solidFill>
              <a:srgbClr val="000000"/>
            </a:solidFill>
            <a:prstDash val="solid"/>
            <a:round/>
            <a:headEnd type="none" w="sm" len="sm"/>
            <a:tailEnd type="stealth" w="med" len="med"/>
          </a:ln>
        </p:spPr>
      </p:cxnSp>
      <p:cxnSp>
        <p:nvCxnSpPr>
          <p:cNvPr id="641" name="Google Shape;641;p30"/>
          <p:cNvCxnSpPr/>
          <p:nvPr/>
        </p:nvCxnSpPr>
        <p:spPr>
          <a:xfrm>
            <a:off x="1499559" y="2439988"/>
            <a:ext cx="634041" cy="0"/>
          </a:xfrm>
          <a:prstGeom prst="straightConnector1">
            <a:avLst/>
          </a:prstGeom>
          <a:noFill/>
          <a:ln w="12700" cap="flat" cmpd="sng">
            <a:solidFill>
              <a:srgbClr val="000000"/>
            </a:solidFill>
            <a:prstDash val="solid"/>
            <a:round/>
            <a:headEnd type="none" w="sm" len="sm"/>
            <a:tailEnd type="stealth" w="med" len="med"/>
          </a:ln>
        </p:spPr>
      </p:cxnSp>
      <p:sp>
        <p:nvSpPr>
          <p:cNvPr id="642" name="Google Shape;642;p30"/>
          <p:cNvSpPr txBox="1"/>
          <p:nvPr/>
        </p:nvSpPr>
        <p:spPr>
          <a:xfrm>
            <a:off x="1650503" y="1447800"/>
            <a:ext cx="4572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m </a:t>
            </a:r>
            <a:endParaRPr/>
          </a:p>
        </p:txBody>
      </p:sp>
      <p:sp>
        <p:nvSpPr>
          <p:cNvPr id="643" name="Google Shape;643;p30"/>
          <p:cNvSpPr txBox="1"/>
          <p:nvPr/>
        </p:nvSpPr>
        <p:spPr>
          <a:xfrm>
            <a:off x="1676400" y="2438400"/>
            <a:ext cx="9144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k</a:t>
            </a:r>
            <a:r>
              <a:rPr lang="en-US" sz="2800" b="0" baseline="-25000">
                <a:solidFill>
                  <a:schemeClr val="dk1"/>
                </a:solidFill>
                <a:latin typeface="Calibri"/>
                <a:ea typeface="Calibri"/>
                <a:cs typeface="Calibri"/>
                <a:sym typeface="Calibri"/>
              </a:rPr>
              <a:t>e</a:t>
            </a:r>
            <a:endParaRPr sz="2800" b="0" baseline="-25000">
              <a:solidFill>
                <a:schemeClr val="dk1"/>
              </a:solidFill>
              <a:latin typeface="Calibri"/>
              <a:ea typeface="Calibri"/>
              <a:cs typeface="Calibri"/>
              <a:sym typeface="Calibri"/>
            </a:endParaRPr>
          </a:p>
        </p:txBody>
      </p:sp>
      <p:cxnSp>
        <p:nvCxnSpPr>
          <p:cNvPr id="644" name="Google Shape;644;p30"/>
          <p:cNvCxnSpPr/>
          <p:nvPr/>
        </p:nvCxnSpPr>
        <p:spPr>
          <a:xfrm>
            <a:off x="2819400" y="2286000"/>
            <a:ext cx="381000" cy="1588"/>
          </a:xfrm>
          <a:prstGeom prst="straightConnector1">
            <a:avLst/>
          </a:prstGeom>
          <a:noFill/>
          <a:ln w="12700" cap="flat" cmpd="sng">
            <a:solidFill>
              <a:srgbClr val="000000"/>
            </a:solidFill>
            <a:prstDash val="solid"/>
            <a:round/>
            <a:headEnd type="none" w="sm" len="sm"/>
            <a:tailEnd type="stealth" w="med" len="med"/>
          </a:ln>
        </p:spPr>
      </p:cxnSp>
      <p:sp>
        <p:nvSpPr>
          <p:cNvPr id="645" name="Google Shape;645;p30"/>
          <p:cNvSpPr txBox="1"/>
          <p:nvPr/>
        </p:nvSpPr>
        <p:spPr>
          <a:xfrm>
            <a:off x="3200400" y="1676400"/>
            <a:ext cx="381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c</a:t>
            </a:r>
            <a:endParaRPr sz="2800" b="0">
              <a:solidFill>
                <a:schemeClr val="dk1"/>
              </a:solidFill>
              <a:latin typeface="Calibri"/>
              <a:ea typeface="Calibri"/>
              <a:cs typeface="Calibri"/>
              <a:sym typeface="Calibri"/>
            </a:endParaRPr>
          </a:p>
        </p:txBody>
      </p:sp>
      <p:sp>
        <p:nvSpPr>
          <p:cNvPr id="646" name="Google Shape;646;p30"/>
          <p:cNvSpPr txBox="1"/>
          <p:nvPr/>
        </p:nvSpPr>
        <p:spPr>
          <a:xfrm>
            <a:off x="6705600" y="2057400"/>
            <a:ext cx="609600" cy="3810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k</a:t>
            </a:r>
            <a:r>
              <a:rPr lang="en-US" sz="2800" b="0" baseline="-25000">
                <a:solidFill>
                  <a:schemeClr val="dk1"/>
                </a:solidFill>
                <a:latin typeface="Calibri"/>
                <a:ea typeface="Calibri"/>
                <a:cs typeface="Calibri"/>
                <a:sym typeface="Calibri"/>
              </a:rPr>
              <a:t>d</a:t>
            </a:r>
            <a:endParaRPr sz="2800" b="0" baseline="-25000">
              <a:solidFill>
                <a:schemeClr val="dk1"/>
              </a:solidFill>
              <a:latin typeface="Calibri"/>
              <a:ea typeface="Calibri"/>
              <a:cs typeface="Calibri"/>
              <a:sym typeface="Calibri"/>
            </a:endParaRPr>
          </a:p>
        </p:txBody>
      </p:sp>
      <p:cxnSp>
        <p:nvCxnSpPr>
          <p:cNvPr id="647" name="Google Shape;647;p30"/>
          <p:cNvCxnSpPr/>
          <p:nvPr/>
        </p:nvCxnSpPr>
        <p:spPr>
          <a:xfrm rot="5400000">
            <a:off x="6667500" y="2781300"/>
            <a:ext cx="381794" cy="794"/>
          </a:xfrm>
          <a:prstGeom prst="straightConnector1">
            <a:avLst/>
          </a:prstGeom>
          <a:noFill/>
          <a:ln w="12700" cap="flat" cmpd="sng">
            <a:solidFill>
              <a:srgbClr val="000000"/>
            </a:solidFill>
            <a:prstDash val="solid"/>
            <a:round/>
            <a:headEnd type="none" w="sm" len="sm"/>
            <a:tailEnd type="stealth" w="med" len="med"/>
          </a:ln>
        </p:spPr>
      </p:cxnSp>
      <p:cxnSp>
        <p:nvCxnSpPr>
          <p:cNvPr id="648" name="Google Shape;648;p30"/>
          <p:cNvCxnSpPr/>
          <p:nvPr/>
        </p:nvCxnSpPr>
        <p:spPr>
          <a:xfrm>
            <a:off x="7162800" y="3429000"/>
            <a:ext cx="381000" cy="1588"/>
          </a:xfrm>
          <a:prstGeom prst="straightConnector1">
            <a:avLst/>
          </a:prstGeom>
          <a:noFill/>
          <a:ln w="12700" cap="flat" cmpd="sng">
            <a:solidFill>
              <a:srgbClr val="000000"/>
            </a:solidFill>
            <a:prstDash val="solid"/>
            <a:round/>
            <a:headEnd type="none" w="sm" len="sm"/>
            <a:tailEnd type="stealth" w="med" len="med"/>
          </a:ln>
        </p:spPr>
      </p:cxnSp>
      <p:sp>
        <p:nvSpPr>
          <p:cNvPr id="649" name="Google Shape;649;p30"/>
          <p:cNvSpPr txBox="1"/>
          <p:nvPr/>
        </p:nvSpPr>
        <p:spPr>
          <a:xfrm>
            <a:off x="7543800" y="3124200"/>
            <a:ext cx="9144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m or </a:t>
            </a:r>
            <a:br>
              <a:rPr lang="en-US" sz="2800" b="0">
                <a:solidFill>
                  <a:schemeClr val="dk1"/>
                </a:solidFill>
                <a:latin typeface="Calibri"/>
                <a:ea typeface="Calibri"/>
                <a:cs typeface="Calibri"/>
                <a:sym typeface="Calibri"/>
              </a:rPr>
            </a:br>
            <a:r>
              <a:rPr lang="en-US" sz="2800" b="0">
                <a:solidFill>
                  <a:schemeClr val="dk1"/>
                </a:solidFill>
                <a:latin typeface="Calibri"/>
                <a:ea typeface="Calibri"/>
                <a:cs typeface="Calibri"/>
                <a:sym typeface="Calibri"/>
              </a:rPr>
              <a:t>error</a:t>
            </a:r>
            <a:endParaRPr/>
          </a:p>
        </p:txBody>
      </p:sp>
      <p:sp>
        <p:nvSpPr>
          <p:cNvPr id="650" name="Google Shape;650;p30"/>
          <p:cNvSpPr txBox="1"/>
          <p:nvPr/>
        </p:nvSpPr>
        <p:spPr>
          <a:xfrm>
            <a:off x="6600336" y="2972594"/>
            <a:ext cx="533400" cy="533400"/>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1">
                <a:solidFill>
                  <a:schemeClr val="dk1"/>
                </a:solidFill>
                <a:latin typeface="Calibri"/>
                <a:ea typeface="Calibri"/>
                <a:cs typeface="Calibri"/>
                <a:sym typeface="Calibri"/>
              </a:rPr>
              <a:t>D</a:t>
            </a:r>
            <a:endParaRPr/>
          </a:p>
        </p:txBody>
      </p:sp>
      <p:sp>
        <p:nvSpPr>
          <p:cNvPr id="651" name="Google Shape;651;p30"/>
          <p:cNvSpPr txBox="1"/>
          <p:nvPr/>
        </p:nvSpPr>
        <p:spPr>
          <a:xfrm>
            <a:off x="6096000" y="2667000"/>
            <a:ext cx="381000" cy="45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0">
                <a:solidFill>
                  <a:schemeClr val="dk1"/>
                </a:solidFill>
                <a:latin typeface="Calibri"/>
                <a:ea typeface="Calibri"/>
                <a:cs typeface="Calibri"/>
                <a:sym typeface="Calibri"/>
              </a:rPr>
              <a:t>c’</a:t>
            </a:r>
            <a:endParaRPr/>
          </a:p>
        </p:txBody>
      </p:sp>
      <p:sp>
        <p:nvSpPr>
          <p:cNvPr id="652" name="Google Shape;652;p30"/>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23</a:t>
            </a:fld>
            <a:endParaRPr/>
          </a:p>
        </p:txBody>
      </p:sp>
      <p:pic>
        <p:nvPicPr>
          <p:cNvPr id="653" name="Google Shape;653;p30"/>
          <p:cNvPicPr preferRelativeResize="0"/>
          <p:nvPr/>
        </p:nvPicPr>
        <p:blipFill rotWithShape="1">
          <a:blip r:embed="rId5">
            <a:alphaModFix/>
          </a:blip>
          <a:srcRect/>
          <a:stretch/>
        </p:blipFill>
        <p:spPr>
          <a:xfrm>
            <a:off x="7391400" y="1143000"/>
            <a:ext cx="1219200" cy="1515580"/>
          </a:xfrm>
          <a:prstGeom prst="rect">
            <a:avLst/>
          </a:prstGeom>
          <a:noFill/>
          <a:ln>
            <a:noFill/>
          </a:ln>
        </p:spPr>
      </p:pic>
      <p:sp>
        <p:nvSpPr>
          <p:cNvPr id="654" name="Google Shape;654;p30"/>
          <p:cNvSpPr txBox="1"/>
          <p:nvPr/>
        </p:nvSpPr>
        <p:spPr>
          <a:xfrm>
            <a:off x="7734300" y="2743200"/>
            <a:ext cx="533400" cy="3951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a:solidFill>
                  <a:schemeClr val="dk1"/>
                </a:solidFill>
                <a:latin typeface="Calibri"/>
                <a:ea typeface="Calibri"/>
                <a:cs typeface="Calibri"/>
                <a:sym typeface="Calibri"/>
              </a:rPr>
              <a:t>Bob</a:t>
            </a:r>
            <a:endParaRPr/>
          </a:p>
        </p:txBody>
      </p:sp>
      <p:sp>
        <p:nvSpPr>
          <p:cNvPr id="655" name="Google Shape;655;p30"/>
          <p:cNvSpPr txBox="1">
            <a:spLocks noGrp="1"/>
          </p:cNvSpPr>
          <p:nvPr>
            <p:ph type="body" idx="1"/>
          </p:nvPr>
        </p:nvSpPr>
        <p:spPr>
          <a:xfrm>
            <a:off x="351207" y="4215209"/>
            <a:ext cx="8447196" cy="2420144"/>
          </a:xfrm>
          <a:prstGeom prst="rect">
            <a:avLst/>
          </a:prstGeom>
          <a:noFill/>
          <a:ln>
            <a:noFill/>
          </a:ln>
        </p:spPr>
        <p:txBody>
          <a:bodyPr spcFirstLastPara="1" wrap="square" lIns="91425" tIns="45700" rIns="91425" bIns="45700" anchor="t" anchorCtr="0">
            <a:normAutofit fontScale="92500" lnSpcReduction="10000"/>
          </a:bodyPr>
          <a:lstStyle/>
          <a:p>
            <a:pPr marL="292100" lvl="0" indent="-292100" algn="l" rtl="0">
              <a:spcBef>
                <a:spcPts val="0"/>
              </a:spcBef>
              <a:spcAft>
                <a:spcPts val="0"/>
              </a:spcAft>
              <a:buSzPct val="100000"/>
              <a:buChar char="•"/>
            </a:pPr>
            <a:r>
              <a:rPr lang="en-US" sz="2800"/>
              <a:t>k</a:t>
            </a:r>
            <a:r>
              <a:rPr lang="en-US" sz="2800" baseline="-25000"/>
              <a:t>e</a:t>
            </a:r>
            <a:r>
              <a:rPr lang="en-US" sz="2800"/>
              <a:t> != k</a:t>
            </a:r>
            <a:r>
              <a:rPr lang="en-US" sz="2800" baseline="-25000"/>
              <a:t>d</a:t>
            </a:r>
            <a:endParaRPr sz="2800" baseline="-25000"/>
          </a:p>
          <a:p>
            <a:pPr marL="292100" lvl="0" indent="-292100" algn="l" rtl="0">
              <a:spcBef>
                <a:spcPts val="518"/>
              </a:spcBef>
              <a:spcAft>
                <a:spcPts val="0"/>
              </a:spcAft>
              <a:buSzPct val="100000"/>
              <a:buChar char="•"/>
            </a:pPr>
            <a:r>
              <a:rPr lang="en-US" sz="2800"/>
              <a:t>Encryption Example: </a:t>
            </a:r>
            <a:endParaRPr/>
          </a:p>
          <a:p>
            <a:pPr marL="635000" lvl="1" indent="-292100" algn="l" rtl="0">
              <a:spcBef>
                <a:spcPts val="444"/>
              </a:spcBef>
              <a:spcAft>
                <a:spcPts val="0"/>
              </a:spcAft>
              <a:buSzPct val="100000"/>
              <a:buChar char="–"/>
            </a:pPr>
            <a:r>
              <a:rPr lang="en-US" sz="2400"/>
              <a:t>Alice generates private (K</a:t>
            </a:r>
            <a:r>
              <a:rPr lang="en-US" sz="2400" baseline="-25000"/>
              <a:t>e</a:t>
            </a:r>
            <a:r>
              <a:rPr lang="en-US" sz="2400"/>
              <a:t>)/public(K</a:t>
            </a:r>
            <a:r>
              <a:rPr lang="en-US" sz="2400" baseline="-25000"/>
              <a:t>d</a:t>
            </a:r>
            <a:r>
              <a:rPr lang="en-US" sz="2400"/>
              <a:t>) keypair. Sends bob public key</a:t>
            </a:r>
            <a:endParaRPr/>
          </a:p>
          <a:p>
            <a:pPr marL="635000" lvl="1" indent="-292100" algn="l" rtl="0">
              <a:spcBef>
                <a:spcPts val="444"/>
              </a:spcBef>
              <a:spcAft>
                <a:spcPts val="0"/>
              </a:spcAft>
              <a:buSzPct val="100000"/>
              <a:buChar char="–"/>
            </a:pPr>
            <a:r>
              <a:rPr lang="en-US" sz="2400"/>
              <a:t>To encrypt a message to Alice, Bob computes c = E(m,K</a:t>
            </a:r>
            <a:r>
              <a:rPr lang="en-US" sz="2400" baseline="-25000"/>
              <a:t>e</a:t>
            </a:r>
            <a:r>
              <a:rPr lang="en-US" sz="2400"/>
              <a:t>)</a:t>
            </a:r>
            <a:endParaRPr/>
          </a:p>
          <a:p>
            <a:pPr marL="635000" lvl="1" indent="-292100" algn="l" rtl="0">
              <a:spcBef>
                <a:spcPts val="444"/>
              </a:spcBef>
              <a:spcAft>
                <a:spcPts val="0"/>
              </a:spcAft>
              <a:buSzPct val="100000"/>
              <a:buChar char="–"/>
            </a:pPr>
            <a:r>
              <a:rPr lang="en-US" sz="2400"/>
              <a:t>To decrypt, Alice computes m = D(m, K</a:t>
            </a:r>
            <a:r>
              <a:rPr lang="en-US" sz="2400" baseline="-25000"/>
              <a:t>d</a:t>
            </a:r>
            <a:r>
              <a:rPr lang="en-US" sz="2400"/>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1"/>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latin typeface="Calibri"/>
                <a:ea typeface="Calibri"/>
                <a:cs typeface="Calibri"/>
                <a:sym typeface="Calibri"/>
              </a:rPr>
              <a:t>Open vs Closed Design</a:t>
            </a:r>
            <a:endParaRPr/>
          </a:p>
        </p:txBody>
      </p:sp>
      <p:sp>
        <p:nvSpPr>
          <p:cNvPr id="662" name="Google Shape;662;p31"/>
          <p:cNvSpPr txBox="1">
            <a:spLocks noGrp="1"/>
          </p:cNvSpPr>
          <p:nvPr>
            <p:ph type="body" idx="1"/>
          </p:nvPr>
        </p:nvSpPr>
        <p:spPr>
          <a:xfrm>
            <a:off x="457200" y="1570146"/>
            <a:ext cx="8229600" cy="4724400"/>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2800"/>
              <a:buChar char="•"/>
            </a:pPr>
            <a:r>
              <a:rPr lang="en-US" sz="2800">
                <a:latin typeface="Calibri"/>
                <a:ea typeface="Calibri"/>
                <a:cs typeface="Calibri"/>
                <a:sym typeface="Calibri"/>
              </a:rPr>
              <a:t>Closed Design (as was followed in military communication during the World Wars)</a:t>
            </a:r>
            <a:endParaRPr/>
          </a:p>
          <a:p>
            <a:pPr marL="635000" lvl="1" indent="-292100" algn="l" rtl="0">
              <a:spcBef>
                <a:spcPts val="480"/>
              </a:spcBef>
              <a:spcAft>
                <a:spcPts val="0"/>
              </a:spcAft>
              <a:buSzPts val="2400"/>
              <a:buChar char="–"/>
            </a:pPr>
            <a:r>
              <a:rPr lang="en-US" sz="2400">
                <a:latin typeface="Calibri"/>
                <a:ea typeface="Calibri"/>
                <a:cs typeface="Calibri"/>
                <a:sym typeface="Calibri"/>
              </a:rPr>
              <a:t>as much information as possible is kept secret. </a:t>
            </a:r>
            <a:endParaRPr/>
          </a:p>
          <a:p>
            <a:pPr marL="635000" lvl="1" indent="-292100" algn="l" rtl="0">
              <a:spcBef>
                <a:spcPts val="480"/>
              </a:spcBef>
              <a:spcAft>
                <a:spcPts val="0"/>
              </a:spcAft>
              <a:buSzPts val="2400"/>
              <a:buChar char="–"/>
            </a:pPr>
            <a:r>
              <a:rPr lang="en-US" sz="2400">
                <a:solidFill>
                  <a:srgbClr val="C00000"/>
                </a:solidFill>
                <a:latin typeface="Calibri"/>
                <a:ea typeface="Calibri"/>
                <a:cs typeface="Calibri"/>
                <a:sym typeface="Calibri"/>
              </a:rPr>
              <a:t>Bad practice (Why?)</a:t>
            </a:r>
            <a:endParaRPr/>
          </a:p>
          <a:p>
            <a:pPr marL="292100" lvl="0" indent="-139700" algn="l" rtl="0">
              <a:spcBef>
                <a:spcPts val="480"/>
              </a:spcBef>
              <a:spcAft>
                <a:spcPts val="0"/>
              </a:spcAft>
              <a:buSzPts val="2400"/>
              <a:buNone/>
            </a:pPr>
            <a:endParaRPr sz="2400" b="1">
              <a:latin typeface="Calibri"/>
              <a:ea typeface="Calibri"/>
              <a:cs typeface="Calibri"/>
              <a:sym typeface="Calibri"/>
            </a:endParaRPr>
          </a:p>
          <a:p>
            <a:pPr marL="292100" lvl="0" indent="-292100" algn="l" rtl="0">
              <a:spcBef>
                <a:spcPts val="560"/>
              </a:spcBef>
              <a:spcAft>
                <a:spcPts val="0"/>
              </a:spcAft>
              <a:buSzPts val="2800"/>
              <a:buChar char="•"/>
            </a:pPr>
            <a:r>
              <a:rPr lang="en-US" sz="2800" b="1">
                <a:latin typeface="Calibri"/>
                <a:ea typeface="Calibri"/>
                <a:cs typeface="Calibri"/>
                <a:sym typeface="Calibri"/>
              </a:rPr>
              <a:t>Open Design (</a:t>
            </a:r>
            <a:r>
              <a:rPr lang="en-US" sz="2800" b="1" i="1">
                <a:latin typeface="Calibri"/>
                <a:ea typeface="Calibri"/>
                <a:cs typeface="Calibri"/>
                <a:sym typeface="Calibri"/>
              </a:rPr>
              <a:t>Kerckhoffs' principle</a:t>
            </a:r>
            <a:r>
              <a:rPr lang="en-US" sz="2800" b="1">
                <a:latin typeface="Calibri"/>
                <a:ea typeface="Calibri"/>
                <a:cs typeface="Calibri"/>
                <a:sym typeface="Calibri"/>
              </a:rPr>
              <a:t>)</a:t>
            </a:r>
            <a:endParaRPr/>
          </a:p>
          <a:p>
            <a:pPr marL="635000" lvl="1" indent="-292100" algn="l" rtl="0">
              <a:spcBef>
                <a:spcPts val="480"/>
              </a:spcBef>
              <a:spcAft>
                <a:spcPts val="0"/>
              </a:spcAft>
              <a:buSzPts val="2400"/>
              <a:buChar char="–"/>
            </a:pPr>
            <a:r>
              <a:rPr lang="en-US" sz="2400" b="1">
                <a:latin typeface="Calibri"/>
                <a:ea typeface="Calibri"/>
                <a:cs typeface="Calibri"/>
                <a:sym typeface="Calibri"/>
              </a:rPr>
              <a:t>Keep everything public, except the key</a:t>
            </a:r>
            <a:endParaRPr/>
          </a:p>
          <a:p>
            <a:pPr marL="635000" lvl="1" indent="-292100" algn="l" rtl="0">
              <a:spcBef>
                <a:spcPts val="480"/>
              </a:spcBef>
              <a:spcAft>
                <a:spcPts val="0"/>
              </a:spcAft>
              <a:buSzPts val="2400"/>
              <a:buChar char="–"/>
            </a:pPr>
            <a:r>
              <a:rPr lang="en-US" sz="2400" b="1">
                <a:latin typeface="Calibri"/>
                <a:ea typeface="Calibri"/>
                <a:cs typeface="Calibri"/>
                <a:sym typeface="Calibri"/>
              </a:rPr>
              <a:t>Good practice – this is what we focus upon!</a:t>
            </a:r>
            <a:endParaRPr/>
          </a:p>
        </p:txBody>
      </p:sp>
      <p:sp>
        <p:nvSpPr>
          <p:cNvPr id="663" name="Google Shape;663;p31"/>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Tahoma"/>
                <a:ea typeface="Tahoma"/>
                <a:cs typeface="Tahoma"/>
                <a:sym typeface="Tahoma"/>
              </a:rPr>
              <a:t>24</a:t>
            </a:fld>
            <a:endParaRPr sz="1200">
              <a:solidFill>
                <a:srgbClr val="898989"/>
              </a:solidFill>
              <a:latin typeface="Tahoma"/>
              <a:ea typeface="Tahoma"/>
              <a:cs typeface="Tahoma"/>
              <a:sym typeface="Tahom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Covered in this class</a:t>
            </a:r>
            <a:endParaRPr/>
          </a:p>
        </p:txBody>
      </p:sp>
      <p:graphicFrame>
        <p:nvGraphicFramePr>
          <p:cNvPr id="670" name="Google Shape;670;p32"/>
          <p:cNvGraphicFramePr/>
          <p:nvPr/>
        </p:nvGraphicFramePr>
        <p:xfrm>
          <a:off x="304800" y="2123440"/>
          <a:ext cx="8516150" cy="3017550"/>
        </p:xfrm>
        <a:graphic>
          <a:graphicData uri="http://schemas.openxmlformats.org/drawingml/2006/table">
            <a:tbl>
              <a:tblPr firstRow="1" bandRow="1">
                <a:noFill/>
                <a:tableStyleId>{97E263AB-0BDE-495C-AE59-01BCD83E889E}</a:tableStyleId>
              </a:tblPr>
              <a:tblGrid>
                <a:gridCol w="2493175">
                  <a:extLst>
                    <a:ext uri="{9D8B030D-6E8A-4147-A177-3AD203B41FA5}">
                      <a16:colId xmlns:a16="http://schemas.microsoft.com/office/drawing/2014/main" val="20000"/>
                    </a:ext>
                  </a:extLst>
                </a:gridCol>
                <a:gridCol w="3190350">
                  <a:extLst>
                    <a:ext uri="{9D8B030D-6E8A-4147-A177-3AD203B41FA5}">
                      <a16:colId xmlns:a16="http://schemas.microsoft.com/office/drawing/2014/main" val="20001"/>
                    </a:ext>
                  </a:extLst>
                </a:gridCol>
                <a:gridCol w="2832625">
                  <a:extLst>
                    <a:ext uri="{9D8B030D-6E8A-4147-A177-3AD203B41FA5}">
                      <a16:colId xmlns:a16="http://schemas.microsoft.com/office/drawing/2014/main" val="20002"/>
                    </a:ext>
                  </a:extLst>
                </a:gridCol>
              </a:tblGrid>
              <a:tr h="514000">
                <a:tc>
                  <a:txBody>
                    <a:bodyPr/>
                    <a:lstStyle/>
                    <a:p>
                      <a:pPr marL="0" marR="0" lvl="0" indent="0" algn="l" rtl="0">
                        <a:spcBef>
                          <a:spcPts val="0"/>
                        </a:spcBef>
                        <a:spcAft>
                          <a:spcPts val="0"/>
                        </a:spcAft>
                        <a:buNone/>
                      </a:pPr>
                      <a:endParaRPr sz="2000"/>
                    </a:p>
                  </a:txBody>
                  <a:tcPr marL="91450" marR="91450" marT="45725" marB="45725"/>
                </a:tc>
                <a:tc>
                  <a:txBody>
                    <a:bodyPr/>
                    <a:lstStyle/>
                    <a:p>
                      <a:pPr marL="0" marR="0" lvl="0" indent="0" algn="l" rtl="0">
                        <a:spcBef>
                          <a:spcPts val="0"/>
                        </a:spcBef>
                        <a:spcAft>
                          <a:spcPts val="0"/>
                        </a:spcAft>
                        <a:buNone/>
                      </a:pPr>
                      <a:r>
                        <a:rPr lang="en-US" sz="2000"/>
                        <a:t>Symmetric Trust Model</a:t>
                      </a:r>
                      <a:endParaRPr/>
                    </a:p>
                  </a:txBody>
                  <a:tcPr marL="91450" marR="91450" marT="45725" marB="45725"/>
                </a:tc>
                <a:tc>
                  <a:txBody>
                    <a:bodyPr/>
                    <a:lstStyle/>
                    <a:p>
                      <a:pPr marL="0" marR="0" lvl="0" indent="0" algn="l" rtl="0">
                        <a:spcBef>
                          <a:spcPts val="0"/>
                        </a:spcBef>
                        <a:spcAft>
                          <a:spcPts val="0"/>
                        </a:spcAft>
                        <a:buNone/>
                      </a:pPr>
                      <a:r>
                        <a:rPr lang="en-US" sz="2000"/>
                        <a:t>Asymmetric Trust Model</a:t>
                      </a:r>
                      <a:endParaRPr/>
                    </a:p>
                  </a:txBody>
                  <a:tcPr marL="91450" marR="91450" marT="45725" marB="45725"/>
                </a:tc>
                <a:extLst>
                  <a:ext uri="{0D108BD9-81ED-4DB2-BD59-A6C34878D82A}">
                    <a16:rowId xmlns:a16="http://schemas.microsoft.com/office/drawing/2014/main" val="10000"/>
                  </a:ext>
                </a:extLst>
              </a:tr>
              <a:tr h="887175">
                <a:tc>
                  <a:txBody>
                    <a:bodyPr/>
                    <a:lstStyle/>
                    <a:p>
                      <a:pPr marL="0" marR="0" lvl="0" indent="0" algn="l" rtl="0">
                        <a:spcBef>
                          <a:spcPts val="0"/>
                        </a:spcBef>
                        <a:spcAft>
                          <a:spcPts val="0"/>
                        </a:spcAft>
                        <a:buNone/>
                      </a:pPr>
                      <a:r>
                        <a:rPr lang="en-US" sz="2000"/>
                        <a:t>Message Confidentiality</a:t>
                      </a:r>
                      <a:endParaRPr/>
                    </a:p>
                  </a:txBody>
                  <a:tcPr marL="91450" marR="91450" marT="45725" marB="45725"/>
                </a:tc>
                <a:tc>
                  <a:txBody>
                    <a:bodyPr/>
                    <a:lstStyle/>
                    <a:p>
                      <a:pPr marL="0" marR="0" lvl="0" indent="0" algn="l" rtl="0">
                        <a:spcBef>
                          <a:spcPts val="0"/>
                        </a:spcBef>
                        <a:spcAft>
                          <a:spcPts val="0"/>
                        </a:spcAft>
                        <a:buNone/>
                      </a:pPr>
                      <a:r>
                        <a:rPr lang="en-US" sz="2000"/>
                        <a:t>Symmetric encryption</a:t>
                      </a:r>
                      <a:endParaRPr/>
                    </a:p>
                    <a:p>
                      <a:pPr marL="342900" marR="0" lvl="0" indent="-342900" algn="l" rtl="0">
                        <a:spcBef>
                          <a:spcPts val="0"/>
                        </a:spcBef>
                        <a:spcAft>
                          <a:spcPts val="0"/>
                        </a:spcAft>
                        <a:buClr>
                          <a:schemeClr val="dk1"/>
                        </a:buClr>
                        <a:buSzPts val="2000"/>
                        <a:buFont typeface="Arial"/>
                        <a:buChar char="•"/>
                      </a:pPr>
                      <a:r>
                        <a:rPr lang="en-US" sz="2000"/>
                        <a:t>Stream Ciphers</a:t>
                      </a:r>
                      <a:endParaRPr/>
                    </a:p>
                    <a:p>
                      <a:pPr marL="342900" marR="0" lvl="0" indent="-342900" algn="l" rtl="0">
                        <a:spcBef>
                          <a:spcPts val="0"/>
                        </a:spcBef>
                        <a:spcAft>
                          <a:spcPts val="0"/>
                        </a:spcAft>
                        <a:buClr>
                          <a:schemeClr val="dk1"/>
                        </a:buClr>
                        <a:buSzPts val="2000"/>
                        <a:buFont typeface="Arial"/>
                        <a:buChar char="•"/>
                      </a:pPr>
                      <a:r>
                        <a:rPr lang="en-US" sz="2000"/>
                        <a:t>Block Ciphers </a:t>
                      </a:r>
                      <a:br>
                        <a:rPr lang="en-US" sz="2000"/>
                      </a:br>
                      <a:endParaRPr sz="2000"/>
                    </a:p>
                  </a:txBody>
                  <a:tcPr marL="91450" marR="91450" marT="45725" marB="45725"/>
                </a:tc>
                <a:tc>
                  <a:txBody>
                    <a:bodyPr/>
                    <a:lstStyle/>
                    <a:p>
                      <a:pPr marL="0" marR="0" lvl="0" indent="0" algn="l" rtl="0">
                        <a:spcBef>
                          <a:spcPts val="0"/>
                        </a:spcBef>
                        <a:spcAft>
                          <a:spcPts val="0"/>
                        </a:spcAft>
                        <a:buNone/>
                      </a:pPr>
                      <a:r>
                        <a:rPr lang="en-US" sz="2000"/>
                        <a:t>Asymmetric encryption</a:t>
                      </a:r>
                      <a:br>
                        <a:rPr lang="en-US" sz="2000"/>
                      </a:br>
                      <a:r>
                        <a:rPr lang="en-US" sz="2000"/>
                        <a:t> (public key encryption)</a:t>
                      </a:r>
                      <a:endParaRPr sz="2000"/>
                    </a:p>
                  </a:txBody>
                  <a:tcPr marL="91450" marR="91450" marT="45725" marB="45725"/>
                </a:tc>
                <a:extLst>
                  <a:ext uri="{0D108BD9-81ED-4DB2-BD59-A6C34878D82A}">
                    <a16:rowId xmlns:a16="http://schemas.microsoft.com/office/drawing/2014/main" val="10001"/>
                  </a:ext>
                </a:extLst>
              </a:tr>
              <a:tr h="514000">
                <a:tc>
                  <a:txBody>
                    <a:bodyPr/>
                    <a:lstStyle/>
                    <a:p>
                      <a:pPr marL="0" marR="0" lvl="0" indent="0" algn="l" rtl="0">
                        <a:spcBef>
                          <a:spcPts val="0"/>
                        </a:spcBef>
                        <a:spcAft>
                          <a:spcPts val="0"/>
                        </a:spcAft>
                        <a:buNone/>
                      </a:pPr>
                      <a:r>
                        <a:rPr lang="en-US" sz="2000"/>
                        <a:t>Message Authenticity and Integrity</a:t>
                      </a:r>
                      <a:endParaRPr sz="2000"/>
                    </a:p>
                  </a:txBody>
                  <a:tcPr marL="91450" marR="91450" marT="45725" marB="45725"/>
                </a:tc>
                <a:tc>
                  <a:txBody>
                    <a:bodyPr/>
                    <a:lstStyle/>
                    <a:p>
                      <a:pPr marL="0" marR="0" lvl="0" indent="0" algn="l" rtl="0">
                        <a:spcBef>
                          <a:spcPts val="0"/>
                        </a:spcBef>
                        <a:spcAft>
                          <a:spcPts val="0"/>
                        </a:spcAft>
                        <a:buNone/>
                      </a:pPr>
                      <a:r>
                        <a:rPr lang="en-US" sz="2000"/>
                        <a:t>Message Authenticity Code</a:t>
                      </a:r>
                      <a:br>
                        <a:rPr lang="en-US" sz="2000"/>
                      </a:br>
                      <a:r>
                        <a:rPr lang="en-US" sz="2000"/>
                        <a:t>(MAC)</a:t>
                      </a:r>
                      <a:endParaRPr sz="2000"/>
                    </a:p>
                  </a:txBody>
                  <a:tcPr marL="91450" marR="91450" marT="45725" marB="45725"/>
                </a:tc>
                <a:tc>
                  <a:txBody>
                    <a:bodyPr/>
                    <a:lstStyle/>
                    <a:p>
                      <a:pPr marL="0" marR="0" lvl="0" indent="0" algn="l" rtl="0">
                        <a:spcBef>
                          <a:spcPts val="0"/>
                        </a:spcBef>
                        <a:spcAft>
                          <a:spcPts val="0"/>
                        </a:spcAft>
                        <a:buNone/>
                      </a:pPr>
                      <a:r>
                        <a:rPr lang="en-US" sz="2000"/>
                        <a:t>Digital Signature Scheme</a:t>
                      </a:r>
                      <a:endParaRPr/>
                    </a:p>
                  </a:txBody>
                  <a:tcPr marL="91450" marR="91450" marT="45725" marB="45725"/>
                </a:tc>
                <a:extLst>
                  <a:ext uri="{0D108BD9-81ED-4DB2-BD59-A6C34878D82A}">
                    <a16:rowId xmlns:a16="http://schemas.microsoft.com/office/drawing/2014/main" val="10002"/>
                  </a:ext>
                </a:extLst>
              </a:tr>
            </a:tbl>
          </a:graphicData>
        </a:graphic>
      </p:graphicFrame>
      <p:sp>
        <p:nvSpPr>
          <p:cNvPr id="671" name="Google Shape;671;p3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672" name="Google Shape;672;p32"/>
          <p:cNvSpPr/>
          <p:nvPr/>
        </p:nvSpPr>
        <p:spPr>
          <a:xfrm>
            <a:off x="1066800" y="1219200"/>
            <a:ext cx="2590800" cy="762000"/>
          </a:xfrm>
          <a:prstGeom prst="wedgeRoundRectCallout">
            <a:avLst>
              <a:gd name="adj1" fmla="val 77784"/>
              <a:gd name="adj2" fmla="val 88672"/>
              <a:gd name="adj3" fmla="val 16667"/>
            </a:avLst>
          </a:prstGeom>
          <a:solidFill>
            <a:schemeClr val="lt1"/>
          </a:solidFill>
          <a:ln w="25400" cap="flat" cmpd="sng">
            <a:solidFill>
              <a:schemeClr val="accent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spcBef>
                <a:spcPts val="0"/>
              </a:spcBef>
              <a:spcAft>
                <a:spcPts val="0"/>
              </a:spcAft>
              <a:buNone/>
            </a:pPr>
            <a:r>
              <a:rPr lang="en-US" sz="2400">
                <a:solidFill>
                  <a:srgbClr val="000000"/>
                </a:solidFill>
                <a:latin typeface="Cambria"/>
                <a:ea typeface="Cambria"/>
                <a:cs typeface="Cambria"/>
                <a:sym typeface="Cambria"/>
              </a:rPr>
              <a:t>everyone shares </a:t>
            </a:r>
            <a:r>
              <a:rPr lang="en-US" sz="2400" i="1" u="sng">
                <a:solidFill>
                  <a:schemeClr val="dk2"/>
                </a:solidFill>
                <a:latin typeface="Cambria"/>
                <a:ea typeface="Cambria"/>
                <a:cs typeface="Cambria"/>
                <a:sym typeface="Cambria"/>
              </a:rPr>
              <a:t>same</a:t>
            </a:r>
            <a:r>
              <a:rPr lang="en-US" sz="2400">
                <a:solidFill>
                  <a:srgbClr val="000000"/>
                </a:solidFill>
                <a:latin typeface="Cambria"/>
                <a:ea typeface="Cambria"/>
                <a:cs typeface="Cambria"/>
                <a:sym typeface="Cambria"/>
              </a:rPr>
              <a:t> secret k</a:t>
            </a:r>
            <a:endParaRPr/>
          </a:p>
        </p:txBody>
      </p:sp>
      <p:sp>
        <p:nvSpPr>
          <p:cNvPr id="673" name="Google Shape;673;p32"/>
          <p:cNvSpPr/>
          <p:nvPr/>
        </p:nvSpPr>
        <p:spPr>
          <a:xfrm>
            <a:off x="6915944" y="1219200"/>
            <a:ext cx="1905000" cy="762000"/>
          </a:xfrm>
          <a:prstGeom prst="wedgeRoundRectCallout">
            <a:avLst>
              <a:gd name="adj1" fmla="val -35708"/>
              <a:gd name="adj2" fmla="val 85917"/>
              <a:gd name="adj3" fmla="val 16667"/>
            </a:avLst>
          </a:prstGeom>
          <a:solidFill>
            <a:schemeClr val="lt1"/>
          </a:solidFill>
          <a:ln w="25400" cap="flat" cmpd="sng">
            <a:solidFill>
              <a:schemeClr val="accent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spcBef>
                <a:spcPts val="0"/>
              </a:spcBef>
              <a:spcAft>
                <a:spcPts val="0"/>
              </a:spcAft>
              <a:buNone/>
            </a:pPr>
            <a:r>
              <a:rPr lang="en-US" sz="2400">
                <a:solidFill>
                  <a:srgbClr val="000000"/>
                </a:solidFill>
                <a:latin typeface="Cambria"/>
                <a:ea typeface="Cambria"/>
                <a:cs typeface="Cambria"/>
                <a:sym typeface="Cambria"/>
              </a:rPr>
              <a:t>Only 1 party has a secret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g10fef273b40_0_0"/>
          <p:cNvSpPr txBox="1">
            <a:spLocks noGrp="1"/>
          </p:cNvSpPr>
          <p:nvPr>
            <p:ph type="title"/>
          </p:nvPr>
        </p:nvSpPr>
        <p:spPr>
          <a:xfrm>
            <a:off x="457200" y="152400"/>
            <a:ext cx="8229600" cy="1143000"/>
          </a:xfrm>
          <a:prstGeom prst="rect">
            <a:avLst/>
          </a:prstGeom>
        </p:spPr>
        <p:txBody>
          <a:bodyPr spcFirstLastPara="1" wrap="square" lIns="0" tIns="45700" rIns="0" bIns="45700" anchor="ctr" anchorCtr="0">
            <a:normAutofit/>
          </a:bodyPr>
          <a:lstStyle/>
          <a:p>
            <a:pPr marL="0" lvl="0" indent="0" algn="ctr" rtl="0">
              <a:spcBef>
                <a:spcPts val="0"/>
              </a:spcBef>
              <a:spcAft>
                <a:spcPts val="0"/>
              </a:spcAft>
              <a:buNone/>
            </a:pPr>
            <a:r>
              <a:rPr lang="en-US"/>
              <a:t>Criticality of key size</a:t>
            </a:r>
            <a:endParaRPr/>
          </a:p>
        </p:txBody>
      </p:sp>
      <p:sp>
        <p:nvSpPr>
          <p:cNvPr id="680" name="Google Shape;680;g10fef273b40_0_0"/>
          <p:cNvSpPr txBox="1">
            <a:spLocks noGrp="1"/>
          </p:cNvSpPr>
          <p:nvPr>
            <p:ph type="body" idx="1"/>
          </p:nvPr>
        </p:nvSpPr>
        <p:spPr>
          <a:xfrm>
            <a:off x="457200" y="1371600"/>
            <a:ext cx="8229600" cy="4754700"/>
          </a:xfrm>
          <a:prstGeom prst="rect">
            <a:avLst/>
          </a:prstGeom>
        </p:spPr>
        <p:txBody>
          <a:bodyPr spcFirstLastPara="1" wrap="square" lIns="91425" tIns="45700" rIns="91425" bIns="45700" anchor="t" anchorCtr="0">
            <a:normAutofit lnSpcReduction="10000"/>
          </a:bodyPr>
          <a:lstStyle/>
          <a:p>
            <a:pPr marL="0" lvl="0" indent="0" algn="l" rtl="0">
              <a:spcBef>
                <a:spcPts val="360"/>
              </a:spcBef>
              <a:spcAft>
                <a:spcPts val="0"/>
              </a:spcAft>
              <a:buNone/>
            </a:pPr>
            <a:r>
              <a:rPr lang="en-US"/>
              <a:t>The key is the only secret.</a:t>
            </a:r>
            <a:endParaRPr/>
          </a:p>
          <a:p>
            <a:pPr marL="0" lvl="0" indent="0" algn="l" rtl="0">
              <a:spcBef>
                <a:spcPts val="360"/>
              </a:spcBef>
              <a:spcAft>
                <a:spcPts val="0"/>
              </a:spcAft>
              <a:buNone/>
            </a:pPr>
            <a:r>
              <a:rPr lang="en-US"/>
              <a:t>How to find the key?</a:t>
            </a:r>
            <a:endParaRPr/>
          </a:p>
          <a:p>
            <a:pPr marL="457200" lvl="0" indent="-342900" algn="l" rtl="0">
              <a:spcBef>
                <a:spcPts val="360"/>
              </a:spcBef>
              <a:spcAft>
                <a:spcPts val="0"/>
              </a:spcAft>
              <a:buSzPts val="1800"/>
              <a:buChar char="•"/>
            </a:pPr>
            <a:r>
              <a:rPr lang="en-US"/>
              <a:t>Brute Force, try all possible keys but…</a:t>
            </a:r>
            <a:endParaRPr/>
          </a:p>
          <a:p>
            <a:pPr marL="457200" lvl="0" indent="-342900" algn="l" rtl="0">
              <a:spcBef>
                <a:spcPts val="0"/>
              </a:spcBef>
              <a:spcAft>
                <a:spcPts val="0"/>
              </a:spcAft>
              <a:buSzPts val="1800"/>
              <a:buChar char="•"/>
            </a:pPr>
            <a:r>
              <a:rPr lang="en-US"/>
              <a:t>Cryptanalysis</a:t>
            </a:r>
            <a:endParaRPr/>
          </a:p>
          <a:p>
            <a:pPr marL="0" lvl="0" indent="0" algn="l" rtl="0">
              <a:spcBef>
                <a:spcPts val="360"/>
              </a:spcBef>
              <a:spcAft>
                <a:spcPts val="0"/>
              </a:spcAft>
              <a:buNone/>
            </a:pPr>
            <a:endParaRPr/>
          </a:p>
          <a:p>
            <a:pPr marL="0" lvl="0" indent="0" algn="l" rtl="0">
              <a:spcBef>
                <a:spcPts val="360"/>
              </a:spcBef>
              <a:spcAft>
                <a:spcPts val="0"/>
              </a:spcAft>
              <a:buNone/>
            </a:pPr>
            <a:r>
              <a:rPr lang="en-US"/>
              <a:t>how do we know when we succeed?</a:t>
            </a:r>
            <a:endParaRPr/>
          </a:p>
          <a:p>
            <a:pPr marL="0" lvl="0" indent="0" algn="l" rtl="0">
              <a:spcBef>
                <a:spcPts val="360"/>
              </a:spcBef>
              <a:spcAft>
                <a:spcPts val="0"/>
              </a:spcAft>
              <a:buNone/>
            </a:pPr>
            <a:endParaRPr/>
          </a:p>
          <a:p>
            <a:pPr marL="0" lvl="0" indent="0" algn="l" rtl="0">
              <a:spcBef>
                <a:spcPts val="360"/>
              </a:spcBef>
              <a:spcAft>
                <a:spcPts val="0"/>
              </a:spcAft>
              <a:buNone/>
            </a:pPr>
            <a:r>
              <a:rPr lang="en-US"/>
              <a:t>16 bit keys -&gt; 65636 possibilities?</a:t>
            </a:r>
            <a:endParaRPr/>
          </a:p>
          <a:p>
            <a:pPr marL="0" lvl="0" indent="0" algn="l" rtl="0">
              <a:spcBef>
                <a:spcPts val="360"/>
              </a:spcBef>
              <a:spcAft>
                <a:spcPts val="0"/>
              </a:spcAft>
              <a:buNone/>
            </a:pPr>
            <a:r>
              <a:rPr lang="en-US" u="sng">
                <a:solidFill>
                  <a:schemeClr val="hlink"/>
                </a:solidFill>
                <a:hlinkClick r:id="rId3"/>
              </a:rPr>
              <a:t>https://www.keylength.com/en/4/</a:t>
            </a:r>
            <a:endParaRPr/>
          </a:p>
        </p:txBody>
      </p:sp>
      <p:sp>
        <p:nvSpPr>
          <p:cNvPr id="681" name="Google Shape;681;g10fef273b40_0_0"/>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6"/>
        <p:cNvGrpSpPr/>
        <p:nvPr/>
      </p:nvGrpSpPr>
      <p:grpSpPr>
        <a:xfrm>
          <a:off x="0" y="0"/>
          <a:ext cx="0" cy="0"/>
          <a:chOff x="0" y="0"/>
          <a:chExt cx="0" cy="0"/>
        </a:xfrm>
      </p:grpSpPr>
      <p:sp>
        <p:nvSpPr>
          <p:cNvPr id="687" name="Google Shape;687;g10fef273b40_0_8"/>
          <p:cNvSpPr txBox="1">
            <a:spLocks noGrp="1"/>
          </p:cNvSpPr>
          <p:nvPr>
            <p:ph type="title"/>
          </p:nvPr>
        </p:nvSpPr>
        <p:spPr>
          <a:xfrm>
            <a:off x="457200" y="152400"/>
            <a:ext cx="8229600" cy="1143000"/>
          </a:xfrm>
          <a:prstGeom prst="rect">
            <a:avLst/>
          </a:prstGeom>
        </p:spPr>
        <p:txBody>
          <a:bodyPr spcFirstLastPara="1" wrap="square" lIns="0" tIns="45700" rIns="0" bIns="45700" anchor="ctr" anchorCtr="0">
            <a:normAutofit/>
          </a:bodyPr>
          <a:lstStyle/>
          <a:p>
            <a:pPr marL="0" lvl="0" indent="0" algn="ctr" rtl="0">
              <a:spcBef>
                <a:spcPts val="0"/>
              </a:spcBef>
              <a:spcAft>
                <a:spcPts val="0"/>
              </a:spcAft>
              <a:buNone/>
            </a:pPr>
            <a:r>
              <a:rPr lang="en-US"/>
              <a:t>Breaking encryption</a:t>
            </a:r>
            <a:endParaRPr/>
          </a:p>
        </p:txBody>
      </p:sp>
      <p:sp>
        <p:nvSpPr>
          <p:cNvPr id="688" name="Google Shape;688;g10fef273b40_0_8"/>
          <p:cNvSpPr txBox="1">
            <a:spLocks noGrp="1"/>
          </p:cNvSpPr>
          <p:nvPr>
            <p:ph type="body" idx="1"/>
          </p:nvPr>
        </p:nvSpPr>
        <p:spPr>
          <a:xfrm>
            <a:off x="457200" y="1371600"/>
            <a:ext cx="8229600" cy="47547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a:t>One difficulty is knowing when we have broken the key.</a:t>
            </a:r>
            <a:endParaRPr/>
          </a:p>
          <a:p>
            <a:pPr marL="0" lvl="0" indent="0" algn="l" rtl="0">
              <a:spcBef>
                <a:spcPts val="360"/>
              </a:spcBef>
              <a:spcAft>
                <a:spcPts val="0"/>
              </a:spcAft>
              <a:buNone/>
            </a:pPr>
            <a:endParaRPr/>
          </a:p>
        </p:txBody>
      </p:sp>
      <p:sp>
        <p:nvSpPr>
          <p:cNvPr id="689" name="Google Shape;689;g10fef273b40_0_8"/>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graphicFrame>
        <p:nvGraphicFramePr>
          <p:cNvPr id="690" name="Google Shape;690;g10fef273b40_0_8"/>
          <p:cNvGraphicFramePr/>
          <p:nvPr/>
        </p:nvGraphicFramePr>
        <p:xfrm>
          <a:off x="952500" y="3048000"/>
          <a:ext cx="7239000" cy="1584840"/>
        </p:xfrm>
        <a:graphic>
          <a:graphicData uri="http://schemas.openxmlformats.org/drawingml/2006/table">
            <a:tbl>
              <a:tblPr>
                <a:noFill/>
                <a:tableStyleId>{7CC5EA60-5B36-4A08-9564-8F2B5E217312}</a:tableStyleId>
              </a:tblPr>
              <a:tblGrid>
                <a:gridCol w="2413000">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r>
                        <a:rPr lang="en-US"/>
                        <a:t>Plain Text</a:t>
                      </a:r>
                      <a:endParaRPr/>
                    </a:p>
                  </a:txBody>
                  <a:tcPr marL="91425" marR="91425" marT="91425" marB="91425"/>
                </a:tc>
                <a:tc>
                  <a:txBody>
                    <a:bodyPr/>
                    <a:lstStyle/>
                    <a:p>
                      <a:pPr marL="0" lvl="0" indent="0" algn="l" rtl="0">
                        <a:spcBef>
                          <a:spcPts val="0"/>
                        </a:spcBef>
                        <a:spcAft>
                          <a:spcPts val="0"/>
                        </a:spcAft>
                        <a:buNone/>
                      </a:pPr>
                      <a:r>
                        <a:rPr lang="en-US"/>
                        <a:t>Cipher Text</a:t>
                      </a:r>
                      <a:endParaRPr/>
                    </a:p>
                  </a:txBody>
                  <a:tcPr marL="91425" marR="91425" marT="91425" marB="91425"/>
                </a:tc>
                <a:tc>
                  <a:txBody>
                    <a:bodyPr/>
                    <a:lstStyle/>
                    <a:p>
                      <a:pPr marL="0" lvl="0" indent="0" algn="l" rtl="0">
                        <a:spcBef>
                          <a:spcPts val="0"/>
                        </a:spcBef>
                        <a:spcAft>
                          <a:spcPts val="0"/>
                        </a:spcAft>
                        <a:buNone/>
                      </a:pPr>
                      <a:r>
                        <a:rPr lang="en-US"/>
                        <a:t>Type of Attack</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US"/>
                        <a:t>Unknown</a:t>
                      </a:r>
                      <a:endParaRPr/>
                    </a:p>
                  </a:txBody>
                  <a:tcPr marL="91425" marR="91425" marT="91425" marB="91425"/>
                </a:tc>
                <a:tc>
                  <a:txBody>
                    <a:bodyPr/>
                    <a:lstStyle/>
                    <a:p>
                      <a:pPr marL="0" lvl="0" indent="0" algn="l" rtl="0">
                        <a:spcBef>
                          <a:spcPts val="0"/>
                        </a:spcBef>
                        <a:spcAft>
                          <a:spcPts val="0"/>
                        </a:spcAft>
                        <a:buNone/>
                      </a:pPr>
                      <a:r>
                        <a:rPr lang="en-US"/>
                        <a:t>Known</a:t>
                      </a:r>
                      <a:endParaRPr/>
                    </a:p>
                  </a:txBody>
                  <a:tcPr marL="91425" marR="91425" marT="91425" marB="91425"/>
                </a:tc>
                <a:tc>
                  <a:txBody>
                    <a:bodyPr/>
                    <a:lstStyle/>
                    <a:p>
                      <a:pPr marL="0" lvl="0" indent="0" algn="l" rtl="0">
                        <a:spcBef>
                          <a:spcPts val="0"/>
                        </a:spcBef>
                        <a:spcAft>
                          <a:spcPts val="0"/>
                        </a:spcAft>
                        <a:buNone/>
                      </a:pPr>
                      <a:r>
                        <a:rPr lang="en-US"/>
                        <a:t>Cipher Text Only Attack</a:t>
                      </a:r>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US"/>
                        <a:t>Known</a:t>
                      </a:r>
                      <a:endParaRPr/>
                    </a:p>
                  </a:txBody>
                  <a:tcPr marL="91425" marR="91425" marT="91425" marB="91425"/>
                </a:tc>
                <a:tc>
                  <a:txBody>
                    <a:bodyPr/>
                    <a:lstStyle/>
                    <a:p>
                      <a:pPr marL="0" lvl="0" indent="0" algn="l" rtl="0">
                        <a:spcBef>
                          <a:spcPts val="0"/>
                        </a:spcBef>
                        <a:spcAft>
                          <a:spcPts val="0"/>
                        </a:spcAft>
                        <a:buNone/>
                      </a:pPr>
                      <a:r>
                        <a:rPr lang="en-US"/>
                        <a:t>Known</a:t>
                      </a:r>
                      <a:endParaRPr/>
                    </a:p>
                  </a:txBody>
                  <a:tcPr marL="91425" marR="91425" marT="91425" marB="91425"/>
                </a:tc>
                <a:tc>
                  <a:txBody>
                    <a:bodyPr/>
                    <a:lstStyle/>
                    <a:p>
                      <a:pPr marL="0" lvl="0" indent="0" algn="l" rtl="0">
                        <a:spcBef>
                          <a:spcPts val="0"/>
                        </a:spcBef>
                        <a:spcAft>
                          <a:spcPts val="0"/>
                        </a:spcAft>
                        <a:buNone/>
                      </a:pPr>
                      <a:r>
                        <a:rPr lang="en-US"/>
                        <a:t>Chosen Cipher Attack</a:t>
                      </a:r>
                      <a:endParaRPr/>
                    </a:p>
                  </a:txBody>
                  <a:tcPr marL="91425" marR="91425" marT="91425" marB="91425"/>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US"/>
                        <a:t>Controlled</a:t>
                      </a:r>
                      <a:endParaRPr/>
                    </a:p>
                  </a:txBody>
                  <a:tcPr marL="91425" marR="91425" marT="91425" marB="91425"/>
                </a:tc>
                <a:tc>
                  <a:txBody>
                    <a:bodyPr/>
                    <a:lstStyle/>
                    <a:p>
                      <a:pPr marL="0" lvl="0" indent="0" algn="l" rtl="0">
                        <a:spcBef>
                          <a:spcPts val="0"/>
                        </a:spcBef>
                        <a:spcAft>
                          <a:spcPts val="0"/>
                        </a:spcAft>
                        <a:buNone/>
                      </a:pPr>
                      <a:r>
                        <a:rPr lang="en-US"/>
                        <a:t>Known</a:t>
                      </a:r>
                      <a:endParaRPr/>
                    </a:p>
                  </a:txBody>
                  <a:tcPr marL="91425" marR="91425" marT="91425" marB="91425"/>
                </a:tc>
                <a:tc>
                  <a:txBody>
                    <a:bodyPr/>
                    <a:lstStyle/>
                    <a:p>
                      <a:pPr marL="0" lvl="0" indent="0" algn="l" rtl="0">
                        <a:spcBef>
                          <a:spcPts val="0"/>
                        </a:spcBef>
                        <a:spcAft>
                          <a:spcPts val="0"/>
                        </a:spcAft>
                        <a:buNone/>
                      </a:pPr>
                      <a:r>
                        <a:rPr lang="en-US"/>
                        <a:t>Known Plain Text</a:t>
                      </a:r>
                      <a:endParaRPr/>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g10fef273b40_0_16"/>
          <p:cNvSpPr txBox="1">
            <a:spLocks noGrp="1"/>
          </p:cNvSpPr>
          <p:nvPr>
            <p:ph type="title"/>
          </p:nvPr>
        </p:nvSpPr>
        <p:spPr>
          <a:xfrm>
            <a:off x="457200" y="152400"/>
            <a:ext cx="8229600" cy="1143000"/>
          </a:xfrm>
          <a:prstGeom prst="rect">
            <a:avLst/>
          </a:prstGeom>
        </p:spPr>
        <p:txBody>
          <a:bodyPr spcFirstLastPara="1" wrap="square" lIns="0" tIns="45700" rIns="0" bIns="45700" anchor="ctr" anchorCtr="0">
            <a:normAutofit/>
          </a:bodyPr>
          <a:lstStyle/>
          <a:p>
            <a:pPr marL="0" lvl="0" indent="0" algn="ctr" rtl="0">
              <a:spcBef>
                <a:spcPts val="0"/>
              </a:spcBef>
              <a:spcAft>
                <a:spcPts val="0"/>
              </a:spcAft>
              <a:buNone/>
            </a:pPr>
            <a:r>
              <a:rPr lang="en-US"/>
              <a:t>Try simple encryption</a:t>
            </a:r>
            <a:endParaRPr/>
          </a:p>
        </p:txBody>
      </p:sp>
      <p:sp>
        <p:nvSpPr>
          <p:cNvPr id="697" name="Google Shape;697;g10fef273b40_0_16"/>
          <p:cNvSpPr txBox="1">
            <a:spLocks noGrp="1"/>
          </p:cNvSpPr>
          <p:nvPr>
            <p:ph type="body" idx="1"/>
          </p:nvPr>
        </p:nvSpPr>
        <p:spPr>
          <a:xfrm>
            <a:off x="457200" y="1371600"/>
            <a:ext cx="8229600" cy="47547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dirty="0" err="1"/>
              <a:t>Openssl</a:t>
            </a:r>
            <a:r>
              <a:rPr lang="en-US" dirty="0"/>
              <a:t> is a tool for doing encryption.</a:t>
            </a:r>
            <a:endParaRPr dirty="0"/>
          </a:p>
          <a:p>
            <a:pPr marL="0" lvl="0" indent="0" algn="l" rtl="0">
              <a:spcBef>
                <a:spcPts val="360"/>
              </a:spcBef>
              <a:spcAft>
                <a:spcPts val="0"/>
              </a:spcAft>
              <a:buNone/>
            </a:pPr>
            <a:r>
              <a:rPr lang="en-US" dirty="0"/>
              <a:t>On ceclnx01, decrypt the following message:</a:t>
            </a:r>
            <a:endParaRPr dirty="0"/>
          </a:p>
          <a:p>
            <a:pPr marL="0" lvl="0" indent="0" algn="l" rtl="0">
              <a:spcBef>
                <a:spcPts val="360"/>
              </a:spcBef>
              <a:spcAft>
                <a:spcPts val="0"/>
              </a:spcAft>
              <a:buNone/>
            </a:pPr>
            <a:endParaRPr dirty="0"/>
          </a:p>
          <a:p>
            <a:pPr marL="0" lvl="0" indent="0" algn="l" rtl="0">
              <a:spcBef>
                <a:spcPts val="360"/>
              </a:spcBef>
              <a:spcAft>
                <a:spcPts val="0"/>
              </a:spcAft>
              <a:buNone/>
            </a:pPr>
            <a:r>
              <a:rPr lang="en-US" dirty="0"/>
              <a:t>cd /groups/cse467/crypto1</a:t>
            </a:r>
            <a:endParaRPr dirty="0"/>
          </a:p>
          <a:p>
            <a:pPr marL="0" lvl="0" indent="0" algn="l" rtl="0">
              <a:spcBef>
                <a:spcPts val="360"/>
              </a:spcBef>
              <a:spcAft>
                <a:spcPts val="0"/>
              </a:spcAft>
              <a:buNone/>
            </a:pPr>
            <a:r>
              <a:rPr lang="en-US" sz="2300" dirty="0" err="1"/>
              <a:t>openssl</a:t>
            </a:r>
            <a:r>
              <a:rPr lang="en-US" sz="2300" dirty="0"/>
              <a:t> aes-256-cbc -d -a -pbkdf2 -in </a:t>
            </a:r>
            <a:r>
              <a:rPr lang="en-US" sz="2300" dirty="0" err="1"/>
              <a:t>msg.enc</a:t>
            </a:r>
            <a:r>
              <a:rPr lang="en-US" sz="2300" dirty="0"/>
              <a:t> -out ~/msg1.txt</a:t>
            </a:r>
            <a:endParaRPr sz="2300" dirty="0"/>
          </a:p>
          <a:p>
            <a:pPr marL="0" lvl="0" indent="0" algn="l" rtl="0">
              <a:spcBef>
                <a:spcPts val="360"/>
              </a:spcBef>
              <a:spcAft>
                <a:spcPts val="0"/>
              </a:spcAft>
              <a:buNone/>
            </a:pPr>
            <a:endParaRPr dirty="0"/>
          </a:p>
          <a:p>
            <a:pPr marL="0" lvl="0" indent="0" algn="l" rtl="0">
              <a:spcBef>
                <a:spcPts val="360"/>
              </a:spcBef>
              <a:spcAft>
                <a:spcPts val="0"/>
              </a:spcAft>
              <a:buNone/>
            </a:pPr>
            <a:r>
              <a:rPr lang="en-US" dirty="0"/>
              <a:t>Key: class</a:t>
            </a:r>
            <a:endParaRPr dirty="0"/>
          </a:p>
        </p:txBody>
      </p:sp>
      <p:sp>
        <p:nvSpPr>
          <p:cNvPr id="698" name="Google Shape;698;g10fef273b40_0_16"/>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g10fef273b40_0_23"/>
          <p:cNvSpPr txBox="1">
            <a:spLocks noGrp="1"/>
          </p:cNvSpPr>
          <p:nvPr>
            <p:ph type="title"/>
          </p:nvPr>
        </p:nvSpPr>
        <p:spPr>
          <a:xfrm>
            <a:off x="457200" y="152400"/>
            <a:ext cx="8229600" cy="1143000"/>
          </a:xfrm>
          <a:prstGeom prst="rect">
            <a:avLst/>
          </a:prstGeom>
        </p:spPr>
        <p:txBody>
          <a:bodyPr spcFirstLastPara="1" wrap="square" lIns="0" tIns="45700" rIns="0" bIns="45700" anchor="ctr" anchorCtr="0">
            <a:normAutofit/>
          </a:bodyPr>
          <a:lstStyle/>
          <a:p>
            <a:pPr marL="0" lvl="0" indent="0" algn="ctr" rtl="0">
              <a:spcBef>
                <a:spcPts val="0"/>
              </a:spcBef>
              <a:spcAft>
                <a:spcPts val="0"/>
              </a:spcAft>
              <a:buNone/>
            </a:pPr>
            <a:r>
              <a:rPr lang="en-US"/>
              <a:t>Hash</a:t>
            </a:r>
            <a:endParaRPr/>
          </a:p>
        </p:txBody>
      </p:sp>
      <p:sp>
        <p:nvSpPr>
          <p:cNvPr id="705" name="Google Shape;705;g10fef273b40_0_23"/>
          <p:cNvSpPr txBox="1">
            <a:spLocks noGrp="1"/>
          </p:cNvSpPr>
          <p:nvPr>
            <p:ph type="body" idx="1"/>
          </p:nvPr>
        </p:nvSpPr>
        <p:spPr>
          <a:xfrm>
            <a:off x="457200" y="1371600"/>
            <a:ext cx="8229600" cy="4754700"/>
          </a:xfrm>
          <a:prstGeom prst="rect">
            <a:avLst/>
          </a:prstGeom>
        </p:spPr>
        <p:txBody>
          <a:bodyPr spcFirstLastPara="1" wrap="square" lIns="91425" tIns="45700" rIns="91425" bIns="45700" anchor="t" anchorCtr="0">
            <a:normAutofit fontScale="92500" lnSpcReduction="20000"/>
          </a:bodyPr>
          <a:lstStyle/>
          <a:p>
            <a:pPr marL="0" lvl="0" indent="0" algn="l" rtl="0">
              <a:spcBef>
                <a:spcPts val="360"/>
              </a:spcBef>
              <a:spcAft>
                <a:spcPts val="0"/>
              </a:spcAft>
              <a:buNone/>
            </a:pPr>
            <a:r>
              <a:rPr lang="en-US"/>
              <a:t>We can generate "hash" values to verify integrity.</a:t>
            </a:r>
            <a:endParaRPr/>
          </a:p>
          <a:p>
            <a:pPr marL="0" lvl="0" indent="0" algn="l" rtl="0">
              <a:spcBef>
                <a:spcPts val="360"/>
              </a:spcBef>
              <a:spcAft>
                <a:spcPts val="0"/>
              </a:spcAft>
              <a:buNone/>
            </a:pPr>
            <a:r>
              <a:rPr lang="en-US"/>
              <a:t>(you should be in /groups/cse467/crypto1)</a:t>
            </a:r>
            <a:endParaRPr/>
          </a:p>
          <a:p>
            <a:pPr marL="0" lvl="0" indent="0" algn="l" rtl="0">
              <a:spcBef>
                <a:spcPts val="360"/>
              </a:spcBef>
              <a:spcAft>
                <a:spcPts val="0"/>
              </a:spcAft>
              <a:buNone/>
            </a:pPr>
            <a:endParaRPr/>
          </a:p>
          <a:p>
            <a:pPr marL="0" lvl="0" indent="0" algn="l" rtl="0">
              <a:spcBef>
                <a:spcPts val="360"/>
              </a:spcBef>
              <a:spcAft>
                <a:spcPts val="0"/>
              </a:spcAft>
              <a:buNone/>
            </a:pPr>
            <a:r>
              <a:rPr lang="en-US"/>
              <a:t>To generate a hash:</a:t>
            </a:r>
            <a:endParaRPr/>
          </a:p>
          <a:p>
            <a:pPr marL="0" lvl="0" indent="0" algn="l" rtl="0">
              <a:spcBef>
                <a:spcPts val="360"/>
              </a:spcBef>
              <a:spcAft>
                <a:spcPts val="0"/>
              </a:spcAft>
              <a:buNone/>
            </a:pPr>
            <a:r>
              <a:rPr lang="en-US"/>
              <a:t>openssl sha1 &lt;file&gt;</a:t>
            </a:r>
            <a:endParaRPr/>
          </a:p>
          <a:p>
            <a:pPr marL="0" lvl="0" indent="0" algn="l" rtl="0">
              <a:spcBef>
                <a:spcPts val="360"/>
              </a:spcBef>
              <a:spcAft>
                <a:spcPts val="0"/>
              </a:spcAft>
              <a:buNone/>
            </a:pPr>
            <a:endParaRPr/>
          </a:p>
          <a:p>
            <a:pPr marL="0" lvl="0" indent="0" algn="l" rtl="0">
              <a:spcBef>
                <a:spcPts val="360"/>
              </a:spcBef>
              <a:spcAft>
                <a:spcPts val="0"/>
              </a:spcAft>
              <a:buNone/>
            </a:pPr>
            <a:r>
              <a:rPr lang="en-US"/>
              <a:t>file1: 0a11aed6c8d6f633082d8959152fff76bd5685cc</a:t>
            </a:r>
            <a:endParaRPr/>
          </a:p>
          <a:p>
            <a:pPr marL="0" lvl="0" indent="0" algn="l" rtl="0">
              <a:spcBef>
                <a:spcPts val="360"/>
              </a:spcBef>
              <a:spcAft>
                <a:spcPts val="0"/>
              </a:spcAft>
              <a:buNone/>
            </a:pPr>
            <a:endParaRPr/>
          </a:p>
          <a:p>
            <a:pPr marL="0" lvl="0" indent="0" algn="l" rtl="0">
              <a:spcBef>
                <a:spcPts val="360"/>
              </a:spcBef>
              <a:spcAft>
                <a:spcPts val="0"/>
              </a:spcAft>
              <a:buNone/>
            </a:pPr>
            <a:r>
              <a:rPr lang="en-US"/>
              <a:t>file2: I changed the first byte in the file, see if its hash matches?</a:t>
            </a:r>
            <a:endParaRPr/>
          </a:p>
          <a:p>
            <a:pPr marL="0" lvl="0" indent="0" algn="l" rtl="0">
              <a:spcBef>
                <a:spcPts val="360"/>
              </a:spcBef>
              <a:spcAft>
                <a:spcPts val="0"/>
              </a:spcAft>
              <a:buNone/>
            </a:pPr>
            <a:endParaRPr/>
          </a:p>
        </p:txBody>
      </p:sp>
      <p:sp>
        <p:nvSpPr>
          <p:cNvPr id="706" name="Google Shape;706;g10fef273b40_0_23"/>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Today: Overview</a:t>
            </a:r>
            <a:endParaRPr/>
          </a:p>
        </p:txBody>
      </p:sp>
      <p:sp>
        <p:nvSpPr>
          <p:cNvPr id="274" name="Google Shape;274;p3"/>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t>What is cryptography?</a:t>
            </a:r>
            <a:endParaRPr/>
          </a:p>
          <a:p>
            <a:pPr marL="292100" lvl="0" indent="-292100" algn="l" rtl="0">
              <a:spcBef>
                <a:spcPts val="640"/>
              </a:spcBef>
              <a:spcAft>
                <a:spcPts val="0"/>
              </a:spcAft>
              <a:buSzPts val="3200"/>
              <a:buChar char="•"/>
            </a:pPr>
            <a:r>
              <a:rPr lang="en-US"/>
              <a:t>Terminologies in cryptography</a:t>
            </a:r>
            <a:endParaRPr/>
          </a:p>
          <a:p>
            <a:pPr marL="292100" lvl="0" indent="-292100" algn="l" rtl="0">
              <a:spcBef>
                <a:spcPts val="640"/>
              </a:spcBef>
              <a:spcAft>
                <a:spcPts val="0"/>
              </a:spcAft>
              <a:buSzPts val="3200"/>
              <a:buChar char="•"/>
            </a:pPr>
            <a:r>
              <a:rPr lang="en-US"/>
              <a:t>What are Symmetric encryption and Asymmetric encryption?</a:t>
            </a:r>
            <a:endParaRPr/>
          </a:p>
          <a:p>
            <a:pPr marL="292100" lvl="0" indent="-292100" algn="l" rtl="0">
              <a:spcBef>
                <a:spcPts val="640"/>
              </a:spcBef>
              <a:spcAft>
                <a:spcPts val="0"/>
              </a:spcAft>
              <a:buSzPts val="3200"/>
              <a:buChar char="•"/>
            </a:pPr>
            <a:r>
              <a:rPr lang="en-US"/>
              <a:t>Symmetric encryption techniques</a:t>
            </a:r>
            <a:endParaRPr/>
          </a:p>
          <a:p>
            <a:pPr marL="635000" lvl="1" indent="-292100" algn="l" rtl="0">
              <a:spcBef>
                <a:spcPts val="560"/>
              </a:spcBef>
              <a:spcAft>
                <a:spcPts val="0"/>
              </a:spcAft>
              <a:buSzPts val="2800"/>
              <a:buChar char="–"/>
            </a:pPr>
            <a:r>
              <a:rPr lang="en-US"/>
              <a:t>Caesar Cipher </a:t>
            </a:r>
            <a:endParaRPr/>
          </a:p>
          <a:p>
            <a:pPr marL="635000" lvl="1" indent="-292100" algn="l" rtl="0">
              <a:spcBef>
                <a:spcPts val="560"/>
              </a:spcBef>
              <a:spcAft>
                <a:spcPts val="0"/>
              </a:spcAft>
              <a:buSzPts val="2800"/>
              <a:buChar char="–"/>
            </a:pPr>
            <a:r>
              <a:rPr lang="en-US"/>
              <a:t>Vigenere Cipher</a:t>
            </a:r>
            <a:endParaRPr/>
          </a:p>
          <a:p>
            <a:pPr marL="635000" lvl="1" indent="-292100" algn="l" rtl="0">
              <a:spcBef>
                <a:spcPts val="560"/>
              </a:spcBef>
              <a:spcAft>
                <a:spcPts val="0"/>
              </a:spcAft>
              <a:buSzPts val="2800"/>
              <a:buChar char="–"/>
            </a:pPr>
            <a:r>
              <a:rPr lang="en-US"/>
              <a:t>One-Time Pads</a:t>
            </a:r>
            <a:endParaRPr/>
          </a:p>
        </p:txBody>
      </p:sp>
      <p:sp>
        <p:nvSpPr>
          <p:cNvPr id="275" name="Google Shape;275;p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g111682be9e5_0_1"/>
          <p:cNvSpPr txBox="1">
            <a:spLocks noGrp="1"/>
          </p:cNvSpPr>
          <p:nvPr>
            <p:ph type="title"/>
          </p:nvPr>
        </p:nvSpPr>
        <p:spPr>
          <a:xfrm>
            <a:off x="457200" y="152400"/>
            <a:ext cx="8229600" cy="1143000"/>
          </a:xfrm>
          <a:prstGeom prst="rect">
            <a:avLst/>
          </a:prstGeom>
        </p:spPr>
        <p:txBody>
          <a:bodyPr spcFirstLastPara="1" wrap="square" lIns="0" tIns="45700" rIns="0" bIns="45700" anchor="ctr" anchorCtr="0">
            <a:normAutofit/>
          </a:bodyPr>
          <a:lstStyle/>
          <a:p>
            <a:pPr marL="0" lvl="0" indent="0" algn="ctr" rtl="0">
              <a:spcBef>
                <a:spcPts val="0"/>
              </a:spcBef>
              <a:spcAft>
                <a:spcPts val="0"/>
              </a:spcAft>
              <a:buNone/>
            </a:pPr>
            <a:r>
              <a:rPr lang="en-US"/>
              <a:t>Encrypt a file</a:t>
            </a:r>
            <a:endParaRPr/>
          </a:p>
        </p:txBody>
      </p:sp>
      <p:sp>
        <p:nvSpPr>
          <p:cNvPr id="713" name="Google Shape;713;g111682be9e5_0_1"/>
          <p:cNvSpPr txBox="1">
            <a:spLocks noGrp="1"/>
          </p:cNvSpPr>
          <p:nvPr>
            <p:ph type="body" idx="1"/>
          </p:nvPr>
        </p:nvSpPr>
        <p:spPr>
          <a:xfrm>
            <a:off x="457200" y="1371600"/>
            <a:ext cx="8229600" cy="4754700"/>
          </a:xfrm>
          <a:prstGeom prst="rect">
            <a:avLst/>
          </a:prstGeom>
        </p:spPr>
        <p:txBody>
          <a:bodyPr spcFirstLastPara="1" wrap="square" lIns="91425" tIns="45700" rIns="91425" bIns="45700" anchor="t" anchorCtr="0">
            <a:normAutofit/>
          </a:bodyPr>
          <a:lstStyle/>
          <a:p>
            <a:pPr marL="0" lvl="0" indent="0" algn="l" rtl="0">
              <a:spcBef>
                <a:spcPts val="360"/>
              </a:spcBef>
              <a:spcAft>
                <a:spcPts val="0"/>
              </a:spcAft>
              <a:buNone/>
            </a:pPr>
            <a:r>
              <a:rPr lang="en-US"/>
              <a:t>Use openssl to encrypt a file using aes-256-cbc</a:t>
            </a:r>
            <a:endParaRPr/>
          </a:p>
        </p:txBody>
      </p:sp>
      <p:sp>
        <p:nvSpPr>
          <p:cNvPr id="714" name="Google Shape;714;g111682be9e5_0_1"/>
          <p:cNvSpPr txBox="1">
            <a:spLocks noGrp="1"/>
          </p:cNvSpPr>
          <p:nvPr>
            <p:ph type="sldNum" idx="12"/>
          </p:nvPr>
        </p:nvSpPr>
        <p:spPr>
          <a:xfrm>
            <a:off x="6858000" y="6492875"/>
            <a:ext cx="2133600" cy="365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sp>
        <p:nvSpPr>
          <p:cNvPr id="720" name="Google Shape;720;p33"/>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Today: Overview</a:t>
            </a:r>
            <a:endParaRPr/>
          </a:p>
        </p:txBody>
      </p:sp>
      <p:sp>
        <p:nvSpPr>
          <p:cNvPr id="721" name="Google Shape;721;p33"/>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solidFill>
                  <a:srgbClr val="BFBFBF"/>
                </a:solidFill>
              </a:rPr>
              <a:t>What is cryptography?</a:t>
            </a:r>
            <a:endParaRPr/>
          </a:p>
          <a:p>
            <a:pPr marL="292100" lvl="0" indent="-292100" algn="l" rtl="0">
              <a:spcBef>
                <a:spcPts val="640"/>
              </a:spcBef>
              <a:spcAft>
                <a:spcPts val="0"/>
              </a:spcAft>
              <a:buSzPts val="3200"/>
              <a:buChar char="•"/>
            </a:pPr>
            <a:r>
              <a:rPr lang="en-US">
                <a:solidFill>
                  <a:srgbClr val="BFBFBF"/>
                </a:solidFill>
              </a:rPr>
              <a:t>Terminologies in cryptography</a:t>
            </a:r>
            <a:endParaRPr/>
          </a:p>
          <a:p>
            <a:pPr marL="292100" lvl="0" indent="-292100" algn="l" rtl="0">
              <a:spcBef>
                <a:spcPts val="640"/>
              </a:spcBef>
              <a:spcAft>
                <a:spcPts val="0"/>
              </a:spcAft>
              <a:buSzPts val="3200"/>
              <a:buChar char="•"/>
            </a:pPr>
            <a:r>
              <a:rPr lang="en-US">
                <a:solidFill>
                  <a:srgbClr val="BFBFBF"/>
                </a:solidFill>
              </a:rPr>
              <a:t>What are Symmetric encryption and Asymmetric encryption?</a:t>
            </a:r>
            <a:endParaRPr/>
          </a:p>
          <a:p>
            <a:pPr marL="292100" lvl="0" indent="-292100" algn="l" rtl="0">
              <a:spcBef>
                <a:spcPts val="640"/>
              </a:spcBef>
              <a:spcAft>
                <a:spcPts val="0"/>
              </a:spcAft>
              <a:buSzPts val="3200"/>
              <a:buChar char="•"/>
            </a:pPr>
            <a:r>
              <a:rPr lang="en-US"/>
              <a:t>Historical Symmetric encryption techniques</a:t>
            </a:r>
            <a:endParaRPr/>
          </a:p>
          <a:p>
            <a:pPr marL="635000" lvl="1" indent="-292100" algn="l" rtl="0">
              <a:spcBef>
                <a:spcPts val="560"/>
              </a:spcBef>
              <a:spcAft>
                <a:spcPts val="0"/>
              </a:spcAft>
              <a:buSzPts val="2800"/>
              <a:buChar char="–"/>
            </a:pPr>
            <a:r>
              <a:rPr lang="en-US">
                <a:solidFill>
                  <a:srgbClr val="BFBFBF"/>
                </a:solidFill>
              </a:rPr>
              <a:t>Caesar Cipher </a:t>
            </a:r>
            <a:endParaRPr/>
          </a:p>
          <a:p>
            <a:pPr marL="635000" lvl="1" indent="-292100" algn="l" rtl="0">
              <a:spcBef>
                <a:spcPts val="560"/>
              </a:spcBef>
              <a:spcAft>
                <a:spcPts val="0"/>
              </a:spcAft>
              <a:buSzPts val="2800"/>
              <a:buChar char="–"/>
            </a:pPr>
            <a:r>
              <a:rPr lang="en-US">
                <a:solidFill>
                  <a:srgbClr val="BFBFBF"/>
                </a:solidFill>
              </a:rPr>
              <a:t>Vigenere Cipher</a:t>
            </a:r>
            <a:endParaRPr/>
          </a:p>
          <a:p>
            <a:pPr marL="635000" lvl="1" indent="-292100" algn="l" rtl="0">
              <a:spcBef>
                <a:spcPts val="560"/>
              </a:spcBef>
              <a:spcAft>
                <a:spcPts val="0"/>
              </a:spcAft>
              <a:buSzPts val="2800"/>
              <a:buChar char="–"/>
            </a:pPr>
            <a:r>
              <a:rPr lang="en-US">
                <a:solidFill>
                  <a:srgbClr val="BFBFBF"/>
                </a:solidFill>
              </a:rPr>
              <a:t>One-Time Pads</a:t>
            </a:r>
            <a:endParaRPr/>
          </a:p>
        </p:txBody>
      </p:sp>
      <p:sp>
        <p:nvSpPr>
          <p:cNvPr id="722" name="Google Shape;722;p3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31</a:t>
            </a:fld>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27"/>
        <p:cNvGrpSpPr/>
        <p:nvPr/>
      </p:nvGrpSpPr>
      <p:grpSpPr>
        <a:xfrm>
          <a:off x="0" y="0"/>
          <a:ext cx="0" cy="0"/>
          <a:chOff x="0" y="0"/>
          <a:chExt cx="0" cy="0"/>
        </a:xfrm>
      </p:grpSpPr>
      <p:sp>
        <p:nvSpPr>
          <p:cNvPr id="728" name="Google Shape;728;p35"/>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Today: Overview</a:t>
            </a:r>
            <a:endParaRPr/>
          </a:p>
        </p:txBody>
      </p:sp>
      <p:sp>
        <p:nvSpPr>
          <p:cNvPr id="729" name="Google Shape;729;p35"/>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solidFill>
                  <a:srgbClr val="BFBFBF"/>
                </a:solidFill>
              </a:rPr>
              <a:t>What is cryptography?</a:t>
            </a:r>
            <a:endParaRPr/>
          </a:p>
          <a:p>
            <a:pPr marL="292100" lvl="0" indent="-292100" algn="l" rtl="0">
              <a:spcBef>
                <a:spcPts val="640"/>
              </a:spcBef>
              <a:spcAft>
                <a:spcPts val="0"/>
              </a:spcAft>
              <a:buSzPts val="3200"/>
              <a:buChar char="•"/>
            </a:pPr>
            <a:r>
              <a:rPr lang="en-US">
                <a:solidFill>
                  <a:srgbClr val="BFBFBF"/>
                </a:solidFill>
              </a:rPr>
              <a:t>Terminologies in cryptography</a:t>
            </a:r>
            <a:endParaRPr/>
          </a:p>
          <a:p>
            <a:pPr marL="292100" lvl="0" indent="-292100" algn="l" rtl="0">
              <a:spcBef>
                <a:spcPts val="640"/>
              </a:spcBef>
              <a:spcAft>
                <a:spcPts val="0"/>
              </a:spcAft>
              <a:buSzPts val="3200"/>
              <a:buChar char="•"/>
            </a:pPr>
            <a:r>
              <a:rPr lang="en-US">
                <a:solidFill>
                  <a:srgbClr val="BFBFBF"/>
                </a:solidFill>
              </a:rPr>
              <a:t>What are Symmetric encryption and Asymmetric encryption?</a:t>
            </a:r>
            <a:endParaRPr/>
          </a:p>
          <a:p>
            <a:pPr marL="292100" lvl="0" indent="-292100" algn="l" rtl="0">
              <a:spcBef>
                <a:spcPts val="640"/>
              </a:spcBef>
              <a:spcAft>
                <a:spcPts val="0"/>
              </a:spcAft>
              <a:buSzPts val="3200"/>
              <a:buChar char="•"/>
            </a:pPr>
            <a:r>
              <a:rPr lang="en-US"/>
              <a:t>Symmetric encryption techniques</a:t>
            </a:r>
            <a:endParaRPr/>
          </a:p>
          <a:p>
            <a:pPr marL="635000" lvl="1" indent="-292100" algn="l" rtl="0">
              <a:spcBef>
                <a:spcPts val="560"/>
              </a:spcBef>
              <a:spcAft>
                <a:spcPts val="0"/>
              </a:spcAft>
              <a:buSzPts val="2800"/>
              <a:buChar char="–"/>
            </a:pPr>
            <a:r>
              <a:rPr lang="en-US"/>
              <a:t>Caesar Cipher </a:t>
            </a:r>
            <a:endParaRPr/>
          </a:p>
          <a:p>
            <a:pPr marL="635000" lvl="1" indent="-292100" algn="l" rtl="0">
              <a:spcBef>
                <a:spcPts val="560"/>
              </a:spcBef>
              <a:spcAft>
                <a:spcPts val="0"/>
              </a:spcAft>
              <a:buSzPts val="2800"/>
              <a:buChar char="–"/>
            </a:pPr>
            <a:r>
              <a:rPr lang="en-US">
                <a:solidFill>
                  <a:srgbClr val="BFBFBF"/>
                </a:solidFill>
              </a:rPr>
              <a:t>Vigenere Cipher</a:t>
            </a:r>
            <a:endParaRPr/>
          </a:p>
          <a:p>
            <a:pPr marL="635000" lvl="1" indent="-292100" algn="l" rtl="0">
              <a:spcBef>
                <a:spcPts val="560"/>
              </a:spcBef>
              <a:spcAft>
                <a:spcPts val="0"/>
              </a:spcAft>
              <a:buSzPts val="2800"/>
              <a:buChar char="–"/>
            </a:pPr>
            <a:r>
              <a:rPr lang="en-US">
                <a:solidFill>
                  <a:srgbClr val="BFBFBF"/>
                </a:solidFill>
              </a:rPr>
              <a:t>One-Time Pads</a:t>
            </a:r>
            <a:endParaRPr/>
          </a:p>
        </p:txBody>
      </p:sp>
      <p:sp>
        <p:nvSpPr>
          <p:cNvPr id="730" name="Google Shape;730;p35"/>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32</a:t>
            </a:fld>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35"/>
        <p:cNvGrpSpPr/>
        <p:nvPr/>
      </p:nvGrpSpPr>
      <p:grpSpPr>
        <a:xfrm>
          <a:off x="0" y="0"/>
          <a:ext cx="0" cy="0"/>
          <a:chOff x="0" y="0"/>
          <a:chExt cx="0" cy="0"/>
        </a:xfrm>
      </p:grpSpPr>
      <p:sp>
        <p:nvSpPr>
          <p:cNvPr id="736" name="Google Shape;736;p36"/>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latin typeface="Calibri"/>
                <a:ea typeface="Calibri"/>
                <a:cs typeface="Calibri"/>
                <a:sym typeface="Calibri"/>
              </a:rPr>
              <a:t>Caesar Cipher (or Shift Cipher)</a:t>
            </a:r>
            <a:endParaRPr/>
          </a:p>
        </p:txBody>
      </p:sp>
      <p:sp>
        <p:nvSpPr>
          <p:cNvPr id="737" name="Google Shape;737;p36"/>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Font typeface="Arial"/>
              <a:buChar char="•"/>
            </a:pPr>
            <a:r>
              <a:rPr lang="en-US"/>
              <a:t>Each letter is uniquely replaced by another</a:t>
            </a:r>
            <a:endParaRPr/>
          </a:p>
          <a:p>
            <a:pPr marL="292100" lvl="0" indent="-292100" algn="l" rtl="0">
              <a:spcBef>
                <a:spcPts val="640"/>
              </a:spcBef>
              <a:spcAft>
                <a:spcPts val="0"/>
              </a:spcAft>
              <a:buSzPts val="3200"/>
              <a:buFont typeface="Arial"/>
              <a:buChar char="•"/>
            </a:pPr>
            <a:r>
              <a:rPr lang="en-US"/>
              <a:t>One popular substitution “cipher” for some Internet posts is ROT13.</a:t>
            </a:r>
            <a:endParaRPr/>
          </a:p>
          <a:p>
            <a:pPr marL="292100" lvl="0" indent="-88900" algn="l" rtl="0">
              <a:spcBef>
                <a:spcPts val="640"/>
              </a:spcBef>
              <a:spcAft>
                <a:spcPts val="0"/>
              </a:spcAft>
              <a:buSzPts val="3200"/>
              <a:buFont typeface="Arial"/>
              <a:buNone/>
            </a:pPr>
            <a:endParaRPr/>
          </a:p>
          <a:p>
            <a:pPr marL="292100" lvl="0" indent="-292100" algn="l" rtl="0">
              <a:spcBef>
                <a:spcPts val="640"/>
              </a:spcBef>
              <a:spcAft>
                <a:spcPts val="0"/>
              </a:spcAft>
              <a:buSzPts val="3200"/>
              <a:buFont typeface="Noto Sans Symbols"/>
              <a:buNone/>
            </a:pPr>
            <a:endParaRPr/>
          </a:p>
        </p:txBody>
      </p:sp>
      <p:sp>
        <p:nvSpPr>
          <p:cNvPr id="738" name="Google Shape;738;p36"/>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Tahoma"/>
                <a:ea typeface="Tahoma"/>
                <a:cs typeface="Tahoma"/>
                <a:sym typeface="Tahoma"/>
              </a:rPr>
              <a:t>33</a:t>
            </a:fld>
            <a:endParaRPr sz="1200">
              <a:solidFill>
                <a:srgbClr val="898989"/>
              </a:solidFill>
              <a:latin typeface="Tahoma"/>
              <a:ea typeface="Tahoma"/>
              <a:cs typeface="Tahoma"/>
              <a:sym typeface="Tahoma"/>
            </a:endParaRPr>
          </a:p>
        </p:txBody>
      </p:sp>
      <p:pic>
        <p:nvPicPr>
          <p:cNvPr id="739" name="Google Shape;739;p36"/>
          <p:cNvPicPr preferRelativeResize="0"/>
          <p:nvPr/>
        </p:nvPicPr>
        <p:blipFill rotWithShape="1">
          <a:blip r:embed="rId3">
            <a:alphaModFix/>
          </a:blip>
          <a:srcRect/>
          <a:stretch/>
        </p:blipFill>
        <p:spPr>
          <a:xfrm>
            <a:off x="1420383" y="3253409"/>
            <a:ext cx="5437617" cy="341208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37"/>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latin typeface="Calibri"/>
                <a:ea typeface="Calibri"/>
                <a:cs typeface="Calibri"/>
                <a:sym typeface="Calibri"/>
              </a:rPr>
              <a:t>Caesar Cipher (or Shift Cipher)</a:t>
            </a:r>
            <a:endParaRPr/>
          </a:p>
        </p:txBody>
      </p:sp>
      <p:sp>
        <p:nvSpPr>
          <p:cNvPr id="746" name="Google Shape;746;p37"/>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fontScale="92500" lnSpcReduction="10000"/>
          </a:bodyPr>
          <a:lstStyle/>
          <a:p>
            <a:pPr marL="292100" lvl="0" indent="-292100" algn="l" rtl="0">
              <a:spcBef>
                <a:spcPts val="0"/>
              </a:spcBef>
              <a:spcAft>
                <a:spcPts val="0"/>
              </a:spcAft>
              <a:buSzPct val="100000"/>
              <a:buFont typeface="Arial"/>
              <a:buChar char="•"/>
            </a:pPr>
            <a:r>
              <a:rPr lang="en-US"/>
              <a:t>Substitution cipher</a:t>
            </a:r>
            <a:endParaRPr/>
          </a:p>
          <a:p>
            <a:pPr marL="292100" lvl="0" indent="-292100" algn="l" rtl="0">
              <a:spcBef>
                <a:spcPts val="592"/>
              </a:spcBef>
              <a:spcAft>
                <a:spcPts val="0"/>
              </a:spcAft>
              <a:buSzPct val="100000"/>
              <a:buFont typeface="Arial"/>
              <a:buChar char="•"/>
            </a:pPr>
            <a:r>
              <a:rPr lang="en-US"/>
              <a:t>Let messages be all capital letter case from A through Z (no spaces or punctuation).		</a:t>
            </a:r>
            <a:endParaRPr/>
          </a:p>
          <a:p>
            <a:pPr marL="292100" lvl="0" indent="-292100" algn="l" rtl="0">
              <a:spcBef>
                <a:spcPts val="592"/>
              </a:spcBef>
              <a:spcAft>
                <a:spcPts val="0"/>
              </a:spcAft>
              <a:buSzPct val="100000"/>
              <a:buFont typeface="Arial"/>
              <a:buChar char="•"/>
            </a:pPr>
            <a:r>
              <a:rPr lang="en-US"/>
              <a:t>Represent letters by numbers from 0 to 25.</a:t>
            </a:r>
            <a:endParaRPr/>
          </a:p>
          <a:p>
            <a:pPr marL="292100" lvl="0" indent="-292100" algn="l" rtl="0">
              <a:spcBef>
                <a:spcPts val="592"/>
              </a:spcBef>
              <a:spcAft>
                <a:spcPts val="0"/>
              </a:spcAft>
              <a:buSzPct val="100000"/>
              <a:buFont typeface="Arial"/>
              <a:buChar char="•"/>
            </a:pPr>
            <a:r>
              <a:rPr lang="en-US"/>
              <a:t>Encryption function</a:t>
            </a:r>
            <a:endParaRPr/>
          </a:p>
          <a:p>
            <a:pPr marL="292100" lvl="0" indent="-292100" algn="l" rtl="0">
              <a:spcBef>
                <a:spcPts val="592"/>
              </a:spcBef>
              <a:spcAft>
                <a:spcPts val="0"/>
              </a:spcAft>
              <a:buSzPct val="100000"/>
              <a:buFont typeface="Noto Sans Symbols"/>
              <a:buNone/>
            </a:pPr>
            <a:r>
              <a:rPr lang="en-US"/>
              <a:t>			C</a:t>
            </a:r>
            <a:r>
              <a:rPr lang="en-US" baseline="-25000"/>
              <a:t>i</a:t>
            </a:r>
            <a:r>
              <a:rPr lang="en-US"/>
              <a:t> = E(P</a:t>
            </a:r>
            <a:r>
              <a:rPr lang="en-US" baseline="-25000"/>
              <a:t>i</a:t>
            </a:r>
            <a:r>
              <a:rPr lang="en-US"/>
              <a:t> ) = P</a:t>
            </a:r>
            <a:r>
              <a:rPr lang="en-US" baseline="-25000"/>
              <a:t>i</a:t>
            </a:r>
            <a:r>
              <a:rPr lang="en-US"/>
              <a:t>  + K (mod 26)</a:t>
            </a:r>
            <a:endParaRPr/>
          </a:p>
          <a:p>
            <a:pPr marL="292100" lvl="0" indent="-292100" algn="l" rtl="0">
              <a:spcBef>
                <a:spcPts val="592"/>
              </a:spcBef>
              <a:spcAft>
                <a:spcPts val="0"/>
              </a:spcAft>
              <a:buSzPct val="100000"/>
              <a:buFont typeface="Noto Sans Symbols"/>
              <a:buNone/>
            </a:pPr>
            <a:r>
              <a:rPr lang="en-US"/>
              <a:t>    where K is secret key</a:t>
            </a:r>
            <a:endParaRPr/>
          </a:p>
          <a:p>
            <a:pPr marL="292100" lvl="0" indent="-292100" algn="l" rtl="0">
              <a:spcBef>
                <a:spcPts val="592"/>
              </a:spcBef>
              <a:spcAft>
                <a:spcPts val="0"/>
              </a:spcAft>
              <a:buSzPct val="100000"/>
              <a:buFont typeface="Arial"/>
              <a:buChar char="•"/>
            </a:pPr>
            <a:r>
              <a:rPr lang="en-US"/>
              <a:t>Decryption is</a:t>
            </a:r>
            <a:endParaRPr/>
          </a:p>
          <a:p>
            <a:pPr marL="292100" lvl="0" indent="-292100" algn="l" rtl="0">
              <a:spcBef>
                <a:spcPts val="592"/>
              </a:spcBef>
              <a:spcAft>
                <a:spcPts val="0"/>
              </a:spcAft>
              <a:buSzPct val="100000"/>
              <a:buFont typeface="Noto Sans Symbols"/>
              <a:buNone/>
            </a:pPr>
            <a:r>
              <a:rPr lang="en-US"/>
              <a:t>			P</a:t>
            </a:r>
            <a:r>
              <a:rPr lang="en-US" baseline="-25000"/>
              <a:t>i</a:t>
            </a:r>
            <a:r>
              <a:rPr lang="en-US"/>
              <a:t> = D(C</a:t>
            </a:r>
            <a:r>
              <a:rPr lang="en-US" baseline="-25000"/>
              <a:t>i</a:t>
            </a:r>
            <a:r>
              <a:rPr lang="en-US"/>
              <a:t> ) = C</a:t>
            </a:r>
            <a:r>
              <a:rPr lang="en-US" baseline="-25000"/>
              <a:t>i</a:t>
            </a:r>
            <a:r>
              <a:rPr lang="en-US"/>
              <a:t>  - K (mod 26)</a:t>
            </a:r>
            <a:endParaRPr/>
          </a:p>
        </p:txBody>
      </p:sp>
      <p:sp>
        <p:nvSpPr>
          <p:cNvPr id="747" name="Google Shape;747;p37"/>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t>34</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2"/>
        <p:cNvGrpSpPr/>
        <p:nvPr/>
      </p:nvGrpSpPr>
      <p:grpSpPr>
        <a:xfrm>
          <a:off x="0" y="0"/>
          <a:ext cx="0" cy="0"/>
          <a:chOff x="0" y="0"/>
          <a:chExt cx="0" cy="0"/>
        </a:xfrm>
      </p:grpSpPr>
      <p:sp>
        <p:nvSpPr>
          <p:cNvPr id="753" name="Google Shape;753;p38"/>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Caesar Cipher: c = ( m + 5 ) mod 26</a:t>
            </a:r>
            <a:endParaRPr/>
          </a:p>
        </p:txBody>
      </p:sp>
      <p:sp>
        <p:nvSpPr>
          <p:cNvPr id="754" name="Google Shape;754;p38"/>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755" name="Google Shape;755;p38"/>
          <p:cNvSpPr txBox="1"/>
          <p:nvPr/>
        </p:nvSpPr>
        <p:spPr>
          <a:xfrm>
            <a:off x="7874000" y="687294"/>
            <a:ext cx="914400" cy="9144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756" name="Google Shape;756;p38"/>
          <p:cNvSpPr txBox="1"/>
          <p:nvPr/>
        </p:nvSpPr>
        <p:spPr>
          <a:xfrm>
            <a:off x="1244601" y="3429000"/>
            <a:ext cx="5938800" cy="17121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r>
              <a:rPr lang="en-US" sz="2800">
                <a:solidFill>
                  <a:schemeClr val="dk1"/>
                </a:solidFill>
                <a:latin typeface="Cambria"/>
                <a:ea typeface="Cambria"/>
                <a:cs typeface="Cambria"/>
                <a:sym typeface="Cambria"/>
              </a:rPr>
              <a:t>m = LOVEANDHONOR</a:t>
            </a:r>
            <a:endParaRPr/>
          </a:p>
          <a:p>
            <a:pPr marL="0" marR="0" lvl="0" indent="0" algn="l" rtl="0">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a:p>
            <a:pPr marL="0" marR="0" lvl="0" indent="0" algn="l" rtl="0">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757" name="Google Shape;757;p38"/>
          <p:cNvSpPr txBox="1"/>
          <p:nvPr/>
        </p:nvSpPr>
        <p:spPr>
          <a:xfrm>
            <a:off x="3251200" y="5266267"/>
            <a:ext cx="914400" cy="9144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
        <p:nvSpPr>
          <p:cNvPr id="758" name="Google Shape;758;p38"/>
          <p:cNvSpPr txBox="1"/>
          <p:nvPr/>
        </p:nvSpPr>
        <p:spPr>
          <a:xfrm>
            <a:off x="1244607" y="4107175"/>
            <a:ext cx="3767700" cy="914400"/>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None/>
            </a:pPr>
            <a:r>
              <a:rPr lang="en-US" sz="2800">
                <a:solidFill>
                  <a:schemeClr val="dk1"/>
                </a:solidFill>
                <a:latin typeface="Cambria"/>
                <a:ea typeface="Cambria"/>
                <a:cs typeface="Cambria"/>
                <a:sym typeface="Cambria"/>
              </a:rPr>
              <a:t>C = QTAJFSIMTSTW</a:t>
            </a:r>
            <a:endParaRPr/>
          </a:p>
        </p:txBody>
      </p:sp>
      <p:graphicFrame>
        <p:nvGraphicFramePr>
          <p:cNvPr id="759" name="Google Shape;759;p38"/>
          <p:cNvGraphicFramePr/>
          <p:nvPr/>
        </p:nvGraphicFramePr>
        <p:xfrm>
          <a:off x="228600" y="1828800"/>
          <a:ext cx="8686800" cy="987450"/>
        </p:xfrm>
        <a:graphic>
          <a:graphicData uri="http://schemas.openxmlformats.org/drawingml/2006/table">
            <a:tbl>
              <a:tblPr>
                <a:noFill/>
                <a:tableStyleId>{72FCC692-91F2-41E4-99D1-3889EF9B5058}</a:tableStyleId>
              </a:tblPr>
              <a:tblGrid>
                <a:gridCol w="331800">
                  <a:extLst>
                    <a:ext uri="{9D8B030D-6E8A-4147-A177-3AD203B41FA5}">
                      <a16:colId xmlns:a16="http://schemas.microsoft.com/office/drawing/2014/main" val="20000"/>
                    </a:ext>
                  </a:extLst>
                </a:gridCol>
                <a:gridCol w="354000">
                  <a:extLst>
                    <a:ext uri="{9D8B030D-6E8A-4147-A177-3AD203B41FA5}">
                      <a16:colId xmlns:a16="http://schemas.microsoft.com/office/drawing/2014/main" val="20001"/>
                    </a:ext>
                  </a:extLst>
                </a:gridCol>
                <a:gridCol w="307975">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331800">
                  <a:extLst>
                    <a:ext uri="{9D8B030D-6E8A-4147-A177-3AD203B41FA5}">
                      <a16:colId xmlns:a16="http://schemas.microsoft.com/office/drawing/2014/main" val="20004"/>
                    </a:ext>
                  </a:extLst>
                </a:gridCol>
                <a:gridCol w="331775">
                  <a:extLst>
                    <a:ext uri="{9D8B030D-6E8A-4147-A177-3AD203B41FA5}">
                      <a16:colId xmlns:a16="http://schemas.microsoft.com/office/drawing/2014/main" val="20005"/>
                    </a:ext>
                  </a:extLst>
                </a:gridCol>
                <a:gridCol w="331800">
                  <a:extLst>
                    <a:ext uri="{9D8B030D-6E8A-4147-A177-3AD203B41FA5}">
                      <a16:colId xmlns:a16="http://schemas.microsoft.com/office/drawing/2014/main" val="20006"/>
                    </a:ext>
                  </a:extLst>
                </a:gridCol>
                <a:gridCol w="328600">
                  <a:extLst>
                    <a:ext uri="{9D8B030D-6E8A-4147-A177-3AD203B41FA5}">
                      <a16:colId xmlns:a16="http://schemas.microsoft.com/office/drawing/2014/main" val="20007"/>
                    </a:ext>
                  </a:extLst>
                </a:gridCol>
                <a:gridCol w="333375">
                  <a:extLst>
                    <a:ext uri="{9D8B030D-6E8A-4147-A177-3AD203B41FA5}">
                      <a16:colId xmlns:a16="http://schemas.microsoft.com/office/drawing/2014/main" val="20008"/>
                    </a:ext>
                  </a:extLst>
                </a:gridCol>
                <a:gridCol w="330200">
                  <a:extLst>
                    <a:ext uri="{9D8B030D-6E8A-4147-A177-3AD203B41FA5}">
                      <a16:colId xmlns:a16="http://schemas.microsoft.com/office/drawing/2014/main" val="20009"/>
                    </a:ext>
                  </a:extLst>
                </a:gridCol>
                <a:gridCol w="331800">
                  <a:extLst>
                    <a:ext uri="{9D8B030D-6E8A-4147-A177-3AD203B41FA5}">
                      <a16:colId xmlns:a16="http://schemas.microsoft.com/office/drawing/2014/main" val="20010"/>
                    </a:ext>
                  </a:extLst>
                </a:gridCol>
                <a:gridCol w="330200">
                  <a:extLst>
                    <a:ext uri="{9D8B030D-6E8A-4147-A177-3AD203B41FA5}">
                      <a16:colId xmlns:a16="http://schemas.microsoft.com/office/drawing/2014/main" val="20011"/>
                    </a:ext>
                  </a:extLst>
                </a:gridCol>
                <a:gridCol w="330200">
                  <a:extLst>
                    <a:ext uri="{9D8B030D-6E8A-4147-A177-3AD203B41FA5}">
                      <a16:colId xmlns:a16="http://schemas.microsoft.com/office/drawing/2014/main" val="20012"/>
                    </a:ext>
                  </a:extLst>
                </a:gridCol>
                <a:gridCol w="334950">
                  <a:extLst>
                    <a:ext uri="{9D8B030D-6E8A-4147-A177-3AD203B41FA5}">
                      <a16:colId xmlns:a16="http://schemas.microsoft.com/office/drawing/2014/main" val="20013"/>
                    </a:ext>
                  </a:extLst>
                </a:gridCol>
                <a:gridCol w="328625">
                  <a:extLst>
                    <a:ext uri="{9D8B030D-6E8A-4147-A177-3AD203B41FA5}">
                      <a16:colId xmlns:a16="http://schemas.microsoft.com/office/drawing/2014/main" val="20014"/>
                    </a:ext>
                  </a:extLst>
                </a:gridCol>
                <a:gridCol w="331775">
                  <a:extLst>
                    <a:ext uri="{9D8B030D-6E8A-4147-A177-3AD203B41FA5}">
                      <a16:colId xmlns:a16="http://schemas.microsoft.com/office/drawing/2014/main" val="20015"/>
                    </a:ext>
                  </a:extLst>
                </a:gridCol>
                <a:gridCol w="331800">
                  <a:extLst>
                    <a:ext uri="{9D8B030D-6E8A-4147-A177-3AD203B41FA5}">
                      <a16:colId xmlns:a16="http://schemas.microsoft.com/office/drawing/2014/main" val="20016"/>
                    </a:ext>
                  </a:extLst>
                </a:gridCol>
                <a:gridCol w="328600">
                  <a:extLst>
                    <a:ext uri="{9D8B030D-6E8A-4147-A177-3AD203B41FA5}">
                      <a16:colId xmlns:a16="http://schemas.microsoft.com/office/drawing/2014/main" val="20017"/>
                    </a:ext>
                  </a:extLst>
                </a:gridCol>
                <a:gridCol w="333375">
                  <a:extLst>
                    <a:ext uri="{9D8B030D-6E8A-4147-A177-3AD203B41FA5}">
                      <a16:colId xmlns:a16="http://schemas.microsoft.com/office/drawing/2014/main" val="20018"/>
                    </a:ext>
                  </a:extLst>
                </a:gridCol>
                <a:gridCol w="330200">
                  <a:extLst>
                    <a:ext uri="{9D8B030D-6E8A-4147-A177-3AD203B41FA5}">
                      <a16:colId xmlns:a16="http://schemas.microsoft.com/office/drawing/2014/main" val="20019"/>
                    </a:ext>
                  </a:extLst>
                </a:gridCol>
                <a:gridCol w="331800">
                  <a:extLst>
                    <a:ext uri="{9D8B030D-6E8A-4147-A177-3AD203B41FA5}">
                      <a16:colId xmlns:a16="http://schemas.microsoft.com/office/drawing/2014/main" val="20020"/>
                    </a:ext>
                  </a:extLst>
                </a:gridCol>
                <a:gridCol w="331775">
                  <a:extLst>
                    <a:ext uri="{9D8B030D-6E8A-4147-A177-3AD203B41FA5}">
                      <a16:colId xmlns:a16="http://schemas.microsoft.com/office/drawing/2014/main" val="20021"/>
                    </a:ext>
                  </a:extLst>
                </a:gridCol>
                <a:gridCol w="330200">
                  <a:extLst>
                    <a:ext uri="{9D8B030D-6E8A-4147-A177-3AD203B41FA5}">
                      <a16:colId xmlns:a16="http://schemas.microsoft.com/office/drawing/2014/main" val="20022"/>
                    </a:ext>
                  </a:extLst>
                </a:gridCol>
                <a:gridCol w="333375">
                  <a:extLst>
                    <a:ext uri="{9D8B030D-6E8A-4147-A177-3AD203B41FA5}">
                      <a16:colId xmlns:a16="http://schemas.microsoft.com/office/drawing/2014/main" val="20023"/>
                    </a:ext>
                  </a:extLst>
                </a:gridCol>
                <a:gridCol w="328625">
                  <a:extLst>
                    <a:ext uri="{9D8B030D-6E8A-4147-A177-3AD203B41FA5}">
                      <a16:colId xmlns:a16="http://schemas.microsoft.com/office/drawing/2014/main" val="20024"/>
                    </a:ext>
                  </a:extLst>
                </a:gridCol>
                <a:gridCol w="407975">
                  <a:extLst>
                    <a:ext uri="{9D8B030D-6E8A-4147-A177-3AD203B41FA5}">
                      <a16:colId xmlns:a16="http://schemas.microsoft.com/office/drawing/2014/main" val="20025"/>
                    </a:ext>
                  </a:extLst>
                </a:gridCol>
              </a:tblGrid>
              <a:tr h="493725">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A</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B</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F</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G</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J</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K</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P</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Q</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V</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W</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X</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Z</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93725">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F</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G</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J</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K</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P</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Q</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V</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W</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X</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Z</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A</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B</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E</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39"/>
          <p:cNvSpPr txBox="1">
            <a:spLocks noGrp="1"/>
          </p:cNvSpPr>
          <p:nvPr>
            <p:ph type="title"/>
          </p:nvPr>
        </p:nvSpPr>
        <p:spPr>
          <a:xfrm>
            <a:off x="1264380" y="2013343"/>
            <a:ext cx="6951274" cy="753670"/>
          </a:xfrm>
          <a:prstGeom prst="rect">
            <a:avLst/>
          </a:prstGeom>
          <a:noFill/>
          <a:ln>
            <a:noFill/>
          </a:ln>
        </p:spPr>
        <p:txBody>
          <a:bodyPr spcFirstLastPara="1" wrap="square" lIns="0" tIns="45700" rIns="0" bIns="45700" anchor="t" anchorCtr="0">
            <a:normAutofit fontScale="90000"/>
          </a:bodyPr>
          <a:lstStyle/>
          <a:p>
            <a:pPr marL="0" lvl="0" indent="0" algn="ctr" rtl="0">
              <a:spcBef>
                <a:spcPts val="0"/>
              </a:spcBef>
              <a:spcAft>
                <a:spcPts val="0"/>
              </a:spcAft>
              <a:buClr>
                <a:schemeClr val="dk1"/>
              </a:buClr>
              <a:buSzPct val="100000"/>
              <a:buFont typeface="Calibri"/>
              <a:buNone/>
            </a:pPr>
            <a:r>
              <a:rPr lang="en-US">
                <a:solidFill>
                  <a:schemeClr val="dk1"/>
                </a:solidFill>
              </a:rPr>
              <a:t>How would you </a:t>
            </a:r>
            <a:r>
              <a:rPr lang="en-US" i="1" u="sng"/>
              <a:t>attack</a:t>
            </a:r>
            <a:r>
              <a:rPr lang="en-US">
                <a:solidFill>
                  <a:schemeClr val="dk1"/>
                </a:solidFill>
              </a:rPr>
              <a:t> messages encrypted with a Caesar cipher?</a:t>
            </a:r>
            <a:endParaRPr/>
          </a:p>
        </p:txBody>
      </p:sp>
      <p:sp>
        <p:nvSpPr>
          <p:cNvPr id="766" name="Google Shape;766;p39"/>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71"/>
        <p:cNvGrpSpPr/>
        <p:nvPr/>
      </p:nvGrpSpPr>
      <p:grpSpPr>
        <a:xfrm>
          <a:off x="0" y="0"/>
          <a:ext cx="0" cy="0"/>
          <a:chOff x="0" y="0"/>
          <a:chExt cx="0" cy="0"/>
        </a:xfrm>
      </p:grpSpPr>
      <p:sp>
        <p:nvSpPr>
          <p:cNvPr id="772" name="Google Shape;772;p40"/>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latin typeface="Calibri"/>
                <a:ea typeface="Calibri"/>
                <a:cs typeface="Calibri"/>
                <a:sym typeface="Calibri"/>
              </a:rPr>
              <a:t>Attacking Caesar Cipher </a:t>
            </a:r>
            <a:endParaRPr/>
          </a:p>
        </p:txBody>
      </p:sp>
      <p:sp>
        <p:nvSpPr>
          <p:cNvPr id="773" name="Google Shape;773;p40"/>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fontScale="92500" lnSpcReduction="10000"/>
          </a:bodyPr>
          <a:lstStyle/>
          <a:p>
            <a:pPr marL="292100" lvl="0" indent="-292100" algn="l" rtl="0">
              <a:spcBef>
                <a:spcPts val="0"/>
              </a:spcBef>
              <a:spcAft>
                <a:spcPts val="0"/>
              </a:spcAft>
              <a:buSzPct val="100000"/>
              <a:buChar char="•"/>
            </a:pPr>
            <a:r>
              <a:rPr lang="en-US">
                <a:latin typeface="Calibri"/>
                <a:ea typeface="Calibri"/>
                <a:cs typeface="Calibri"/>
                <a:sym typeface="Calibri"/>
              </a:rPr>
              <a:t>Easy to </a:t>
            </a:r>
            <a:r>
              <a:rPr lang="en-US" b="1">
                <a:latin typeface="Calibri"/>
                <a:ea typeface="Calibri"/>
                <a:cs typeface="Calibri"/>
                <a:sym typeface="Calibri"/>
              </a:rPr>
              <a:t>brute force</a:t>
            </a:r>
            <a:r>
              <a:rPr lang="en-US">
                <a:latin typeface="Calibri"/>
                <a:ea typeface="Calibri"/>
                <a:cs typeface="Calibri"/>
                <a:sym typeface="Calibri"/>
              </a:rPr>
              <a:t>: size of key-space is 26</a:t>
            </a:r>
            <a:endParaRPr/>
          </a:p>
          <a:p>
            <a:pPr marL="292100" lvl="0" indent="-104140" algn="l" rtl="0">
              <a:spcBef>
                <a:spcPts val="592"/>
              </a:spcBef>
              <a:spcAft>
                <a:spcPts val="0"/>
              </a:spcAft>
              <a:buSzPct val="100000"/>
              <a:buNone/>
            </a:pPr>
            <a:endParaRPr>
              <a:latin typeface="Calibri"/>
              <a:ea typeface="Calibri"/>
              <a:cs typeface="Calibri"/>
              <a:sym typeface="Calibri"/>
            </a:endParaRPr>
          </a:p>
          <a:p>
            <a:pPr marL="292100" lvl="0" indent="-292100" algn="l" rtl="0">
              <a:spcBef>
                <a:spcPts val="592"/>
              </a:spcBef>
              <a:spcAft>
                <a:spcPts val="0"/>
              </a:spcAft>
              <a:buSzPct val="100000"/>
              <a:buChar char="•"/>
            </a:pPr>
            <a:r>
              <a:rPr lang="en-US">
                <a:latin typeface="Calibri"/>
                <a:ea typeface="Calibri"/>
                <a:cs typeface="Calibri"/>
                <a:sym typeface="Calibri"/>
              </a:rPr>
              <a:t>Try all possible keys K and determine if DK(C) is a likely plaintext</a:t>
            </a:r>
            <a:endParaRPr/>
          </a:p>
          <a:p>
            <a:pPr marL="292100" lvl="0" indent="-104140" algn="l" rtl="0">
              <a:spcBef>
                <a:spcPts val="592"/>
              </a:spcBef>
              <a:spcAft>
                <a:spcPts val="0"/>
              </a:spcAft>
              <a:buSzPct val="100000"/>
              <a:buNone/>
            </a:pPr>
            <a:endParaRPr>
              <a:latin typeface="Calibri"/>
              <a:ea typeface="Calibri"/>
              <a:cs typeface="Calibri"/>
              <a:sym typeface="Calibri"/>
            </a:endParaRPr>
          </a:p>
          <a:p>
            <a:pPr marL="292100" lvl="0" indent="-292100" algn="l" rtl="0">
              <a:spcBef>
                <a:spcPts val="592"/>
              </a:spcBef>
              <a:spcAft>
                <a:spcPts val="0"/>
              </a:spcAft>
              <a:buSzPct val="100000"/>
              <a:buChar char="•"/>
            </a:pPr>
            <a:r>
              <a:rPr lang="en-US">
                <a:latin typeface="Calibri"/>
                <a:ea typeface="Calibri"/>
                <a:cs typeface="Calibri"/>
                <a:sym typeface="Calibri"/>
              </a:rPr>
              <a:t>Requires some knowledge of the structure of the plaintext (e.g., PDF file or email message)</a:t>
            </a:r>
            <a:endParaRPr/>
          </a:p>
          <a:p>
            <a:pPr marL="292100" lvl="0" indent="-104140" algn="l" rtl="0">
              <a:spcBef>
                <a:spcPts val="592"/>
              </a:spcBef>
              <a:spcAft>
                <a:spcPts val="0"/>
              </a:spcAft>
              <a:buSzPct val="100000"/>
              <a:buNone/>
            </a:pPr>
            <a:endParaRPr>
              <a:latin typeface="Calibri"/>
              <a:ea typeface="Calibri"/>
              <a:cs typeface="Calibri"/>
              <a:sym typeface="Calibri"/>
            </a:endParaRPr>
          </a:p>
          <a:p>
            <a:pPr marL="292100" lvl="0" indent="-292100" algn="l" rtl="0">
              <a:spcBef>
                <a:spcPts val="592"/>
              </a:spcBef>
              <a:spcAft>
                <a:spcPts val="0"/>
              </a:spcAft>
              <a:buSzPct val="100000"/>
              <a:buChar char="•"/>
            </a:pPr>
            <a:r>
              <a:rPr lang="en-US">
                <a:latin typeface="Calibri"/>
                <a:ea typeface="Calibri"/>
                <a:cs typeface="Calibri"/>
                <a:sym typeface="Calibri"/>
              </a:rPr>
              <a:t>Key should be a sufficiently long random value to make exhaustive search attacks unfeasible</a:t>
            </a:r>
            <a:endParaRPr/>
          </a:p>
          <a:p>
            <a:pPr marL="292100" lvl="0" indent="-104140" algn="l" rtl="0">
              <a:spcBef>
                <a:spcPts val="592"/>
              </a:spcBef>
              <a:spcAft>
                <a:spcPts val="0"/>
              </a:spcAft>
              <a:buSzPct val="100000"/>
              <a:buNone/>
            </a:pPr>
            <a:endParaRPr>
              <a:latin typeface="Calibri"/>
              <a:ea typeface="Calibri"/>
              <a:cs typeface="Calibri"/>
              <a:sym typeface="Calibri"/>
            </a:endParaRPr>
          </a:p>
        </p:txBody>
      </p:sp>
      <p:sp>
        <p:nvSpPr>
          <p:cNvPr id="774" name="Google Shape;774;p40"/>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Tahoma"/>
                <a:ea typeface="Tahoma"/>
                <a:cs typeface="Tahoma"/>
                <a:sym typeface="Tahoma"/>
              </a:rPr>
              <a:t>37</a:t>
            </a:fld>
            <a:endParaRPr sz="1200">
              <a:solidFill>
                <a:srgbClr val="898989"/>
              </a:solidFill>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41"/>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781" name="Google Shape;781;p41"/>
          <p:cNvSpPr/>
          <p:nvPr/>
        </p:nvSpPr>
        <p:spPr>
          <a:xfrm>
            <a:off x="381000" y="-79653"/>
            <a:ext cx="8077200" cy="70173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mbria"/>
                <a:ea typeface="Cambria"/>
                <a:cs typeface="Cambria"/>
                <a:sym typeface="Cambria"/>
              </a:rPr>
              <a:t>1 =&gt; 	PSZIERHLSRSV</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2 =&gt; 	ORYHDQGKRQRU</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3 =&gt; 	NQXGCPFJQPQT</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4 =&gt; 	MPWFBOEIPOPS</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5 =&gt; 	LOVEANDHONOR</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6 =&gt; 	KNUDZMCGNMNQ</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7 =&gt; 	JMTCYLBFMLMP</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8 =&gt; 	ILSBXKAELKLO</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9 =&gt; 	HKRAWJZDKJKN</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10 =&gt; 	GJQZVIYCJIJM</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11 =&gt; 	FIPYUHXBIHIL</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12 =&gt; 	EHOXTGWAHGHK</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13 =&gt; 	DGNWSFVZGFGJ</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14 =&gt; 	CFMVREUYFEFI</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15 =&gt; 	BELUQDTXEDEH</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16 =&gt; 	ADKTPCSWDCDG</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17 =&gt; 	ZCJSOBRVCBCF</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18 =&gt; 	YBIRNAQUBABE</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19 =&gt; 	XAHQMZPTAZAD</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20 =&gt; 	WZGPLYOSZYZC</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21 =&gt; 	VYFOKXNRYXYB</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22 =&gt; 	UXENJWMQXWXA</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23 =&gt; 	TWDMIVLPWVWZ</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24 =&gt; 	SVCLHUKOVUVY</a:t>
            </a:r>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25 =&gt; 	RUBKGTJNUTUX</a:t>
            </a:r>
            <a:endParaRPr/>
          </a:p>
        </p:txBody>
      </p:sp>
      <p:sp>
        <p:nvSpPr>
          <p:cNvPr id="782" name="Google Shape;782;p41"/>
          <p:cNvSpPr txBox="1"/>
          <p:nvPr/>
        </p:nvSpPr>
        <p:spPr>
          <a:xfrm>
            <a:off x="-19878" y="1066800"/>
            <a:ext cx="3372678" cy="3048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t" anchorCtr="0">
            <a:normAutofit fontScale="55000" lnSpcReduction="20000"/>
          </a:bodyPr>
          <a:lstStyle/>
          <a:p>
            <a:pPr marL="0" marR="0" lvl="0" indent="0" algn="l" rtl="0">
              <a:spcBef>
                <a:spcPts val="0"/>
              </a:spcBef>
              <a:spcAft>
                <a:spcPts val="0"/>
              </a:spcAft>
              <a:buClr>
                <a:schemeClr val="dk1"/>
              </a:buClr>
              <a:buSzPct val="100000"/>
              <a:buFont typeface="Arial"/>
              <a:buNone/>
            </a:pPr>
            <a:endParaRPr sz="2800">
              <a:solidFill>
                <a:schemeClr val="dk1"/>
              </a:solidFill>
              <a:latin typeface="Cambria"/>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4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u="sng">
                <a:latin typeface="Calibri"/>
                <a:ea typeface="Calibri"/>
                <a:cs typeface="Calibri"/>
                <a:sym typeface="Calibri"/>
              </a:rPr>
              <a:t>Monoalphabetic Substitution</a:t>
            </a:r>
            <a:endParaRPr/>
          </a:p>
        </p:txBody>
      </p:sp>
      <p:sp>
        <p:nvSpPr>
          <p:cNvPr id="789" name="Google Shape;789;p4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Tahoma"/>
                <a:ea typeface="Tahoma"/>
                <a:cs typeface="Tahoma"/>
                <a:sym typeface="Tahoma"/>
              </a:rPr>
              <a:t>39</a:t>
            </a:fld>
            <a:endParaRPr sz="1200">
              <a:solidFill>
                <a:srgbClr val="898989"/>
              </a:solidFill>
              <a:latin typeface="Tahoma"/>
              <a:ea typeface="Tahoma"/>
              <a:cs typeface="Tahoma"/>
              <a:sym typeface="Tahoma"/>
            </a:endParaRPr>
          </a:p>
        </p:txBody>
      </p:sp>
      <p:graphicFrame>
        <p:nvGraphicFramePr>
          <p:cNvPr id="790" name="Google Shape;790;p42"/>
          <p:cNvGraphicFramePr/>
          <p:nvPr/>
        </p:nvGraphicFramePr>
        <p:xfrm>
          <a:off x="228600" y="2517775"/>
          <a:ext cx="8686800" cy="987450"/>
        </p:xfrm>
        <a:graphic>
          <a:graphicData uri="http://schemas.openxmlformats.org/drawingml/2006/table">
            <a:tbl>
              <a:tblPr>
                <a:noFill/>
                <a:tableStyleId>{72FCC692-91F2-41E4-99D1-3889EF9B5058}</a:tableStyleId>
              </a:tblPr>
              <a:tblGrid>
                <a:gridCol w="331800">
                  <a:extLst>
                    <a:ext uri="{9D8B030D-6E8A-4147-A177-3AD203B41FA5}">
                      <a16:colId xmlns:a16="http://schemas.microsoft.com/office/drawing/2014/main" val="20000"/>
                    </a:ext>
                  </a:extLst>
                </a:gridCol>
                <a:gridCol w="354000">
                  <a:extLst>
                    <a:ext uri="{9D8B030D-6E8A-4147-A177-3AD203B41FA5}">
                      <a16:colId xmlns:a16="http://schemas.microsoft.com/office/drawing/2014/main" val="20001"/>
                    </a:ext>
                  </a:extLst>
                </a:gridCol>
                <a:gridCol w="307975">
                  <a:extLst>
                    <a:ext uri="{9D8B030D-6E8A-4147-A177-3AD203B41FA5}">
                      <a16:colId xmlns:a16="http://schemas.microsoft.com/office/drawing/2014/main" val="20002"/>
                    </a:ext>
                  </a:extLst>
                </a:gridCol>
                <a:gridCol w="330200">
                  <a:extLst>
                    <a:ext uri="{9D8B030D-6E8A-4147-A177-3AD203B41FA5}">
                      <a16:colId xmlns:a16="http://schemas.microsoft.com/office/drawing/2014/main" val="20003"/>
                    </a:ext>
                  </a:extLst>
                </a:gridCol>
                <a:gridCol w="331800">
                  <a:extLst>
                    <a:ext uri="{9D8B030D-6E8A-4147-A177-3AD203B41FA5}">
                      <a16:colId xmlns:a16="http://schemas.microsoft.com/office/drawing/2014/main" val="20004"/>
                    </a:ext>
                  </a:extLst>
                </a:gridCol>
                <a:gridCol w="331775">
                  <a:extLst>
                    <a:ext uri="{9D8B030D-6E8A-4147-A177-3AD203B41FA5}">
                      <a16:colId xmlns:a16="http://schemas.microsoft.com/office/drawing/2014/main" val="20005"/>
                    </a:ext>
                  </a:extLst>
                </a:gridCol>
                <a:gridCol w="331800">
                  <a:extLst>
                    <a:ext uri="{9D8B030D-6E8A-4147-A177-3AD203B41FA5}">
                      <a16:colId xmlns:a16="http://schemas.microsoft.com/office/drawing/2014/main" val="20006"/>
                    </a:ext>
                  </a:extLst>
                </a:gridCol>
                <a:gridCol w="328600">
                  <a:extLst>
                    <a:ext uri="{9D8B030D-6E8A-4147-A177-3AD203B41FA5}">
                      <a16:colId xmlns:a16="http://schemas.microsoft.com/office/drawing/2014/main" val="20007"/>
                    </a:ext>
                  </a:extLst>
                </a:gridCol>
                <a:gridCol w="333375">
                  <a:extLst>
                    <a:ext uri="{9D8B030D-6E8A-4147-A177-3AD203B41FA5}">
                      <a16:colId xmlns:a16="http://schemas.microsoft.com/office/drawing/2014/main" val="20008"/>
                    </a:ext>
                  </a:extLst>
                </a:gridCol>
                <a:gridCol w="330200">
                  <a:extLst>
                    <a:ext uri="{9D8B030D-6E8A-4147-A177-3AD203B41FA5}">
                      <a16:colId xmlns:a16="http://schemas.microsoft.com/office/drawing/2014/main" val="20009"/>
                    </a:ext>
                  </a:extLst>
                </a:gridCol>
                <a:gridCol w="331800">
                  <a:extLst>
                    <a:ext uri="{9D8B030D-6E8A-4147-A177-3AD203B41FA5}">
                      <a16:colId xmlns:a16="http://schemas.microsoft.com/office/drawing/2014/main" val="20010"/>
                    </a:ext>
                  </a:extLst>
                </a:gridCol>
                <a:gridCol w="330200">
                  <a:extLst>
                    <a:ext uri="{9D8B030D-6E8A-4147-A177-3AD203B41FA5}">
                      <a16:colId xmlns:a16="http://schemas.microsoft.com/office/drawing/2014/main" val="20011"/>
                    </a:ext>
                  </a:extLst>
                </a:gridCol>
                <a:gridCol w="330200">
                  <a:extLst>
                    <a:ext uri="{9D8B030D-6E8A-4147-A177-3AD203B41FA5}">
                      <a16:colId xmlns:a16="http://schemas.microsoft.com/office/drawing/2014/main" val="20012"/>
                    </a:ext>
                  </a:extLst>
                </a:gridCol>
                <a:gridCol w="334950">
                  <a:extLst>
                    <a:ext uri="{9D8B030D-6E8A-4147-A177-3AD203B41FA5}">
                      <a16:colId xmlns:a16="http://schemas.microsoft.com/office/drawing/2014/main" val="20013"/>
                    </a:ext>
                  </a:extLst>
                </a:gridCol>
                <a:gridCol w="328625">
                  <a:extLst>
                    <a:ext uri="{9D8B030D-6E8A-4147-A177-3AD203B41FA5}">
                      <a16:colId xmlns:a16="http://schemas.microsoft.com/office/drawing/2014/main" val="20014"/>
                    </a:ext>
                  </a:extLst>
                </a:gridCol>
                <a:gridCol w="331775">
                  <a:extLst>
                    <a:ext uri="{9D8B030D-6E8A-4147-A177-3AD203B41FA5}">
                      <a16:colId xmlns:a16="http://schemas.microsoft.com/office/drawing/2014/main" val="20015"/>
                    </a:ext>
                  </a:extLst>
                </a:gridCol>
                <a:gridCol w="331800">
                  <a:extLst>
                    <a:ext uri="{9D8B030D-6E8A-4147-A177-3AD203B41FA5}">
                      <a16:colId xmlns:a16="http://schemas.microsoft.com/office/drawing/2014/main" val="20016"/>
                    </a:ext>
                  </a:extLst>
                </a:gridCol>
                <a:gridCol w="328600">
                  <a:extLst>
                    <a:ext uri="{9D8B030D-6E8A-4147-A177-3AD203B41FA5}">
                      <a16:colId xmlns:a16="http://schemas.microsoft.com/office/drawing/2014/main" val="20017"/>
                    </a:ext>
                  </a:extLst>
                </a:gridCol>
                <a:gridCol w="333375">
                  <a:extLst>
                    <a:ext uri="{9D8B030D-6E8A-4147-A177-3AD203B41FA5}">
                      <a16:colId xmlns:a16="http://schemas.microsoft.com/office/drawing/2014/main" val="20018"/>
                    </a:ext>
                  </a:extLst>
                </a:gridCol>
                <a:gridCol w="330200">
                  <a:extLst>
                    <a:ext uri="{9D8B030D-6E8A-4147-A177-3AD203B41FA5}">
                      <a16:colId xmlns:a16="http://schemas.microsoft.com/office/drawing/2014/main" val="20019"/>
                    </a:ext>
                  </a:extLst>
                </a:gridCol>
                <a:gridCol w="331800">
                  <a:extLst>
                    <a:ext uri="{9D8B030D-6E8A-4147-A177-3AD203B41FA5}">
                      <a16:colId xmlns:a16="http://schemas.microsoft.com/office/drawing/2014/main" val="20020"/>
                    </a:ext>
                  </a:extLst>
                </a:gridCol>
                <a:gridCol w="331775">
                  <a:extLst>
                    <a:ext uri="{9D8B030D-6E8A-4147-A177-3AD203B41FA5}">
                      <a16:colId xmlns:a16="http://schemas.microsoft.com/office/drawing/2014/main" val="20021"/>
                    </a:ext>
                  </a:extLst>
                </a:gridCol>
                <a:gridCol w="330200">
                  <a:extLst>
                    <a:ext uri="{9D8B030D-6E8A-4147-A177-3AD203B41FA5}">
                      <a16:colId xmlns:a16="http://schemas.microsoft.com/office/drawing/2014/main" val="20022"/>
                    </a:ext>
                  </a:extLst>
                </a:gridCol>
                <a:gridCol w="333375">
                  <a:extLst>
                    <a:ext uri="{9D8B030D-6E8A-4147-A177-3AD203B41FA5}">
                      <a16:colId xmlns:a16="http://schemas.microsoft.com/office/drawing/2014/main" val="20023"/>
                    </a:ext>
                  </a:extLst>
                </a:gridCol>
                <a:gridCol w="328625">
                  <a:extLst>
                    <a:ext uri="{9D8B030D-6E8A-4147-A177-3AD203B41FA5}">
                      <a16:colId xmlns:a16="http://schemas.microsoft.com/office/drawing/2014/main" val="20024"/>
                    </a:ext>
                  </a:extLst>
                </a:gridCol>
                <a:gridCol w="407975">
                  <a:extLst>
                    <a:ext uri="{9D8B030D-6E8A-4147-A177-3AD203B41FA5}">
                      <a16:colId xmlns:a16="http://schemas.microsoft.com/office/drawing/2014/main" val="20025"/>
                    </a:ext>
                  </a:extLst>
                </a:gridCol>
              </a:tblGrid>
              <a:tr h="493725">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A</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B</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F</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G</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J</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K</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P</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Q</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V</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W</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X</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Z</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93725">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P</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L</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C</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I</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U</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V</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B</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K</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W</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A</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F</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G</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J</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M</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Q</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r"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X</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080"/>
                        <a:buFont typeface="Noto Sans Symbols"/>
                        <a:buNone/>
                      </a:pPr>
                      <a:r>
                        <a:rPr lang="en-US" sz="1800" b="0" i="0" u="none" strike="noStrike" cap="none">
                          <a:solidFill>
                            <a:schemeClr val="dk1"/>
                          </a:solidFill>
                          <a:latin typeface="Tahoma"/>
                          <a:ea typeface="Tahoma"/>
                          <a:cs typeface="Tahoma"/>
                          <a:sym typeface="Tahoma"/>
                        </a:rPr>
                        <a:t>Z</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91" name="Google Shape;791;p42"/>
          <p:cNvGraphicFramePr/>
          <p:nvPr/>
        </p:nvGraphicFramePr>
        <p:xfrm>
          <a:off x="1295400" y="1600200"/>
          <a:ext cx="5627700" cy="457210"/>
        </p:xfrm>
        <a:graphic>
          <a:graphicData uri="http://schemas.openxmlformats.org/drawingml/2006/table">
            <a:tbl>
              <a:tblPr>
                <a:noFill/>
                <a:tableStyleId>{72FCC692-91F2-41E4-99D1-3889EF9B5058}</a:tableStyleId>
              </a:tblPr>
              <a:tblGrid>
                <a:gridCol w="468325">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8300">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8325">
                  <a:extLst>
                    <a:ext uri="{9D8B030D-6E8A-4147-A177-3AD203B41FA5}">
                      <a16:colId xmlns:a16="http://schemas.microsoft.com/office/drawing/2014/main" val="20004"/>
                    </a:ext>
                  </a:extLst>
                </a:gridCol>
                <a:gridCol w="468300">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68325">
                  <a:extLst>
                    <a:ext uri="{9D8B030D-6E8A-4147-A177-3AD203B41FA5}">
                      <a16:colId xmlns:a16="http://schemas.microsoft.com/office/drawing/2014/main" val="20007"/>
                    </a:ext>
                  </a:extLst>
                </a:gridCol>
                <a:gridCol w="468300">
                  <a:extLst>
                    <a:ext uri="{9D8B030D-6E8A-4147-A177-3AD203B41FA5}">
                      <a16:colId xmlns:a16="http://schemas.microsoft.com/office/drawing/2014/main" val="20008"/>
                    </a:ext>
                  </a:extLst>
                </a:gridCol>
                <a:gridCol w="469900">
                  <a:extLst>
                    <a:ext uri="{9D8B030D-6E8A-4147-A177-3AD203B41FA5}">
                      <a16:colId xmlns:a16="http://schemas.microsoft.com/office/drawing/2014/main" val="20009"/>
                    </a:ext>
                  </a:extLst>
                </a:gridCol>
                <a:gridCol w="468325">
                  <a:extLst>
                    <a:ext uri="{9D8B030D-6E8A-4147-A177-3AD203B41FA5}">
                      <a16:colId xmlns:a16="http://schemas.microsoft.com/office/drawing/2014/main" val="20010"/>
                    </a:ext>
                  </a:extLst>
                </a:gridCol>
                <a:gridCol w="469900">
                  <a:extLst>
                    <a:ext uri="{9D8B030D-6E8A-4147-A177-3AD203B41FA5}">
                      <a16:colId xmlns:a16="http://schemas.microsoft.com/office/drawing/2014/main" val="20011"/>
                    </a:ext>
                  </a:extLst>
                </a:gridCol>
              </a:tblGrid>
              <a:tr h="457200">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L</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V</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E</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A</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D</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N</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O</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folHlink"/>
                        </a:buClr>
                        <a:buSzPts val="1440"/>
                        <a:buFont typeface="Noto Sans Symbols"/>
                        <a:buNone/>
                      </a:pPr>
                      <a:r>
                        <a:rPr lang="en-US" sz="2400" b="0" i="0" u="none" strike="noStrike" cap="none">
                          <a:solidFill>
                            <a:schemeClr val="dk1"/>
                          </a:solidFill>
                          <a:latin typeface="Tahoma"/>
                          <a:ea typeface="Tahoma"/>
                          <a:cs typeface="Tahoma"/>
                          <a:sym typeface="Tahoma"/>
                        </a:rPr>
                        <a:t>R</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792" name="Google Shape;792;p42"/>
          <p:cNvGraphicFramePr/>
          <p:nvPr/>
        </p:nvGraphicFramePr>
        <p:xfrm>
          <a:off x="1295400" y="3962400"/>
          <a:ext cx="5627700" cy="457200"/>
        </p:xfrm>
        <a:graphic>
          <a:graphicData uri="http://schemas.openxmlformats.org/drawingml/2006/table">
            <a:tbl>
              <a:tblPr>
                <a:noFill/>
                <a:tableStyleId>{72FCC692-91F2-41E4-99D1-3889EF9B5058}</a:tableStyleId>
              </a:tblPr>
              <a:tblGrid>
                <a:gridCol w="468325">
                  <a:extLst>
                    <a:ext uri="{9D8B030D-6E8A-4147-A177-3AD203B41FA5}">
                      <a16:colId xmlns:a16="http://schemas.microsoft.com/office/drawing/2014/main" val="20000"/>
                    </a:ext>
                  </a:extLst>
                </a:gridCol>
                <a:gridCol w="469900">
                  <a:extLst>
                    <a:ext uri="{9D8B030D-6E8A-4147-A177-3AD203B41FA5}">
                      <a16:colId xmlns:a16="http://schemas.microsoft.com/office/drawing/2014/main" val="20001"/>
                    </a:ext>
                  </a:extLst>
                </a:gridCol>
                <a:gridCol w="468300">
                  <a:extLst>
                    <a:ext uri="{9D8B030D-6E8A-4147-A177-3AD203B41FA5}">
                      <a16:colId xmlns:a16="http://schemas.microsoft.com/office/drawing/2014/main" val="20002"/>
                    </a:ext>
                  </a:extLst>
                </a:gridCol>
                <a:gridCol w="469900">
                  <a:extLst>
                    <a:ext uri="{9D8B030D-6E8A-4147-A177-3AD203B41FA5}">
                      <a16:colId xmlns:a16="http://schemas.microsoft.com/office/drawing/2014/main" val="20003"/>
                    </a:ext>
                  </a:extLst>
                </a:gridCol>
                <a:gridCol w="468325">
                  <a:extLst>
                    <a:ext uri="{9D8B030D-6E8A-4147-A177-3AD203B41FA5}">
                      <a16:colId xmlns:a16="http://schemas.microsoft.com/office/drawing/2014/main" val="20004"/>
                    </a:ext>
                  </a:extLst>
                </a:gridCol>
                <a:gridCol w="468300">
                  <a:extLst>
                    <a:ext uri="{9D8B030D-6E8A-4147-A177-3AD203B41FA5}">
                      <a16:colId xmlns:a16="http://schemas.microsoft.com/office/drawing/2014/main" val="20005"/>
                    </a:ext>
                  </a:extLst>
                </a:gridCol>
                <a:gridCol w="469900">
                  <a:extLst>
                    <a:ext uri="{9D8B030D-6E8A-4147-A177-3AD203B41FA5}">
                      <a16:colId xmlns:a16="http://schemas.microsoft.com/office/drawing/2014/main" val="20006"/>
                    </a:ext>
                  </a:extLst>
                </a:gridCol>
                <a:gridCol w="468325">
                  <a:extLst>
                    <a:ext uri="{9D8B030D-6E8A-4147-A177-3AD203B41FA5}">
                      <a16:colId xmlns:a16="http://schemas.microsoft.com/office/drawing/2014/main" val="20007"/>
                    </a:ext>
                  </a:extLst>
                </a:gridCol>
                <a:gridCol w="468300">
                  <a:extLst>
                    <a:ext uri="{9D8B030D-6E8A-4147-A177-3AD203B41FA5}">
                      <a16:colId xmlns:a16="http://schemas.microsoft.com/office/drawing/2014/main" val="20008"/>
                    </a:ext>
                  </a:extLst>
                </a:gridCol>
                <a:gridCol w="469900">
                  <a:extLst>
                    <a:ext uri="{9D8B030D-6E8A-4147-A177-3AD203B41FA5}">
                      <a16:colId xmlns:a16="http://schemas.microsoft.com/office/drawing/2014/main" val="20009"/>
                    </a:ext>
                  </a:extLst>
                </a:gridCol>
                <a:gridCol w="468325">
                  <a:extLst>
                    <a:ext uri="{9D8B030D-6E8A-4147-A177-3AD203B41FA5}">
                      <a16:colId xmlns:a16="http://schemas.microsoft.com/office/drawing/2014/main" val="20010"/>
                    </a:ext>
                  </a:extLst>
                </a:gridCol>
                <a:gridCol w="469900">
                  <a:extLst>
                    <a:ext uri="{9D8B030D-6E8A-4147-A177-3AD203B41FA5}">
                      <a16:colId xmlns:a16="http://schemas.microsoft.com/office/drawing/2014/main" val="20011"/>
                    </a:ext>
                  </a:extLst>
                </a:gridCol>
              </a:tblGrid>
              <a:tr h="457200">
                <a:tc>
                  <a:txBody>
                    <a:bodyPr/>
                    <a:lstStyle/>
                    <a:p>
                      <a:pPr marL="0" marR="0" lvl="0" indent="0" algn="l" rtl="0">
                        <a:spcBef>
                          <a:spcPts val="0"/>
                        </a:spcBef>
                        <a:spcAft>
                          <a:spcPts val="0"/>
                        </a:spcAft>
                        <a:buNone/>
                      </a:pPr>
                      <a:r>
                        <a:rPr lang="en-US" sz="1800"/>
                        <a:t>V</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B</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J</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T</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P</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Y</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H</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B</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B</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800"/>
                        <a:t>A</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5"/>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Goal:  Secure communication</a:t>
            </a:r>
            <a:endParaRPr/>
          </a:p>
        </p:txBody>
      </p:sp>
      <p:sp>
        <p:nvSpPr>
          <p:cNvPr id="282" name="Google Shape;282;p5"/>
          <p:cNvSpPr/>
          <p:nvPr/>
        </p:nvSpPr>
        <p:spPr>
          <a:xfrm>
            <a:off x="8077200" y="1371600"/>
            <a:ext cx="304800" cy="2286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Cambria"/>
              <a:ea typeface="Cambria"/>
              <a:cs typeface="Cambria"/>
              <a:sym typeface="Cambria"/>
            </a:endParaRPr>
          </a:p>
        </p:txBody>
      </p:sp>
      <p:pic>
        <p:nvPicPr>
          <p:cNvPr id="283" name="Google Shape;283;p5" descr="MCj04041590000[1]"/>
          <p:cNvPicPr preferRelativeResize="0"/>
          <p:nvPr/>
        </p:nvPicPr>
        <p:blipFill rotWithShape="1">
          <a:blip r:embed="rId3">
            <a:alphaModFix/>
          </a:blip>
          <a:srcRect/>
          <a:stretch/>
        </p:blipFill>
        <p:spPr>
          <a:xfrm>
            <a:off x="7315202" y="2914651"/>
            <a:ext cx="1736725" cy="1307306"/>
          </a:xfrm>
          <a:prstGeom prst="rect">
            <a:avLst/>
          </a:prstGeom>
          <a:noFill/>
          <a:ln>
            <a:noFill/>
          </a:ln>
        </p:spPr>
      </p:pic>
      <p:pic>
        <p:nvPicPr>
          <p:cNvPr id="284" name="Google Shape;284;p5" descr="wellsfargo"/>
          <p:cNvPicPr preferRelativeResize="0"/>
          <p:nvPr/>
        </p:nvPicPr>
        <p:blipFill rotWithShape="1">
          <a:blip r:embed="rId4">
            <a:alphaModFix/>
          </a:blip>
          <a:srcRect/>
          <a:stretch/>
        </p:blipFill>
        <p:spPr>
          <a:xfrm>
            <a:off x="203201" y="2571750"/>
            <a:ext cx="4368800" cy="2103835"/>
          </a:xfrm>
          <a:prstGeom prst="rect">
            <a:avLst/>
          </a:prstGeom>
          <a:noFill/>
          <a:ln>
            <a:noFill/>
          </a:ln>
        </p:spPr>
      </p:pic>
      <p:sp>
        <p:nvSpPr>
          <p:cNvPr id="285" name="Google Shape;285;p5"/>
          <p:cNvSpPr/>
          <p:nvPr/>
        </p:nvSpPr>
        <p:spPr>
          <a:xfrm>
            <a:off x="3505201" y="4457700"/>
            <a:ext cx="457200" cy="342900"/>
          </a:xfrm>
          <a:prstGeom prst="irregularSeal1">
            <a:avLst/>
          </a:prstGeom>
          <a:noFill/>
          <a:ln w="28575" cap="flat" cmpd="sng">
            <a:solidFill>
              <a:srgbClr val="FF33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5"/>
          <p:cNvSpPr/>
          <p:nvPr/>
        </p:nvSpPr>
        <p:spPr>
          <a:xfrm>
            <a:off x="7105651" y="2586038"/>
            <a:ext cx="304800" cy="228600"/>
          </a:xfrm>
          <a:prstGeom prst="ellipse">
            <a:avLst/>
          </a:prstGeom>
          <a:solidFill>
            <a:srgbClr val="FFFFFF"/>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mbria"/>
              <a:buNone/>
            </a:pPr>
            <a:endParaRPr sz="1800" b="0" i="0" u="none" strike="noStrike" cap="none">
              <a:solidFill>
                <a:srgbClr val="000000"/>
              </a:solidFill>
              <a:latin typeface="Calibri"/>
              <a:ea typeface="Calibri"/>
              <a:cs typeface="Calibri"/>
              <a:sym typeface="Calibri"/>
            </a:endParaRPr>
          </a:p>
        </p:txBody>
      </p:sp>
      <p:cxnSp>
        <p:nvCxnSpPr>
          <p:cNvPr id="287" name="Google Shape;287;p5"/>
          <p:cNvCxnSpPr/>
          <p:nvPr/>
        </p:nvCxnSpPr>
        <p:spPr>
          <a:xfrm>
            <a:off x="4648201" y="3657600"/>
            <a:ext cx="2590800" cy="0"/>
          </a:xfrm>
          <a:prstGeom prst="straightConnector1">
            <a:avLst/>
          </a:prstGeom>
          <a:noFill/>
          <a:ln w="57150" cap="flat" cmpd="sng">
            <a:solidFill>
              <a:srgbClr val="000000"/>
            </a:solidFill>
            <a:prstDash val="solid"/>
            <a:round/>
            <a:headEnd type="triangle" w="med" len="med"/>
            <a:tailEnd type="triangle" w="med" len="med"/>
          </a:ln>
        </p:spPr>
      </p:cxnSp>
      <p:sp>
        <p:nvSpPr>
          <p:cNvPr id="288" name="Google Shape;288;p5"/>
          <p:cNvSpPr/>
          <p:nvPr/>
        </p:nvSpPr>
        <p:spPr>
          <a:xfrm>
            <a:off x="5943601" y="4543425"/>
            <a:ext cx="2895600" cy="714375"/>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3528" y="14400"/>
                </a:moveTo>
                <a:lnTo>
                  <a:pt x="-10439" y="14400"/>
                </a:lnTo>
                <a:lnTo>
                  <a:pt x="-17645" y="-120000"/>
                </a:lnTo>
              </a:path>
            </a:pathLst>
          </a:custGeom>
          <a:solidFill>
            <a:srgbClr val="4F81BD"/>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no eavesdropping</a:t>
            </a:r>
            <a:endParaRPr/>
          </a:p>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no tampering</a:t>
            </a:r>
            <a:endParaRPr/>
          </a:p>
        </p:txBody>
      </p:sp>
      <p:pic>
        <p:nvPicPr>
          <p:cNvPr id="289" name="Google Shape;289;p5" descr="http://iconbug.com/data/be/256/4a6b77ae99a98d0d3a0a68a6b5491305.png"/>
          <p:cNvPicPr preferRelativeResize="0"/>
          <p:nvPr/>
        </p:nvPicPr>
        <p:blipFill rotWithShape="1">
          <a:blip r:embed="rId5">
            <a:alphaModFix/>
          </a:blip>
          <a:srcRect/>
          <a:stretch/>
        </p:blipFill>
        <p:spPr>
          <a:xfrm>
            <a:off x="5509258" y="2356321"/>
            <a:ext cx="916633" cy="916633"/>
          </a:xfrm>
          <a:prstGeom prst="rect">
            <a:avLst/>
          </a:prstGeom>
          <a:noFill/>
          <a:ln>
            <a:noFill/>
          </a:ln>
        </p:spPr>
      </p:pic>
      <p:sp>
        <p:nvSpPr>
          <p:cNvPr id="290" name="Google Shape;290;p5"/>
          <p:cNvSpPr/>
          <p:nvPr/>
        </p:nvSpPr>
        <p:spPr>
          <a:xfrm>
            <a:off x="6609234" y="1495424"/>
            <a:ext cx="2077566" cy="947733"/>
          </a:xfrm>
          <a:prstGeom prst="cloudCallout">
            <a:avLst>
              <a:gd name="adj1" fmla="val -76220"/>
              <a:gd name="adj2" fmla="val 58875"/>
            </a:avLst>
          </a:prstGeom>
          <a:solidFill>
            <a:schemeClr val="lt1"/>
          </a:solidFill>
          <a:ln w="25400" cap="flat" cmpd="sng">
            <a:solidFill>
              <a:schemeClr val="accent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spcBef>
                <a:spcPts val="0"/>
              </a:spcBef>
              <a:spcAft>
                <a:spcPts val="0"/>
              </a:spcAft>
              <a:buNone/>
            </a:pPr>
            <a:r>
              <a:rPr lang="en-US" sz="1800">
                <a:solidFill>
                  <a:srgbClr val="0000FF"/>
                </a:solidFill>
                <a:latin typeface="Cambria"/>
                <a:ea typeface="Cambria"/>
                <a:cs typeface="Cambria"/>
                <a:sym typeface="Cambria"/>
              </a:rPr>
              <a:t>Uh hum, no way???</a:t>
            </a:r>
            <a:endParaRPr/>
          </a:p>
        </p:txBody>
      </p:sp>
      <p:sp>
        <p:nvSpPr>
          <p:cNvPr id="291" name="Google Shape;291;p5"/>
          <p:cNvSpPr txBox="1"/>
          <p:nvPr/>
        </p:nvSpPr>
        <p:spPr>
          <a:xfrm>
            <a:off x="6914034" y="1700213"/>
            <a:ext cx="1391766" cy="452438"/>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l" rtl="0">
              <a:spcBef>
                <a:spcPts val="0"/>
              </a:spcBef>
              <a:spcAft>
                <a:spcPts val="0"/>
              </a:spcAft>
              <a:buClr>
                <a:schemeClr val="dk1"/>
              </a:buClr>
              <a:buSzPct val="100000"/>
              <a:buFont typeface="Arial"/>
              <a:buNone/>
            </a:pPr>
            <a:endParaRPr sz="2800">
              <a:solidFill>
                <a:schemeClr val="dk1"/>
              </a:solidFill>
              <a:latin typeface="Cambria"/>
              <a:ea typeface="Cambria"/>
              <a:cs typeface="Cambria"/>
              <a:sym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97"/>
        <p:cNvGrpSpPr/>
        <p:nvPr/>
      </p:nvGrpSpPr>
      <p:grpSpPr>
        <a:xfrm>
          <a:off x="0" y="0"/>
          <a:ext cx="0" cy="0"/>
          <a:chOff x="0" y="0"/>
          <a:chExt cx="0" cy="0"/>
        </a:xfrm>
      </p:grpSpPr>
      <p:sp>
        <p:nvSpPr>
          <p:cNvPr id="798" name="Google Shape;798;p43"/>
          <p:cNvSpPr txBox="1">
            <a:spLocks noGrp="1"/>
          </p:cNvSpPr>
          <p:nvPr>
            <p:ph type="title"/>
          </p:nvPr>
        </p:nvSpPr>
        <p:spPr>
          <a:xfrm>
            <a:off x="1264380" y="2013343"/>
            <a:ext cx="6951274" cy="753670"/>
          </a:xfrm>
          <a:prstGeom prst="rect">
            <a:avLst/>
          </a:prstGeom>
          <a:noFill/>
          <a:ln>
            <a:noFill/>
          </a:ln>
        </p:spPr>
        <p:txBody>
          <a:bodyPr spcFirstLastPara="1" wrap="square" lIns="0" tIns="45700" rIns="0" bIns="45700" anchor="t" anchorCtr="0">
            <a:normAutofit fontScale="90000"/>
          </a:bodyPr>
          <a:lstStyle/>
          <a:p>
            <a:pPr marL="0" lvl="0" indent="0" algn="ctr" rtl="0">
              <a:spcBef>
                <a:spcPts val="0"/>
              </a:spcBef>
              <a:spcAft>
                <a:spcPts val="0"/>
              </a:spcAft>
              <a:buClr>
                <a:schemeClr val="dk1"/>
              </a:buClr>
              <a:buSzPct val="100000"/>
              <a:buFont typeface="Calibri"/>
              <a:buNone/>
            </a:pPr>
            <a:r>
              <a:rPr lang="en-US">
                <a:solidFill>
                  <a:schemeClr val="dk1"/>
                </a:solidFill>
              </a:rPr>
              <a:t>How would you </a:t>
            </a:r>
            <a:r>
              <a:rPr lang="en-US" i="1" u="sng"/>
              <a:t>attack</a:t>
            </a:r>
            <a:r>
              <a:rPr lang="en-US">
                <a:solidFill>
                  <a:schemeClr val="dk1"/>
                </a:solidFill>
              </a:rPr>
              <a:t> messages encrypted with a substitution cipher?</a:t>
            </a:r>
            <a:endParaRPr/>
          </a:p>
        </p:txBody>
      </p:sp>
      <p:sp>
        <p:nvSpPr>
          <p:cNvPr id="799" name="Google Shape;799;p4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44"/>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Attacking Substitution Ciphers</a:t>
            </a:r>
            <a:endParaRPr/>
          </a:p>
        </p:txBody>
      </p:sp>
      <p:sp>
        <p:nvSpPr>
          <p:cNvPr id="806" name="Google Shape;806;p44"/>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41</a:t>
            </a:fld>
            <a:endParaRPr/>
          </a:p>
        </p:txBody>
      </p:sp>
      <p:pic>
        <p:nvPicPr>
          <p:cNvPr id="807" name="Google Shape;807;p44" descr="600px-English_letter_frequency_(alphabetic).svg.png"/>
          <p:cNvPicPr preferRelativeResize="0"/>
          <p:nvPr/>
        </p:nvPicPr>
        <p:blipFill rotWithShape="1">
          <a:blip r:embed="rId3">
            <a:alphaModFix/>
          </a:blip>
          <a:srcRect/>
          <a:stretch/>
        </p:blipFill>
        <p:spPr>
          <a:xfrm>
            <a:off x="2743200" y="1676400"/>
            <a:ext cx="5412204" cy="4329763"/>
          </a:xfrm>
          <a:prstGeom prst="rect">
            <a:avLst/>
          </a:prstGeom>
          <a:noFill/>
          <a:ln>
            <a:noFill/>
          </a:ln>
        </p:spPr>
      </p:pic>
      <p:sp>
        <p:nvSpPr>
          <p:cNvPr id="808" name="Google Shape;808;p44"/>
          <p:cNvSpPr/>
          <p:nvPr/>
        </p:nvSpPr>
        <p:spPr>
          <a:xfrm>
            <a:off x="381000" y="3827497"/>
            <a:ext cx="2362200" cy="1828800"/>
          </a:xfrm>
          <a:prstGeom prst="foldedCorner">
            <a:avLst>
              <a:gd name="adj" fmla="val 16667"/>
            </a:avLst>
          </a:prstGeom>
          <a:solidFill>
            <a:schemeClr val="accent5"/>
          </a:solidFill>
          <a:ln>
            <a:noFill/>
          </a:ln>
          <a:effectLst>
            <a:outerShdw blurRad="50800" dist="38100" dir="2700000" algn="tl" rotWithShape="0">
              <a:srgbClr val="000000">
                <a:alpha val="40000"/>
              </a:srgbClr>
            </a:outerShdw>
          </a:effectLst>
        </p:spPr>
        <p:txBody>
          <a:bodyPr spcFirstLastPara="1" wrap="square" lIns="0" tIns="91425" rIns="0" bIns="0" anchor="ctr" anchorCtr="1">
            <a:noAutofit/>
          </a:bodyPr>
          <a:lstStyle/>
          <a:p>
            <a:pPr marL="0" marR="0" lvl="0" indent="0" algn="ctr" rtl="0">
              <a:spcBef>
                <a:spcPts val="0"/>
              </a:spcBef>
              <a:spcAft>
                <a:spcPts val="0"/>
              </a:spcAft>
              <a:buNone/>
            </a:pPr>
            <a:r>
              <a:rPr lang="en-US" sz="3200">
                <a:solidFill>
                  <a:schemeClr val="lt1"/>
                </a:solidFill>
                <a:latin typeface="Cambria"/>
                <a:ea typeface="Cambria"/>
                <a:cs typeface="Cambria"/>
                <a:sym typeface="Cambria"/>
              </a:rPr>
              <a:t>Trick 2:</a:t>
            </a:r>
            <a:endParaRPr/>
          </a:p>
          <a:p>
            <a:pPr marL="0" marR="0" lvl="0" indent="0" algn="ctr" rtl="0">
              <a:spcBef>
                <a:spcPts val="0"/>
              </a:spcBef>
              <a:spcAft>
                <a:spcPts val="0"/>
              </a:spcAft>
              <a:buNone/>
            </a:pPr>
            <a:r>
              <a:rPr lang="en-US" sz="3200" i="1" u="sng">
                <a:solidFill>
                  <a:schemeClr val="lt1"/>
                </a:solidFill>
                <a:latin typeface="Cambria"/>
                <a:ea typeface="Cambria"/>
                <a:cs typeface="Cambria"/>
                <a:sym typeface="Cambria"/>
              </a:rPr>
              <a:t>Letter Frequency</a:t>
            </a:r>
            <a:endParaRPr/>
          </a:p>
        </p:txBody>
      </p:sp>
      <p:sp>
        <p:nvSpPr>
          <p:cNvPr id="809" name="Google Shape;809;p44"/>
          <p:cNvSpPr txBox="1"/>
          <p:nvPr/>
        </p:nvSpPr>
        <p:spPr>
          <a:xfrm>
            <a:off x="5017752" y="1968367"/>
            <a:ext cx="3680495" cy="86177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800">
                <a:solidFill>
                  <a:schemeClr val="dk1"/>
                </a:solidFill>
                <a:latin typeface="Cambria"/>
                <a:ea typeface="Cambria"/>
                <a:cs typeface="Cambria"/>
                <a:sym typeface="Cambria"/>
              </a:rPr>
              <a:t>Most common: e,t,a,o,i,n</a:t>
            </a:r>
            <a:br>
              <a:rPr lang="en-US" sz="2800">
                <a:solidFill>
                  <a:schemeClr val="dk1"/>
                </a:solidFill>
                <a:latin typeface="Cambria"/>
                <a:ea typeface="Cambria"/>
                <a:cs typeface="Cambria"/>
                <a:sym typeface="Cambria"/>
              </a:rPr>
            </a:br>
            <a:r>
              <a:rPr lang="en-US" sz="2800">
                <a:solidFill>
                  <a:schemeClr val="dk1"/>
                </a:solidFill>
                <a:latin typeface="Cambria"/>
                <a:ea typeface="Cambria"/>
                <a:cs typeface="Cambria"/>
                <a:sym typeface="Cambria"/>
              </a:rPr>
              <a:t>Least common: j,x,q,z</a:t>
            </a:r>
            <a:endParaRPr sz="2800">
              <a:solidFill>
                <a:schemeClr val="dk1"/>
              </a:solidFill>
              <a:latin typeface="Cambria"/>
              <a:ea typeface="Cambria"/>
              <a:cs typeface="Cambria"/>
              <a:sym typeface="Cambria"/>
            </a:endParaRPr>
          </a:p>
        </p:txBody>
      </p:sp>
      <p:sp>
        <p:nvSpPr>
          <p:cNvPr id="810" name="Google Shape;810;p44"/>
          <p:cNvSpPr/>
          <p:nvPr/>
        </p:nvSpPr>
        <p:spPr>
          <a:xfrm>
            <a:off x="381000" y="1648831"/>
            <a:ext cx="2362200" cy="1828800"/>
          </a:xfrm>
          <a:prstGeom prst="foldedCorner">
            <a:avLst>
              <a:gd name="adj" fmla="val 16667"/>
            </a:avLst>
          </a:prstGeom>
          <a:solidFill>
            <a:schemeClr val="accent5"/>
          </a:solidFill>
          <a:ln>
            <a:noFill/>
          </a:ln>
          <a:effectLst>
            <a:outerShdw blurRad="50800" dist="38100" dir="2700000" algn="tl" rotWithShape="0">
              <a:srgbClr val="000000">
                <a:alpha val="40000"/>
              </a:srgbClr>
            </a:outerShdw>
          </a:effectLst>
        </p:spPr>
        <p:txBody>
          <a:bodyPr spcFirstLastPara="1" wrap="square" lIns="0" tIns="91425" rIns="0" bIns="0" anchor="ctr" anchorCtr="1">
            <a:noAutofit/>
          </a:bodyPr>
          <a:lstStyle/>
          <a:p>
            <a:pPr marL="0" marR="0" lvl="0" indent="0" algn="ctr" rtl="0">
              <a:spcBef>
                <a:spcPts val="0"/>
              </a:spcBef>
              <a:spcAft>
                <a:spcPts val="0"/>
              </a:spcAft>
              <a:buNone/>
            </a:pPr>
            <a:r>
              <a:rPr lang="en-US" sz="3200">
                <a:solidFill>
                  <a:schemeClr val="lt1"/>
                </a:solidFill>
                <a:latin typeface="Cambria"/>
                <a:ea typeface="Cambria"/>
                <a:cs typeface="Cambria"/>
                <a:sym typeface="Cambria"/>
              </a:rPr>
              <a:t>Trick 1:</a:t>
            </a:r>
            <a:endParaRPr/>
          </a:p>
          <a:p>
            <a:pPr marL="0" marR="0" lvl="0" indent="0" algn="ctr" rtl="0">
              <a:spcBef>
                <a:spcPts val="0"/>
              </a:spcBef>
              <a:spcAft>
                <a:spcPts val="0"/>
              </a:spcAft>
              <a:buNone/>
            </a:pPr>
            <a:r>
              <a:rPr lang="en-US" sz="3200" i="1" u="sng">
                <a:solidFill>
                  <a:schemeClr val="lt1"/>
                </a:solidFill>
                <a:latin typeface="Cambria"/>
                <a:ea typeface="Cambria"/>
                <a:cs typeface="Cambria"/>
                <a:sym typeface="Cambria"/>
              </a:rPr>
              <a:t>Word Frequency</a:t>
            </a:r>
            <a:endParaRPr/>
          </a:p>
        </p:txBody>
      </p:sp>
      <p:pic>
        <p:nvPicPr>
          <p:cNvPr id="811" name="Google Shape;811;p44"/>
          <p:cNvPicPr preferRelativeResize="0"/>
          <p:nvPr/>
        </p:nvPicPr>
        <p:blipFill rotWithShape="1">
          <a:blip r:embed="rId4">
            <a:alphaModFix/>
          </a:blip>
          <a:srcRect/>
          <a:stretch/>
        </p:blipFill>
        <p:spPr>
          <a:xfrm>
            <a:off x="152400" y="1830148"/>
            <a:ext cx="8991600" cy="1780763"/>
          </a:xfrm>
          <a:prstGeom prst="rect">
            <a:avLst/>
          </a:prstGeom>
          <a:noFill/>
          <a:ln>
            <a:noFill/>
          </a:ln>
        </p:spPr>
      </p:pic>
      <p:pic>
        <p:nvPicPr>
          <p:cNvPr id="812" name="Google Shape;812;p44"/>
          <p:cNvPicPr preferRelativeResize="0"/>
          <p:nvPr/>
        </p:nvPicPr>
        <p:blipFill rotWithShape="1">
          <a:blip r:embed="rId5">
            <a:alphaModFix/>
          </a:blip>
          <a:srcRect/>
          <a:stretch/>
        </p:blipFill>
        <p:spPr>
          <a:xfrm>
            <a:off x="-7549" y="3964343"/>
            <a:ext cx="9151550" cy="146325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1"/>
                                        </p:tgtEl>
                                        <p:attrNameLst>
                                          <p:attrName>style.visibility</p:attrName>
                                        </p:attrNameLst>
                                      </p:cBhvr>
                                      <p:to>
                                        <p:strVal val="visible"/>
                                      </p:to>
                                    </p:set>
                                    <p:animEffect transition="in" filter="fade">
                                      <p:cBhvr>
                                        <p:cTn id="7" dur="500"/>
                                        <p:tgtEl>
                                          <p:spTgt spid="8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2"/>
                                        </p:tgtEl>
                                        <p:attrNameLst>
                                          <p:attrName>style.visibility</p:attrName>
                                        </p:attrNameLst>
                                      </p:cBhvr>
                                      <p:to>
                                        <p:strVal val="visible"/>
                                      </p:to>
                                    </p:set>
                                    <p:animEffect transition="in" filter="fade">
                                      <p:cBhvr>
                                        <p:cTn id="12" dur="500"/>
                                        <p:tgtEl>
                                          <p:spTgt spid="8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50"/>
          <p:cNvSpPr txBox="1">
            <a:spLocks noGrp="1"/>
          </p:cNvSpPr>
          <p:nvPr>
            <p:ph type="sldNum" idx="12"/>
          </p:nvPr>
        </p:nvSpPr>
        <p:spPr>
          <a:xfrm>
            <a:off x="6858000" y="6492875"/>
            <a:ext cx="2133600" cy="365100"/>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t>42</a:t>
            </a:fld>
            <a:endParaRPr sz="1200" b="0" i="0" u="none" strike="noStrike" cap="none">
              <a:solidFill>
                <a:srgbClr val="898989"/>
              </a:solidFill>
              <a:latin typeface="Tahoma"/>
              <a:ea typeface="Tahoma"/>
              <a:cs typeface="Tahoma"/>
              <a:sym typeface="Tahoma"/>
            </a:endParaRPr>
          </a:p>
        </p:txBody>
      </p:sp>
      <p:sp>
        <p:nvSpPr>
          <p:cNvPr id="819" name="Google Shape;819;p50"/>
          <p:cNvSpPr/>
          <p:nvPr/>
        </p:nvSpPr>
        <p:spPr>
          <a:xfrm>
            <a:off x="2286000" y="-52328"/>
            <a:ext cx="5562600" cy="698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mbria"/>
                <a:ea typeface="Cambria"/>
                <a:cs typeface="Cambria"/>
                <a:sym typeface="Cambria"/>
              </a:rPr>
              <a:t>TYPICAL ENGLISH TEXT    CIPHER TEXT (shifted up by 4)</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A : 0.08167              		E : 0.08360</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B : 0.01492              		F : 0.01311   </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C : 0.02782              		G : 0.01967</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D : 0.04253              		H : 0.04096</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E : 0.12702              		I : 0.10983</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F : 0.02280              		J : 0.02131</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G : 0.02015              		K : 0.03442</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H : 0.06094              		L : 0.06229</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I : 0.06966              		M : 0.07049</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J : 0.01530              		N : 0.00000</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K : 0.07720              		O : 0.00327</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L : 0.04025              		P : 0.02131</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M : 0.02406              		Q : 0.02131</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N : 0.06749              		R : 0.08524</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O : 0.07507              		S : 0.07540</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P : 0.01929              		T : 0.03278</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Q : 0.00950              		U : 0.00000</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R : 0.05987              		V : 0.05737</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S : 0.06327              		W : 0.06557</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T : 0.09056              		X : 0.10819</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U : 0.02758              		Y : 0.01803</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V : 0.00978              		Z : 0.00327</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W : 0.02360              		A : 0.02786</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X : 0.00150              		B : 0.00000</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Y : 0.01974              		C : 0.02459</a:t>
            </a:r>
            <a:endParaRPr/>
          </a:p>
          <a:p>
            <a:pPr marL="0" marR="0" lvl="0" indent="0" algn="l" rtl="0">
              <a:spcBef>
                <a:spcPts val="0"/>
              </a:spcBef>
              <a:spcAft>
                <a:spcPts val="0"/>
              </a:spcAft>
              <a:buNone/>
            </a:pPr>
            <a:r>
              <a:rPr lang="en-US" sz="1600">
                <a:solidFill>
                  <a:schemeClr val="dk1"/>
                </a:solidFill>
                <a:latin typeface="Cambria"/>
                <a:ea typeface="Cambria"/>
                <a:cs typeface="Cambria"/>
                <a:sym typeface="Cambria"/>
              </a:rPr>
              <a:t>Z : 0.00074              		D : 0.00000</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51"/>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Today: Overview</a:t>
            </a:r>
            <a:endParaRPr/>
          </a:p>
        </p:txBody>
      </p:sp>
      <p:sp>
        <p:nvSpPr>
          <p:cNvPr id="826" name="Google Shape;826;p51"/>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solidFill>
                  <a:srgbClr val="BFBFBF"/>
                </a:solidFill>
              </a:rPr>
              <a:t>What is cryptography?</a:t>
            </a:r>
            <a:endParaRPr/>
          </a:p>
          <a:p>
            <a:pPr marL="292100" lvl="0" indent="-292100" algn="l" rtl="0">
              <a:spcBef>
                <a:spcPts val="640"/>
              </a:spcBef>
              <a:spcAft>
                <a:spcPts val="0"/>
              </a:spcAft>
              <a:buSzPts val="3200"/>
              <a:buChar char="•"/>
            </a:pPr>
            <a:r>
              <a:rPr lang="en-US">
                <a:solidFill>
                  <a:srgbClr val="BFBFBF"/>
                </a:solidFill>
              </a:rPr>
              <a:t>Terminologies in cryptography</a:t>
            </a:r>
            <a:endParaRPr/>
          </a:p>
          <a:p>
            <a:pPr marL="292100" lvl="0" indent="-292100" algn="l" rtl="0">
              <a:spcBef>
                <a:spcPts val="640"/>
              </a:spcBef>
              <a:spcAft>
                <a:spcPts val="0"/>
              </a:spcAft>
              <a:buSzPts val="3200"/>
              <a:buChar char="•"/>
            </a:pPr>
            <a:r>
              <a:rPr lang="en-US">
                <a:solidFill>
                  <a:srgbClr val="BFBFBF"/>
                </a:solidFill>
              </a:rPr>
              <a:t>What are Symmetric encryption and Asymmetric encryption?</a:t>
            </a:r>
            <a:endParaRPr/>
          </a:p>
          <a:p>
            <a:pPr marL="292100" lvl="0" indent="-292100" algn="l" rtl="0">
              <a:spcBef>
                <a:spcPts val="640"/>
              </a:spcBef>
              <a:spcAft>
                <a:spcPts val="0"/>
              </a:spcAft>
              <a:buSzPts val="3200"/>
              <a:buChar char="•"/>
            </a:pPr>
            <a:r>
              <a:rPr lang="en-US"/>
              <a:t>Symmetric encryption techniques</a:t>
            </a:r>
            <a:endParaRPr/>
          </a:p>
          <a:p>
            <a:pPr marL="635000" lvl="1" indent="-292100" algn="l" rtl="0">
              <a:spcBef>
                <a:spcPts val="560"/>
              </a:spcBef>
              <a:spcAft>
                <a:spcPts val="0"/>
              </a:spcAft>
              <a:buSzPts val="2800"/>
              <a:buChar char="–"/>
            </a:pPr>
            <a:r>
              <a:rPr lang="en-US">
                <a:solidFill>
                  <a:srgbClr val="BFBFBF"/>
                </a:solidFill>
              </a:rPr>
              <a:t>Caesar Cipher </a:t>
            </a:r>
            <a:endParaRPr/>
          </a:p>
          <a:p>
            <a:pPr marL="635000" lvl="1" indent="-292100" algn="l" rtl="0">
              <a:spcBef>
                <a:spcPts val="560"/>
              </a:spcBef>
              <a:spcAft>
                <a:spcPts val="0"/>
              </a:spcAft>
              <a:buSzPts val="2800"/>
              <a:buChar char="–"/>
            </a:pPr>
            <a:r>
              <a:rPr lang="en-US"/>
              <a:t>Vigenere Cipher</a:t>
            </a:r>
            <a:endParaRPr/>
          </a:p>
          <a:p>
            <a:pPr marL="635000" lvl="1" indent="-292100" algn="l" rtl="0">
              <a:spcBef>
                <a:spcPts val="560"/>
              </a:spcBef>
              <a:spcAft>
                <a:spcPts val="0"/>
              </a:spcAft>
              <a:buSzPts val="2800"/>
              <a:buChar char="–"/>
            </a:pPr>
            <a:r>
              <a:rPr lang="en-US">
                <a:solidFill>
                  <a:srgbClr val="BFBFBF"/>
                </a:solidFill>
              </a:rPr>
              <a:t>One-Time Pads</a:t>
            </a:r>
            <a:endParaRPr/>
          </a:p>
        </p:txBody>
      </p:sp>
      <p:sp>
        <p:nvSpPr>
          <p:cNvPr id="827" name="Google Shape;827;p51"/>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43</a:t>
            </a:fld>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32"/>
        <p:cNvGrpSpPr/>
        <p:nvPr/>
      </p:nvGrpSpPr>
      <p:grpSpPr>
        <a:xfrm>
          <a:off x="0" y="0"/>
          <a:ext cx="0" cy="0"/>
          <a:chOff x="0" y="0"/>
          <a:chExt cx="0" cy="0"/>
        </a:xfrm>
      </p:grpSpPr>
      <p:sp>
        <p:nvSpPr>
          <p:cNvPr id="833" name="Google Shape;833;p5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fontScale="90000"/>
          </a:bodyPr>
          <a:lstStyle/>
          <a:p>
            <a:pPr marL="0" lvl="0" indent="0" algn="ctr" rtl="0">
              <a:spcBef>
                <a:spcPts val="0"/>
              </a:spcBef>
              <a:spcAft>
                <a:spcPts val="0"/>
              </a:spcAft>
              <a:buClr>
                <a:schemeClr val="dk2"/>
              </a:buClr>
              <a:buSzPct val="100000"/>
              <a:buFont typeface="Calibri"/>
              <a:buNone/>
            </a:pPr>
            <a:r>
              <a:rPr lang="en-US">
                <a:latin typeface="Calibri"/>
                <a:ea typeface="Calibri"/>
                <a:cs typeface="Calibri"/>
                <a:sym typeface="Calibri"/>
              </a:rPr>
              <a:t>Polyalphabetic Substitution – Vigenere Cipher</a:t>
            </a:r>
            <a:endParaRPr/>
          </a:p>
        </p:txBody>
      </p:sp>
      <p:sp>
        <p:nvSpPr>
          <p:cNvPr id="834" name="Google Shape;834;p5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200">
                <a:solidFill>
                  <a:srgbClr val="898989"/>
                </a:solidFill>
                <a:latin typeface="Tahoma"/>
                <a:ea typeface="Tahoma"/>
                <a:cs typeface="Tahoma"/>
                <a:sym typeface="Tahoma"/>
              </a:rPr>
              <a:t>44</a:t>
            </a:fld>
            <a:endParaRPr sz="1200">
              <a:solidFill>
                <a:srgbClr val="898989"/>
              </a:solidFill>
              <a:latin typeface="Tahoma"/>
              <a:ea typeface="Tahoma"/>
              <a:cs typeface="Tahoma"/>
              <a:sym typeface="Tahoma"/>
            </a:endParaRPr>
          </a:p>
        </p:txBody>
      </p:sp>
      <p:sp>
        <p:nvSpPr>
          <p:cNvPr id="835" name="Google Shape;835;p52"/>
          <p:cNvSpPr txBox="1"/>
          <p:nvPr/>
        </p:nvSpPr>
        <p:spPr>
          <a:xfrm>
            <a:off x="533400" y="1423988"/>
            <a:ext cx="7772400" cy="2765425"/>
          </a:xfrm>
          <a:prstGeom prst="rect">
            <a:avLst/>
          </a:prstGeom>
          <a:noFill/>
          <a:ln>
            <a:noFill/>
          </a:ln>
        </p:spPr>
        <p:txBody>
          <a:bodyPr spcFirstLastPara="1" wrap="square" lIns="91425" tIns="45700" rIns="91425" bIns="45700" anchor="t" anchorCtr="0">
            <a:normAutofit lnSpcReduction="10000"/>
          </a:bodyPr>
          <a:lstStyle/>
          <a:p>
            <a:pPr marL="292100" marR="0" lvl="0" indent="-292100" algn="l" rtl="0">
              <a:lnSpc>
                <a:spcPct val="90000"/>
              </a:lnSpc>
              <a:spcBef>
                <a:spcPts val="0"/>
              </a:spcBef>
              <a:spcAft>
                <a:spcPts val="0"/>
              </a:spcAft>
              <a:buClr>
                <a:schemeClr val="dk1"/>
              </a:buClr>
              <a:buSzPts val="2800"/>
              <a:buFont typeface="Arial"/>
              <a:buChar char="•"/>
            </a:pPr>
            <a:r>
              <a:rPr lang="en-US" sz="2800" b="1">
                <a:solidFill>
                  <a:schemeClr val="dk1"/>
                </a:solidFill>
                <a:latin typeface="Cambria"/>
                <a:ea typeface="Cambria"/>
                <a:cs typeface="Cambria"/>
                <a:sym typeface="Cambria"/>
              </a:rPr>
              <a:t>Idea: </a:t>
            </a:r>
            <a:r>
              <a:rPr lang="en-US" sz="2800">
                <a:solidFill>
                  <a:schemeClr val="dk1"/>
                </a:solidFill>
                <a:latin typeface="Cambria"/>
                <a:ea typeface="Cambria"/>
                <a:cs typeface="Cambria"/>
                <a:sym typeface="Cambria"/>
              </a:rPr>
              <a:t>Uses Caesar's cipher with various </a:t>
            </a:r>
            <a:r>
              <a:rPr lang="en-US" sz="2800">
                <a:solidFill>
                  <a:srgbClr val="0000FF"/>
                </a:solidFill>
                <a:latin typeface="Cambria"/>
                <a:ea typeface="Cambria"/>
                <a:cs typeface="Cambria"/>
                <a:sym typeface="Cambria"/>
              </a:rPr>
              <a:t>different shifts</a:t>
            </a:r>
            <a:r>
              <a:rPr lang="en-US" sz="2800">
                <a:solidFill>
                  <a:schemeClr val="dk1"/>
                </a:solidFill>
                <a:latin typeface="Cambria"/>
                <a:ea typeface="Cambria"/>
                <a:cs typeface="Cambria"/>
                <a:sym typeface="Cambria"/>
              </a:rPr>
              <a:t>, in order to hide the distribution of the letters. </a:t>
            </a:r>
            <a:endParaRPr/>
          </a:p>
          <a:p>
            <a:pPr marL="292100" marR="0" lvl="0" indent="-292100" algn="l" rtl="0">
              <a:lnSpc>
                <a:spcPct val="90000"/>
              </a:lnSpc>
              <a:spcBef>
                <a:spcPts val="560"/>
              </a:spcBef>
              <a:spcAft>
                <a:spcPts val="0"/>
              </a:spcAft>
              <a:buClr>
                <a:schemeClr val="dk1"/>
              </a:buClr>
              <a:buSzPts val="2800"/>
              <a:buFont typeface="Arial"/>
              <a:buChar char="•"/>
            </a:pPr>
            <a:r>
              <a:rPr lang="en-US" sz="2800">
                <a:solidFill>
                  <a:schemeClr val="dk1"/>
                </a:solidFill>
                <a:latin typeface="Cambria"/>
                <a:ea typeface="Cambria"/>
                <a:cs typeface="Cambria"/>
                <a:sym typeface="Cambria"/>
              </a:rPr>
              <a:t>A key defines the shift used in each letter in the text</a:t>
            </a:r>
            <a:endParaRPr/>
          </a:p>
          <a:p>
            <a:pPr marL="292100" marR="0" lvl="0" indent="-292100" algn="l" rtl="0">
              <a:lnSpc>
                <a:spcPct val="90000"/>
              </a:lnSpc>
              <a:spcBef>
                <a:spcPts val="560"/>
              </a:spcBef>
              <a:spcAft>
                <a:spcPts val="0"/>
              </a:spcAft>
              <a:buClr>
                <a:schemeClr val="dk1"/>
              </a:buClr>
              <a:buSzPts val="2800"/>
              <a:buFont typeface="Arial"/>
              <a:buChar char="•"/>
            </a:pPr>
            <a:r>
              <a:rPr lang="en-US" sz="2800">
                <a:solidFill>
                  <a:schemeClr val="dk1"/>
                </a:solidFill>
                <a:latin typeface="Cambria"/>
                <a:ea typeface="Cambria"/>
                <a:cs typeface="Cambria"/>
                <a:sym typeface="Cambria"/>
              </a:rPr>
              <a:t>A key word is repeated as many times as required to become the same length</a:t>
            </a:r>
            <a:endParaRPr/>
          </a:p>
          <a:p>
            <a:pPr marL="292100" marR="0" lvl="0" indent="-139700" algn="l" rtl="0">
              <a:lnSpc>
                <a:spcPct val="90000"/>
              </a:lnSpc>
              <a:spcBef>
                <a:spcPts val="480"/>
              </a:spcBef>
              <a:spcAft>
                <a:spcPts val="0"/>
              </a:spcAft>
              <a:buClr>
                <a:schemeClr val="dk1"/>
              </a:buClr>
              <a:buSzPts val="2400"/>
              <a:buFont typeface="Arial"/>
              <a:buNone/>
            </a:pPr>
            <a:endParaRPr sz="2400">
              <a:solidFill>
                <a:schemeClr val="dk1"/>
              </a:solidFill>
              <a:latin typeface="Cambria"/>
              <a:ea typeface="Cambria"/>
              <a:cs typeface="Cambria"/>
              <a:sym typeface="Cambria"/>
            </a:endParaRPr>
          </a:p>
        </p:txBody>
      </p:sp>
      <p:sp>
        <p:nvSpPr>
          <p:cNvPr id="836" name="Google Shape;836;p52"/>
          <p:cNvSpPr txBox="1"/>
          <p:nvPr/>
        </p:nvSpPr>
        <p:spPr>
          <a:xfrm>
            <a:off x="1230313" y="5105400"/>
            <a:ext cx="7553325" cy="1187450"/>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None/>
            </a:pPr>
            <a:r>
              <a:rPr lang="en-US" sz="2400">
                <a:solidFill>
                  <a:schemeClr val="dk1"/>
                </a:solidFill>
                <a:latin typeface="Times New Roman"/>
                <a:ea typeface="Times New Roman"/>
                <a:cs typeface="Times New Roman"/>
                <a:sym typeface="Times New Roman"/>
              </a:rPr>
              <a:t>Plain text:     </a:t>
            </a:r>
            <a:r>
              <a:rPr lang="en-US" sz="2400">
                <a:solidFill>
                  <a:schemeClr val="dk1"/>
                </a:solidFill>
                <a:latin typeface="Century"/>
                <a:ea typeface="Century"/>
                <a:cs typeface="Century"/>
                <a:sym typeface="Century"/>
              </a:rPr>
              <a:t>I a t t a c k</a:t>
            </a:r>
            <a:endParaRPr/>
          </a:p>
          <a:p>
            <a:pPr marL="0" marR="0" lvl="0" indent="0" algn="l" rtl="0">
              <a:lnSpc>
                <a:spcPct val="93000"/>
              </a:lnSpc>
              <a:spcBef>
                <a:spcPts val="0"/>
              </a:spcBef>
              <a:spcAft>
                <a:spcPts val="0"/>
              </a:spcAft>
              <a:buNone/>
            </a:pPr>
            <a:r>
              <a:rPr lang="en-US" sz="2400">
                <a:solidFill>
                  <a:schemeClr val="dk1"/>
                </a:solidFill>
                <a:latin typeface="Times New Roman"/>
                <a:ea typeface="Times New Roman"/>
                <a:cs typeface="Times New Roman"/>
                <a:sym typeface="Times New Roman"/>
              </a:rPr>
              <a:t>Key:             2 3 4 2 3 4 2                     </a:t>
            </a:r>
            <a:r>
              <a:rPr lang="en-US" sz="2400">
                <a:solidFill>
                  <a:srgbClr val="FF3300"/>
                </a:solidFill>
                <a:latin typeface="Times New Roman"/>
                <a:ea typeface="Times New Roman"/>
                <a:cs typeface="Times New Roman"/>
                <a:sym typeface="Times New Roman"/>
              </a:rPr>
              <a:t>(key is “234”)</a:t>
            </a:r>
            <a:endParaRPr/>
          </a:p>
          <a:p>
            <a:pPr marL="0" marR="0" lvl="0" indent="0" algn="l" rtl="0">
              <a:lnSpc>
                <a:spcPct val="93000"/>
              </a:lnSpc>
              <a:spcBef>
                <a:spcPts val="0"/>
              </a:spcBef>
              <a:spcAft>
                <a:spcPts val="0"/>
              </a:spcAft>
              <a:buNone/>
            </a:pPr>
            <a:r>
              <a:rPr lang="en-US" sz="2400">
                <a:solidFill>
                  <a:schemeClr val="dk1"/>
                </a:solidFill>
                <a:latin typeface="Times New Roman"/>
                <a:ea typeface="Times New Roman"/>
                <a:cs typeface="Times New Roman"/>
                <a:sym typeface="Times New Roman"/>
              </a:rPr>
              <a:t>Cipher text:  K d x v d g m</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41"/>
        <p:cNvGrpSpPr/>
        <p:nvPr/>
      </p:nvGrpSpPr>
      <p:grpSpPr>
        <a:xfrm>
          <a:off x="0" y="0"/>
          <a:ext cx="0" cy="0"/>
          <a:chOff x="0" y="0"/>
          <a:chExt cx="0" cy="0"/>
        </a:xfrm>
      </p:grpSpPr>
      <p:sp>
        <p:nvSpPr>
          <p:cNvPr id="842" name="Google Shape;842;p53"/>
          <p:cNvSpPr txBox="1">
            <a:spLocks noGrp="1"/>
          </p:cNvSpPr>
          <p:nvPr>
            <p:ph type="title"/>
          </p:nvPr>
        </p:nvSpPr>
        <p:spPr>
          <a:xfrm>
            <a:off x="1264380" y="2013343"/>
            <a:ext cx="6951274" cy="753670"/>
          </a:xfrm>
          <a:prstGeom prst="rect">
            <a:avLst/>
          </a:prstGeom>
          <a:noFill/>
          <a:ln>
            <a:noFill/>
          </a:ln>
        </p:spPr>
        <p:txBody>
          <a:bodyPr spcFirstLastPara="1" wrap="square" lIns="0" tIns="45700" rIns="0" bIns="45700" anchor="t" anchorCtr="0">
            <a:normAutofit fontScale="90000"/>
          </a:bodyPr>
          <a:lstStyle/>
          <a:p>
            <a:pPr marL="0" lvl="0" indent="0" algn="ctr" rtl="0">
              <a:spcBef>
                <a:spcPts val="0"/>
              </a:spcBef>
              <a:spcAft>
                <a:spcPts val="0"/>
              </a:spcAft>
              <a:buClr>
                <a:schemeClr val="dk1"/>
              </a:buClr>
              <a:buSzPct val="100000"/>
              <a:buFont typeface="Calibri"/>
              <a:buNone/>
            </a:pPr>
            <a:r>
              <a:rPr lang="en-US">
                <a:solidFill>
                  <a:schemeClr val="dk1"/>
                </a:solidFill>
              </a:rPr>
              <a:t>How would you </a:t>
            </a:r>
            <a:r>
              <a:rPr lang="en-US" i="1" u="sng"/>
              <a:t>attack</a:t>
            </a:r>
            <a:r>
              <a:rPr lang="en-US">
                <a:solidFill>
                  <a:schemeClr val="dk1"/>
                </a:solidFill>
              </a:rPr>
              <a:t> messages encrypted with a Vigenere cipher?</a:t>
            </a:r>
            <a:endParaRPr/>
          </a:p>
        </p:txBody>
      </p:sp>
      <p:sp>
        <p:nvSpPr>
          <p:cNvPr id="843" name="Google Shape;843;p5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45</a:t>
            </a:fld>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4"/>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latin typeface="Calibri"/>
                <a:ea typeface="Calibri"/>
                <a:cs typeface="Calibri"/>
                <a:sym typeface="Calibri"/>
              </a:rPr>
              <a:t>Problem of Vigenere Cipher</a:t>
            </a:r>
            <a:endParaRPr/>
          </a:p>
        </p:txBody>
      </p:sp>
      <p:sp>
        <p:nvSpPr>
          <p:cNvPr id="850" name="Google Shape;850;p54"/>
          <p:cNvSpPr txBox="1">
            <a:spLocks noGrp="1"/>
          </p:cNvSpPr>
          <p:nvPr>
            <p:ph type="body" idx="1"/>
          </p:nvPr>
        </p:nvSpPr>
        <p:spPr>
          <a:xfrm>
            <a:off x="228600" y="1295400"/>
            <a:ext cx="8763000" cy="1828800"/>
          </a:xfrm>
          <a:prstGeom prst="rect">
            <a:avLst/>
          </a:prstGeom>
          <a:noFill/>
          <a:ln>
            <a:noFill/>
          </a:ln>
        </p:spPr>
        <p:txBody>
          <a:bodyPr spcFirstLastPara="1" wrap="square" lIns="91425" tIns="45700" rIns="91425" bIns="45700" anchor="t" anchorCtr="0">
            <a:normAutofit/>
          </a:bodyPr>
          <a:lstStyle/>
          <a:p>
            <a:pPr marL="292100" lvl="0" indent="-292100" algn="l" rtl="0">
              <a:lnSpc>
                <a:spcPct val="90000"/>
              </a:lnSpc>
              <a:spcBef>
                <a:spcPts val="0"/>
              </a:spcBef>
              <a:spcAft>
                <a:spcPts val="0"/>
              </a:spcAft>
              <a:buSzPts val="2400"/>
              <a:buChar char="•"/>
            </a:pPr>
            <a:r>
              <a:rPr lang="en-US" sz="2400">
                <a:latin typeface="Calibri"/>
                <a:ea typeface="Calibri"/>
                <a:cs typeface="Calibri"/>
                <a:sym typeface="Calibri"/>
              </a:rPr>
              <a:t>Assume we know the length of the key. We can organize the ciphertext in rows with the same length of the key. </a:t>
            </a:r>
            <a:endParaRPr/>
          </a:p>
          <a:p>
            <a:pPr marL="292100" lvl="0" indent="-292100" algn="l" rtl="0">
              <a:lnSpc>
                <a:spcPct val="90000"/>
              </a:lnSpc>
              <a:spcBef>
                <a:spcPts val="480"/>
              </a:spcBef>
              <a:spcAft>
                <a:spcPts val="0"/>
              </a:spcAft>
              <a:buSzPts val="2400"/>
              <a:buChar char="•"/>
            </a:pPr>
            <a:r>
              <a:rPr lang="en-US" sz="2400">
                <a:latin typeface="Calibri"/>
                <a:ea typeface="Calibri"/>
                <a:cs typeface="Calibri"/>
                <a:sym typeface="Calibri"/>
              </a:rPr>
              <a:t>Then, every column can be seen as encrypted using Caesar's cipher.</a:t>
            </a:r>
            <a:endParaRPr/>
          </a:p>
          <a:p>
            <a:pPr marL="292100" lvl="0" indent="-139700" algn="l" rtl="0">
              <a:lnSpc>
                <a:spcPct val="90000"/>
              </a:lnSpc>
              <a:spcBef>
                <a:spcPts val="480"/>
              </a:spcBef>
              <a:spcAft>
                <a:spcPts val="0"/>
              </a:spcAft>
              <a:buSzPts val="2400"/>
              <a:buNone/>
            </a:pPr>
            <a:endParaRPr sz="2400">
              <a:latin typeface="Calibri"/>
              <a:ea typeface="Calibri"/>
              <a:cs typeface="Calibri"/>
              <a:sym typeface="Calibri"/>
            </a:endParaRPr>
          </a:p>
          <a:p>
            <a:pPr marL="292100" lvl="0" indent="-139700" algn="l" rtl="0">
              <a:lnSpc>
                <a:spcPct val="90000"/>
              </a:lnSpc>
              <a:spcBef>
                <a:spcPts val="480"/>
              </a:spcBef>
              <a:spcAft>
                <a:spcPts val="0"/>
              </a:spcAft>
              <a:buSzPts val="2400"/>
              <a:buNone/>
            </a:pPr>
            <a:endParaRPr sz="2400" baseline="-25000">
              <a:latin typeface="Calibri"/>
              <a:ea typeface="Calibri"/>
              <a:cs typeface="Calibri"/>
              <a:sym typeface="Calibri"/>
            </a:endParaRPr>
          </a:p>
        </p:txBody>
      </p:sp>
      <p:sp>
        <p:nvSpPr>
          <p:cNvPr id="851" name="Google Shape;851;p54"/>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t>46</a:t>
            </a:fld>
            <a:endParaRPr sz="1200" b="0" i="0" u="none" strike="noStrike" cap="none">
              <a:solidFill>
                <a:srgbClr val="898989"/>
              </a:solidFill>
              <a:latin typeface="Tahoma"/>
              <a:ea typeface="Tahoma"/>
              <a:cs typeface="Tahoma"/>
              <a:sym typeface="Tahoma"/>
            </a:endParaRPr>
          </a:p>
        </p:txBody>
      </p:sp>
      <p:sp>
        <p:nvSpPr>
          <p:cNvPr id="852" name="Google Shape;852;p54"/>
          <p:cNvSpPr txBox="1"/>
          <p:nvPr/>
        </p:nvSpPr>
        <p:spPr>
          <a:xfrm>
            <a:off x="1110284" y="3180522"/>
            <a:ext cx="7553325" cy="1187450"/>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None/>
            </a:pPr>
            <a:r>
              <a:rPr lang="en-US" sz="2400">
                <a:solidFill>
                  <a:schemeClr val="dk1"/>
                </a:solidFill>
                <a:latin typeface="Times New Roman"/>
                <a:ea typeface="Times New Roman"/>
                <a:cs typeface="Times New Roman"/>
                <a:sym typeface="Times New Roman"/>
              </a:rPr>
              <a:t>Plain text:     </a:t>
            </a:r>
            <a:r>
              <a:rPr lang="en-US" sz="2400">
                <a:solidFill>
                  <a:schemeClr val="dk1"/>
                </a:solidFill>
                <a:latin typeface="Century"/>
                <a:ea typeface="Century"/>
                <a:cs typeface="Century"/>
                <a:sym typeface="Century"/>
              </a:rPr>
              <a:t>I a t t a c k</a:t>
            </a:r>
            <a:endParaRPr/>
          </a:p>
          <a:p>
            <a:pPr marL="0" marR="0" lvl="0" indent="0" algn="l" rtl="0">
              <a:lnSpc>
                <a:spcPct val="93000"/>
              </a:lnSpc>
              <a:spcBef>
                <a:spcPts val="0"/>
              </a:spcBef>
              <a:spcAft>
                <a:spcPts val="0"/>
              </a:spcAft>
              <a:buNone/>
            </a:pPr>
            <a:r>
              <a:rPr lang="en-US" sz="2400">
                <a:solidFill>
                  <a:schemeClr val="dk1"/>
                </a:solidFill>
                <a:latin typeface="Times New Roman"/>
                <a:ea typeface="Times New Roman"/>
                <a:cs typeface="Times New Roman"/>
                <a:sym typeface="Times New Roman"/>
              </a:rPr>
              <a:t>Key:             2 3 4 2 3 4 2                     </a:t>
            </a:r>
            <a:r>
              <a:rPr lang="en-US" sz="2400">
                <a:solidFill>
                  <a:srgbClr val="FF3300"/>
                </a:solidFill>
                <a:latin typeface="Times New Roman"/>
                <a:ea typeface="Times New Roman"/>
                <a:cs typeface="Times New Roman"/>
                <a:sym typeface="Times New Roman"/>
              </a:rPr>
              <a:t>(key is “234”)</a:t>
            </a:r>
            <a:endParaRPr/>
          </a:p>
          <a:p>
            <a:pPr marL="0" marR="0" lvl="0" indent="0" algn="l" rtl="0">
              <a:lnSpc>
                <a:spcPct val="93000"/>
              </a:lnSpc>
              <a:spcBef>
                <a:spcPts val="0"/>
              </a:spcBef>
              <a:spcAft>
                <a:spcPts val="0"/>
              </a:spcAft>
              <a:buNone/>
            </a:pPr>
            <a:r>
              <a:rPr lang="en-US" sz="2400">
                <a:solidFill>
                  <a:schemeClr val="dk1"/>
                </a:solidFill>
                <a:latin typeface="Times New Roman"/>
                <a:ea typeface="Times New Roman"/>
                <a:cs typeface="Times New Roman"/>
                <a:sym typeface="Times New Roman"/>
              </a:rPr>
              <a:t>Cipher text:  K d x v d g m</a:t>
            </a:r>
            <a:endParaRPr/>
          </a:p>
        </p:txBody>
      </p:sp>
      <p:sp>
        <p:nvSpPr>
          <p:cNvPr id="853" name="Google Shape;853;p54"/>
          <p:cNvSpPr/>
          <p:nvPr/>
        </p:nvSpPr>
        <p:spPr>
          <a:xfrm>
            <a:off x="5257800" y="4045428"/>
            <a:ext cx="981359"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rgbClr val="000000"/>
                </a:solidFill>
                <a:latin typeface="Century"/>
                <a:ea typeface="Century"/>
                <a:cs typeface="Century"/>
                <a:sym typeface="Century"/>
              </a:rPr>
              <a:t>I a t </a:t>
            </a:r>
            <a:endParaRPr/>
          </a:p>
          <a:p>
            <a:pPr marL="0" marR="0" lvl="0" indent="0" algn="l" rtl="0">
              <a:spcBef>
                <a:spcPts val="0"/>
              </a:spcBef>
              <a:spcAft>
                <a:spcPts val="0"/>
              </a:spcAft>
              <a:buNone/>
            </a:pPr>
            <a:r>
              <a:rPr lang="en-US" sz="2800">
                <a:solidFill>
                  <a:srgbClr val="000000"/>
                </a:solidFill>
                <a:latin typeface="Century"/>
                <a:ea typeface="Century"/>
                <a:cs typeface="Century"/>
                <a:sym typeface="Century"/>
              </a:rPr>
              <a:t>t a c </a:t>
            </a:r>
            <a:endParaRPr/>
          </a:p>
          <a:p>
            <a:pPr marL="0" marR="0" lvl="0" indent="0" algn="l" rtl="0">
              <a:spcBef>
                <a:spcPts val="0"/>
              </a:spcBef>
              <a:spcAft>
                <a:spcPts val="0"/>
              </a:spcAft>
              <a:buNone/>
            </a:pPr>
            <a:r>
              <a:rPr lang="en-US" sz="2800">
                <a:solidFill>
                  <a:srgbClr val="000000"/>
                </a:solidFill>
                <a:latin typeface="Century"/>
                <a:ea typeface="Century"/>
                <a:cs typeface="Century"/>
                <a:sym typeface="Century"/>
              </a:rPr>
              <a:t>k</a:t>
            </a:r>
            <a:endParaRPr/>
          </a:p>
        </p:txBody>
      </p:sp>
      <p:sp>
        <p:nvSpPr>
          <p:cNvPr id="854" name="Google Shape;854;p54"/>
          <p:cNvSpPr txBox="1"/>
          <p:nvPr/>
        </p:nvSpPr>
        <p:spPr>
          <a:xfrm>
            <a:off x="5257800" y="4084638"/>
            <a:ext cx="304800" cy="1325562"/>
          </a:xfrm>
          <a:prstGeom prst="rect">
            <a:avLst/>
          </a:prstGeom>
          <a:noFill/>
          <a:ln w="9525" cap="flat" cmpd="sng">
            <a:solidFill>
              <a:srgbClr val="FF0000"/>
            </a:solidFill>
            <a:prstDash val="solid"/>
            <a:round/>
            <a:headEnd type="none" w="sm" len="sm"/>
            <a:tailEnd type="none" w="sm" len="sm"/>
          </a:ln>
        </p:spPr>
        <p:txBody>
          <a:bodyPr spcFirstLastPara="1" wrap="square" lIns="91425" tIns="45700" rIns="91425" bIns="45700" anchor="t" anchorCtr="0">
            <a:normAutofit/>
          </a:bodyPr>
          <a:lstStyle/>
          <a:p>
            <a:pPr marL="0" marR="0" lvl="0" indent="0" algn="l" rtl="0">
              <a:spcBef>
                <a:spcPts val="0"/>
              </a:spcBef>
              <a:spcAft>
                <a:spcPts val="0"/>
              </a:spcAft>
              <a:buClr>
                <a:schemeClr val="dk1"/>
              </a:buClr>
              <a:buSzPts val="2800"/>
              <a:buFont typeface="Arial"/>
              <a:buNone/>
            </a:pPr>
            <a:endParaRPr sz="2800">
              <a:solidFill>
                <a:schemeClr val="dk1"/>
              </a:solidFill>
              <a:latin typeface="Cambria"/>
              <a:ea typeface="Cambria"/>
              <a:cs typeface="Cambria"/>
              <a:sym typeface="Cambri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sp>
        <p:nvSpPr>
          <p:cNvPr id="860" name="Google Shape;860;p55"/>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Today: Overview</a:t>
            </a:r>
            <a:endParaRPr/>
          </a:p>
        </p:txBody>
      </p:sp>
      <p:sp>
        <p:nvSpPr>
          <p:cNvPr id="861" name="Google Shape;861;p55"/>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solidFill>
                  <a:srgbClr val="BFBFBF"/>
                </a:solidFill>
              </a:rPr>
              <a:t>What is cryptography?</a:t>
            </a:r>
            <a:endParaRPr/>
          </a:p>
          <a:p>
            <a:pPr marL="292100" lvl="0" indent="-292100" algn="l" rtl="0">
              <a:spcBef>
                <a:spcPts val="640"/>
              </a:spcBef>
              <a:spcAft>
                <a:spcPts val="0"/>
              </a:spcAft>
              <a:buSzPts val="3200"/>
              <a:buChar char="•"/>
            </a:pPr>
            <a:r>
              <a:rPr lang="en-US">
                <a:solidFill>
                  <a:srgbClr val="BFBFBF"/>
                </a:solidFill>
              </a:rPr>
              <a:t>Terminologies in cryptography</a:t>
            </a:r>
            <a:endParaRPr/>
          </a:p>
          <a:p>
            <a:pPr marL="292100" lvl="0" indent="-292100" algn="l" rtl="0">
              <a:spcBef>
                <a:spcPts val="640"/>
              </a:spcBef>
              <a:spcAft>
                <a:spcPts val="0"/>
              </a:spcAft>
              <a:buSzPts val="3200"/>
              <a:buChar char="•"/>
            </a:pPr>
            <a:r>
              <a:rPr lang="en-US">
                <a:solidFill>
                  <a:srgbClr val="BFBFBF"/>
                </a:solidFill>
              </a:rPr>
              <a:t>What are Symmetric encryption and Asymmetric encryption?</a:t>
            </a:r>
            <a:endParaRPr/>
          </a:p>
          <a:p>
            <a:pPr marL="292100" lvl="0" indent="-292100" algn="l" rtl="0">
              <a:spcBef>
                <a:spcPts val="640"/>
              </a:spcBef>
              <a:spcAft>
                <a:spcPts val="0"/>
              </a:spcAft>
              <a:buSzPts val="3200"/>
              <a:buChar char="•"/>
            </a:pPr>
            <a:r>
              <a:rPr lang="en-US"/>
              <a:t>Symmetric encryption techniques</a:t>
            </a:r>
            <a:endParaRPr/>
          </a:p>
          <a:p>
            <a:pPr marL="635000" lvl="1" indent="-292100" algn="l" rtl="0">
              <a:spcBef>
                <a:spcPts val="560"/>
              </a:spcBef>
              <a:spcAft>
                <a:spcPts val="0"/>
              </a:spcAft>
              <a:buSzPts val="2800"/>
              <a:buChar char="–"/>
            </a:pPr>
            <a:r>
              <a:rPr lang="en-US">
                <a:solidFill>
                  <a:srgbClr val="BFBFBF"/>
                </a:solidFill>
              </a:rPr>
              <a:t>Caesar Cipher </a:t>
            </a:r>
            <a:endParaRPr/>
          </a:p>
          <a:p>
            <a:pPr marL="635000" lvl="1" indent="-292100" algn="l" rtl="0">
              <a:spcBef>
                <a:spcPts val="560"/>
              </a:spcBef>
              <a:spcAft>
                <a:spcPts val="0"/>
              </a:spcAft>
              <a:buSzPts val="2800"/>
              <a:buChar char="–"/>
            </a:pPr>
            <a:r>
              <a:rPr lang="en-US">
                <a:solidFill>
                  <a:srgbClr val="BFBFBF"/>
                </a:solidFill>
              </a:rPr>
              <a:t>Vigenere Cipher</a:t>
            </a:r>
            <a:endParaRPr/>
          </a:p>
          <a:p>
            <a:pPr marL="635000" lvl="1" indent="-292100" algn="l" rtl="0">
              <a:spcBef>
                <a:spcPts val="560"/>
              </a:spcBef>
              <a:spcAft>
                <a:spcPts val="0"/>
              </a:spcAft>
              <a:buSzPts val="2800"/>
              <a:buChar char="–"/>
            </a:pPr>
            <a:r>
              <a:rPr lang="en-US"/>
              <a:t>One-Time Pad</a:t>
            </a:r>
            <a:endParaRPr/>
          </a:p>
        </p:txBody>
      </p:sp>
      <p:sp>
        <p:nvSpPr>
          <p:cNvPr id="862" name="Google Shape;862;p55"/>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47</a:t>
            </a:fld>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56"/>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One-Time Pad</a:t>
            </a:r>
            <a:endParaRPr/>
          </a:p>
        </p:txBody>
      </p:sp>
      <p:sp>
        <p:nvSpPr>
          <p:cNvPr id="869" name="Google Shape;869;p56"/>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lnSpcReduction="10000"/>
          </a:bodyPr>
          <a:lstStyle/>
          <a:p>
            <a:pPr marL="292100" lvl="0" indent="-292100" algn="l" rtl="0">
              <a:spcBef>
                <a:spcPts val="0"/>
              </a:spcBef>
              <a:spcAft>
                <a:spcPts val="0"/>
              </a:spcAft>
              <a:buSzPts val="3200"/>
              <a:buChar char="•"/>
            </a:pPr>
            <a:r>
              <a:rPr lang="en-US"/>
              <a:t>Extended from Vigenere cipher</a:t>
            </a:r>
            <a:endParaRPr/>
          </a:p>
          <a:p>
            <a:pPr marL="292100" lvl="0" indent="-292100" algn="l" rtl="0">
              <a:spcBef>
                <a:spcPts val="640"/>
              </a:spcBef>
              <a:spcAft>
                <a:spcPts val="0"/>
              </a:spcAft>
              <a:buSzPts val="3200"/>
              <a:buChar char="•"/>
            </a:pPr>
            <a:r>
              <a:rPr lang="en-US"/>
              <a:t>There is one type of substitution cipher that is </a:t>
            </a:r>
            <a:r>
              <a:rPr lang="en-US" b="1"/>
              <a:t>absolutely unbreakable</a:t>
            </a:r>
            <a:r>
              <a:rPr lang="en-US"/>
              <a:t>.</a:t>
            </a:r>
            <a:endParaRPr/>
          </a:p>
          <a:p>
            <a:pPr marL="635000" lvl="1" indent="-292100" algn="l" rtl="0">
              <a:spcBef>
                <a:spcPts val="560"/>
              </a:spcBef>
              <a:spcAft>
                <a:spcPts val="0"/>
              </a:spcAft>
              <a:buSzPts val="2800"/>
              <a:buChar char="–"/>
            </a:pPr>
            <a:r>
              <a:rPr lang="en-US"/>
              <a:t>The </a:t>
            </a:r>
            <a:r>
              <a:rPr lang="en-US" b="1"/>
              <a:t>one-time pad </a:t>
            </a:r>
            <a:r>
              <a:rPr lang="en-US"/>
              <a:t>was invented in 1917 by Joseph Mauborgne and Gilbert Vernam</a:t>
            </a:r>
            <a:endParaRPr/>
          </a:p>
          <a:p>
            <a:pPr marL="635000" lvl="1" indent="-292100" algn="l" rtl="0">
              <a:spcBef>
                <a:spcPts val="560"/>
              </a:spcBef>
              <a:spcAft>
                <a:spcPts val="0"/>
              </a:spcAft>
              <a:buSzPts val="2800"/>
              <a:buChar char="–"/>
            </a:pPr>
            <a:r>
              <a:rPr lang="en-US"/>
              <a:t>We use a block of shift keys, (k</a:t>
            </a:r>
            <a:r>
              <a:rPr lang="en-US" baseline="-25000"/>
              <a:t>1</a:t>
            </a:r>
            <a:r>
              <a:rPr lang="en-US"/>
              <a:t>, k</a:t>
            </a:r>
            <a:r>
              <a:rPr lang="en-US" baseline="-25000"/>
              <a:t>2</a:t>
            </a:r>
            <a:r>
              <a:rPr lang="en-US"/>
              <a:t>, . . . , k</a:t>
            </a:r>
            <a:r>
              <a:rPr lang="en-US" baseline="-25000"/>
              <a:t>n</a:t>
            </a:r>
            <a:r>
              <a:rPr lang="en-US"/>
              <a:t>), to encrypt a plaintext, M, of length n, with each shift key being chosen </a:t>
            </a:r>
            <a:r>
              <a:rPr lang="en-US" b="1"/>
              <a:t>uniformly at random</a:t>
            </a:r>
            <a:r>
              <a:rPr lang="en-US"/>
              <a:t>.</a:t>
            </a:r>
            <a:endParaRPr/>
          </a:p>
          <a:p>
            <a:pPr marL="292100" lvl="0" indent="-292100" algn="l" rtl="0">
              <a:spcBef>
                <a:spcPts val="640"/>
              </a:spcBef>
              <a:spcAft>
                <a:spcPts val="0"/>
              </a:spcAft>
              <a:buSzPts val="3200"/>
              <a:buChar char="•"/>
            </a:pPr>
            <a:r>
              <a:rPr lang="en-US"/>
              <a:t>Since each shift is random, every ciphertext is equally likely for any plaintext.</a:t>
            </a:r>
            <a:endParaRPr/>
          </a:p>
        </p:txBody>
      </p:sp>
      <p:sp>
        <p:nvSpPr>
          <p:cNvPr id="870" name="Google Shape;870;p56"/>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2/26/2019</a:t>
            </a:r>
            <a:endParaRPr/>
          </a:p>
        </p:txBody>
      </p:sp>
      <p:sp>
        <p:nvSpPr>
          <p:cNvPr id="871" name="Google Shape;871;p56"/>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Cryptography</a:t>
            </a:r>
            <a:endParaRPr/>
          </a:p>
        </p:txBody>
      </p:sp>
      <p:sp>
        <p:nvSpPr>
          <p:cNvPr id="872" name="Google Shape;872;p56"/>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93000"/>
              </a:lnSpc>
              <a:spcBef>
                <a:spcPts val="0"/>
              </a:spcBef>
              <a:spcAft>
                <a:spcPts val="0"/>
              </a:spcAft>
              <a:buNone/>
            </a:pPr>
            <a:fld id="{00000000-1234-1234-1234-123412341234}" type="slidenum">
              <a:rPr lang="en-US" sz="1200">
                <a:solidFill>
                  <a:srgbClr val="898989"/>
                </a:solidFill>
                <a:latin typeface="Arial"/>
                <a:ea typeface="Arial"/>
                <a:cs typeface="Arial"/>
                <a:sym typeface="Arial"/>
              </a:rPr>
              <a:t>48</a:t>
            </a:fld>
            <a:endParaRPr sz="1200">
              <a:solidFill>
                <a:srgbClr val="898989"/>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878" name="Google Shape;878;p57"/>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The One Time Pad</a:t>
            </a:r>
            <a:endParaRPr/>
          </a:p>
        </p:txBody>
      </p:sp>
      <p:sp>
        <p:nvSpPr>
          <p:cNvPr id="879" name="Google Shape;879;p57"/>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49</a:t>
            </a:fld>
            <a:endParaRPr/>
          </a:p>
        </p:txBody>
      </p:sp>
      <p:sp>
        <p:nvSpPr>
          <p:cNvPr id="880" name="Google Shape;880;p57"/>
          <p:cNvSpPr txBox="1"/>
          <p:nvPr/>
        </p:nvSpPr>
        <p:spPr>
          <a:xfrm>
            <a:off x="1854810" y="1049178"/>
            <a:ext cx="5434380"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chemeClr val="dk1"/>
                </a:solidFill>
                <a:latin typeface="Cambria"/>
                <a:ea typeface="Cambria"/>
                <a:cs typeface="Cambria"/>
                <a:sym typeface="Cambria"/>
              </a:rPr>
              <a:t>Miller, 1882 and Vernam, 1917</a:t>
            </a:r>
            <a:endParaRPr/>
          </a:p>
        </p:txBody>
      </p:sp>
      <p:pic>
        <p:nvPicPr>
          <p:cNvPr id="881" name="Google Shape;881;p57" descr="latex-image-1.pdf"/>
          <p:cNvPicPr preferRelativeResize="0"/>
          <p:nvPr/>
        </p:nvPicPr>
        <p:blipFill rotWithShape="1">
          <a:blip r:embed="rId3">
            <a:alphaModFix/>
          </a:blip>
          <a:srcRect/>
          <a:stretch/>
        </p:blipFill>
        <p:spPr>
          <a:xfrm>
            <a:off x="685800" y="2127250"/>
            <a:ext cx="4191000" cy="1155700"/>
          </a:xfrm>
          <a:prstGeom prst="rect">
            <a:avLst/>
          </a:prstGeom>
          <a:noFill/>
          <a:ln>
            <a:noFill/>
          </a:ln>
        </p:spPr>
      </p:pic>
      <p:graphicFrame>
        <p:nvGraphicFramePr>
          <p:cNvPr id="882" name="Google Shape;882;p57"/>
          <p:cNvGraphicFramePr/>
          <p:nvPr/>
        </p:nvGraphicFramePr>
        <p:xfrm>
          <a:off x="1076940" y="3657600"/>
          <a:ext cx="3000000" cy="3000000"/>
        </p:xfrm>
        <a:graphic>
          <a:graphicData uri="http://schemas.openxmlformats.org/drawingml/2006/table">
            <a:tbl>
              <a:tblPr firstRow="1" bandRow="1">
                <a:noFill/>
                <a:tableStyleId>{49A8296C-B89F-46BD-85A1-1272417D8E4F}</a:tableStyleId>
              </a:tblPr>
              <a:tblGrid>
                <a:gridCol w="873775">
                  <a:extLst>
                    <a:ext uri="{9D8B030D-6E8A-4147-A177-3AD203B41FA5}">
                      <a16:colId xmlns:a16="http://schemas.microsoft.com/office/drawing/2014/main" val="20000"/>
                    </a:ext>
                  </a:extLst>
                </a:gridCol>
                <a:gridCol w="873775">
                  <a:extLst>
                    <a:ext uri="{9D8B030D-6E8A-4147-A177-3AD203B41FA5}">
                      <a16:colId xmlns:a16="http://schemas.microsoft.com/office/drawing/2014/main" val="20001"/>
                    </a:ext>
                  </a:extLst>
                </a:gridCol>
                <a:gridCol w="873775">
                  <a:extLst>
                    <a:ext uri="{9D8B030D-6E8A-4147-A177-3AD203B41FA5}">
                      <a16:colId xmlns:a16="http://schemas.microsoft.com/office/drawing/2014/main" val="20002"/>
                    </a:ext>
                  </a:extLst>
                </a:gridCol>
                <a:gridCol w="873775">
                  <a:extLst>
                    <a:ext uri="{9D8B030D-6E8A-4147-A177-3AD203B41FA5}">
                      <a16:colId xmlns:a16="http://schemas.microsoft.com/office/drawing/2014/main" val="20003"/>
                    </a:ext>
                  </a:extLst>
                </a:gridCol>
                <a:gridCol w="873775">
                  <a:extLst>
                    <a:ext uri="{9D8B030D-6E8A-4147-A177-3AD203B41FA5}">
                      <a16:colId xmlns:a16="http://schemas.microsoft.com/office/drawing/2014/main" val="20004"/>
                    </a:ext>
                  </a:extLst>
                </a:gridCol>
                <a:gridCol w="873775">
                  <a:extLst>
                    <a:ext uri="{9D8B030D-6E8A-4147-A177-3AD203B41FA5}">
                      <a16:colId xmlns:a16="http://schemas.microsoft.com/office/drawing/2014/main" val="20005"/>
                    </a:ext>
                  </a:extLst>
                </a:gridCol>
                <a:gridCol w="873775">
                  <a:extLst>
                    <a:ext uri="{9D8B030D-6E8A-4147-A177-3AD203B41FA5}">
                      <a16:colId xmlns:a16="http://schemas.microsoft.com/office/drawing/2014/main" val="20006"/>
                    </a:ext>
                  </a:extLst>
                </a:gridCol>
                <a:gridCol w="8737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2800"/>
                        <a:t>m:</a:t>
                      </a:r>
                      <a:endParaRPr/>
                    </a:p>
                  </a:txBody>
                  <a:tcPr marL="91450" marR="91450" marT="45725" marB="45725"/>
                </a:tc>
                <a:tc>
                  <a:txBody>
                    <a:bodyPr/>
                    <a:lstStyle/>
                    <a:p>
                      <a:pPr marL="0" marR="0" lvl="0" indent="0" algn="ctr" rtl="0">
                        <a:spcBef>
                          <a:spcPts val="0"/>
                        </a:spcBef>
                        <a:spcAft>
                          <a:spcPts val="0"/>
                        </a:spcAft>
                        <a:buNone/>
                      </a:pPr>
                      <a:r>
                        <a:rPr lang="en-US" sz="2800"/>
                        <a:t>0</a:t>
                      </a:r>
                      <a:endParaRPr/>
                    </a:p>
                  </a:txBody>
                  <a:tcPr marL="91450" marR="91450" marT="45725" marB="45725"/>
                </a:tc>
                <a:tc>
                  <a:txBody>
                    <a:bodyPr/>
                    <a:lstStyle/>
                    <a:p>
                      <a:pPr marL="0" marR="0" lvl="0" indent="0" algn="ctr" rtl="0">
                        <a:spcBef>
                          <a:spcPts val="0"/>
                        </a:spcBef>
                        <a:spcAft>
                          <a:spcPts val="0"/>
                        </a:spcAft>
                        <a:buNone/>
                      </a:pPr>
                      <a:r>
                        <a:rPr lang="en-US" sz="2800"/>
                        <a:t>1</a:t>
                      </a:r>
                      <a:endParaRPr/>
                    </a:p>
                  </a:txBody>
                  <a:tcPr marL="91450" marR="91450" marT="45725" marB="45725"/>
                </a:tc>
                <a:tc>
                  <a:txBody>
                    <a:bodyPr/>
                    <a:lstStyle/>
                    <a:p>
                      <a:pPr marL="0" marR="0" lvl="0" indent="0" algn="ctr" rtl="0">
                        <a:spcBef>
                          <a:spcPts val="0"/>
                        </a:spcBef>
                        <a:spcAft>
                          <a:spcPts val="0"/>
                        </a:spcAft>
                        <a:buNone/>
                      </a:pPr>
                      <a:r>
                        <a:rPr lang="en-US" sz="2800"/>
                        <a:t>1</a:t>
                      </a:r>
                      <a:endParaRPr/>
                    </a:p>
                  </a:txBody>
                  <a:tcPr marL="91450" marR="91450" marT="45725" marB="45725"/>
                </a:tc>
                <a:tc>
                  <a:txBody>
                    <a:bodyPr/>
                    <a:lstStyle/>
                    <a:p>
                      <a:pPr marL="0" marR="0" lvl="0" indent="0" algn="ctr" rtl="0">
                        <a:spcBef>
                          <a:spcPts val="0"/>
                        </a:spcBef>
                        <a:spcAft>
                          <a:spcPts val="0"/>
                        </a:spcAft>
                        <a:buNone/>
                      </a:pPr>
                      <a:r>
                        <a:rPr lang="en-US" sz="2800"/>
                        <a:t>0</a:t>
                      </a:r>
                      <a:endParaRPr/>
                    </a:p>
                  </a:txBody>
                  <a:tcPr marL="91450" marR="91450" marT="45725" marB="45725"/>
                </a:tc>
                <a:tc>
                  <a:txBody>
                    <a:bodyPr/>
                    <a:lstStyle/>
                    <a:p>
                      <a:pPr marL="0" marR="0" lvl="0" indent="0" algn="ctr" rtl="0">
                        <a:spcBef>
                          <a:spcPts val="0"/>
                        </a:spcBef>
                        <a:spcAft>
                          <a:spcPts val="0"/>
                        </a:spcAft>
                        <a:buNone/>
                      </a:pPr>
                      <a:r>
                        <a:rPr lang="en-US" sz="2800"/>
                        <a:t>1</a:t>
                      </a:r>
                      <a:endParaRPr/>
                    </a:p>
                  </a:txBody>
                  <a:tcPr marL="91450" marR="91450" marT="45725" marB="45725"/>
                </a:tc>
                <a:tc>
                  <a:txBody>
                    <a:bodyPr/>
                    <a:lstStyle/>
                    <a:p>
                      <a:pPr marL="0" marR="0" lvl="0" indent="0" algn="ctr" rtl="0">
                        <a:spcBef>
                          <a:spcPts val="0"/>
                        </a:spcBef>
                        <a:spcAft>
                          <a:spcPts val="0"/>
                        </a:spcAft>
                        <a:buNone/>
                      </a:pPr>
                      <a:r>
                        <a:rPr lang="en-US" sz="2800"/>
                        <a:t>1</a:t>
                      </a:r>
                      <a:endParaRPr/>
                    </a:p>
                  </a:txBody>
                  <a:tcPr marL="91450" marR="91450" marT="45725" marB="45725"/>
                </a:tc>
                <a:tc>
                  <a:txBody>
                    <a:bodyPr/>
                    <a:lstStyle/>
                    <a:p>
                      <a:pPr marL="0" marR="0" lvl="0" indent="0" algn="ctr" rtl="0">
                        <a:spcBef>
                          <a:spcPts val="0"/>
                        </a:spcBef>
                        <a:spcAft>
                          <a:spcPts val="0"/>
                        </a:spcAft>
                        <a:buNone/>
                      </a:pPr>
                      <a:r>
                        <a:rPr lang="en-US" sz="2800"/>
                        <a:t>0</a:t>
                      </a:r>
                      <a:endParaRPr/>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800"/>
                        <a:t>k:</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1</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1</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0</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1</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0</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0</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0</a:t>
                      </a:r>
                      <a:endParaRPr/>
                    </a:p>
                  </a:txBody>
                  <a:tcPr marL="91450" marR="91450" marT="45725" marB="45725">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883" name="Google Shape;883;p57"/>
          <p:cNvGraphicFramePr/>
          <p:nvPr/>
        </p:nvGraphicFramePr>
        <p:xfrm>
          <a:off x="1076940" y="4804719"/>
          <a:ext cx="3000000" cy="3000000"/>
        </p:xfrm>
        <a:graphic>
          <a:graphicData uri="http://schemas.openxmlformats.org/drawingml/2006/table">
            <a:tbl>
              <a:tblPr firstRow="1" bandRow="1">
                <a:noFill/>
                <a:tableStyleId>{49A8296C-B89F-46BD-85A1-1272417D8E4F}</a:tableStyleId>
              </a:tblPr>
              <a:tblGrid>
                <a:gridCol w="873775">
                  <a:extLst>
                    <a:ext uri="{9D8B030D-6E8A-4147-A177-3AD203B41FA5}">
                      <a16:colId xmlns:a16="http://schemas.microsoft.com/office/drawing/2014/main" val="20000"/>
                    </a:ext>
                  </a:extLst>
                </a:gridCol>
                <a:gridCol w="873775">
                  <a:extLst>
                    <a:ext uri="{9D8B030D-6E8A-4147-A177-3AD203B41FA5}">
                      <a16:colId xmlns:a16="http://schemas.microsoft.com/office/drawing/2014/main" val="20001"/>
                    </a:ext>
                  </a:extLst>
                </a:gridCol>
                <a:gridCol w="873775">
                  <a:extLst>
                    <a:ext uri="{9D8B030D-6E8A-4147-A177-3AD203B41FA5}">
                      <a16:colId xmlns:a16="http://schemas.microsoft.com/office/drawing/2014/main" val="20002"/>
                    </a:ext>
                  </a:extLst>
                </a:gridCol>
                <a:gridCol w="873775">
                  <a:extLst>
                    <a:ext uri="{9D8B030D-6E8A-4147-A177-3AD203B41FA5}">
                      <a16:colId xmlns:a16="http://schemas.microsoft.com/office/drawing/2014/main" val="20003"/>
                    </a:ext>
                  </a:extLst>
                </a:gridCol>
                <a:gridCol w="873775">
                  <a:extLst>
                    <a:ext uri="{9D8B030D-6E8A-4147-A177-3AD203B41FA5}">
                      <a16:colId xmlns:a16="http://schemas.microsoft.com/office/drawing/2014/main" val="20004"/>
                    </a:ext>
                  </a:extLst>
                </a:gridCol>
                <a:gridCol w="873775">
                  <a:extLst>
                    <a:ext uri="{9D8B030D-6E8A-4147-A177-3AD203B41FA5}">
                      <a16:colId xmlns:a16="http://schemas.microsoft.com/office/drawing/2014/main" val="20005"/>
                    </a:ext>
                  </a:extLst>
                </a:gridCol>
                <a:gridCol w="873775">
                  <a:extLst>
                    <a:ext uri="{9D8B030D-6E8A-4147-A177-3AD203B41FA5}">
                      <a16:colId xmlns:a16="http://schemas.microsoft.com/office/drawing/2014/main" val="20006"/>
                    </a:ext>
                  </a:extLst>
                </a:gridCol>
                <a:gridCol w="8737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2800"/>
                        <a:t>c:</a:t>
                      </a:r>
                      <a:endParaRPr/>
                    </a:p>
                  </a:txBody>
                  <a:tcPr marL="91450" marR="91450" marT="45725" marB="45725"/>
                </a:tc>
                <a:tc>
                  <a:txBody>
                    <a:bodyPr/>
                    <a:lstStyle/>
                    <a:p>
                      <a:pPr marL="0" marR="0" lvl="0" indent="0" algn="ctr" rtl="0">
                        <a:spcBef>
                          <a:spcPts val="0"/>
                        </a:spcBef>
                        <a:spcAft>
                          <a:spcPts val="0"/>
                        </a:spcAft>
                        <a:buNone/>
                      </a:pPr>
                      <a:r>
                        <a:rPr lang="en-US" sz="2800"/>
                        <a:t>1</a:t>
                      </a:r>
                      <a:endParaRPr/>
                    </a:p>
                  </a:txBody>
                  <a:tcPr marL="91450" marR="91450" marT="45725" marB="45725"/>
                </a:tc>
                <a:tc>
                  <a:txBody>
                    <a:bodyPr/>
                    <a:lstStyle/>
                    <a:p>
                      <a:pPr marL="0" marR="0" lvl="0" indent="0" algn="ctr" rtl="0">
                        <a:spcBef>
                          <a:spcPts val="0"/>
                        </a:spcBef>
                        <a:spcAft>
                          <a:spcPts val="0"/>
                        </a:spcAft>
                        <a:buNone/>
                      </a:pPr>
                      <a:r>
                        <a:rPr lang="en-US" sz="2800"/>
                        <a:t>0</a:t>
                      </a:r>
                      <a:endParaRPr/>
                    </a:p>
                  </a:txBody>
                  <a:tcPr marL="91450" marR="91450" marT="45725" marB="45725"/>
                </a:tc>
                <a:tc>
                  <a:txBody>
                    <a:bodyPr/>
                    <a:lstStyle/>
                    <a:p>
                      <a:pPr marL="0" marR="0" lvl="0" indent="0" algn="ctr" rtl="0">
                        <a:spcBef>
                          <a:spcPts val="0"/>
                        </a:spcBef>
                        <a:spcAft>
                          <a:spcPts val="0"/>
                        </a:spcAft>
                        <a:buNone/>
                      </a:pPr>
                      <a:r>
                        <a:rPr lang="en-US" sz="2800"/>
                        <a:t>1</a:t>
                      </a:r>
                      <a:endParaRPr/>
                    </a:p>
                  </a:txBody>
                  <a:tcPr marL="91450" marR="91450" marT="45725" marB="45725"/>
                </a:tc>
                <a:tc>
                  <a:txBody>
                    <a:bodyPr/>
                    <a:lstStyle/>
                    <a:p>
                      <a:pPr marL="0" marR="0" lvl="0" indent="0" algn="ctr" rtl="0">
                        <a:spcBef>
                          <a:spcPts val="0"/>
                        </a:spcBef>
                        <a:spcAft>
                          <a:spcPts val="0"/>
                        </a:spcAft>
                        <a:buNone/>
                      </a:pPr>
                      <a:r>
                        <a:rPr lang="en-US" sz="2800"/>
                        <a:t>1</a:t>
                      </a:r>
                      <a:endParaRPr/>
                    </a:p>
                  </a:txBody>
                  <a:tcPr marL="91450" marR="91450" marT="45725" marB="45725"/>
                </a:tc>
                <a:tc>
                  <a:txBody>
                    <a:bodyPr/>
                    <a:lstStyle/>
                    <a:p>
                      <a:pPr marL="0" marR="0" lvl="0" indent="0" algn="ctr" rtl="0">
                        <a:spcBef>
                          <a:spcPts val="0"/>
                        </a:spcBef>
                        <a:spcAft>
                          <a:spcPts val="0"/>
                        </a:spcAft>
                        <a:buNone/>
                      </a:pPr>
                      <a:r>
                        <a:rPr lang="en-US" sz="2800"/>
                        <a:t>1</a:t>
                      </a:r>
                      <a:endParaRPr/>
                    </a:p>
                  </a:txBody>
                  <a:tcPr marL="91450" marR="91450" marT="45725" marB="45725"/>
                </a:tc>
                <a:tc>
                  <a:txBody>
                    <a:bodyPr/>
                    <a:lstStyle/>
                    <a:p>
                      <a:pPr marL="0" marR="0" lvl="0" indent="0" algn="ctr" rtl="0">
                        <a:spcBef>
                          <a:spcPts val="0"/>
                        </a:spcBef>
                        <a:spcAft>
                          <a:spcPts val="0"/>
                        </a:spcAft>
                        <a:buNone/>
                      </a:pPr>
                      <a:r>
                        <a:rPr lang="en-US" sz="2800"/>
                        <a:t>1</a:t>
                      </a:r>
                      <a:endParaRPr/>
                    </a:p>
                  </a:txBody>
                  <a:tcPr marL="91450" marR="91450" marT="45725" marB="45725"/>
                </a:tc>
                <a:tc>
                  <a:txBody>
                    <a:bodyPr/>
                    <a:lstStyle/>
                    <a:p>
                      <a:pPr marL="0" marR="0" lvl="0" indent="0" algn="ctr" rtl="0">
                        <a:spcBef>
                          <a:spcPts val="0"/>
                        </a:spcBef>
                        <a:spcAft>
                          <a:spcPts val="0"/>
                        </a:spcAft>
                        <a:buNone/>
                      </a:pPr>
                      <a:r>
                        <a:rPr lang="en-US" sz="2800"/>
                        <a:t>0</a:t>
                      </a:r>
                      <a:endParaRPr/>
                    </a:p>
                  </a:txBody>
                  <a:tcPr marL="91450" marR="91450" marT="45725" marB="45725"/>
                </a:tc>
                <a:extLst>
                  <a:ext uri="{0D108BD9-81ED-4DB2-BD59-A6C34878D82A}">
                    <a16:rowId xmlns:a16="http://schemas.microsoft.com/office/drawing/2014/main" val="10000"/>
                  </a:ext>
                </a:extLst>
              </a:tr>
            </a:tbl>
          </a:graphicData>
        </a:graphic>
      </p:graphicFrame>
      <p:graphicFrame>
        <p:nvGraphicFramePr>
          <p:cNvPr id="884" name="Google Shape;884;p57"/>
          <p:cNvGraphicFramePr/>
          <p:nvPr/>
        </p:nvGraphicFramePr>
        <p:xfrm>
          <a:off x="1076940" y="5456556"/>
          <a:ext cx="3000000" cy="3000000"/>
        </p:xfrm>
        <a:graphic>
          <a:graphicData uri="http://schemas.openxmlformats.org/drawingml/2006/table">
            <a:tbl>
              <a:tblPr firstRow="1" bandRow="1">
                <a:noFill/>
                <a:tableStyleId>{49A8296C-B89F-46BD-85A1-1272417D8E4F}</a:tableStyleId>
              </a:tblPr>
              <a:tblGrid>
                <a:gridCol w="873775">
                  <a:extLst>
                    <a:ext uri="{9D8B030D-6E8A-4147-A177-3AD203B41FA5}">
                      <a16:colId xmlns:a16="http://schemas.microsoft.com/office/drawing/2014/main" val="20000"/>
                    </a:ext>
                  </a:extLst>
                </a:gridCol>
                <a:gridCol w="873775">
                  <a:extLst>
                    <a:ext uri="{9D8B030D-6E8A-4147-A177-3AD203B41FA5}">
                      <a16:colId xmlns:a16="http://schemas.microsoft.com/office/drawing/2014/main" val="20001"/>
                    </a:ext>
                  </a:extLst>
                </a:gridCol>
                <a:gridCol w="873775">
                  <a:extLst>
                    <a:ext uri="{9D8B030D-6E8A-4147-A177-3AD203B41FA5}">
                      <a16:colId xmlns:a16="http://schemas.microsoft.com/office/drawing/2014/main" val="20002"/>
                    </a:ext>
                  </a:extLst>
                </a:gridCol>
                <a:gridCol w="873775">
                  <a:extLst>
                    <a:ext uri="{9D8B030D-6E8A-4147-A177-3AD203B41FA5}">
                      <a16:colId xmlns:a16="http://schemas.microsoft.com/office/drawing/2014/main" val="20003"/>
                    </a:ext>
                  </a:extLst>
                </a:gridCol>
                <a:gridCol w="873775">
                  <a:extLst>
                    <a:ext uri="{9D8B030D-6E8A-4147-A177-3AD203B41FA5}">
                      <a16:colId xmlns:a16="http://schemas.microsoft.com/office/drawing/2014/main" val="20004"/>
                    </a:ext>
                  </a:extLst>
                </a:gridCol>
                <a:gridCol w="873775">
                  <a:extLst>
                    <a:ext uri="{9D8B030D-6E8A-4147-A177-3AD203B41FA5}">
                      <a16:colId xmlns:a16="http://schemas.microsoft.com/office/drawing/2014/main" val="20005"/>
                    </a:ext>
                  </a:extLst>
                </a:gridCol>
                <a:gridCol w="873775">
                  <a:extLst>
                    <a:ext uri="{9D8B030D-6E8A-4147-A177-3AD203B41FA5}">
                      <a16:colId xmlns:a16="http://schemas.microsoft.com/office/drawing/2014/main" val="20006"/>
                    </a:ext>
                  </a:extLst>
                </a:gridCol>
                <a:gridCol w="873775">
                  <a:extLst>
                    <a:ext uri="{9D8B030D-6E8A-4147-A177-3AD203B41FA5}">
                      <a16:colId xmlns:a16="http://schemas.microsoft.com/office/drawing/2014/main" val="20007"/>
                    </a:ext>
                  </a:extLst>
                </a:gridCol>
              </a:tblGrid>
              <a:tr h="370850">
                <a:tc>
                  <a:txBody>
                    <a:bodyPr/>
                    <a:lstStyle/>
                    <a:p>
                      <a:pPr marL="0" marR="0" lvl="0" indent="0" algn="ctr" rtl="0">
                        <a:spcBef>
                          <a:spcPts val="0"/>
                        </a:spcBef>
                        <a:spcAft>
                          <a:spcPts val="0"/>
                        </a:spcAft>
                        <a:buNone/>
                      </a:pPr>
                      <a:r>
                        <a:rPr lang="en-US" sz="2800"/>
                        <a:t>k:</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1</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1</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0</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1</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0</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0</a:t>
                      </a:r>
                      <a:endParaRPr/>
                    </a:p>
                  </a:txBody>
                  <a:tcPr marL="91450" marR="91450" marT="45725" marB="45725">
                    <a:lnB w="12700"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0</a:t>
                      </a:r>
                      <a:endParaRPr/>
                    </a:p>
                  </a:txBody>
                  <a:tcPr marL="91450" marR="91450" marT="45725" marB="45725">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2800"/>
                        <a:t>m:</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0</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1</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1</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0</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1</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1</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2800"/>
                        <a:t>0</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85" name="Google Shape;885;p57"/>
          <p:cNvSpPr/>
          <p:nvPr/>
        </p:nvSpPr>
        <p:spPr>
          <a:xfrm>
            <a:off x="5893256" y="2230667"/>
            <a:ext cx="2945944" cy="645477"/>
          </a:xfrm>
          <a:prstGeom prst="rect">
            <a:avLst/>
          </a:prstGeom>
          <a:solidFill>
            <a:schemeClr val="accent5"/>
          </a:solidFill>
          <a:ln>
            <a:noFill/>
          </a:ln>
        </p:spPr>
        <p:txBody>
          <a:bodyPr spcFirstLastPara="1" wrap="square" lIns="0" tIns="0" rIns="0" bIns="0" anchor="ctr" anchorCtr="1">
            <a:noAutofit/>
          </a:bodyPr>
          <a:lstStyle/>
          <a:p>
            <a:pPr marL="0" marR="0" lvl="0" indent="0" algn="ctr" rtl="0">
              <a:spcBef>
                <a:spcPts val="0"/>
              </a:spcBef>
              <a:spcAft>
                <a:spcPts val="0"/>
              </a:spcAft>
              <a:buNone/>
            </a:pPr>
            <a:r>
              <a:rPr lang="en-US" sz="2400">
                <a:solidFill>
                  <a:schemeClr val="lt1"/>
                </a:solidFill>
                <a:latin typeface="Cambria"/>
                <a:ea typeface="Cambria"/>
                <a:cs typeface="Cambria"/>
                <a:sym typeface="Cambria"/>
              </a:rPr>
              <a:t>M = C = K = {0,1}</a:t>
            </a:r>
            <a:r>
              <a:rPr lang="en-US" sz="2400" baseline="30000">
                <a:solidFill>
                  <a:schemeClr val="lt1"/>
                </a:solidFill>
                <a:latin typeface="Cambria"/>
                <a:ea typeface="Cambria"/>
                <a:cs typeface="Cambria"/>
                <a:sym typeface="Cambria"/>
              </a:rPr>
              <a:t>n</a:t>
            </a:r>
            <a:endParaRPr/>
          </a:p>
        </p:txBody>
      </p:sp>
      <p:pic>
        <p:nvPicPr>
          <p:cNvPr id="886" name="Google Shape;886;p57" descr="latex-image-1.pdf"/>
          <p:cNvPicPr preferRelativeResize="0"/>
          <p:nvPr/>
        </p:nvPicPr>
        <p:blipFill rotWithShape="1">
          <a:blip r:embed="rId4">
            <a:alphaModFix/>
          </a:blip>
          <a:srcRect/>
          <a:stretch/>
        </p:blipFill>
        <p:spPr>
          <a:xfrm>
            <a:off x="847020" y="3886200"/>
            <a:ext cx="558800" cy="571500"/>
          </a:xfrm>
          <a:prstGeom prst="rect">
            <a:avLst/>
          </a:prstGeom>
          <a:noFill/>
          <a:ln>
            <a:noFill/>
          </a:ln>
        </p:spPr>
      </p:pic>
      <p:pic>
        <p:nvPicPr>
          <p:cNvPr id="887" name="Google Shape;887;p57" descr="latex-image-1.pdf"/>
          <p:cNvPicPr preferRelativeResize="0"/>
          <p:nvPr/>
        </p:nvPicPr>
        <p:blipFill rotWithShape="1">
          <a:blip r:embed="rId4">
            <a:alphaModFix/>
          </a:blip>
          <a:srcRect/>
          <a:stretch/>
        </p:blipFill>
        <p:spPr>
          <a:xfrm>
            <a:off x="847020" y="5143500"/>
            <a:ext cx="558800" cy="5715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6"/>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Clr>
                <a:schemeClr val="dk2"/>
              </a:buClr>
              <a:buSzPts val="3200"/>
              <a:buFont typeface="Calibri"/>
              <a:buNone/>
            </a:pPr>
            <a:r>
              <a:rPr lang="en-US" sz="3200"/>
              <a:t>Goal: Protect Alice’s Communications with Bob</a:t>
            </a:r>
            <a:endParaRPr/>
          </a:p>
        </p:txBody>
      </p:sp>
      <p:pic>
        <p:nvPicPr>
          <p:cNvPr id="298" name="Google Shape;298;p6"/>
          <p:cNvPicPr preferRelativeResize="0"/>
          <p:nvPr/>
        </p:nvPicPr>
        <p:blipFill rotWithShape="1">
          <a:blip r:embed="rId3">
            <a:alphaModFix/>
          </a:blip>
          <a:srcRect/>
          <a:stretch/>
        </p:blipFill>
        <p:spPr>
          <a:xfrm>
            <a:off x="8156009" y="3200159"/>
            <a:ext cx="661157" cy="755608"/>
          </a:xfrm>
          <a:prstGeom prst="rect">
            <a:avLst/>
          </a:prstGeom>
          <a:noFill/>
          <a:ln>
            <a:noFill/>
          </a:ln>
        </p:spPr>
      </p:pic>
      <p:cxnSp>
        <p:nvCxnSpPr>
          <p:cNvPr id="299" name="Google Shape;299;p6"/>
          <p:cNvCxnSpPr/>
          <p:nvPr/>
        </p:nvCxnSpPr>
        <p:spPr>
          <a:xfrm rot="10800000">
            <a:off x="915500" y="3523726"/>
            <a:ext cx="7085500" cy="0"/>
          </a:xfrm>
          <a:prstGeom prst="straightConnector1">
            <a:avLst/>
          </a:prstGeom>
          <a:noFill/>
          <a:ln w="19050" cap="flat" cmpd="sng">
            <a:solidFill>
              <a:schemeClr val="dk1"/>
            </a:solidFill>
            <a:prstDash val="solid"/>
            <a:round/>
            <a:headEnd type="stealth" w="med" len="med"/>
            <a:tailEnd type="none" w="sm" len="sm"/>
          </a:ln>
        </p:spPr>
      </p:cxnSp>
      <p:sp>
        <p:nvSpPr>
          <p:cNvPr id="300" name="Google Shape;300;p6"/>
          <p:cNvSpPr txBox="1"/>
          <p:nvPr/>
        </p:nvSpPr>
        <p:spPr>
          <a:xfrm>
            <a:off x="8195131" y="4104559"/>
            <a:ext cx="60312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a:solidFill>
                  <a:srgbClr val="000000"/>
                </a:solidFill>
                <a:latin typeface="Constantia"/>
                <a:ea typeface="Constantia"/>
                <a:cs typeface="Constantia"/>
                <a:sym typeface="Constantia"/>
              </a:rPr>
              <a:t>Bob</a:t>
            </a:r>
            <a:endParaRPr sz="1800" b="0" i="0" u="none" strike="noStrike" cap="none">
              <a:solidFill>
                <a:srgbClr val="000000"/>
              </a:solidFill>
              <a:latin typeface="Constantia"/>
              <a:ea typeface="Constantia"/>
              <a:cs typeface="Constantia"/>
              <a:sym typeface="Constantia"/>
            </a:endParaRPr>
          </a:p>
        </p:txBody>
      </p:sp>
      <p:pic>
        <p:nvPicPr>
          <p:cNvPr id="301" name="Google Shape;301;p6"/>
          <p:cNvPicPr preferRelativeResize="0"/>
          <p:nvPr/>
        </p:nvPicPr>
        <p:blipFill rotWithShape="1">
          <a:blip r:embed="rId4">
            <a:alphaModFix/>
          </a:blip>
          <a:srcRect/>
          <a:stretch/>
        </p:blipFill>
        <p:spPr>
          <a:xfrm>
            <a:off x="90766" y="3200159"/>
            <a:ext cx="732868" cy="746961"/>
          </a:xfrm>
          <a:prstGeom prst="rect">
            <a:avLst/>
          </a:prstGeom>
          <a:noFill/>
          <a:ln>
            <a:noFill/>
          </a:ln>
        </p:spPr>
      </p:pic>
      <p:pic>
        <p:nvPicPr>
          <p:cNvPr id="302" name="Google Shape;302;p6" descr="http://iconbug.com/data/be/256/4a6b77ae99a98d0d3a0a68a6b5491305.png"/>
          <p:cNvPicPr preferRelativeResize="0"/>
          <p:nvPr/>
        </p:nvPicPr>
        <p:blipFill rotWithShape="1">
          <a:blip r:embed="rId5">
            <a:alphaModFix/>
          </a:blip>
          <a:srcRect/>
          <a:stretch/>
        </p:blipFill>
        <p:spPr>
          <a:xfrm>
            <a:off x="4067898" y="2475346"/>
            <a:ext cx="916633" cy="916633"/>
          </a:xfrm>
          <a:prstGeom prst="rect">
            <a:avLst/>
          </a:prstGeom>
          <a:noFill/>
          <a:ln>
            <a:noFill/>
          </a:ln>
        </p:spPr>
      </p:pic>
      <p:sp>
        <p:nvSpPr>
          <p:cNvPr id="303" name="Google Shape;303;p6"/>
          <p:cNvSpPr/>
          <p:nvPr/>
        </p:nvSpPr>
        <p:spPr>
          <a:xfrm>
            <a:off x="5145484" y="974221"/>
            <a:ext cx="2077566" cy="947733"/>
          </a:xfrm>
          <a:prstGeom prst="cloudCallout">
            <a:avLst>
              <a:gd name="adj1" fmla="val -73362"/>
              <a:gd name="adj2" fmla="val 124032"/>
            </a:avLst>
          </a:prstGeom>
          <a:solidFill>
            <a:schemeClr val="lt1"/>
          </a:solidFill>
          <a:ln w="25400" cap="flat" cmpd="sng">
            <a:solidFill>
              <a:schemeClr val="accent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spcBef>
                <a:spcPts val="0"/>
              </a:spcBef>
              <a:spcAft>
                <a:spcPts val="0"/>
              </a:spcAft>
              <a:buNone/>
            </a:pPr>
            <a:r>
              <a:rPr lang="en-US" sz="1600">
                <a:solidFill>
                  <a:srgbClr val="0000FF"/>
                </a:solidFill>
                <a:latin typeface="Cambria"/>
                <a:ea typeface="Cambria"/>
                <a:cs typeface="Cambria"/>
                <a:sym typeface="Cambria"/>
              </a:rPr>
              <a:t>Oh! I cannot see it, whaaaat?</a:t>
            </a:r>
            <a:endParaRPr/>
          </a:p>
        </p:txBody>
      </p:sp>
      <p:pic>
        <p:nvPicPr>
          <p:cNvPr id="304" name="Google Shape;304;p6" descr="Image result for i love you"/>
          <p:cNvPicPr preferRelativeResize="0"/>
          <p:nvPr/>
        </p:nvPicPr>
        <p:blipFill rotWithShape="1">
          <a:blip r:embed="rId6">
            <a:alphaModFix/>
          </a:blip>
          <a:srcRect l="13269" t="9015" r="13543" b="18550"/>
          <a:stretch/>
        </p:blipFill>
        <p:spPr>
          <a:xfrm>
            <a:off x="4152946" y="3726594"/>
            <a:ext cx="857315" cy="75592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1"/>
        <p:cNvGrpSpPr/>
        <p:nvPr/>
      </p:nvGrpSpPr>
      <p:grpSpPr>
        <a:xfrm>
          <a:off x="0" y="0"/>
          <a:ext cx="0" cy="0"/>
          <a:chOff x="0" y="0"/>
          <a:chExt cx="0" cy="0"/>
        </a:xfrm>
      </p:grpSpPr>
      <p:sp>
        <p:nvSpPr>
          <p:cNvPr id="892" name="Google Shape;892;p58"/>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The One Time Pad</a:t>
            </a:r>
            <a:endParaRPr/>
          </a:p>
        </p:txBody>
      </p:sp>
      <p:sp>
        <p:nvSpPr>
          <p:cNvPr id="893" name="Google Shape;893;p58"/>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50</a:t>
            </a:fld>
            <a:endParaRPr/>
          </a:p>
        </p:txBody>
      </p:sp>
      <p:sp>
        <p:nvSpPr>
          <p:cNvPr id="894" name="Google Shape;894;p58"/>
          <p:cNvSpPr txBox="1"/>
          <p:nvPr/>
        </p:nvSpPr>
        <p:spPr>
          <a:xfrm>
            <a:off x="1854810" y="1049178"/>
            <a:ext cx="5434380" cy="492443"/>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3200">
                <a:solidFill>
                  <a:schemeClr val="dk1"/>
                </a:solidFill>
                <a:latin typeface="Cambria"/>
                <a:ea typeface="Cambria"/>
                <a:cs typeface="Cambria"/>
                <a:sym typeface="Cambria"/>
              </a:rPr>
              <a:t>Miller, 1882 and Vernam, 1917</a:t>
            </a:r>
            <a:endParaRPr/>
          </a:p>
        </p:txBody>
      </p:sp>
      <p:pic>
        <p:nvPicPr>
          <p:cNvPr id="895" name="Google Shape;895;p58" descr="latex-image-1.pdf"/>
          <p:cNvPicPr preferRelativeResize="0"/>
          <p:nvPr/>
        </p:nvPicPr>
        <p:blipFill rotWithShape="1">
          <a:blip r:embed="rId3">
            <a:alphaModFix/>
          </a:blip>
          <a:srcRect/>
          <a:stretch/>
        </p:blipFill>
        <p:spPr>
          <a:xfrm>
            <a:off x="685800" y="2127250"/>
            <a:ext cx="4191000" cy="1155700"/>
          </a:xfrm>
          <a:prstGeom prst="rect">
            <a:avLst/>
          </a:prstGeom>
          <a:noFill/>
          <a:ln>
            <a:noFill/>
          </a:ln>
        </p:spPr>
      </p:pic>
      <p:pic>
        <p:nvPicPr>
          <p:cNvPr id="896" name="Google Shape;896;p58" descr="latex-image-1.pdf"/>
          <p:cNvPicPr preferRelativeResize="0"/>
          <p:nvPr/>
        </p:nvPicPr>
        <p:blipFill rotWithShape="1">
          <a:blip r:embed="rId4">
            <a:alphaModFix/>
          </a:blip>
          <a:srcRect/>
          <a:stretch/>
        </p:blipFill>
        <p:spPr>
          <a:xfrm>
            <a:off x="2028431" y="4273656"/>
            <a:ext cx="5087138" cy="2127144"/>
          </a:xfrm>
          <a:prstGeom prst="rect">
            <a:avLst/>
          </a:prstGeom>
          <a:noFill/>
          <a:ln>
            <a:noFill/>
          </a:ln>
        </p:spPr>
      </p:pic>
      <p:sp>
        <p:nvSpPr>
          <p:cNvPr id="897" name="Google Shape;897;p58"/>
          <p:cNvSpPr/>
          <p:nvPr/>
        </p:nvSpPr>
        <p:spPr>
          <a:xfrm>
            <a:off x="5895134" y="1905000"/>
            <a:ext cx="3096466" cy="1600200"/>
          </a:xfrm>
          <a:prstGeom prst="roundRect">
            <a:avLst>
              <a:gd name="adj" fmla="val 16667"/>
            </a:avLst>
          </a:prstGeom>
          <a:solidFill>
            <a:schemeClr val="accent2"/>
          </a:solidFill>
          <a:ln w="25400" cap="flat" cmpd="sng">
            <a:solidFill>
              <a:srgbClr val="A65824"/>
            </a:solidFill>
            <a:prstDash val="solid"/>
            <a:round/>
            <a:headEnd type="none" w="sm" len="sm"/>
            <a:tailEnd type="none" w="sm" len="sm"/>
          </a:ln>
        </p:spPr>
        <p:txBody>
          <a:bodyPr spcFirstLastPara="1" wrap="square" lIns="0" tIns="0" rIns="0" bIns="0" anchor="ctr" anchorCtr="0">
            <a:noAutofit/>
          </a:bodyPr>
          <a:lstStyle/>
          <a:p>
            <a:pPr marL="0" marR="0" lvl="0" indent="0" algn="l" rtl="0">
              <a:spcBef>
                <a:spcPts val="0"/>
              </a:spcBef>
              <a:spcAft>
                <a:spcPts val="0"/>
              </a:spcAft>
              <a:buNone/>
            </a:pPr>
            <a:r>
              <a:rPr lang="en-US" sz="2800">
                <a:solidFill>
                  <a:schemeClr val="lt1"/>
                </a:solidFill>
                <a:latin typeface="Cambria"/>
                <a:ea typeface="Cambria"/>
                <a:cs typeface="Cambria"/>
                <a:sym typeface="Cambria"/>
              </a:rPr>
              <a:t>     Is it a cipher?</a:t>
            </a:r>
            <a:endParaRPr/>
          </a:p>
          <a:p>
            <a:pPr marL="914400" marR="0" lvl="1" indent="-457200" algn="l" rtl="0">
              <a:spcBef>
                <a:spcPts val="0"/>
              </a:spcBef>
              <a:spcAft>
                <a:spcPts val="0"/>
              </a:spcAft>
              <a:buClr>
                <a:schemeClr val="lt1"/>
              </a:buClr>
              <a:buSzPts val="2800"/>
              <a:buFont typeface="Noto Sans Symbols"/>
              <a:buChar char="✔"/>
            </a:pPr>
            <a:r>
              <a:rPr lang="en-US" sz="2800" b="0" i="0" u="none" strike="noStrike" cap="none">
                <a:solidFill>
                  <a:schemeClr val="lt1"/>
                </a:solidFill>
                <a:latin typeface="Cambria"/>
                <a:ea typeface="Cambria"/>
                <a:cs typeface="Cambria"/>
                <a:sym typeface="Cambria"/>
              </a:rPr>
              <a:t>Efficient</a:t>
            </a:r>
            <a:endParaRPr/>
          </a:p>
          <a:p>
            <a:pPr marL="914400" marR="0" lvl="1" indent="-457200" algn="l" rtl="0">
              <a:spcBef>
                <a:spcPts val="0"/>
              </a:spcBef>
              <a:spcAft>
                <a:spcPts val="0"/>
              </a:spcAft>
              <a:buClr>
                <a:schemeClr val="lt1"/>
              </a:buClr>
              <a:buSzPts val="2800"/>
              <a:buFont typeface="Noto Sans Symbols"/>
              <a:buChar char="✔"/>
            </a:pPr>
            <a:r>
              <a:rPr lang="en-US" sz="2800" b="0" i="0" u="none" strike="noStrike" cap="none">
                <a:solidFill>
                  <a:schemeClr val="lt1"/>
                </a:solidFill>
                <a:latin typeface="Cambria"/>
                <a:ea typeface="Cambria"/>
                <a:cs typeface="Cambria"/>
                <a:sym typeface="Cambria"/>
              </a:rPr>
              <a:t>Correct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59"/>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Example: The One Time Pad</a:t>
            </a:r>
            <a:endParaRPr/>
          </a:p>
        </p:txBody>
      </p:sp>
      <p:sp>
        <p:nvSpPr>
          <p:cNvPr id="904" name="Google Shape;904;p59"/>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51</a:t>
            </a:fld>
            <a:endParaRPr sz="1200" b="0" i="0" u="none" strike="noStrike" cap="none">
              <a:solidFill>
                <a:srgbClr val="000000"/>
              </a:solidFill>
              <a:latin typeface="Calibri"/>
              <a:ea typeface="Calibri"/>
              <a:cs typeface="Calibri"/>
              <a:sym typeface="Calibri"/>
            </a:endParaRPr>
          </a:p>
        </p:txBody>
      </p:sp>
      <p:sp>
        <p:nvSpPr>
          <p:cNvPr id="905" name="Google Shape;905;p59"/>
          <p:cNvSpPr txBox="1">
            <a:spLocks noGrp="1"/>
          </p:cNvSpPr>
          <p:nvPr>
            <p:ph type="body" idx="1"/>
          </p:nvPr>
        </p:nvSpPr>
        <p:spPr>
          <a:xfrm>
            <a:off x="457200" y="1295400"/>
            <a:ext cx="8229600" cy="45259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t>Please encrypt “ONETIME”  </a:t>
            </a:r>
            <a:endParaRPr/>
          </a:p>
        </p:txBody>
      </p:sp>
      <p:sp>
        <p:nvSpPr>
          <p:cNvPr id="906" name="Google Shape;906;p59"/>
          <p:cNvSpPr/>
          <p:nvPr/>
        </p:nvSpPr>
        <p:spPr>
          <a:xfrm>
            <a:off x="115824" y="2035711"/>
            <a:ext cx="8991600"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Message: ONETIME</a:t>
            </a:r>
            <a:endParaRPr/>
          </a:p>
          <a:p>
            <a:pPr marL="0" marR="0" lvl="0" indent="0" algn="l" rtl="0">
              <a:spcBef>
                <a:spcPts val="0"/>
              </a:spcBef>
              <a:spcAft>
                <a:spcPts val="0"/>
              </a:spcAft>
              <a:buNone/>
            </a:pPr>
            <a:r>
              <a:rPr lang="en-US" sz="2400">
                <a:solidFill>
                  <a:schemeClr val="dk1"/>
                </a:solidFill>
                <a:latin typeface="Cambria"/>
                <a:ea typeface="Cambria"/>
                <a:cs typeface="Cambria"/>
                <a:sym typeface="Cambria"/>
              </a:rPr>
              <a:t>O: 01001111</a:t>
            </a:r>
            <a:endParaRPr/>
          </a:p>
          <a:p>
            <a:pPr marL="0" marR="0" lvl="0" indent="0" algn="l" rtl="0">
              <a:spcBef>
                <a:spcPts val="0"/>
              </a:spcBef>
              <a:spcAft>
                <a:spcPts val="0"/>
              </a:spcAft>
              <a:buNone/>
            </a:pPr>
            <a:r>
              <a:rPr lang="en-US" sz="2400">
                <a:solidFill>
                  <a:schemeClr val="dk1"/>
                </a:solidFill>
                <a:latin typeface="Cambria"/>
                <a:ea typeface="Cambria"/>
                <a:cs typeface="Cambria"/>
                <a:sym typeface="Cambria"/>
              </a:rPr>
              <a:t>N: 01001110</a:t>
            </a:r>
            <a:endParaRPr/>
          </a:p>
          <a:p>
            <a:pPr marL="0" marR="0" lvl="0" indent="0" algn="l" rtl="0">
              <a:spcBef>
                <a:spcPts val="0"/>
              </a:spcBef>
              <a:spcAft>
                <a:spcPts val="0"/>
              </a:spcAft>
              <a:buNone/>
            </a:pPr>
            <a:r>
              <a:rPr lang="en-US" sz="2400">
                <a:solidFill>
                  <a:schemeClr val="dk1"/>
                </a:solidFill>
                <a:latin typeface="Cambria"/>
                <a:ea typeface="Cambria"/>
                <a:cs typeface="Cambria"/>
                <a:sym typeface="Cambria"/>
              </a:rPr>
              <a:t>E: 01001010</a:t>
            </a:r>
            <a:endParaRPr/>
          </a:p>
          <a:p>
            <a:pPr marL="0" marR="0" lvl="0" indent="0" algn="l" rtl="0">
              <a:spcBef>
                <a:spcPts val="0"/>
              </a:spcBef>
              <a:spcAft>
                <a:spcPts val="0"/>
              </a:spcAft>
              <a:buNone/>
            </a:pPr>
            <a:r>
              <a:rPr lang="en-US" sz="2400">
                <a:solidFill>
                  <a:schemeClr val="dk1"/>
                </a:solidFill>
                <a:latin typeface="Cambria"/>
                <a:ea typeface="Cambria"/>
                <a:cs typeface="Cambria"/>
                <a:sym typeface="Cambria"/>
              </a:rPr>
              <a:t>T: 01010100</a:t>
            </a:r>
            <a:endParaRPr/>
          </a:p>
          <a:p>
            <a:pPr marL="0" marR="0" lvl="0" indent="0" algn="l" rtl="0">
              <a:spcBef>
                <a:spcPts val="0"/>
              </a:spcBef>
              <a:spcAft>
                <a:spcPts val="0"/>
              </a:spcAft>
              <a:buNone/>
            </a:pPr>
            <a:r>
              <a:rPr lang="en-US" sz="2400">
                <a:solidFill>
                  <a:schemeClr val="dk1"/>
                </a:solidFill>
                <a:latin typeface="Cambria"/>
                <a:ea typeface="Cambria"/>
                <a:cs typeface="Cambria"/>
                <a:sym typeface="Cambria"/>
              </a:rPr>
              <a:t>I: 01001001</a:t>
            </a:r>
            <a:endParaRPr/>
          </a:p>
          <a:p>
            <a:pPr marL="0" marR="0" lvl="0" indent="0" algn="l" rtl="0">
              <a:spcBef>
                <a:spcPts val="0"/>
              </a:spcBef>
              <a:spcAft>
                <a:spcPts val="0"/>
              </a:spcAft>
              <a:buNone/>
            </a:pPr>
            <a:r>
              <a:rPr lang="en-US" sz="2400">
                <a:solidFill>
                  <a:schemeClr val="dk1"/>
                </a:solidFill>
                <a:latin typeface="Cambria"/>
                <a:ea typeface="Cambria"/>
                <a:cs typeface="Cambria"/>
                <a:sym typeface="Cambria"/>
              </a:rPr>
              <a:t>M: 01001101</a:t>
            </a:r>
            <a:endParaRPr/>
          </a:p>
          <a:p>
            <a:pPr marL="0" marR="0" lvl="0" indent="0" algn="l" rtl="0">
              <a:spcBef>
                <a:spcPts val="0"/>
              </a:spcBef>
              <a:spcAft>
                <a:spcPts val="0"/>
              </a:spcAft>
              <a:buNone/>
            </a:pPr>
            <a:r>
              <a:rPr lang="en-US" sz="2400">
                <a:solidFill>
                  <a:schemeClr val="dk1"/>
                </a:solidFill>
                <a:latin typeface="Cambria"/>
                <a:ea typeface="Cambria"/>
                <a:cs typeface="Cambria"/>
                <a:sym typeface="Cambria"/>
              </a:rPr>
              <a:t>E: 01001010</a:t>
            </a:r>
            <a:endParaRPr/>
          </a:p>
          <a:p>
            <a:pPr marL="0" marR="0" lvl="0" indent="0" algn="l" rtl="0">
              <a:spcBef>
                <a:spcPts val="0"/>
              </a:spcBef>
              <a:spcAft>
                <a:spcPts val="0"/>
              </a:spcAft>
              <a:buNone/>
            </a:pPr>
            <a:r>
              <a:rPr lang="en-US" sz="2400">
                <a:solidFill>
                  <a:schemeClr val="dk1"/>
                </a:solidFill>
                <a:latin typeface="Cambria"/>
                <a:ea typeface="Cambria"/>
                <a:cs typeface="Cambria"/>
                <a:sym typeface="Cambria"/>
              </a:rPr>
              <a:t>Encoded: 01001111 01001110 01001010 01010100 01001001 01001101 01001010</a:t>
            </a:r>
            <a:endParaRPr sz="2400">
              <a:solidFill>
                <a:schemeClr val="dk1"/>
              </a:solidFill>
              <a:latin typeface="Cambria"/>
              <a:ea typeface="Cambria"/>
              <a:cs typeface="Cambria"/>
              <a:sym typeface="Cambri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60"/>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fontScale="90000"/>
          </a:bodyPr>
          <a:lstStyle/>
          <a:p>
            <a:pPr marL="0" lvl="0" indent="0" algn="ctr" rtl="0">
              <a:spcBef>
                <a:spcPts val="0"/>
              </a:spcBef>
              <a:spcAft>
                <a:spcPts val="0"/>
              </a:spcAft>
              <a:buClr>
                <a:schemeClr val="dk2"/>
              </a:buClr>
              <a:buSzPct val="100000"/>
              <a:buFont typeface="Calibri"/>
              <a:buNone/>
            </a:pPr>
            <a:r>
              <a:rPr lang="en-US"/>
              <a:t>Example: Encryption with The One Time Pad</a:t>
            </a:r>
            <a:endParaRPr/>
          </a:p>
        </p:txBody>
      </p:sp>
      <p:sp>
        <p:nvSpPr>
          <p:cNvPr id="913" name="Google Shape;913;p60"/>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52</a:t>
            </a:fld>
            <a:endParaRPr sz="1200" b="0" i="0" u="none" strike="noStrike" cap="none">
              <a:solidFill>
                <a:srgbClr val="000000"/>
              </a:solidFill>
              <a:latin typeface="Calibri"/>
              <a:ea typeface="Calibri"/>
              <a:cs typeface="Calibri"/>
              <a:sym typeface="Calibri"/>
            </a:endParaRPr>
          </a:p>
        </p:txBody>
      </p:sp>
      <p:sp>
        <p:nvSpPr>
          <p:cNvPr id="914" name="Google Shape;914;p60"/>
          <p:cNvSpPr txBox="1">
            <a:spLocks noGrp="1"/>
          </p:cNvSpPr>
          <p:nvPr>
            <p:ph type="body" idx="1"/>
          </p:nvPr>
        </p:nvSpPr>
        <p:spPr>
          <a:xfrm>
            <a:off x="457200" y="1295400"/>
            <a:ext cx="8229600" cy="45259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t>We use the following as the one-time pad (key):</a:t>
            </a:r>
            <a:endParaRPr/>
          </a:p>
          <a:p>
            <a:pPr marL="0" lvl="0" indent="0" algn="l" rtl="0">
              <a:spcBef>
                <a:spcPts val="640"/>
              </a:spcBef>
              <a:spcAft>
                <a:spcPts val="0"/>
              </a:spcAft>
              <a:buSzPts val="3200"/>
              <a:buNone/>
            </a:pPr>
            <a:r>
              <a:rPr lang="en-US"/>
              <a:t> 11010111 11100101 10001111 00110000 10100010 00001010 01000000</a:t>
            </a:r>
            <a:endParaRPr/>
          </a:p>
        </p:txBody>
      </p:sp>
      <p:sp>
        <p:nvSpPr>
          <p:cNvPr id="915" name="Google Shape;915;p60"/>
          <p:cNvSpPr/>
          <p:nvPr/>
        </p:nvSpPr>
        <p:spPr>
          <a:xfrm>
            <a:off x="0" y="4125794"/>
            <a:ext cx="91440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mbria"/>
                <a:ea typeface="Cambria"/>
                <a:cs typeface="Cambria"/>
                <a:sym typeface="Cambria"/>
              </a:rPr>
              <a:t>Plaintext:         01001111 01001110 01000101 01010100 01001001 01001101 01000101</a:t>
            </a:r>
            <a:endParaRPr/>
          </a:p>
          <a:p>
            <a:pPr marL="0" marR="0" lvl="0" indent="0" algn="l" rtl="0">
              <a:spcBef>
                <a:spcPts val="0"/>
              </a:spcBef>
              <a:spcAft>
                <a:spcPts val="0"/>
              </a:spcAft>
              <a:buNone/>
            </a:pP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OneTimePad:  11010111 11100101 10001111 00110000 10100010 00001010 01000000</a:t>
            </a:r>
            <a:endParaRPr/>
          </a:p>
          <a:p>
            <a:pPr marL="0" marR="0" lvl="0" indent="0" algn="l" rtl="0">
              <a:spcBef>
                <a:spcPts val="0"/>
              </a:spcBef>
              <a:spcAft>
                <a:spcPts val="0"/>
              </a:spcAft>
              <a:buNone/>
            </a:pP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Ciphertext: =   10011000 10101011 11001010 01100100 11101011 01000111 00000101</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20"/>
        <p:cNvGrpSpPr/>
        <p:nvPr/>
      </p:nvGrpSpPr>
      <p:grpSpPr>
        <a:xfrm>
          <a:off x="0" y="0"/>
          <a:ext cx="0" cy="0"/>
          <a:chOff x="0" y="0"/>
          <a:chExt cx="0" cy="0"/>
        </a:xfrm>
      </p:grpSpPr>
      <p:sp>
        <p:nvSpPr>
          <p:cNvPr id="921" name="Google Shape;921;p61"/>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fontScale="90000"/>
          </a:bodyPr>
          <a:lstStyle/>
          <a:p>
            <a:pPr marL="0" lvl="0" indent="0" algn="ctr" rtl="0">
              <a:spcBef>
                <a:spcPts val="0"/>
              </a:spcBef>
              <a:spcAft>
                <a:spcPts val="0"/>
              </a:spcAft>
              <a:buClr>
                <a:schemeClr val="dk2"/>
              </a:buClr>
              <a:buSzPct val="100000"/>
              <a:buFont typeface="Calibri"/>
              <a:buNone/>
            </a:pPr>
            <a:r>
              <a:rPr lang="en-US"/>
              <a:t>Example: Decryption with The One Time Pad</a:t>
            </a:r>
            <a:endParaRPr/>
          </a:p>
        </p:txBody>
      </p:sp>
      <p:sp>
        <p:nvSpPr>
          <p:cNvPr id="922" name="Google Shape;922;p61"/>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53</a:t>
            </a:fld>
            <a:endParaRPr sz="1200" b="0" i="0" u="none" strike="noStrike" cap="none">
              <a:solidFill>
                <a:srgbClr val="000000"/>
              </a:solidFill>
              <a:latin typeface="Calibri"/>
              <a:ea typeface="Calibri"/>
              <a:cs typeface="Calibri"/>
              <a:sym typeface="Calibri"/>
            </a:endParaRPr>
          </a:p>
        </p:txBody>
      </p:sp>
      <p:sp>
        <p:nvSpPr>
          <p:cNvPr id="923" name="Google Shape;923;p61"/>
          <p:cNvSpPr txBox="1">
            <a:spLocks noGrp="1"/>
          </p:cNvSpPr>
          <p:nvPr>
            <p:ph type="body" idx="1"/>
          </p:nvPr>
        </p:nvSpPr>
        <p:spPr>
          <a:xfrm>
            <a:off x="457200" y="1295400"/>
            <a:ext cx="8229600" cy="45259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t>We decrypt:</a:t>
            </a:r>
            <a:endParaRPr/>
          </a:p>
        </p:txBody>
      </p:sp>
      <p:sp>
        <p:nvSpPr>
          <p:cNvPr id="924" name="Google Shape;924;p61"/>
          <p:cNvSpPr/>
          <p:nvPr/>
        </p:nvSpPr>
        <p:spPr>
          <a:xfrm>
            <a:off x="0" y="2413338"/>
            <a:ext cx="9144000"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mbria"/>
                <a:ea typeface="Cambria"/>
                <a:cs typeface="Cambria"/>
                <a:sym typeface="Cambria"/>
              </a:rPr>
              <a:t>Ciphertext:         10011000 10101011 11001010 01100100 11101011 01000111 00000101</a:t>
            </a:r>
            <a:endParaRPr/>
          </a:p>
          <a:p>
            <a:pPr marL="0" marR="0" lvl="0" indent="0" algn="l" rtl="0">
              <a:spcBef>
                <a:spcPts val="0"/>
              </a:spcBef>
              <a:spcAft>
                <a:spcPts val="0"/>
              </a:spcAft>
              <a:buNone/>
            </a:pP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OneTimePad: ^ 11010111 11100101 10001111 00110000 10100010 00001010 01000000</a:t>
            </a:r>
            <a:endParaRPr/>
          </a:p>
          <a:p>
            <a:pPr marL="0" marR="0" lvl="0" indent="0" algn="l" rtl="0">
              <a:spcBef>
                <a:spcPts val="0"/>
              </a:spcBef>
              <a:spcAft>
                <a:spcPts val="0"/>
              </a:spcAft>
              <a:buNone/>
            </a:pPr>
            <a:endParaRPr sz="1800">
              <a:solidFill>
                <a:schemeClr val="dk1"/>
              </a:solidFill>
              <a:latin typeface="Cambria"/>
              <a:ea typeface="Cambria"/>
              <a:cs typeface="Cambria"/>
              <a:sym typeface="Cambria"/>
            </a:endParaRPr>
          </a:p>
          <a:p>
            <a:pPr marL="0" marR="0" lvl="0" indent="0" algn="l" rtl="0">
              <a:spcBef>
                <a:spcPts val="0"/>
              </a:spcBef>
              <a:spcAft>
                <a:spcPts val="0"/>
              </a:spcAft>
              <a:buNone/>
            </a:pPr>
            <a:r>
              <a:rPr lang="en-US" sz="1800">
                <a:solidFill>
                  <a:schemeClr val="dk1"/>
                </a:solidFill>
                <a:latin typeface="Cambria"/>
                <a:ea typeface="Cambria"/>
                <a:cs typeface="Cambria"/>
                <a:sym typeface="Cambria"/>
              </a:rPr>
              <a:t>Plaintext:  =       01001111 01001110 01000101 01010100 01001001 01001101 01000101</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6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Weaknesses of the One-Time Pad</a:t>
            </a:r>
            <a:endParaRPr/>
          </a:p>
        </p:txBody>
      </p:sp>
      <p:sp>
        <p:nvSpPr>
          <p:cNvPr id="931" name="Google Shape;931;p62"/>
          <p:cNvSpPr txBox="1">
            <a:spLocks noGrp="1"/>
          </p:cNvSpPr>
          <p:nvPr>
            <p:ph type="body" idx="1"/>
          </p:nvPr>
        </p:nvSpPr>
        <p:spPr>
          <a:xfrm>
            <a:off x="457200" y="1600200"/>
            <a:ext cx="4724400" cy="4525963"/>
          </a:xfrm>
          <a:prstGeom prst="rect">
            <a:avLst/>
          </a:prstGeom>
          <a:noFill/>
          <a:ln>
            <a:noFill/>
          </a:ln>
        </p:spPr>
        <p:txBody>
          <a:bodyPr spcFirstLastPara="1" wrap="square" lIns="91425" tIns="45700" rIns="91425" bIns="45700" anchor="t" anchorCtr="0">
            <a:normAutofit fontScale="92500" lnSpcReduction="20000"/>
          </a:bodyPr>
          <a:lstStyle/>
          <a:p>
            <a:pPr marL="292100" lvl="0" indent="-292100" algn="l" rtl="0">
              <a:spcBef>
                <a:spcPts val="0"/>
              </a:spcBef>
              <a:spcAft>
                <a:spcPts val="0"/>
              </a:spcAft>
              <a:buSzPct val="100000"/>
              <a:buChar char="•"/>
            </a:pPr>
            <a:r>
              <a:rPr lang="en-US"/>
              <a:t>In spite of their perfect security, one-time pads have some weaknesses</a:t>
            </a:r>
            <a:endParaRPr/>
          </a:p>
          <a:p>
            <a:pPr marL="292100" lvl="0" indent="-292100" algn="l" rtl="0">
              <a:spcBef>
                <a:spcPts val="592"/>
              </a:spcBef>
              <a:spcAft>
                <a:spcPts val="0"/>
              </a:spcAft>
              <a:buSzPct val="100000"/>
              <a:buChar char="•"/>
            </a:pPr>
            <a:r>
              <a:rPr lang="en-US"/>
              <a:t>The key has to be as long as the plaintext</a:t>
            </a:r>
            <a:endParaRPr/>
          </a:p>
          <a:p>
            <a:pPr marL="292100" lvl="0" indent="-292100" algn="l" rtl="0">
              <a:spcBef>
                <a:spcPts val="592"/>
              </a:spcBef>
              <a:spcAft>
                <a:spcPts val="0"/>
              </a:spcAft>
              <a:buSzPct val="100000"/>
              <a:buChar char="•"/>
            </a:pPr>
            <a:r>
              <a:rPr lang="en-US"/>
              <a:t>Keys can never be reused</a:t>
            </a:r>
            <a:endParaRPr/>
          </a:p>
          <a:p>
            <a:pPr marL="635000" lvl="1" indent="-292100" algn="l" rtl="0">
              <a:spcBef>
                <a:spcPts val="518"/>
              </a:spcBef>
              <a:spcAft>
                <a:spcPts val="0"/>
              </a:spcAft>
              <a:buSzPct val="100000"/>
              <a:buChar char="–"/>
            </a:pPr>
            <a:r>
              <a:rPr lang="en-US"/>
              <a:t>Repeated use of one-time pads allowed the U.S. to break some of the communications of Soviet spies during the Cold War.</a:t>
            </a:r>
            <a:endParaRPr/>
          </a:p>
        </p:txBody>
      </p:sp>
      <p:sp>
        <p:nvSpPr>
          <p:cNvPr id="932" name="Google Shape;932;p62"/>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2/26/2019</a:t>
            </a:r>
            <a:endParaRPr/>
          </a:p>
        </p:txBody>
      </p:sp>
      <p:sp>
        <p:nvSpPr>
          <p:cNvPr id="933" name="Google Shape;933;p62"/>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US"/>
              <a:t>Cryptography</a:t>
            </a:r>
            <a:endParaRPr/>
          </a:p>
        </p:txBody>
      </p:sp>
      <p:sp>
        <p:nvSpPr>
          <p:cNvPr id="934" name="Google Shape;934;p6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lnSpc>
                <a:spcPct val="93000"/>
              </a:lnSpc>
              <a:spcBef>
                <a:spcPts val="0"/>
              </a:spcBef>
              <a:spcAft>
                <a:spcPts val="0"/>
              </a:spcAft>
              <a:buNone/>
            </a:pPr>
            <a:fld id="{00000000-1234-1234-1234-123412341234}" type="slidenum">
              <a:rPr lang="en-US" sz="1200">
                <a:solidFill>
                  <a:srgbClr val="898989"/>
                </a:solidFill>
                <a:latin typeface="Arial"/>
                <a:ea typeface="Arial"/>
                <a:cs typeface="Arial"/>
                <a:sym typeface="Arial"/>
              </a:rPr>
              <a:t>54</a:t>
            </a:fld>
            <a:endParaRPr sz="1200">
              <a:solidFill>
                <a:srgbClr val="898989"/>
              </a:solidFill>
              <a:latin typeface="Arial"/>
              <a:ea typeface="Arial"/>
              <a:cs typeface="Arial"/>
              <a:sym typeface="Arial"/>
            </a:endParaRPr>
          </a:p>
        </p:txBody>
      </p:sp>
      <p:pic>
        <p:nvPicPr>
          <p:cNvPr id="935" name="Google Shape;935;p62"/>
          <p:cNvPicPr preferRelativeResize="0"/>
          <p:nvPr/>
        </p:nvPicPr>
        <p:blipFill rotWithShape="1">
          <a:blip r:embed="rId3">
            <a:alphaModFix/>
          </a:blip>
          <a:srcRect l="21168" t="17812" r="19016" b="11618"/>
          <a:stretch/>
        </p:blipFill>
        <p:spPr>
          <a:xfrm>
            <a:off x="5410200" y="1658938"/>
            <a:ext cx="3352800" cy="4667250"/>
          </a:xfrm>
          <a:prstGeom prst="rect">
            <a:avLst/>
          </a:prstGeom>
          <a:noFill/>
          <a:ln>
            <a:noFill/>
          </a:ln>
          <a:effectLst>
            <a:outerShdw blurRad="292100" dist="139700" dir="2700000" algn="tl" rotWithShape="0">
              <a:srgbClr val="333333">
                <a:alpha val="64705"/>
              </a:srgbClr>
            </a:outerShdw>
          </a:effectLst>
        </p:spPr>
      </p:pic>
      <p:sp>
        <p:nvSpPr>
          <p:cNvPr id="936" name="Google Shape;936;p62"/>
          <p:cNvSpPr txBox="1"/>
          <p:nvPr/>
        </p:nvSpPr>
        <p:spPr>
          <a:xfrm>
            <a:off x="760413" y="6553200"/>
            <a:ext cx="8307387" cy="320675"/>
          </a:xfrm>
          <a:prstGeom prst="rect">
            <a:avLst/>
          </a:prstGeom>
          <a:noFill/>
          <a:ln>
            <a:noFill/>
          </a:ln>
        </p:spPr>
        <p:txBody>
          <a:bodyPr spcFirstLastPara="1" wrap="square" lIns="91425" tIns="45700" rIns="91425" bIns="45700" anchor="t" anchorCtr="0">
            <a:spAutoFit/>
          </a:bodyPr>
          <a:lstStyle/>
          <a:p>
            <a:pPr marL="0" marR="0" lvl="0" indent="0" algn="l" rtl="0">
              <a:lnSpc>
                <a:spcPct val="93000"/>
              </a:lnSpc>
              <a:spcBef>
                <a:spcPts val="0"/>
              </a:spcBef>
              <a:spcAft>
                <a:spcPts val="0"/>
              </a:spcAft>
              <a:buClr>
                <a:srgbClr val="000000"/>
              </a:buClr>
              <a:buSzPts val="800"/>
              <a:buFont typeface="Arial"/>
              <a:buNone/>
            </a:pPr>
            <a:r>
              <a:rPr lang="en-US" sz="800">
                <a:solidFill>
                  <a:srgbClr val="A5A5A5"/>
                </a:solidFill>
                <a:latin typeface="Arial"/>
                <a:ea typeface="Arial"/>
                <a:cs typeface="Arial"/>
                <a:sym typeface="Arial"/>
              </a:rPr>
              <a:t>Public domain declassified government image from </a:t>
            </a:r>
            <a:endParaRPr/>
          </a:p>
          <a:p>
            <a:pPr marL="0" marR="0" lvl="0" indent="0" algn="l" rtl="0">
              <a:lnSpc>
                <a:spcPct val="93000"/>
              </a:lnSpc>
              <a:spcBef>
                <a:spcPts val="0"/>
              </a:spcBef>
              <a:spcAft>
                <a:spcPts val="0"/>
              </a:spcAft>
              <a:buClr>
                <a:srgbClr val="000000"/>
              </a:buClr>
              <a:buSzPts val="800"/>
              <a:buFont typeface="Arial"/>
              <a:buNone/>
            </a:pPr>
            <a:r>
              <a:rPr lang="en-US" sz="800">
                <a:solidFill>
                  <a:srgbClr val="A5A5A5"/>
                </a:solidFill>
                <a:latin typeface="Arial"/>
                <a:ea typeface="Arial"/>
                <a:cs typeface="Arial"/>
                <a:sym typeface="Arial"/>
              </a:rPr>
              <a:t>https://www.cia.gov/library/center-for-the-study-of-intelligence/csi-publications/books-and-monographs/venona-soviet-espionage-and-the-american-response-1939-1957/part2.htm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63"/>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Autofit/>
          </a:bodyPr>
          <a:lstStyle/>
          <a:p>
            <a:pPr marL="0" lvl="0" indent="0" algn="ctr" rtl="0">
              <a:spcBef>
                <a:spcPts val="0"/>
              </a:spcBef>
              <a:spcAft>
                <a:spcPts val="0"/>
              </a:spcAft>
              <a:buClr>
                <a:schemeClr val="dk2"/>
              </a:buClr>
              <a:buSzPts val="3600"/>
              <a:buFont typeface="Calibri"/>
              <a:buNone/>
            </a:pPr>
            <a:r>
              <a:rPr lang="en-US" sz="3600"/>
              <a:t>Why a "One-Time" Pad? Issues with re-use</a:t>
            </a:r>
            <a:endParaRPr/>
          </a:p>
        </p:txBody>
      </p:sp>
      <p:sp>
        <p:nvSpPr>
          <p:cNvPr id="943" name="Google Shape;943;p63"/>
          <p:cNvSpPr txBox="1">
            <a:spLocks noGrp="1"/>
          </p:cNvSpPr>
          <p:nvPr>
            <p:ph type="body" idx="1"/>
          </p:nvPr>
        </p:nvSpPr>
        <p:spPr>
          <a:xfrm>
            <a:off x="438912" y="1286256"/>
            <a:ext cx="8229600" cy="4885944"/>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t>Two messages: </a:t>
            </a:r>
            <a:r>
              <a:rPr lang="en-US" i="1"/>
              <a:t>m</a:t>
            </a:r>
            <a:r>
              <a:rPr lang="en-US" baseline="-25000"/>
              <a:t>1</a:t>
            </a:r>
            <a:r>
              <a:rPr lang="en-US"/>
              <a:t> and </a:t>
            </a:r>
            <a:r>
              <a:rPr lang="en-US" i="1"/>
              <a:t>m</a:t>
            </a:r>
            <a:r>
              <a:rPr lang="en-US" baseline="-25000"/>
              <a:t>2</a:t>
            </a:r>
            <a:r>
              <a:rPr lang="en-US"/>
              <a:t>, </a:t>
            </a:r>
            <a:endParaRPr/>
          </a:p>
          <a:p>
            <a:pPr marL="292100" lvl="0" indent="-292100" algn="l" rtl="0">
              <a:spcBef>
                <a:spcPts val="640"/>
              </a:spcBef>
              <a:spcAft>
                <a:spcPts val="0"/>
              </a:spcAft>
              <a:buSzPts val="3200"/>
              <a:buChar char="•"/>
            </a:pPr>
            <a:r>
              <a:rPr lang="en-US"/>
              <a:t>Corresponding ciphertexts </a:t>
            </a:r>
            <a:r>
              <a:rPr lang="en-US" i="1"/>
              <a:t>c</a:t>
            </a:r>
            <a:r>
              <a:rPr lang="en-US" baseline="-25000"/>
              <a:t>1</a:t>
            </a:r>
            <a:r>
              <a:rPr lang="en-US"/>
              <a:t> and </a:t>
            </a:r>
            <a:r>
              <a:rPr lang="en-US" i="1"/>
              <a:t>c</a:t>
            </a:r>
            <a:r>
              <a:rPr lang="en-US" baseline="-25000"/>
              <a:t>2</a:t>
            </a:r>
            <a:r>
              <a:rPr lang="en-US"/>
              <a:t> </a:t>
            </a:r>
            <a:endParaRPr/>
          </a:p>
          <a:p>
            <a:pPr marL="292100" lvl="0" indent="-292100" algn="l" rtl="0">
              <a:spcBef>
                <a:spcPts val="640"/>
              </a:spcBef>
              <a:spcAft>
                <a:spcPts val="0"/>
              </a:spcAft>
              <a:buSzPts val="3200"/>
              <a:buChar char="•"/>
            </a:pPr>
            <a:r>
              <a:rPr lang="en-US"/>
              <a:t>The one-time pad will be </a:t>
            </a:r>
            <a:r>
              <a:rPr lang="en-US" i="1"/>
              <a:t>k</a:t>
            </a:r>
            <a:endParaRPr/>
          </a:p>
          <a:p>
            <a:pPr marL="292100" lvl="0" indent="-292100" algn="l" rtl="0">
              <a:spcBef>
                <a:spcPts val="640"/>
              </a:spcBef>
              <a:spcAft>
                <a:spcPts val="0"/>
              </a:spcAft>
              <a:buSzPts val="3200"/>
              <a:buChar char="•"/>
            </a:pPr>
            <a:r>
              <a:rPr lang="en-US" i="1"/>
              <a:t>c</a:t>
            </a:r>
            <a:r>
              <a:rPr lang="en-US" baseline="-25000"/>
              <a:t>1</a:t>
            </a:r>
            <a:r>
              <a:rPr lang="en-US"/>
              <a:t> = </a:t>
            </a:r>
            <a:r>
              <a:rPr lang="en-US" i="1"/>
              <a:t>m</a:t>
            </a:r>
            <a:r>
              <a:rPr lang="en-US" baseline="-25000"/>
              <a:t>1</a:t>
            </a:r>
            <a:r>
              <a:rPr lang="en-US"/>
              <a:t> ⊕ </a:t>
            </a:r>
            <a:r>
              <a:rPr lang="en-US" i="1"/>
              <a:t>k</a:t>
            </a:r>
            <a:endParaRPr/>
          </a:p>
          <a:p>
            <a:pPr marL="292100" lvl="0" indent="-292100" algn="l" rtl="0">
              <a:spcBef>
                <a:spcPts val="640"/>
              </a:spcBef>
              <a:spcAft>
                <a:spcPts val="0"/>
              </a:spcAft>
              <a:buSzPts val="3200"/>
              <a:buChar char="•"/>
            </a:pPr>
            <a:r>
              <a:rPr lang="en-US" i="1"/>
              <a:t>c</a:t>
            </a:r>
            <a:r>
              <a:rPr lang="en-US" baseline="-25000"/>
              <a:t>2</a:t>
            </a:r>
            <a:r>
              <a:rPr lang="en-US"/>
              <a:t> = </a:t>
            </a:r>
            <a:r>
              <a:rPr lang="en-US" i="1"/>
              <a:t>m</a:t>
            </a:r>
            <a:r>
              <a:rPr lang="en-US" baseline="-25000"/>
              <a:t>2</a:t>
            </a:r>
            <a:r>
              <a:rPr lang="en-US"/>
              <a:t> ⊕ </a:t>
            </a:r>
            <a:r>
              <a:rPr lang="en-US" i="1"/>
              <a:t>k</a:t>
            </a:r>
            <a:r>
              <a:rPr lang="en-US"/>
              <a:t> </a:t>
            </a:r>
            <a:endParaRPr/>
          </a:p>
          <a:p>
            <a:pPr marL="292100" lvl="0" indent="-292100" algn="l" rtl="0">
              <a:spcBef>
                <a:spcPts val="640"/>
              </a:spcBef>
              <a:spcAft>
                <a:spcPts val="0"/>
              </a:spcAft>
              <a:buSzPts val="3200"/>
              <a:buChar char="•"/>
            </a:pPr>
            <a:r>
              <a:rPr lang="en-US"/>
              <a:t>Exclusive-oring the two ciphertexts is </a:t>
            </a:r>
            <a:endParaRPr/>
          </a:p>
          <a:p>
            <a:pPr marL="0" lvl="0" indent="0" algn="l" rtl="0">
              <a:spcBef>
                <a:spcPts val="640"/>
              </a:spcBef>
              <a:spcAft>
                <a:spcPts val="0"/>
              </a:spcAft>
              <a:buSzPts val="3200"/>
              <a:buNone/>
            </a:pPr>
            <a:r>
              <a:rPr lang="en-US" i="1"/>
              <a:t>    c</a:t>
            </a:r>
            <a:r>
              <a:rPr lang="en-US" baseline="-25000"/>
              <a:t>1 </a:t>
            </a:r>
            <a:r>
              <a:rPr lang="en-US"/>
              <a:t>⊕ </a:t>
            </a:r>
            <a:r>
              <a:rPr lang="en-US" i="1"/>
              <a:t>c</a:t>
            </a:r>
            <a:r>
              <a:rPr lang="en-US" baseline="-25000"/>
              <a:t>2</a:t>
            </a:r>
            <a:r>
              <a:rPr lang="en-US"/>
              <a:t> = </a:t>
            </a:r>
            <a:r>
              <a:rPr lang="en-US" i="1"/>
              <a:t>m</a:t>
            </a:r>
            <a:r>
              <a:rPr lang="en-US" baseline="-25000"/>
              <a:t>1</a:t>
            </a:r>
            <a:r>
              <a:rPr lang="en-US"/>
              <a:t> ⊕ </a:t>
            </a:r>
            <a:r>
              <a:rPr lang="en-US" i="1"/>
              <a:t>k </a:t>
            </a:r>
            <a:r>
              <a:rPr lang="en-US"/>
              <a:t>⊕</a:t>
            </a:r>
            <a:r>
              <a:rPr lang="en-US" i="1"/>
              <a:t> m</a:t>
            </a:r>
            <a:r>
              <a:rPr lang="en-US" baseline="-25000"/>
              <a:t>2</a:t>
            </a:r>
            <a:r>
              <a:rPr lang="en-US"/>
              <a:t> ⊕ </a:t>
            </a:r>
            <a:r>
              <a:rPr lang="en-US" i="1"/>
              <a:t>k</a:t>
            </a:r>
            <a:endParaRPr/>
          </a:p>
          <a:p>
            <a:pPr marL="0" lvl="0" indent="0" algn="l" rtl="0">
              <a:spcBef>
                <a:spcPts val="640"/>
              </a:spcBef>
              <a:spcAft>
                <a:spcPts val="0"/>
              </a:spcAft>
              <a:buSzPts val="3200"/>
              <a:buNone/>
            </a:pPr>
            <a:r>
              <a:rPr lang="en-US" i="1"/>
              <a:t>                                                       c</a:t>
            </a:r>
            <a:r>
              <a:rPr lang="en-US" baseline="-25000"/>
              <a:t>1 </a:t>
            </a:r>
            <a:r>
              <a:rPr lang="en-US"/>
              <a:t>⊕ </a:t>
            </a:r>
            <a:r>
              <a:rPr lang="en-US" i="1"/>
              <a:t>c</a:t>
            </a:r>
            <a:r>
              <a:rPr lang="en-US" baseline="-25000"/>
              <a:t>2</a:t>
            </a:r>
            <a:r>
              <a:rPr lang="en-US"/>
              <a:t> = </a:t>
            </a:r>
            <a:r>
              <a:rPr lang="en-US" i="1"/>
              <a:t>m</a:t>
            </a:r>
            <a:r>
              <a:rPr lang="en-US" baseline="-25000"/>
              <a:t>1</a:t>
            </a:r>
            <a:r>
              <a:rPr lang="en-US"/>
              <a:t> ⊕ </a:t>
            </a:r>
            <a:r>
              <a:rPr lang="en-US" i="1"/>
              <a:t>m</a:t>
            </a:r>
            <a:r>
              <a:rPr lang="en-US" baseline="-25000"/>
              <a:t>2</a:t>
            </a:r>
            <a:r>
              <a:rPr lang="en-US"/>
              <a:t> </a:t>
            </a:r>
            <a:endParaRPr i="1"/>
          </a:p>
          <a:p>
            <a:pPr marL="0" lvl="0" indent="0" algn="l" rtl="0">
              <a:spcBef>
                <a:spcPts val="640"/>
              </a:spcBef>
              <a:spcAft>
                <a:spcPts val="0"/>
              </a:spcAft>
              <a:buSzPts val="3200"/>
              <a:buNone/>
            </a:pPr>
            <a:endParaRPr i="1"/>
          </a:p>
          <a:p>
            <a:pPr marL="0" lvl="0" indent="0" algn="l" rtl="0">
              <a:spcBef>
                <a:spcPts val="640"/>
              </a:spcBef>
              <a:spcAft>
                <a:spcPts val="0"/>
              </a:spcAft>
              <a:buSzPts val="3200"/>
              <a:buNone/>
            </a:pPr>
            <a:endParaRPr/>
          </a:p>
        </p:txBody>
      </p:sp>
      <p:sp>
        <p:nvSpPr>
          <p:cNvPr id="944" name="Google Shape;944;p63"/>
          <p:cNvSpPr txBox="1">
            <a:spLocks noGrp="1"/>
          </p:cNvSpPr>
          <p:nvPr>
            <p:ph type="dt" idx="10"/>
          </p:nvPr>
        </p:nvSpPr>
        <p:spPr>
          <a:xfrm>
            <a:off x="152400" y="6492875"/>
            <a:ext cx="2133600" cy="365125"/>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2/26/2019</a:t>
            </a:r>
            <a:endParaRPr sz="1200" b="0" i="0" u="none" strike="noStrike" cap="none">
              <a:solidFill>
                <a:srgbClr val="000000"/>
              </a:solidFill>
              <a:latin typeface="Calibri"/>
              <a:ea typeface="Calibri"/>
              <a:cs typeface="Calibri"/>
              <a:sym typeface="Calibri"/>
            </a:endParaRPr>
          </a:p>
        </p:txBody>
      </p:sp>
      <p:sp>
        <p:nvSpPr>
          <p:cNvPr id="945" name="Google Shape;945;p63"/>
          <p:cNvSpPr txBox="1">
            <a:spLocks noGrp="1"/>
          </p:cNvSpPr>
          <p:nvPr>
            <p:ph type="ftr" idx="11"/>
          </p:nvPr>
        </p:nvSpPr>
        <p:spPr>
          <a:xfrm>
            <a:off x="3124200" y="6492875"/>
            <a:ext cx="2895600" cy="365125"/>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200"/>
              <a:buFont typeface="Calibri"/>
              <a:buNone/>
            </a:pPr>
            <a:r>
              <a:rPr lang="en-US" sz="1200" b="0" i="0" u="none" strike="noStrike" cap="none">
                <a:solidFill>
                  <a:srgbClr val="000000"/>
                </a:solidFill>
                <a:latin typeface="Calibri"/>
                <a:ea typeface="Calibri"/>
                <a:cs typeface="Calibri"/>
                <a:sym typeface="Calibri"/>
              </a:rPr>
              <a:t>Cryptography</a:t>
            </a:r>
            <a:endParaRPr/>
          </a:p>
        </p:txBody>
      </p:sp>
      <p:sp>
        <p:nvSpPr>
          <p:cNvPr id="946" name="Google Shape;946;p6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93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898989"/>
                </a:solidFill>
                <a:latin typeface="Arial"/>
                <a:ea typeface="Arial"/>
                <a:cs typeface="Arial"/>
                <a:sym typeface="Arial"/>
              </a:rPr>
              <a:t>55</a:t>
            </a:fld>
            <a:endParaRPr sz="1200" b="0" i="0" u="none" strike="noStrike" cap="none">
              <a:solidFill>
                <a:srgbClr val="898989"/>
              </a:solidFill>
              <a:latin typeface="Arial"/>
              <a:ea typeface="Arial"/>
              <a:cs typeface="Arial"/>
              <a:sym typeface="Arial"/>
            </a:endParaRPr>
          </a:p>
        </p:txBody>
      </p:sp>
      <p:sp>
        <p:nvSpPr>
          <p:cNvPr id="947" name="Google Shape;947;p63"/>
          <p:cNvSpPr/>
          <p:nvPr/>
        </p:nvSpPr>
        <p:spPr>
          <a:xfrm>
            <a:off x="5864249" y="5029200"/>
            <a:ext cx="381415" cy="228600"/>
          </a:xfrm>
          <a:prstGeom prst="rightArrow">
            <a:avLst>
              <a:gd name="adj1" fmla="val 50000"/>
              <a:gd name="adj2" fmla="val 50000"/>
            </a:avLst>
          </a:prstGeom>
          <a:solidFill>
            <a:schemeClr val="lt1"/>
          </a:solidFill>
          <a:ln w="25400" cap="flat" cmpd="sng">
            <a:solidFill>
              <a:schemeClr val="accent4"/>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spcBef>
                <a:spcPts val="0"/>
              </a:spcBef>
              <a:spcAft>
                <a:spcPts val="0"/>
              </a:spcAft>
              <a:buNone/>
            </a:pPr>
            <a:endParaRPr sz="2400">
              <a:solidFill>
                <a:srgbClr val="000000"/>
              </a:solidFill>
              <a:latin typeface="Cambria"/>
              <a:ea typeface="Cambria"/>
              <a:cs typeface="Cambria"/>
              <a:sym typeface="Cambri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52"/>
        <p:cNvGrpSpPr/>
        <p:nvPr/>
      </p:nvGrpSpPr>
      <p:grpSpPr>
        <a:xfrm>
          <a:off x="0" y="0"/>
          <a:ext cx="0" cy="0"/>
          <a:chOff x="0" y="0"/>
          <a:chExt cx="0" cy="0"/>
        </a:xfrm>
      </p:grpSpPr>
      <p:sp>
        <p:nvSpPr>
          <p:cNvPr id="953" name="Google Shape;953;p64"/>
          <p:cNvSpPr txBox="1">
            <a:spLocks noGrp="1"/>
          </p:cNvSpPr>
          <p:nvPr>
            <p:ph type="title"/>
          </p:nvPr>
        </p:nvSpPr>
        <p:spPr>
          <a:xfrm>
            <a:off x="457200" y="152400"/>
            <a:ext cx="8229600" cy="762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latin typeface="Calibri"/>
                <a:ea typeface="Calibri"/>
                <a:cs typeface="Calibri"/>
                <a:sym typeface="Calibri"/>
              </a:rPr>
              <a:t>How Good is One-Time Pad?</a:t>
            </a:r>
            <a:endParaRPr/>
          </a:p>
        </p:txBody>
      </p:sp>
      <p:sp>
        <p:nvSpPr>
          <p:cNvPr id="954" name="Google Shape;954;p64"/>
          <p:cNvSpPr txBox="1">
            <a:spLocks noGrp="1"/>
          </p:cNvSpPr>
          <p:nvPr>
            <p:ph type="body" idx="1"/>
          </p:nvPr>
        </p:nvSpPr>
        <p:spPr>
          <a:xfrm>
            <a:off x="457200" y="1066800"/>
            <a:ext cx="8229600" cy="5638800"/>
          </a:xfrm>
          <a:prstGeom prst="rect">
            <a:avLst/>
          </a:prstGeom>
          <a:noFill/>
          <a:ln>
            <a:noFill/>
          </a:ln>
        </p:spPr>
        <p:txBody>
          <a:bodyPr spcFirstLastPara="1" wrap="square" lIns="91425" tIns="45700" rIns="91425" bIns="45700" anchor="t" anchorCtr="0">
            <a:normAutofit fontScale="92500" lnSpcReduction="20000"/>
          </a:bodyPr>
          <a:lstStyle/>
          <a:p>
            <a:pPr marL="292100" lvl="0" indent="-292100" algn="l" rtl="0">
              <a:spcBef>
                <a:spcPts val="0"/>
              </a:spcBef>
              <a:spcAft>
                <a:spcPts val="0"/>
              </a:spcAft>
              <a:buSzPct val="100000"/>
              <a:buChar char="•"/>
            </a:pPr>
            <a:r>
              <a:rPr lang="en-US">
                <a:latin typeface="Calibri"/>
                <a:ea typeface="Calibri"/>
                <a:cs typeface="Calibri"/>
                <a:sym typeface="Calibri"/>
              </a:rPr>
              <a:t>Intuitively, it is secure …</a:t>
            </a:r>
            <a:endParaRPr/>
          </a:p>
          <a:p>
            <a:pPr marL="635000" lvl="1" indent="-292100" algn="l" rtl="0">
              <a:spcBef>
                <a:spcPts val="518"/>
              </a:spcBef>
              <a:spcAft>
                <a:spcPts val="0"/>
              </a:spcAft>
              <a:buSzPct val="100000"/>
              <a:buChar char="–"/>
            </a:pPr>
            <a:r>
              <a:rPr lang="en-US">
                <a:latin typeface="Calibri"/>
                <a:ea typeface="Calibri"/>
                <a:cs typeface="Calibri"/>
                <a:sym typeface="Calibri"/>
              </a:rPr>
              <a:t>The key is random, so the ciphertext is completely random</a:t>
            </a:r>
            <a:endParaRPr/>
          </a:p>
          <a:p>
            <a:pPr marL="0" lvl="0" indent="0" algn="l" rtl="0">
              <a:spcBef>
                <a:spcPts val="592"/>
              </a:spcBef>
              <a:spcAft>
                <a:spcPts val="0"/>
              </a:spcAft>
              <a:buSzPct val="100000"/>
              <a:buNone/>
            </a:pPr>
            <a:r>
              <a:rPr lang="en-US">
                <a:latin typeface="Calibri"/>
                <a:ea typeface="Calibri"/>
                <a:cs typeface="Calibri"/>
                <a:sym typeface="Calibri"/>
              </a:rPr>
              <a:t>• How to formalize the confidentiality requirement?</a:t>
            </a:r>
            <a:endParaRPr/>
          </a:p>
          <a:p>
            <a:pPr marL="635000" lvl="1" indent="-292100" algn="l" rtl="0">
              <a:spcBef>
                <a:spcPts val="518"/>
              </a:spcBef>
              <a:spcAft>
                <a:spcPts val="0"/>
              </a:spcAft>
              <a:buSzPct val="100000"/>
              <a:buChar char="–"/>
            </a:pPr>
            <a:r>
              <a:rPr lang="en-US">
                <a:latin typeface="Calibri"/>
                <a:ea typeface="Calibri"/>
                <a:cs typeface="Calibri"/>
                <a:sym typeface="Calibri"/>
              </a:rPr>
              <a:t>Want to say “certain thing” is not learnable by the adversary (who sees the ciphertext). But what is the “certain thing”?</a:t>
            </a:r>
            <a:endParaRPr/>
          </a:p>
          <a:p>
            <a:pPr marL="292100" lvl="0" indent="-292100" algn="l" rtl="0">
              <a:spcBef>
                <a:spcPts val="592"/>
              </a:spcBef>
              <a:spcAft>
                <a:spcPts val="0"/>
              </a:spcAft>
              <a:buSzPct val="100000"/>
              <a:buChar char="•"/>
            </a:pPr>
            <a:r>
              <a:rPr lang="en-US">
                <a:latin typeface="Calibri"/>
                <a:ea typeface="Calibri"/>
                <a:cs typeface="Calibri"/>
                <a:sym typeface="Calibri"/>
              </a:rPr>
              <a:t>Which (if any) of the following is the correct answer?</a:t>
            </a:r>
            <a:endParaRPr/>
          </a:p>
          <a:p>
            <a:pPr marL="635000" lvl="1" indent="-292100" algn="l" rtl="0">
              <a:spcBef>
                <a:spcPts val="518"/>
              </a:spcBef>
              <a:spcAft>
                <a:spcPts val="0"/>
              </a:spcAft>
              <a:buSzPct val="100000"/>
              <a:buChar char="–"/>
            </a:pPr>
            <a:r>
              <a:rPr lang="en-US">
                <a:latin typeface="Calibri"/>
                <a:ea typeface="Calibri"/>
                <a:cs typeface="Calibri"/>
                <a:sym typeface="Calibri"/>
              </a:rPr>
              <a:t>The key.</a:t>
            </a:r>
            <a:endParaRPr/>
          </a:p>
          <a:p>
            <a:pPr marL="635000" lvl="1" indent="-292100" algn="l" rtl="0">
              <a:spcBef>
                <a:spcPts val="518"/>
              </a:spcBef>
              <a:spcAft>
                <a:spcPts val="0"/>
              </a:spcAft>
              <a:buSzPct val="100000"/>
              <a:buChar char="–"/>
            </a:pPr>
            <a:r>
              <a:rPr lang="en-US">
                <a:latin typeface="Calibri"/>
                <a:ea typeface="Calibri"/>
                <a:cs typeface="Calibri"/>
                <a:sym typeface="Calibri"/>
              </a:rPr>
              <a:t>The plaintext.</a:t>
            </a:r>
            <a:endParaRPr/>
          </a:p>
          <a:p>
            <a:pPr marL="635000" lvl="1" indent="-292100" algn="l" rtl="0">
              <a:spcBef>
                <a:spcPts val="518"/>
              </a:spcBef>
              <a:spcAft>
                <a:spcPts val="0"/>
              </a:spcAft>
              <a:buSzPct val="100000"/>
              <a:buChar char="–"/>
            </a:pPr>
            <a:r>
              <a:rPr lang="en-US">
                <a:latin typeface="Calibri"/>
                <a:ea typeface="Calibri"/>
                <a:cs typeface="Calibri"/>
                <a:sym typeface="Calibri"/>
              </a:rPr>
              <a:t>Any bit of the plaintext.</a:t>
            </a:r>
            <a:endParaRPr/>
          </a:p>
          <a:p>
            <a:pPr marL="635000" lvl="1" indent="-292100" algn="l" rtl="0">
              <a:spcBef>
                <a:spcPts val="518"/>
              </a:spcBef>
              <a:spcAft>
                <a:spcPts val="0"/>
              </a:spcAft>
              <a:buSzPct val="100000"/>
              <a:buChar char="–"/>
            </a:pPr>
            <a:r>
              <a:rPr lang="en-US">
                <a:latin typeface="Calibri"/>
                <a:ea typeface="Calibri"/>
                <a:cs typeface="Calibri"/>
                <a:sym typeface="Calibri"/>
              </a:rPr>
              <a:t>Any information about the plaintext.</a:t>
            </a:r>
            <a:endParaRPr/>
          </a:p>
        </p:txBody>
      </p:sp>
      <p:sp>
        <p:nvSpPr>
          <p:cNvPr id="955" name="Google Shape;955;p64"/>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898989"/>
              </a:buClr>
              <a:buSzPts val="1200"/>
              <a:buFont typeface="Tahoma"/>
              <a:buNone/>
            </a:pPr>
            <a:fld id="{00000000-1234-1234-1234-123412341234}" type="slidenum">
              <a:rPr lang="en-US" sz="1200" b="0" i="0" u="none" strike="noStrike" cap="none">
                <a:solidFill>
                  <a:srgbClr val="898989"/>
                </a:solidFill>
                <a:latin typeface="Tahoma"/>
                <a:ea typeface="Tahoma"/>
                <a:cs typeface="Tahoma"/>
                <a:sym typeface="Tahoma"/>
              </a:rPr>
              <a:t>56</a:t>
            </a:fld>
            <a:endParaRPr sz="1200" b="0" i="0" u="none" strike="noStrike" cap="none">
              <a:solidFill>
                <a:srgbClr val="898989"/>
              </a:solidFill>
              <a:latin typeface="Tahoma"/>
              <a:ea typeface="Tahoma"/>
              <a:cs typeface="Tahoma"/>
              <a:sym typeface="Tahom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65"/>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fontScale="90000"/>
          </a:bodyPr>
          <a:lstStyle/>
          <a:p>
            <a:pPr marL="0" lvl="0" indent="0" algn="ctr" rtl="0">
              <a:spcBef>
                <a:spcPts val="0"/>
              </a:spcBef>
              <a:spcAft>
                <a:spcPts val="0"/>
              </a:spcAft>
              <a:buClr>
                <a:schemeClr val="dk2"/>
              </a:buClr>
              <a:buSzPct val="100000"/>
              <a:buFont typeface="Calibri"/>
              <a:buNone/>
            </a:pPr>
            <a:r>
              <a:rPr lang="en-US"/>
              <a:t>Perfect Secrecy </a:t>
            </a:r>
            <a:r>
              <a:rPr lang="en-US" sz="2200"/>
              <a:t>[Shannon1945]</a:t>
            </a:r>
            <a:br>
              <a:rPr lang="en-US"/>
            </a:br>
            <a:r>
              <a:rPr lang="en-US" sz="3100">
                <a:solidFill>
                  <a:schemeClr val="dk1"/>
                </a:solidFill>
              </a:rPr>
              <a:t>(Information Theoretic Secrec</a:t>
            </a:r>
            <a:r>
              <a:rPr lang="en-US" sz="3100">
                <a:solidFill>
                  <a:srgbClr val="171616"/>
                </a:solidFill>
              </a:rPr>
              <a:t>y)</a:t>
            </a:r>
            <a:endParaRPr/>
          </a:p>
        </p:txBody>
      </p:sp>
      <p:sp>
        <p:nvSpPr>
          <p:cNvPr id="962" name="Google Shape;962;p65"/>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57</a:t>
            </a:fld>
            <a:endParaRPr sz="1200" b="0" i="0" u="none" strike="noStrike" cap="none">
              <a:solidFill>
                <a:srgbClr val="000000"/>
              </a:solidFill>
              <a:latin typeface="Calibri"/>
              <a:ea typeface="Calibri"/>
              <a:cs typeface="Calibri"/>
              <a:sym typeface="Calibri"/>
            </a:endParaRPr>
          </a:p>
        </p:txBody>
      </p:sp>
      <p:pic>
        <p:nvPicPr>
          <p:cNvPr id="963" name="Google Shape;963;p65"/>
          <p:cNvPicPr preferRelativeResize="0"/>
          <p:nvPr/>
        </p:nvPicPr>
        <p:blipFill rotWithShape="1">
          <a:blip r:embed="rId3">
            <a:alphaModFix/>
          </a:blip>
          <a:srcRect/>
          <a:stretch/>
        </p:blipFill>
        <p:spPr>
          <a:xfrm>
            <a:off x="7477344" y="228600"/>
            <a:ext cx="1133256" cy="1600200"/>
          </a:xfrm>
          <a:prstGeom prst="rect">
            <a:avLst/>
          </a:prstGeom>
          <a:noFill/>
          <a:ln>
            <a:noFill/>
          </a:ln>
        </p:spPr>
      </p:pic>
      <p:sp>
        <p:nvSpPr>
          <p:cNvPr id="964" name="Google Shape;964;p65"/>
          <p:cNvSpPr txBox="1"/>
          <p:nvPr/>
        </p:nvSpPr>
        <p:spPr>
          <a:xfrm>
            <a:off x="411997" y="1766703"/>
            <a:ext cx="8229600" cy="4885944"/>
          </a:xfrm>
          <a:prstGeom prst="rect">
            <a:avLst/>
          </a:prstGeom>
          <a:noFill/>
          <a:ln>
            <a:noFill/>
          </a:ln>
        </p:spPr>
        <p:txBody>
          <a:bodyPr spcFirstLastPara="1" wrap="square" lIns="91425" tIns="45700" rIns="91425" bIns="45700" anchor="t" anchorCtr="0">
            <a:normAutofit/>
          </a:bodyPr>
          <a:lstStyle/>
          <a:p>
            <a:pPr marL="292100" marR="0" lvl="0" indent="-292100" algn="l" rtl="0">
              <a:spcBef>
                <a:spcPts val="0"/>
              </a:spcBef>
              <a:spcAft>
                <a:spcPts val="0"/>
              </a:spcAft>
              <a:buClr>
                <a:schemeClr val="dk1"/>
              </a:buClr>
              <a:buSzPts val="3200"/>
              <a:buFont typeface="Arial"/>
              <a:buChar char="•"/>
            </a:pPr>
            <a:r>
              <a:rPr lang="en-US" sz="3200">
                <a:solidFill>
                  <a:schemeClr val="dk1"/>
                </a:solidFill>
                <a:latin typeface="Cambria"/>
                <a:ea typeface="Cambria"/>
                <a:cs typeface="Cambria"/>
                <a:sym typeface="Cambria"/>
              </a:rPr>
              <a:t>Have several equivalent formulations:</a:t>
            </a:r>
            <a:endParaRPr/>
          </a:p>
          <a:p>
            <a:pPr marL="635000" marR="0" lvl="1" indent="-292100" algn="l" rtl="0">
              <a:spcBef>
                <a:spcPts val="560"/>
              </a:spcBef>
              <a:spcAft>
                <a:spcPts val="0"/>
              </a:spcAft>
              <a:buClr>
                <a:schemeClr val="dk1"/>
              </a:buClr>
              <a:buSzPts val="2800"/>
              <a:buFont typeface="Arial"/>
              <a:buChar char="–"/>
            </a:pPr>
            <a:r>
              <a:rPr lang="en-US" sz="2800" b="0" i="0" u="none" strike="noStrike" cap="none">
                <a:solidFill>
                  <a:schemeClr val="dk1"/>
                </a:solidFill>
                <a:latin typeface="Cambria"/>
                <a:ea typeface="Cambria"/>
                <a:cs typeface="Cambria"/>
                <a:sym typeface="Cambria"/>
              </a:rPr>
              <a:t>The two random variables </a:t>
            </a:r>
            <a:r>
              <a:rPr lang="en-US" sz="2800" b="1" i="0" u="none" strike="noStrike" cap="none">
                <a:solidFill>
                  <a:schemeClr val="dk1"/>
                </a:solidFill>
                <a:latin typeface="Cambria"/>
                <a:ea typeface="Cambria"/>
                <a:cs typeface="Cambria"/>
                <a:sym typeface="Cambria"/>
              </a:rPr>
              <a:t>M</a:t>
            </a:r>
            <a:r>
              <a:rPr lang="en-US" sz="2800" b="0" i="0" u="none" strike="noStrike" cap="none">
                <a:solidFill>
                  <a:schemeClr val="dk1"/>
                </a:solidFill>
                <a:latin typeface="Cambria"/>
                <a:ea typeface="Cambria"/>
                <a:cs typeface="Cambria"/>
                <a:sym typeface="Cambria"/>
              </a:rPr>
              <a:t> and </a:t>
            </a:r>
            <a:r>
              <a:rPr lang="en-US" sz="2800" b="1" i="0" u="none" strike="noStrike" cap="none">
                <a:solidFill>
                  <a:schemeClr val="dk1"/>
                </a:solidFill>
                <a:latin typeface="Cambria"/>
                <a:ea typeface="Cambria"/>
                <a:cs typeface="Cambria"/>
                <a:sym typeface="Cambria"/>
              </a:rPr>
              <a:t>C</a:t>
            </a:r>
            <a:r>
              <a:rPr lang="en-US" sz="2800" b="0" i="0" u="none" strike="noStrike" cap="none">
                <a:solidFill>
                  <a:schemeClr val="dk1"/>
                </a:solidFill>
                <a:latin typeface="Cambria"/>
                <a:ea typeface="Cambria"/>
                <a:cs typeface="Cambria"/>
                <a:sym typeface="Cambria"/>
              </a:rPr>
              <a:t> are independent</a:t>
            </a:r>
            <a:endParaRPr/>
          </a:p>
          <a:p>
            <a:pPr marL="635000" marR="0" lvl="1" indent="-292100" algn="l" rtl="0">
              <a:spcBef>
                <a:spcPts val="560"/>
              </a:spcBef>
              <a:spcAft>
                <a:spcPts val="0"/>
              </a:spcAft>
              <a:buClr>
                <a:schemeClr val="dk1"/>
              </a:buClr>
              <a:buSzPts val="2800"/>
              <a:buFont typeface="Arial"/>
              <a:buChar char="–"/>
            </a:pPr>
            <a:r>
              <a:rPr lang="en-US" sz="2800" b="0" i="0" u="none" strike="noStrike" cap="none">
                <a:solidFill>
                  <a:schemeClr val="dk1"/>
                </a:solidFill>
                <a:latin typeface="Cambria"/>
                <a:ea typeface="Cambria"/>
                <a:cs typeface="Cambria"/>
                <a:sym typeface="Cambria"/>
              </a:rPr>
              <a:t>Observing what values </a:t>
            </a:r>
            <a:r>
              <a:rPr lang="en-US" sz="2800" b="1" i="0" u="none" strike="noStrike" cap="none">
                <a:solidFill>
                  <a:schemeClr val="dk1"/>
                </a:solidFill>
                <a:latin typeface="Cambria"/>
                <a:ea typeface="Cambria"/>
                <a:cs typeface="Cambria"/>
                <a:sym typeface="Cambria"/>
              </a:rPr>
              <a:t>C</a:t>
            </a:r>
            <a:r>
              <a:rPr lang="en-US" sz="2800" b="0" i="0" u="none" strike="noStrike" cap="none">
                <a:solidFill>
                  <a:schemeClr val="dk1"/>
                </a:solidFill>
                <a:latin typeface="Cambria"/>
                <a:ea typeface="Cambria"/>
                <a:cs typeface="Cambria"/>
                <a:sym typeface="Cambria"/>
              </a:rPr>
              <a:t> takes does not change what one believes the distribution </a:t>
            </a:r>
            <a:r>
              <a:rPr lang="en-US" sz="2800" b="1" i="0" u="none" strike="noStrike" cap="none">
                <a:solidFill>
                  <a:schemeClr val="dk1"/>
                </a:solidFill>
                <a:latin typeface="Cambria"/>
                <a:ea typeface="Cambria"/>
                <a:cs typeface="Cambria"/>
                <a:sym typeface="Cambria"/>
              </a:rPr>
              <a:t>M</a:t>
            </a:r>
            <a:r>
              <a:rPr lang="en-US" sz="2800" b="0" i="0" u="none" strike="noStrike" cap="none">
                <a:solidFill>
                  <a:schemeClr val="dk1"/>
                </a:solidFill>
                <a:latin typeface="Cambria"/>
                <a:ea typeface="Cambria"/>
                <a:cs typeface="Cambria"/>
                <a:sym typeface="Cambria"/>
              </a:rPr>
              <a:t> is</a:t>
            </a:r>
            <a:endParaRPr/>
          </a:p>
          <a:p>
            <a:pPr marL="635000" marR="0" lvl="1" indent="-292100" algn="l" rtl="0">
              <a:spcBef>
                <a:spcPts val="560"/>
              </a:spcBef>
              <a:spcAft>
                <a:spcPts val="0"/>
              </a:spcAft>
              <a:buClr>
                <a:schemeClr val="dk1"/>
              </a:buClr>
              <a:buSzPts val="2800"/>
              <a:buFont typeface="Arial"/>
              <a:buChar char="–"/>
            </a:pPr>
            <a:r>
              <a:rPr lang="en-US" sz="2800" b="0" i="0" u="none" strike="noStrike" cap="none">
                <a:solidFill>
                  <a:schemeClr val="dk1"/>
                </a:solidFill>
                <a:latin typeface="Cambria"/>
                <a:ea typeface="Cambria"/>
                <a:cs typeface="Cambria"/>
                <a:sym typeface="Cambria"/>
              </a:rPr>
              <a:t>Knowing what is value of </a:t>
            </a:r>
            <a:r>
              <a:rPr lang="en-US" sz="2800" b="1" i="0" u="none" strike="noStrike" cap="none">
                <a:solidFill>
                  <a:schemeClr val="dk1"/>
                </a:solidFill>
                <a:latin typeface="Cambria"/>
                <a:ea typeface="Cambria"/>
                <a:cs typeface="Cambria"/>
                <a:sym typeface="Cambria"/>
              </a:rPr>
              <a:t>M</a:t>
            </a:r>
            <a:r>
              <a:rPr lang="en-US" sz="2800" b="0" i="0" u="none" strike="noStrike" cap="none">
                <a:solidFill>
                  <a:schemeClr val="dk1"/>
                </a:solidFill>
                <a:latin typeface="Cambria"/>
                <a:ea typeface="Cambria"/>
                <a:cs typeface="Cambria"/>
                <a:sym typeface="Cambria"/>
              </a:rPr>
              <a:t> does not change the distribution of </a:t>
            </a:r>
            <a:r>
              <a:rPr lang="en-US" sz="2800" b="1" i="0" u="none" strike="noStrike" cap="none">
                <a:solidFill>
                  <a:schemeClr val="dk1"/>
                </a:solidFill>
                <a:latin typeface="Cambria"/>
                <a:ea typeface="Cambria"/>
                <a:cs typeface="Cambria"/>
                <a:sym typeface="Cambria"/>
              </a:rPr>
              <a:t>C</a:t>
            </a:r>
            <a:endParaRPr/>
          </a:p>
          <a:p>
            <a:pPr marL="635000" marR="0" lvl="1" indent="-292100" algn="l" rtl="0">
              <a:spcBef>
                <a:spcPts val="560"/>
              </a:spcBef>
              <a:spcAft>
                <a:spcPts val="0"/>
              </a:spcAft>
              <a:buClr>
                <a:schemeClr val="dk1"/>
              </a:buClr>
              <a:buSzPts val="2800"/>
              <a:buFont typeface="Arial"/>
              <a:buChar char="–"/>
            </a:pPr>
            <a:r>
              <a:rPr lang="en-US" sz="2800" b="0" i="0" u="none" strike="noStrike" cap="none">
                <a:solidFill>
                  <a:schemeClr val="dk1"/>
                </a:solidFill>
                <a:latin typeface="Cambria"/>
                <a:ea typeface="Cambria"/>
                <a:cs typeface="Cambria"/>
                <a:sym typeface="Cambria"/>
              </a:rPr>
              <a:t>Encrypting two different messages </a:t>
            </a:r>
            <a:r>
              <a:rPr lang="en-US" sz="2800" b="0" i="1" u="none" strike="noStrike" cap="none">
                <a:solidFill>
                  <a:schemeClr val="dk1"/>
                </a:solidFill>
                <a:latin typeface="Cambria"/>
                <a:ea typeface="Cambria"/>
                <a:cs typeface="Cambria"/>
                <a:sym typeface="Cambria"/>
              </a:rPr>
              <a:t>m</a:t>
            </a:r>
            <a:r>
              <a:rPr lang="en-US" sz="2800" b="0" i="0" u="none" strike="noStrike" cap="none" baseline="-25000">
                <a:solidFill>
                  <a:schemeClr val="dk1"/>
                </a:solidFill>
                <a:latin typeface="Cambria"/>
                <a:ea typeface="Cambria"/>
                <a:cs typeface="Cambria"/>
                <a:sym typeface="Cambria"/>
              </a:rPr>
              <a:t>0</a:t>
            </a:r>
            <a:r>
              <a:rPr lang="en-US" sz="2800" b="0" i="0" u="none" strike="noStrike" cap="none">
                <a:solidFill>
                  <a:schemeClr val="dk1"/>
                </a:solidFill>
                <a:latin typeface="Cambria"/>
                <a:ea typeface="Cambria"/>
                <a:cs typeface="Cambria"/>
                <a:sym typeface="Cambria"/>
              </a:rPr>
              <a:t> and </a:t>
            </a:r>
            <a:r>
              <a:rPr lang="en-US" sz="2800" b="0" i="1" u="none" strike="noStrike" cap="none">
                <a:solidFill>
                  <a:schemeClr val="dk1"/>
                </a:solidFill>
                <a:latin typeface="Cambria"/>
                <a:ea typeface="Cambria"/>
                <a:cs typeface="Cambria"/>
                <a:sym typeface="Cambria"/>
              </a:rPr>
              <a:t>m</a:t>
            </a:r>
            <a:r>
              <a:rPr lang="en-US" sz="2800" b="0" i="0" u="none" strike="noStrike" cap="none" baseline="-25000">
                <a:solidFill>
                  <a:schemeClr val="dk1"/>
                </a:solidFill>
                <a:latin typeface="Cambria"/>
                <a:ea typeface="Cambria"/>
                <a:cs typeface="Cambria"/>
                <a:sym typeface="Cambria"/>
              </a:rPr>
              <a:t>1</a:t>
            </a:r>
            <a:r>
              <a:rPr lang="en-US" sz="2800" b="0" i="0" u="none" strike="noStrike" cap="none">
                <a:solidFill>
                  <a:schemeClr val="dk1"/>
                </a:solidFill>
                <a:latin typeface="Cambria"/>
                <a:ea typeface="Cambria"/>
                <a:cs typeface="Cambria"/>
                <a:sym typeface="Cambria"/>
              </a:rPr>
              <a:t> results in exactly the same distribution.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969"/>
        <p:cNvGrpSpPr/>
        <p:nvPr/>
      </p:nvGrpSpPr>
      <p:grpSpPr>
        <a:xfrm>
          <a:off x="0" y="0"/>
          <a:ext cx="0" cy="0"/>
          <a:chOff x="0" y="0"/>
          <a:chExt cx="0" cy="0"/>
        </a:xfrm>
      </p:grpSpPr>
      <p:sp>
        <p:nvSpPr>
          <p:cNvPr id="970" name="Google Shape;970;p66"/>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fontScale="90000"/>
          </a:bodyPr>
          <a:lstStyle/>
          <a:p>
            <a:pPr marL="0" lvl="0" indent="0" algn="ctr" rtl="0">
              <a:spcBef>
                <a:spcPts val="0"/>
              </a:spcBef>
              <a:spcAft>
                <a:spcPts val="0"/>
              </a:spcAft>
              <a:buClr>
                <a:schemeClr val="dk2"/>
              </a:buClr>
              <a:buSzPct val="100000"/>
              <a:buFont typeface="Calibri"/>
              <a:buNone/>
            </a:pPr>
            <a:r>
              <a:rPr lang="en-US"/>
              <a:t>Perfect Secrecy </a:t>
            </a:r>
            <a:r>
              <a:rPr lang="en-US" sz="2200"/>
              <a:t>[Shannon1945]</a:t>
            </a:r>
            <a:br>
              <a:rPr lang="en-US"/>
            </a:br>
            <a:r>
              <a:rPr lang="en-US" sz="3100">
                <a:solidFill>
                  <a:schemeClr val="dk1"/>
                </a:solidFill>
              </a:rPr>
              <a:t>(Information Theoretic Secrec</a:t>
            </a:r>
            <a:r>
              <a:rPr lang="en-US" sz="3100">
                <a:solidFill>
                  <a:srgbClr val="171616"/>
                </a:solidFill>
              </a:rPr>
              <a:t>y)</a:t>
            </a:r>
            <a:endParaRPr/>
          </a:p>
        </p:txBody>
      </p:sp>
      <p:sp>
        <p:nvSpPr>
          <p:cNvPr id="971" name="Google Shape;971;p66"/>
          <p:cNvSpPr txBox="1">
            <a:spLocks noGrp="1"/>
          </p:cNvSpPr>
          <p:nvPr>
            <p:ph type="body" idx="1"/>
          </p:nvPr>
        </p:nvSpPr>
        <p:spPr>
          <a:xfrm>
            <a:off x="344488" y="1828800"/>
            <a:ext cx="8497887" cy="838200"/>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2800"/>
              <a:buNone/>
            </a:pPr>
            <a:r>
              <a:rPr lang="en-US" sz="2800" i="1" u="sng"/>
              <a:t>Defn Perfect Secrecy (formal):</a:t>
            </a:r>
            <a:endParaRPr/>
          </a:p>
          <a:p>
            <a:pPr marL="292100" lvl="0" indent="-88900" algn="l" rtl="0">
              <a:spcBef>
                <a:spcPts val="640"/>
              </a:spcBef>
              <a:spcAft>
                <a:spcPts val="0"/>
              </a:spcAft>
              <a:buSzPts val="3200"/>
              <a:buNone/>
            </a:pPr>
            <a:endParaRPr/>
          </a:p>
        </p:txBody>
      </p:sp>
      <p:pic>
        <p:nvPicPr>
          <p:cNvPr id="972" name="Google Shape;972;p66"/>
          <p:cNvPicPr preferRelativeResize="0"/>
          <p:nvPr/>
        </p:nvPicPr>
        <p:blipFill rotWithShape="1">
          <a:blip r:embed="rId3">
            <a:alphaModFix/>
          </a:blip>
          <a:srcRect/>
          <a:stretch/>
        </p:blipFill>
        <p:spPr>
          <a:xfrm>
            <a:off x="7477344" y="228600"/>
            <a:ext cx="1133256" cy="1600200"/>
          </a:xfrm>
          <a:prstGeom prst="rect">
            <a:avLst/>
          </a:prstGeom>
          <a:noFill/>
          <a:ln>
            <a:noFill/>
          </a:ln>
        </p:spPr>
      </p:pic>
      <p:sp>
        <p:nvSpPr>
          <p:cNvPr id="973" name="Google Shape;973;p66"/>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58</a:t>
            </a:fld>
            <a:endParaRPr/>
          </a:p>
        </p:txBody>
      </p:sp>
      <p:pic>
        <p:nvPicPr>
          <p:cNvPr id="974" name="Google Shape;974;p66" descr="latex-image-1.pdf"/>
          <p:cNvPicPr preferRelativeResize="0"/>
          <p:nvPr/>
        </p:nvPicPr>
        <p:blipFill rotWithShape="1">
          <a:blip r:embed="rId4">
            <a:alphaModFix/>
          </a:blip>
          <a:srcRect/>
          <a:stretch/>
        </p:blipFill>
        <p:spPr>
          <a:xfrm>
            <a:off x="1752600" y="2667000"/>
            <a:ext cx="5638800" cy="152853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979"/>
        <p:cNvGrpSpPr/>
        <p:nvPr/>
      </p:nvGrpSpPr>
      <p:grpSpPr>
        <a:xfrm>
          <a:off x="0" y="0"/>
          <a:ext cx="0" cy="0"/>
          <a:chOff x="0" y="0"/>
          <a:chExt cx="0" cy="0"/>
        </a:xfrm>
      </p:grpSpPr>
      <p:sp>
        <p:nvSpPr>
          <p:cNvPr id="980" name="Google Shape;980;p67"/>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Question</a:t>
            </a:r>
            <a:endParaRPr/>
          </a:p>
        </p:txBody>
      </p:sp>
      <p:sp>
        <p:nvSpPr>
          <p:cNvPr id="981" name="Google Shape;981;p67"/>
          <p:cNvSpPr txBox="1">
            <a:spLocks noGrp="1"/>
          </p:cNvSpPr>
          <p:nvPr>
            <p:ph type="body" idx="1"/>
          </p:nvPr>
        </p:nvSpPr>
        <p:spPr>
          <a:xfrm>
            <a:off x="457200" y="2743200"/>
            <a:ext cx="8229600" cy="3382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3200"/>
              <a:buNone/>
            </a:pPr>
            <a:r>
              <a:rPr lang="en-US"/>
              <a:t>How many OTP keys map </a:t>
            </a:r>
            <a:r>
              <a:rPr lang="en-US" i="1"/>
              <a:t>m</a:t>
            </a:r>
            <a:r>
              <a:rPr lang="en-US"/>
              <a:t> to </a:t>
            </a:r>
            <a:r>
              <a:rPr lang="en-US" i="1"/>
              <a:t>c</a:t>
            </a:r>
            <a:r>
              <a:rPr lang="en-US"/>
              <a:t>?</a:t>
            </a:r>
            <a:endParaRPr/>
          </a:p>
          <a:p>
            <a:pPr marL="0" lvl="0" indent="0" algn="l" rtl="0">
              <a:spcBef>
                <a:spcPts val="640"/>
              </a:spcBef>
              <a:spcAft>
                <a:spcPts val="0"/>
              </a:spcAft>
              <a:buSzPts val="3200"/>
              <a:buNone/>
            </a:pPr>
            <a:endParaRPr/>
          </a:p>
          <a:p>
            <a:pPr marL="514350" lvl="0" indent="-514350" algn="l" rtl="0">
              <a:spcBef>
                <a:spcPts val="640"/>
              </a:spcBef>
              <a:spcAft>
                <a:spcPts val="0"/>
              </a:spcAft>
              <a:buSzPts val="3200"/>
              <a:buFont typeface="Calibri"/>
              <a:buAutoNum type="arabicPeriod"/>
            </a:pPr>
            <a:r>
              <a:rPr lang="en-US">
                <a:solidFill>
                  <a:srgbClr val="0000FF"/>
                </a:solidFill>
              </a:rPr>
              <a:t>1</a:t>
            </a:r>
            <a:endParaRPr/>
          </a:p>
          <a:p>
            <a:pPr marL="514350" lvl="0" indent="-514350" algn="l" rtl="0">
              <a:spcBef>
                <a:spcPts val="640"/>
              </a:spcBef>
              <a:spcAft>
                <a:spcPts val="0"/>
              </a:spcAft>
              <a:buSzPts val="3200"/>
              <a:buFont typeface="Calibri"/>
              <a:buAutoNum type="arabicPeriod"/>
            </a:pPr>
            <a:r>
              <a:rPr lang="en-US"/>
              <a:t>2</a:t>
            </a:r>
            <a:endParaRPr/>
          </a:p>
          <a:p>
            <a:pPr marL="514350" lvl="0" indent="-514350" algn="l" rtl="0">
              <a:spcBef>
                <a:spcPts val="640"/>
              </a:spcBef>
              <a:spcAft>
                <a:spcPts val="0"/>
              </a:spcAft>
              <a:buSzPts val="3200"/>
              <a:buFont typeface="Calibri"/>
              <a:buAutoNum type="arabicPeriod"/>
            </a:pPr>
            <a:r>
              <a:rPr lang="en-US"/>
              <a:t>Depends on m</a:t>
            </a:r>
            <a:endParaRPr/>
          </a:p>
        </p:txBody>
      </p:sp>
      <p:sp>
        <p:nvSpPr>
          <p:cNvPr id="982" name="Google Shape;982;p67"/>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59</a:t>
            </a:fld>
            <a:endParaRPr/>
          </a:p>
        </p:txBody>
      </p:sp>
      <p:pic>
        <p:nvPicPr>
          <p:cNvPr id="983" name="Google Shape;983;p67" descr="latex-image-1.pdf"/>
          <p:cNvPicPr preferRelativeResize="0"/>
          <p:nvPr/>
        </p:nvPicPr>
        <p:blipFill rotWithShape="1">
          <a:blip r:embed="rId3">
            <a:alphaModFix/>
          </a:blip>
          <a:srcRect/>
          <a:stretch/>
        </p:blipFill>
        <p:spPr>
          <a:xfrm>
            <a:off x="2476500" y="1295400"/>
            <a:ext cx="4191000" cy="115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7"/>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What is Cryptography</a:t>
            </a:r>
            <a:endParaRPr/>
          </a:p>
        </p:txBody>
      </p:sp>
      <p:sp>
        <p:nvSpPr>
          <p:cNvPr id="311" name="Google Shape;311;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92100" lvl="0" indent="-292100" algn="l" rtl="0">
              <a:spcBef>
                <a:spcPts val="0"/>
              </a:spcBef>
              <a:spcAft>
                <a:spcPts val="0"/>
              </a:spcAft>
              <a:buSzPts val="2800"/>
              <a:buChar char="•"/>
            </a:pPr>
            <a:r>
              <a:rPr lang="en-US" sz="2800"/>
              <a:t>Study of techniques for </a:t>
            </a:r>
            <a:r>
              <a:rPr lang="en-US" sz="2800">
                <a:solidFill>
                  <a:srgbClr val="0000FF"/>
                </a:solidFill>
              </a:rPr>
              <a:t>secure communication </a:t>
            </a:r>
            <a:r>
              <a:rPr lang="en-US" sz="2800"/>
              <a:t>in the presence of third parties</a:t>
            </a:r>
            <a:endParaRPr/>
          </a:p>
          <a:p>
            <a:pPr marL="292100" lvl="0" indent="-114300" algn="l" rtl="0">
              <a:spcBef>
                <a:spcPts val="560"/>
              </a:spcBef>
              <a:spcAft>
                <a:spcPts val="0"/>
              </a:spcAft>
              <a:buSzPts val="2800"/>
              <a:buNone/>
            </a:pPr>
            <a:endParaRPr sz="2800"/>
          </a:p>
          <a:p>
            <a:pPr marL="292100" lvl="0" indent="-292100" algn="l" rtl="0">
              <a:spcBef>
                <a:spcPts val="560"/>
              </a:spcBef>
              <a:spcAft>
                <a:spcPts val="0"/>
              </a:spcAft>
              <a:buSzPts val="2800"/>
              <a:buChar char="•"/>
            </a:pPr>
            <a:r>
              <a:rPr lang="en-US" sz="2800"/>
              <a:t>Enables us to store sensitive information or transmit it across insecure networks so that it </a:t>
            </a:r>
            <a:r>
              <a:rPr lang="en-US" sz="2800" b="1"/>
              <a:t>cannot</a:t>
            </a:r>
            <a:r>
              <a:rPr lang="en-US" sz="2800"/>
              <a:t> be read by anyone except the intended recipient</a:t>
            </a:r>
            <a:endParaRPr/>
          </a:p>
          <a:p>
            <a:pPr marL="292100" lvl="0" indent="-114300" algn="l" rtl="0">
              <a:spcBef>
                <a:spcPts val="560"/>
              </a:spcBef>
              <a:spcAft>
                <a:spcPts val="0"/>
              </a:spcAft>
              <a:buSzPts val="2800"/>
              <a:buNone/>
            </a:pPr>
            <a:endParaRPr sz="2800"/>
          </a:p>
          <a:p>
            <a:pPr marL="292100" lvl="0" indent="-292100" algn="l" rtl="0">
              <a:spcBef>
                <a:spcPts val="560"/>
              </a:spcBef>
              <a:spcAft>
                <a:spcPts val="0"/>
              </a:spcAft>
              <a:buSzPts val="2800"/>
              <a:buChar char="•"/>
            </a:pPr>
            <a:r>
              <a:rPr lang="en-US" sz="2800"/>
              <a:t>The science of using mathematics to </a:t>
            </a:r>
            <a:r>
              <a:rPr lang="en-US" sz="2800" b="1"/>
              <a:t>encrypt</a:t>
            </a:r>
            <a:r>
              <a:rPr lang="en-US" sz="2800"/>
              <a:t> and </a:t>
            </a:r>
            <a:r>
              <a:rPr lang="en-US" sz="2800" b="1"/>
              <a:t>decrypt</a:t>
            </a:r>
            <a:r>
              <a:rPr lang="en-US" sz="2800"/>
              <a:t> data</a:t>
            </a:r>
            <a:endParaRPr/>
          </a:p>
          <a:p>
            <a:pPr marL="292100" lvl="0" indent="-114300" algn="l" rtl="0">
              <a:spcBef>
                <a:spcPts val="560"/>
              </a:spcBef>
              <a:spcAft>
                <a:spcPts val="0"/>
              </a:spcAft>
              <a:buSzPts val="2800"/>
              <a:buNone/>
            </a:pPr>
            <a:endParaRPr sz="2800"/>
          </a:p>
        </p:txBody>
      </p:sp>
      <p:sp>
        <p:nvSpPr>
          <p:cNvPr id="2" name="TextBox 1">
            <a:extLst>
              <a:ext uri="{FF2B5EF4-FFF2-40B4-BE49-F238E27FC236}">
                <a16:creationId xmlns:a16="http://schemas.microsoft.com/office/drawing/2014/main" id="{B18B1F18-8BC4-4C46-B1A3-E9C0FAD05340}"/>
              </a:ext>
            </a:extLst>
          </p:cNvPr>
          <p:cNvSpPr txBox="1"/>
          <p:nvPr/>
        </p:nvSpPr>
        <p:spPr>
          <a:xfrm>
            <a:off x="3010328" y="5887092"/>
            <a:ext cx="4715838" cy="523220"/>
          </a:xfrm>
          <a:prstGeom prst="rect">
            <a:avLst/>
          </a:prstGeom>
          <a:noFill/>
        </p:spPr>
        <p:txBody>
          <a:bodyPr wrap="square" rtlCol="0">
            <a:spAutoFit/>
          </a:bodyPr>
          <a:lstStyle/>
          <a:p>
            <a:r>
              <a:rPr lang="en-US" dirty="0"/>
              <a:t>To make secret</a:t>
            </a:r>
          </a:p>
          <a:p>
            <a:r>
              <a:rPr lang="en-US" dirty="0"/>
              <a:t>To make </a:t>
            </a:r>
            <a:r>
              <a:rPr lang="en-US" dirty="0" err="1"/>
              <a:t>unsecret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988"/>
        <p:cNvGrpSpPr/>
        <p:nvPr/>
      </p:nvGrpSpPr>
      <p:grpSpPr>
        <a:xfrm>
          <a:off x="0" y="0"/>
          <a:ext cx="0" cy="0"/>
          <a:chOff x="0" y="0"/>
          <a:chExt cx="0" cy="0"/>
        </a:xfrm>
      </p:grpSpPr>
      <p:sp>
        <p:nvSpPr>
          <p:cNvPr id="989" name="Google Shape;989;p68"/>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Questions</a:t>
            </a:r>
            <a:endParaRPr/>
          </a:p>
        </p:txBody>
      </p:sp>
      <p:sp>
        <p:nvSpPr>
          <p:cNvPr id="990" name="Google Shape;990;p68"/>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t>Does OTP scheme work if we replace XOR with OR? How about with AND?</a:t>
            </a:r>
            <a:endParaRPr/>
          </a:p>
          <a:p>
            <a:pPr marL="292100" lvl="0" indent="-88900" algn="l" rtl="0">
              <a:spcBef>
                <a:spcPts val="640"/>
              </a:spcBef>
              <a:spcAft>
                <a:spcPts val="0"/>
              </a:spcAft>
              <a:buSzPts val="3200"/>
              <a:buNone/>
            </a:pPr>
            <a:endParaRPr/>
          </a:p>
        </p:txBody>
      </p:sp>
      <p:sp>
        <p:nvSpPr>
          <p:cNvPr id="991" name="Google Shape;991;p68"/>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60</a:t>
            </a:fld>
            <a:endParaRPr/>
          </a:p>
        </p:txBody>
      </p:sp>
      <p:sp>
        <p:nvSpPr>
          <p:cNvPr id="992" name="Google Shape;992;p68"/>
          <p:cNvSpPr/>
          <p:nvPr/>
        </p:nvSpPr>
        <p:spPr>
          <a:xfrm>
            <a:off x="457200" y="4343400"/>
            <a:ext cx="82296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Cambria"/>
                <a:ea typeface="Cambria"/>
                <a:cs typeface="Cambria"/>
                <a:sym typeface="Cambria"/>
                <a:hlinkClick r:id="rId3">
                  <a:extLst>
                    <a:ext uri="{A12FA001-AC4F-418D-AE19-62706E023703}">
                      <ahyp:hlinkClr xmlns:ahyp="http://schemas.microsoft.com/office/drawing/2018/hyperlinkcolor" val="tx"/>
                    </a:ext>
                  </a:extLst>
                </a:hlinkClick>
              </a:rPr>
              <a:t>https://www.khanacademy.org/computing/computer-science/cryptography/ciphers/a/xor-bitwise-operation</a:t>
            </a:r>
            <a:r>
              <a:rPr lang="en-US" sz="1800">
                <a:solidFill>
                  <a:schemeClr val="dk1"/>
                </a:solidFill>
                <a:latin typeface="Cambria"/>
                <a:ea typeface="Cambria"/>
                <a:cs typeface="Cambria"/>
                <a:sym typeface="Cambria"/>
              </a:rPr>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97"/>
        <p:cNvGrpSpPr/>
        <p:nvPr/>
      </p:nvGrpSpPr>
      <p:grpSpPr>
        <a:xfrm>
          <a:off x="0" y="0"/>
          <a:ext cx="0" cy="0"/>
          <a:chOff x="0" y="0"/>
          <a:chExt cx="0" cy="0"/>
        </a:xfrm>
      </p:grpSpPr>
      <p:sp>
        <p:nvSpPr>
          <p:cNvPr id="998" name="Google Shape;998;p69"/>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Good News: OTP is Perfectly Secure</a:t>
            </a:r>
            <a:endParaRPr/>
          </a:p>
        </p:txBody>
      </p:sp>
      <p:sp>
        <p:nvSpPr>
          <p:cNvPr id="999" name="Google Shape;999;p69"/>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800"/>
              <a:buNone/>
            </a:pPr>
            <a:r>
              <a:rPr lang="en-US" sz="2800" i="1" u="sng"/>
              <a:t>Thm</a:t>
            </a:r>
            <a:r>
              <a:rPr lang="en-US" sz="2800"/>
              <a:t>: 			The One Time Pad is Perfectly Secure</a:t>
            </a:r>
            <a:endParaRPr/>
          </a:p>
          <a:p>
            <a:pPr marL="0" lvl="0" indent="0" algn="l" rtl="0">
              <a:spcBef>
                <a:spcPts val="560"/>
              </a:spcBef>
              <a:spcAft>
                <a:spcPts val="0"/>
              </a:spcAft>
              <a:buSzPts val="2800"/>
              <a:buNone/>
            </a:pPr>
            <a:r>
              <a:rPr lang="en-US" sz="2800"/>
              <a:t>Must show:</a:t>
            </a:r>
            <a:br>
              <a:rPr lang="en-US" sz="2800"/>
            </a:br>
            <a:r>
              <a:rPr lang="en-US" sz="2800"/>
              <a:t>				 where |M| = {0,1}</a:t>
            </a:r>
            <a:r>
              <a:rPr lang="en-US" sz="2800" baseline="30000"/>
              <a:t>m</a:t>
            </a:r>
            <a:r>
              <a:rPr lang="en-US" sz="2800"/>
              <a:t> </a:t>
            </a:r>
            <a:endParaRPr/>
          </a:p>
        </p:txBody>
      </p:sp>
      <p:sp>
        <p:nvSpPr>
          <p:cNvPr id="1000" name="Google Shape;1000;p69"/>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61</a:t>
            </a:fld>
            <a:endParaRPr/>
          </a:p>
        </p:txBody>
      </p:sp>
      <p:pic>
        <p:nvPicPr>
          <p:cNvPr id="1001" name="Google Shape;1001;p69" descr="latex-image-1.pdf"/>
          <p:cNvPicPr preferRelativeResize="0"/>
          <p:nvPr/>
        </p:nvPicPr>
        <p:blipFill rotWithShape="1">
          <a:blip r:embed="rId3">
            <a:alphaModFix/>
          </a:blip>
          <a:srcRect/>
          <a:stretch/>
        </p:blipFill>
        <p:spPr>
          <a:xfrm>
            <a:off x="2330715" y="1894504"/>
            <a:ext cx="5800584" cy="55289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70"/>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Two Time Pad is Insecure</a:t>
            </a:r>
            <a:endParaRPr/>
          </a:p>
        </p:txBody>
      </p:sp>
      <p:sp>
        <p:nvSpPr>
          <p:cNvPr id="1008" name="Google Shape;1008;p70"/>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3200"/>
              <a:buNone/>
            </a:pPr>
            <a:r>
              <a:rPr lang="en-US"/>
              <a:t>Two Time Pad:</a:t>
            </a:r>
            <a:endParaRPr/>
          </a:p>
          <a:p>
            <a:pPr marL="0" lvl="0" indent="0" algn="l" rtl="0">
              <a:spcBef>
                <a:spcPts val="640"/>
              </a:spcBef>
              <a:spcAft>
                <a:spcPts val="0"/>
              </a:spcAft>
              <a:buSzPts val="3200"/>
              <a:buNone/>
            </a:pPr>
            <a:r>
              <a:rPr lang="en-US"/>
              <a:t>   c</a:t>
            </a:r>
            <a:r>
              <a:rPr lang="en-US" baseline="-25000"/>
              <a:t>1</a:t>
            </a:r>
            <a:r>
              <a:rPr lang="en-US"/>
              <a:t> = m</a:t>
            </a:r>
            <a:r>
              <a:rPr lang="en-US" baseline="-25000"/>
              <a:t>1</a:t>
            </a:r>
            <a:r>
              <a:rPr lang="en-US"/>
              <a:t> ⊕ k</a:t>
            </a:r>
            <a:endParaRPr/>
          </a:p>
          <a:p>
            <a:pPr marL="0" lvl="0" indent="0" algn="l" rtl="0">
              <a:spcBef>
                <a:spcPts val="640"/>
              </a:spcBef>
              <a:spcAft>
                <a:spcPts val="0"/>
              </a:spcAft>
              <a:buSzPts val="3200"/>
              <a:buNone/>
            </a:pPr>
            <a:r>
              <a:rPr lang="en-US"/>
              <a:t>   c</a:t>
            </a:r>
            <a:r>
              <a:rPr lang="en-US" baseline="-25000"/>
              <a:t>2</a:t>
            </a:r>
            <a:r>
              <a:rPr lang="en-US"/>
              <a:t> = m</a:t>
            </a:r>
            <a:r>
              <a:rPr lang="en-US" baseline="-25000"/>
              <a:t>2</a:t>
            </a:r>
            <a:r>
              <a:rPr lang="en-US"/>
              <a:t> ⊕ k   </a:t>
            </a:r>
            <a:endParaRPr/>
          </a:p>
          <a:p>
            <a:pPr marL="0" lvl="0" indent="0" algn="l" rtl="0">
              <a:spcBef>
                <a:spcPts val="640"/>
              </a:spcBef>
              <a:spcAft>
                <a:spcPts val="0"/>
              </a:spcAft>
              <a:buSzPts val="3200"/>
              <a:buNone/>
            </a:pPr>
            <a:endParaRPr/>
          </a:p>
          <a:p>
            <a:pPr marL="0" lvl="0" indent="0" algn="l" rtl="0">
              <a:spcBef>
                <a:spcPts val="640"/>
              </a:spcBef>
              <a:spcAft>
                <a:spcPts val="0"/>
              </a:spcAft>
              <a:buSzPts val="3200"/>
              <a:buNone/>
            </a:pPr>
            <a:r>
              <a:rPr lang="en-US"/>
              <a:t>Eavesdropper gets c</a:t>
            </a:r>
            <a:r>
              <a:rPr lang="en-US" baseline="-25000"/>
              <a:t>1</a:t>
            </a:r>
            <a:r>
              <a:rPr lang="en-US"/>
              <a:t> and c</a:t>
            </a:r>
            <a:r>
              <a:rPr lang="en-US" baseline="-25000"/>
              <a:t>2</a:t>
            </a:r>
            <a:r>
              <a:rPr lang="en-US"/>
              <a:t>.  </a:t>
            </a:r>
            <a:br>
              <a:rPr lang="en-US"/>
            </a:br>
            <a:r>
              <a:rPr lang="en-US"/>
              <a:t>What is the problem?</a:t>
            </a:r>
            <a:endParaRPr/>
          </a:p>
          <a:p>
            <a:pPr marL="0" lvl="0" indent="0" algn="l" rtl="0">
              <a:spcBef>
                <a:spcPts val="640"/>
              </a:spcBef>
              <a:spcAft>
                <a:spcPts val="0"/>
              </a:spcAft>
              <a:buSzPts val="3200"/>
              <a:buNone/>
            </a:pPr>
            <a:endParaRPr/>
          </a:p>
        </p:txBody>
      </p:sp>
      <p:sp>
        <p:nvSpPr>
          <p:cNvPr id="1009" name="Google Shape;1009;p70"/>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62</a:t>
            </a:fld>
            <a:endParaRPr/>
          </a:p>
        </p:txBody>
      </p:sp>
      <p:sp>
        <p:nvSpPr>
          <p:cNvPr id="1010" name="Google Shape;1010;p70"/>
          <p:cNvSpPr/>
          <p:nvPr/>
        </p:nvSpPr>
        <p:spPr>
          <a:xfrm>
            <a:off x="4439436" y="1439925"/>
            <a:ext cx="4495800" cy="1947289"/>
          </a:xfrm>
          <a:prstGeom prst="snip1Rect">
            <a:avLst>
              <a:gd name="adj" fmla="val 16667"/>
            </a:avLst>
          </a:prstGeom>
          <a:solidFill>
            <a:schemeClr val="accent5"/>
          </a:solidFill>
          <a:ln>
            <a:noFill/>
          </a:ln>
          <a:effectLst>
            <a:outerShdw blurRad="50800" dist="38100" dir="2700000" algn="tl" rotWithShape="0">
              <a:srgbClr val="000000">
                <a:alpha val="40000"/>
              </a:srgbClr>
            </a:outerShdw>
          </a:effectLst>
        </p:spPr>
        <p:txBody>
          <a:bodyPr spcFirstLastPara="1" wrap="square" lIns="0" tIns="0" rIns="0" bIns="0" anchor="ctr" anchorCtr="1">
            <a:noAutofit/>
          </a:bodyPr>
          <a:lstStyle/>
          <a:p>
            <a:pPr marL="0" marR="0" lvl="0" indent="0" algn="ctr" rtl="0">
              <a:spcBef>
                <a:spcPts val="0"/>
              </a:spcBef>
              <a:spcAft>
                <a:spcPts val="0"/>
              </a:spcAft>
              <a:buNone/>
            </a:pPr>
            <a:r>
              <a:rPr lang="en-US" sz="2800">
                <a:solidFill>
                  <a:schemeClr val="lt1"/>
                </a:solidFill>
                <a:latin typeface="Cambria"/>
                <a:ea typeface="Cambria"/>
                <a:cs typeface="Cambria"/>
                <a:sym typeface="Cambria"/>
              </a:rPr>
              <a:t>Enough redundancy in ASCII (and english) that</a:t>
            </a:r>
            <a:endParaRPr/>
          </a:p>
          <a:p>
            <a:pPr marL="0" marR="0" lvl="0" indent="0" algn="ctr" rtl="0">
              <a:spcBef>
                <a:spcPts val="0"/>
              </a:spcBef>
              <a:spcAft>
                <a:spcPts val="0"/>
              </a:spcAft>
              <a:buNone/>
            </a:pPr>
            <a:r>
              <a:rPr lang="en-US" sz="2800">
                <a:solidFill>
                  <a:schemeClr val="lt1"/>
                </a:solidFill>
                <a:latin typeface="Cambria"/>
                <a:ea typeface="Cambria"/>
                <a:cs typeface="Cambria"/>
                <a:sym typeface="Cambria"/>
              </a:rPr>
              <a:t>m</a:t>
            </a:r>
            <a:r>
              <a:rPr lang="en-US" sz="2800" baseline="-25000">
                <a:solidFill>
                  <a:schemeClr val="lt1"/>
                </a:solidFill>
                <a:latin typeface="Cambria"/>
                <a:ea typeface="Cambria"/>
                <a:cs typeface="Cambria"/>
                <a:sym typeface="Cambria"/>
              </a:rPr>
              <a:t>1</a:t>
            </a:r>
            <a:r>
              <a:rPr lang="en-US" sz="2800">
                <a:solidFill>
                  <a:schemeClr val="lt1"/>
                </a:solidFill>
                <a:latin typeface="Cambria"/>
                <a:ea typeface="Cambria"/>
                <a:cs typeface="Cambria"/>
                <a:sym typeface="Cambria"/>
              </a:rPr>
              <a:t> ⊕ m</a:t>
            </a:r>
            <a:r>
              <a:rPr lang="en-US" sz="2800" baseline="-25000">
                <a:solidFill>
                  <a:schemeClr val="lt1"/>
                </a:solidFill>
                <a:latin typeface="Cambria"/>
                <a:ea typeface="Cambria"/>
                <a:cs typeface="Cambria"/>
                <a:sym typeface="Cambria"/>
              </a:rPr>
              <a:t>2</a:t>
            </a:r>
            <a:r>
              <a:rPr lang="en-US" sz="2800">
                <a:solidFill>
                  <a:schemeClr val="lt1"/>
                </a:solidFill>
                <a:latin typeface="Cambria"/>
                <a:ea typeface="Cambria"/>
                <a:cs typeface="Cambria"/>
                <a:sym typeface="Cambria"/>
              </a:rPr>
              <a:t> is enough </a:t>
            </a:r>
            <a:br>
              <a:rPr lang="en-US" sz="2800">
                <a:solidFill>
                  <a:schemeClr val="lt1"/>
                </a:solidFill>
                <a:latin typeface="Cambria"/>
                <a:ea typeface="Cambria"/>
                <a:cs typeface="Cambria"/>
                <a:sym typeface="Cambria"/>
              </a:rPr>
            </a:br>
            <a:r>
              <a:rPr lang="en-US" sz="2800">
                <a:solidFill>
                  <a:schemeClr val="lt1"/>
                </a:solidFill>
                <a:latin typeface="Cambria"/>
                <a:ea typeface="Cambria"/>
                <a:cs typeface="Cambria"/>
                <a:sym typeface="Cambria"/>
              </a:rPr>
              <a:t>to know m</a:t>
            </a:r>
            <a:r>
              <a:rPr lang="en-US" sz="2800" baseline="-25000">
                <a:solidFill>
                  <a:schemeClr val="lt1"/>
                </a:solidFill>
                <a:latin typeface="Cambria"/>
                <a:ea typeface="Cambria"/>
                <a:cs typeface="Cambria"/>
                <a:sym typeface="Cambria"/>
              </a:rPr>
              <a:t>1</a:t>
            </a:r>
            <a:r>
              <a:rPr lang="en-US" sz="2800">
                <a:solidFill>
                  <a:schemeClr val="lt1"/>
                </a:solidFill>
                <a:latin typeface="Cambria"/>
                <a:ea typeface="Cambria"/>
                <a:cs typeface="Cambria"/>
                <a:sym typeface="Cambria"/>
              </a:rPr>
              <a:t> and m</a:t>
            </a:r>
            <a:r>
              <a:rPr lang="en-US" sz="2800" baseline="-25000">
                <a:solidFill>
                  <a:schemeClr val="lt1"/>
                </a:solidFill>
                <a:latin typeface="Cambria"/>
                <a:ea typeface="Cambria"/>
                <a:cs typeface="Cambria"/>
                <a:sym typeface="Cambria"/>
              </a:rPr>
              <a:t>2</a:t>
            </a:r>
            <a:endParaRPr sz="2800" baseline="-25000">
              <a:solidFill>
                <a:schemeClr val="lt1"/>
              </a:solidFill>
              <a:latin typeface="Cambria"/>
              <a:ea typeface="Cambria"/>
              <a:cs typeface="Cambria"/>
              <a:sym typeface="Cambria"/>
            </a:endParaRPr>
          </a:p>
        </p:txBody>
      </p:sp>
      <p:sp>
        <p:nvSpPr>
          <p:cNvPr id="1011" name="Google Shape;1011;p70"/>
          <p:cNvSpPr/>
          <p:nvPr/>
        </p:nvSpPr>
        <p:spPr>
          <a:xfrm flipH="1">
            <a:off x="2705100" y="4960875"/>
            <a:ext cx="3733800" cy="677925"/>
          </a:xfrm>
          <a:prstGeom prst="roundRect">
            <a:avLst>
              <a:gd name="adj" fmla="val 16667"/>
            </a:avLst>
          </a:prstGeom>
          <a:solidFill>
            <a:schemeClr val="accent2"/>
          </a:solidFill>
          <a:ln w="25400" cap="flat" cmpd="sng">
            <a:solidFill>
              <a:srgbClr val="A65824"/>
            </a:solidFill>
            <a:prstDash val="solid"/>
            <a:round/>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r>
              <a:rPr lang="en-US" sz="3200">
                <a:solidFill>
                  <a:schemeClr val="lt1"/>
                </a:solidFill>
                <a:latin typeface="Cambria"/>
                <a:ea typeface="Cambria"/>
                <a:cs typeface="Cambria"/>
                <a:sym typeface="Cambria"/>
              </a:rPr>
              <a:t>c</a:t>
            </a:r>
            <a:r>
              <a:rPr lang="en-US" sz="3200" baseline="-25000">
                <a:solidFill>
                  <a:schemeClr val="lt1"/>
                </a:solidFill>
                <a:latin typeface="Cambria"/>
                <a:ea typeface="Cambria"/>
                <a:cs typeface="Cambria"/>
                <a:sym typeface="Cambria"/>
              </a:rPr>
              <a:t>1</a:t>
            </a:r>
            <a:r>
              <a:rPr lang="en-US" sz="3200">
                <a:solidFill>
                  <a:schemeClr val="lt1"/>
                </a:solidFill>
                <a:latin typeface="Cambria"/>
                <a:ea typeface="Cambria"/>
                <a:cs typeface="Cambria"/>
                <a:sym typeface="Cambria"/>
              </a:rPr>
              <a:t> ⊕ c</a:t>
            </a:r>
            <a:r>
              <a:rPr lang="en-US" sz="3200" baseline="-25000">
                <a:solidFill>
                  <a:schemeClr val="lt1"/>
                </a:solidFill>
                <a:latin typeface="Cambria"/>
                <a:ea typeface="Cambria"/>
                <a:cs typeface="Cambria"/>
                <a:sym typeface="Cambria"/>
              </a:rPr>
              <a:t>2</a:t>
            </a:r>
            <a:r>
              <a:rPr lang="en-US" sz="3200">
                <a:solidFill>
                  <a:schemeClr val="lt1"/>
                </a:solidFill>
                <a:latin typeface="Cambria"/>
                <a:ea typeface="Cambria"/>
                <a:cs typeface="Cambria"/>
                <a:sym typeface="Cambria"/>
              </a:rPr>
              <a:t> = m</a:t>
            </a:r>
            <a:r>
              <a:rPr lang="en-US" sz="3200" baseline="-25000">
                <a:solidFill>
                  <a:schemeClr val="lt1"/>
                </a:solidFill>
                <a:latin typeface="Cambria"/>
                <a:ea typeface="Cambria"/>
                <a:cs typeface="Cambria"/>
                <a:sym typeface="Cambria"/>
              </a:rPr>
              <a:t>1</a:t>
            </a:r>
            <a:r>
              <a:rPr lang="en-US" sz="3200">
                <a:solidFill>
                  <a:schemeClr val="lt1"/>
                </a:solidFill>
                <a:latin typeface="Cambria"/>
                <a:ea typeface="Cambria"/>
                <a:cs typeface="Cambria"/>
                <a:sym typeface="Cambria"/>
              </a:rPr>
              <a:t> ⊕ m</a:t>
            </a:r>
            <a:r>
              <a:rPr lang="en-US" sz="3200" baseline="-25000">
                <a:solidFill>
                  <a:schemeClr val="lt1"/>
                </a:solidFill>
                <a:latin typeface="Cambria"/>
                <a:ea typeface="Cambria"/>
                <a:cs typeface="Cambria"/>
                <a:sym typeface="Cambria"/>
              </a:rPr>
              <a:t>2</a:t>
            </a:r>
            <a:endParaRPr sz="3200">
              <a:solidFill>
                <a:schemeClr val="lt1"/>
              </a:solidFill>
              <a:latin typeface="Cambria"/>
              <a:ea typeface="Cambria"/>
              <a:cs typeface="Cambria"/>
              <a:sym typeface="Cambri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15"/>
        <p:cNvGrpSpPr/>
        <p:nvPr/>
      </p:nvGrpSpPr>
      <p:grpSpPr>
        <a:xfrm>
          <a:off x="0" y="0"/>
          <a:ext cx="0" cy="0"/>
          <a:chOff x="0" y="0"/>
          <a:chExt cx="0" cy="0"/>
        </a:xfrm>
      </p:grpSpPr>
      <p:sp>
        <p:nvSpPr>
          <p:cNvPr id="1016" name="Google Shape;1016;p71"/>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endParaRPr/>
          </a:p>
        </p:txBody>
      </p:sp>
      <p:sp>
        <p:nvSpPr>
          <p:cNvPr id="1017" name="Google Shape;1017;p71"/>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3200"/>
              <a:buNone/>
            </a:pPr>
            <a:r>
              <a:rPr lang="en-US"/>
              <a:t>The OTP provides perfect secrecy.  </a:t>
            </a:r>
            <a:endParaRPr/>
          </a:p>
          <a:p>
            <a:pPr marL="0" lvl="0" indent="0" algn="r" rtl="0">
              <a:spcBef>
                <a:spcPts val="640"/>
              </a:spcBef>
              <a:spcAft>
                <a:spcPts val="0"/>
              </a:spcAft>
              <a:buSzPts val="3200"/>
              <a:buNone/>
            </a:pPr>
            <a:r>
              <a:rPr lang="en-US"/>
              <a:t>......But is that enough?</a:t>
            </a:r>
            <a:endParaRPr/>
          </a:p>
        </p:txBody>
      </p:sp>
      <p:sp>
        <p:nvSpPr>
          <p:cNvPr id="1018" name="Google Shape;1018;p71"/>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23"/>
        <p:cNvGrpSpPr/>
        <p:nvPr/>
      </p:nvGrpSpPr>
      <p:grpSpPr>
        <a:xfrm>
          <a:off x="0" y="0"/>
          <a:ext cx="0" cy="0"/>
          <a:chOff x="0" y="0"/>
          <a:chExt cx="0" cy="0"/>
        </a:xfrm>
      </p:grpSpPr>
      <p:sp>
        <p:nvSpPr>
          <p:cNvPr id="1024" name="Google Shape;1024;p7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No Integrity</a:t>
            </a:r>
            <a:endParaRPr/>
          </a:p>
        </p:txBody>
      </p:sp>
      <p:sp>
        <p:nvSpPr>
          <p:cNvPr id="1025" name="Google Shape;1025;p72"/>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64</a:t>
            </a:fld>
            <a:endParaRPr/>
          </a:p>
        </p:txBody>
      </p:sp>
      <p:sp>
        <p:nvSpPr>
          <p:cNvPr id="1026" name="Google Shape;1026;p72"/>
          <p:cNvSpPr/>
          <p:nvPr/>
        </p:nvSpPr>
        <p:spPr>
          <a:xfrm>
            <a:off x="1066800" y="2438400"/>
            <a:ext cx="2133600" cy="457200"/>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000000"/>
                </a:solidFill>
                <a:latin typeface="Cambria"/>
                <a:ea typeface="Cambria"/>
                <a:cs typeface="Cambria"/>
                <a:sym typeface="Cambria"/>
              </a:rPr>
              <a:t>m</a:t>
            </a:r>
            <a:endParaRPr/>
          </a:p>
        </p:txBody>
      </p:sp>
      <p:cxnSp>
        <p:nvCxnSpPr>
          <p:cNvPr id="1027" name="Google Shape;1027;p72"/>
          <p:cNvCxnSpPr/>
          <p:nvPr/>
        </p:nvCxnSpPr>
        <p:spPr>
          <a:xfrm>
            <a:off x="3429000" y="2667000"/>
            <a:ext cx="2286000" cy="0"/>
          </a:xfrm>
          <a:prstGeom prst="straightConnector1">
            <a:avLst/>
          </a:prstGeom>
          <a:noFill/>
          <a:ln w="25400" cap="flat" cmpd="sng">
            <a:solidFill>
              <a:schemeClr val="dk1"/>
            </a:solidFill>
            <a:prstDash val="solid"/>
            <a:round/>
            <a:headEnd type="none" w="sm" len="sm"/>
            <a:tailEnd type="stealth" w="med" len="med"/>
          </a:ln>
        </p:spPr>
      </p:cxnSp>
      <p:sp>
        <p:nvSpPr>
          <p:cNvPr id="1028" name="Google Shape;1028;p72"/>
          <p:cNvSpPr txBox="1"/>
          <p:nvPr/>
        </p:nvSpPr>
        <p:spPr>
          <a:xfrm>
            <a:off x="3763952" y="2057400"/>
            <a:ext cx="1616097"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enc  ( ⊕k )</a:t>
            </a:r>
            <a:endParaRPr/>
          </a:p>
        </p:txBody>
      </p:sp>
      <p:sp>
        <p:nvSpPr>
          <p:cNvPr id="1029" name="Google Shape;1029;p72"/>
          <p:cNvSpPr/>
          <p:nvPr/>
        </p:nvSpPr>
        <p:spPr>
          <a:xfrm>
            <a:off x="5943600" y="2438400"/>
            <a:ext cx="2133600" cy="457200"/>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000000"/>
                </a:solidFill>
                <a:latin typeface="Cambria"/>
                <a:ea typeface="Cambria"/>
                <a:cs typeface="Cambria"/>
                <a:sym typeface="Cambria"/>
              </a:rPr>
              <a:t>m ⊕ k</a:t>
            </a:r>
            <a:endParaRPr/>
          </a:p>
        </p:txBody>
      </p:sp>
      <p:sp>
        <p:nvSpPr>
          <p:cNvPr id="1030" name="Google Shape;1030;p72"/>
          <p:cNvSpPr/>
          <p:nvPr/>
        </p:nvSpPr>
        <p:spPr>
          <a:xfrm>
            <a:off x="5943600" y="3733800"/>
            <a:ext cx="2133600" cy="457200"/>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000000"/>
                </a:solidFill>
                <a:latin typeface="Cambria"/>
                <a:ea typeface="Cambria"/>
                <a:cs typeface="Cambria"/>
                <a:sym typeface="Cambria"/>
              </a:rPr>
              <a:t>m ⊕ k ⊕ evil</a:t>
            </a:r>
            <a:endParaRPr sz="2400">
              <a:solidFill>
                <a:srgbClr val="000000"/>
              </a:solidFill>
              <a:latin typeface="Cambria"/>
              <a:ea typeface="Cambria"/>
              <a:cs typeface="Cambria"/>
              <a:sym typeface="Cambria"/>
            </a:endParaRPr>
          </a:p>
        </p:txBody>
      </p:sp>
      <p:sp>
        <p:nvSpPr>
          <p:cNvPr id="1031" name="Google Shape;1031;p72"/>
          <p:cNvSpPr/>
          <p:nvPr/>
        </p:nvSpPr>
        <p:spPr>
          <a:xfrm>
            <a:off x="1066800" y="3733800"/>
            <a:ext cx="2133600" cy="457200"/>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000000"/>
                </a:solidFill>
                <a:latin typeface="Cambria"/>
                <a:ea typeface="Cambria"/>
                <a:cs typeface="Cambria"/>
                <a:sym typeface="Cambria"/>
              </a:rPr>
              <a:t>m ⊕ evil</a:t>
            </a:r>
            <a:endParaRPr sz="2400">
              <a:solidFill>
                <a:srgbClr val="000000"/>
              </a:solidFill>
              <a:latin typeface="Cambria"/>
              <a:ea typeface="Cambria"/>
              <a:cs typeface="Cambria"/>
              <a:sym typeface="Cambria"/>
            </a:endParaRPr>
          </a:p>
        </p:txBody>
      </p:sp>
      <p:cxnSp>
        <p:nvCxnSpPr>
          <p:cNvPr id="1032" name="Google Shape;1032;p72"/>
          <p:cNvCxnSpPr/>
          <p:nvPr/>
        </p:nvCxnSpPr>
        <p:spPr>
          <a:xfrm rot="10800000">
            <a:off x="3429000" y="4038600"/>
            <a:ext cx="2286000" cy="0"/>
          </a:xfrm>
          <a:prstGeom prst="straightConnector1">
            <a:avLst/>
          </a:prstGeom>
          <a:noFill/>
          <a:ln w="25400" cap="flat" cmpd="sng">
            <a:solidFill>
              <a:schemeClr val="dk1"/>
            </a:solidFill>
            <a:prstDash val="solid"/>
            <a:round/>
            <a:headEnd type="none" w="sm" len="sm"/>
            <a:tailEnd type="stealth" w="med" len="med"/>
          </a:ln>
        </p:spPr>
      </p:cxnSp>
      <p:sp>
        <p:nvSpPr>
          <p:cNvPr id="1033" name="Google Shape;1033;p72"/>
          <p:cNvSpPr txBox="1"/>
          <p:nvPr/>
        </p:nvSpPr>
        <p:spPr>
          <a:xfrm flipH="1">
            <a:off x="3832780" y="3505200"/>
            <a:ext cx="1547269"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dec ( ⊕k )</a:t>
            </a:r>
            <a:endParaRPr/>
          </a:p>
        </p:txBody>
      </p:sp>
      <p:sp>
        <p:nvSpPr>
          <p:cNvPr id="1034" name="Google Shape;1034;p72"/>
          <p:cNvSpPr/>
          <p:nvPr/>
        </p:nvSpPr>
        <p:spPr>
          <a:xfrm>
            <a:off x="1066800" y="3733800"/>
            <a:ext cx="2133600" cy="457200"/>
          </a:xfrm>
          <a:prstGeom prst="rect">
            <a:avLst/>
          </a:prstGeom>
          <a:solidFill>
            <a:schemeClr val="accent1"/>
          </a:solidFill>
          <a:ln w="25400" cap="flat" cmpd="sng">
            <a:solidFill>
              <a:srgbClr val="6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chemeClr val="lt1"/>
                </a:solidFill>
                <a:latin typeface="Cambria"/>
                <a:ea typeface="Cambria"/>
                <a:cs typeface="Cambria"/>
                <a:sym typeface="Cambria"/>
              </a:rPr>
              <a:t>?</a:t>
            </a:r>
            <a:endParaRPr/>
          </a:p>
        </p:txBody>
      </p:sp>
      <p:cxnSp>
        <p:nvCxnSpPr>
          <p:cNvPr id="1035" name="Google Shape;1035;p72"/>
          <p:cNvCxnSpPr/>
          <p:nvPr/>
        </p:nvCxnSpPr>
        <p:spPr>
          <a:xfrm>
            <a:off x="5638800" y="3581400"/>
            <a:ext cx="2667000" cy="0"/>
          </a:xfrm>
          <a:prstGeom prst="straightConnector1">
            <a:avLst/>
          </a:prstGeom>
          <a:noFill/>
          <a:ln w="254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cxnSp>
      <p:grpSp>
        <p:nvGrpSpPr>
          <p:cNvPr id="1036" name="Google Shape;1036;p72"/>
          <p:cNvGrpSpPr/>
          <p:nvPr/>
        </p:nvGrpSpPr>
        <p:grpSpPr>
          <a:xfrm>
            <a:off x="5943600" y="2575711"/>
            <a:ext cx="2828722" cy="929489"/>
            <a:chOff x="5943600" y="2575711"/>
            <a:chExt cx="2828722" cy="929489"/>
          </a:xfrm>
        </p:grpSpPr>
        <p:sp>
          <p:nvSpPr>
            <p:cNvPr id="1037" name="Google Shape;1037;p72"/>
            <p:cNvSpPr txBox="1"/>
            <p:nvPr/>
          </p:nvSpPr>
          <p:spPr>
            <a:xfrm>
              <a:off x="8077200" y="2575711"/>
              <a:ext cx="695122" cy="70788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a:solidFill>
                    <a:schemeClr val="dk1"/>
                  </a:solidFill>
                  <a:latin typeface="Cambria"/>
                  <a:ea typeface="Cambria"/>
                  <a:cs typeface="Cambria"/>
                  <a:sym typeface="Cambria"/>
                </a:rPr>
                <a:t>⊕</a:t>
              </a:r>
              <a:endParaRPr/>
            </a:p>
          </p:txBody>
        </p:sp>
        <p:sp>
          <p:nvSpPr>
            <p:cNvPr id="1038" name="Google Shape;1038;p72"/>
            <p:cNvSpPr/>
            <p:nvPr/>
          </p:nvSpPr>
          <p:spPr>
            <a:xfrm>
              <a:off x="5943600" y="3048000"/>
              <a:ext cx="2133600" cy="457200"/>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rgbClr val="000000"/>
                  </a:solidFill>
                  <a:latin typeface="Cambria"/>
                  <a:ea typeface="Cambria"/>
                  <a:cs typeface="Cambria"/>
                  <a:sym typeface="Cambria"/>
                </a:rPr>
                <a:t>evil</a:t>
              </a:r>
              <a:endParaRPr/>
            </a:p>
          </p:txBody>
        </p:sp>
      </p:grpSp>
      <p:sp>
        <p:nvSpPr>
          <p:cNvPr id="1039" name="Google Shape;1039;p72"/>
          <p:cNvSpPr/>
          <p:nvPr/>
        </p:nvSpPr>
        <p:spPr>
          <a:xfrm>
            <a:off x="5943600" y="3733800"/>
            <a:ext cx="2133600" cy="457200"/>
          </a:xfrm>
          <a:prstGeom prst="rect">
            <a:avLst/>
          </a:prstGeom>
          <a:solidFill>
            <a:schemeClr val="accent1"/>
          </a:solidFill>
          <a:ln w="25400" cap="flat" cmpd="sng">
            <a:solidFill>
              <a:srgbClr val="6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a:solidFill>
                  <a:srgbClr val="FFFFFF"/>
                </a:solidFill>
                <a:latin typeface="Cambria"/>
                <a:ea typeface="Cambria"/>
                <a:cs typeface="Cambria"/>
                <a:sym typeface="Cambria"/>
              </a:rPr>
              <a:t>?</a:t>
            </a:r>
            <a:endParaRPr/>
          </a:p>
        </p:txBody>
      </p:sp>
      <p:sp>
        <p:nvSpPr>
          <p:cNvPr id="1040" name="Google Shape;1040;p72"/>
          <p:cNvSpPr/>
          <p:nvPr/>
        </p:nvSpPr>
        <p:spPr>
          <a:xfrm>
            <a:off x="5943600" y="1600200"/>
            <a:ext cx="2057400" cy="457200"/>
          </a:xfrm>
          <a:prstGeom prst="roundRect">
            <a:avLst>
              <a:gd name="adj" fmla="val 16667"/>
            </a:avLst>
          </a:prstGeom>
          <a:solidFill>
            <a:schemeClr val="lt1"/>
          </a:solidFill>
          <a:ln w="25400" cap="flat" cmpd="sng">
            <a:solidFill>
              <a:schemeClr val="accent1"/>
            </a:solidFill>
            <a:prstDash val="solid"/>
            <a:miter lim="800000"/>
            <a:headEnd type="none" w="sm" len="sm"/>
            <a:tailEnd type="none" w="sm" len="sm"/>
          </a:ln>
        </p:spPr>
        <p:txBody>
          <a:bodyPr spcFirstLastPara="1" wrap="square" lIns="0" tIns="0" rIns="0" bIns="0" anchor="ctr" anchorCtr="1">
            <a:noAutofit/>
          </a:bodyPr>
          <a:lstStyle/>
          <a:p>
            <a:pPr marL="0" marR="0" lvl="0" indent="0" algn="ctr" rtl="0">
              <a:spcBef>
                <a:spcPts val="0"/>
              </a:spcBef>
              <a:spcAft>
                <a:spcPts val="0"/>
              </a:spcAft>
              <a:buNone/>
            </a:pPr>
            <a:r>
              <a:rPr lang="en-US" sz="2400">
                <a:solidFill>
                  <a:srgbClr val="000000"/>
                </a:solidFill>
                <a:latin typeface="Cambria"/>
                <a:ea typeface="Cambria"/>
                <a:cs typeface="Cambria"/>
                <a:sym typeface="Cambria"/>
              </a:rPr>
              <a:t>Eve</a:t>
            </a:r>
            <a:endParaRPr/>
          </a:p>
        </p:txBody>
      </p:sp>
      <p:sp>
        <p:nvSpPr>
          <p:cNvPr id="1041" name="Google Shape;1041;p72"/>
          <p:cNvSpPr/>
          <p:nvPr/>
        </p:nvSpPr>
        <p:spPr>
          <a:xfrm>
            <a:off x="685800" y="5492753"/>
            <a:ext cx="7620000" cy="83099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mbria"/>
                <a:ea typeface="Cambria"/>
                <a:cs typeface="Cambria"/>
                <a:sym typeface="Cambria"/>
              </a:rPr>
              <a:t>Modifications to ciphertext are </a:t>
            </a:r>
            <a:r>
              <a:rPr lang="en-US" sz="2400" b="1">
                <a:solidFill>
                  <a:schemeClr val="dk1"/>
                </a:solidFill>
                <a:latin typeface="Cambria"/>
                <a:ea typeface="Cambria"/>
                <a:cs typeface="Cambria"/>
                <a:sym typeface="Cambria"/>
              </a:rPr>
              <a:t>undetected</a:t>
            </a:r>
            <a:r>
              <a:rPr lang="en-US" sz="2400">
                <a:solidFill>
                  <a:schemeClr val="dk1"/>
                </a:solidFill>
                <a:latin typeface="Cambria"/>
                <a:ea typeface="Cambria"/>
                <a:cs typeface="Cambria"/>
                <a:sym typeface="Cambria"/>
              </a:rPr>
              <a:t> and have predictable impact on plaintext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039"/>
                                        </p:tgtEl>
                                      </p:cBhvr>
                                    </p:animEffect>
                                    <p:set>
                                      <p:cBhvr>
                                        <p:cTn id="19" dur="1" fill="hold">
                                          <p:stCondLst>
                                            <p:cond delay="500"/>
                                          </p:stCondLst>
                                        </p:cTn>
                                        <p:tgtEl>
                                          <p:spTgt spid="103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03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033"/>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03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3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nodeType="clickEffect">
                                  <p:stCondLst>
                                    <p:cond delay="0"/>
                                  </p:stCondLst>
                                  <p:childTnLst>
                                    <p:animEffect transition="out" filter="fade">
                                      <p:cBhvr>
                                        <p:cTn id="33" dur="500"/>
                                        <p:tgtEl>
                                          <p:spTgt spid="1034"/>
                                        </p:tgtEl>
                                      </p:cBhvr>
                                    </p:animEffect>
                                    <p:set>
                                      <p:cBhvr>
                                        <p:cTn id="34" dur="1" fill="hold">
                                          <p:stCondLst>
                                            <p:cond delay="500"/>
                                          </p:stCondLst>
                                        </p:cTn>
                                        <p:tgtEl>
                                          <p:spTgt spid="10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sp>
        <p:nvSpPr>
          <p:cNvPr id="1047" name="Google Shape;1047;p73"/>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No Integrity</a:t>
            </a:r>
            <a:endParaRPr/>
          </a:p>
        </p:txBody>
      </p:sp>
      <p:sp>
        <p:nvSpPr>
          <p:cNvPr id="1048" name="Google Shape;1048;p73"/>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65</a:t>
            </a:fld>
            <a:endParaRPr/>
          </a:p>
        </p:txBody>
      </p:sp>
      <p:pic>
        <p:nvPicPr>
          <p:cNvPr id="1049" name="Google Shape;1049;p73"/>
          <p:cNvPicPr preferRelativeResize="0"/>
          <p:nvPr/>
        </p:nvPicPr>
        <p:blipFill rotWithShape="1">
          <a:blip r:embed="rId3">
            <a:alphaModFix/>
          </a:blip>
          <a:srcRect/>
          <a:stretch/>
        </p:blipFill>
        <p:spPr>
          <a:xfrm>
            <a:off x="492725" y="1905000"/>
            <a:ext cx="8104762" cy="3380952"/>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53"/>
        <p:cNvGrpSpPr/>
        <p:nvPr/>
      </p:nvGrpSpPr>
      <p:grpSpPr>
        <a:xfrm>
          <a:off x="0" y="0"/>
          <a:ext cx="0" cy="0"/>
          <a:chOff x="0" y="0"/>
          <a:chExt cx="0" cy="0"/>
        </a:xfrm>
      </p:grpSpPr>
      <p:sp>
        <p:nvSpPr>
          <p:cNvPr id="1054" name="Google Shape;1054;p74"/>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Question</a:t>
            </a:r>
            <a:endParaRPr/>
          </a:p>
        </p:txBody>
      </p:sp>
      <p:sp>
        <p:nvSpPr>
          <p:cNvPr id="1055" name="Google Shape;1055;p74"/>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t>Eve knows that Alice would send either </a:t>
            </a:r>
            <a:endParaRPr/>
          </a:p>
          <a:p>
            <a:pPr marL="635000" lvl="1" indent="-292100" algn="l" rtl="0">
              <a:spcBef>
                <a:spcPts val="560"/>
              </a:spcBef>
              <a:spcAft>
                <a:spcPts val="0"/>
              </a:spcAft>
              <a:buSzPts val="2800"/>
              <a:buChar char="–"/>
            </a:pPr>
            <a:r>
              <a:rPr lang="en-US"/>
              <a:t>Y = (01011001 ) or </a:t>
            </a:r>
            <a:endParaRPr/>
          </a:p>
          <a:p>
            <a:pPr marL="635000" lvl="1" indent="-292100" algn="l" rtl="0">
              <a:spcBef>
                <a:spcPts val="560"/>
              </a:spcBef>
              <a:spcAft>
                <a:spcPts val="0"/>
              </a:spcAft>
              <a:buSzPts val="2800"/>
              <a:buChar char="–"/>
            </a:pPr>
            <a:r>
              <a:rPr lang="en-US"/>
              <a:t>N = (01001110)  </a:t>
            </a:r>
            <a:endParaRPr/>
          </a:p>
          <a:p>
            <a:pPr marL="292100" lvl="0" indent="-292100" algn="l" rtl="0">
              <a:spcBef>
                <a:spcPts val="640"/>
              </a:spcBef>
              <a:spcAft>
                <a:spcPts val="0"/>
              </a:spcAft>
              <a:buSzPts val="3200"/>
              <a:buChar char="•"/>
            </a:pPr>
            <a:r>
              <a:rPr lang="en-US"/>
              <a:t>Eve wants to mislead Bob, so if Alice sends Y, he wants to change it to N and vice versa, How can Eve do so?</a:t>
            </a:r>
            <a:endParaRPr/>
          </a:p>
          <a:p>
            <a:pPr marL="292100" lvl="0" indent="-88900" algn="l" rtl="0">
              <a:spcBef>
                <a:spcPts val="640"/>
              </a:spcBef>
              <a:spcAft>
                <a:spcPts val="0"/>
              </a:spcAft>
              <a:buSzPts val="3200"/>
              <a:buNone/>
            </a:pPr>
            <a:endParaRPr/>
          </a:p>
        </p:txBody>
      </p:sp>
      <p:sp>
        <p:nvSpPr>
          <p:cNvPr id="1056" name="Google Shape;1056;p74"/>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61"/>
        <p:cNvGrpSpPr/>
        <p:nvPr/>
      </p:nvGrpSpPr>
      <p:grpSpPr>
        <a:xfrm>
          <a:off x="0" y="0"/>
          <a:ext cx="0" cy="0"/>
          <a:chOff x="0" y="0"/>
          <a:chExt cx="0" cy="0"/>
        </a:xfrm>
      </p:grpSpPr>
      <p:sp>
        <p:nvSpPr>
          <p:cNvPr id="1062" name="Google Shape;1062;p75"/>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The “Bad News” Theorem</a:t>
            </a:r>
            <a:endParaRPr/>
          </a:p>
        </p:txBody>
      </p:sp>
      <p:sp>
        <p:nvSpPr>
          <p:cNvPr id="1063" name="Google Shape;1063;p75"/>
          <p:cNvSpPr txBox="1">
            <a:spLocks noGrp="1"/>
          </p:cNvSpPr>
          <p:nvPr>
            <p:ph type="body" idx="1"/>
          </p:nvPr>
        </p:nvSpPr>
        <p:spPr>
          <a:xfrm>
            <a:off x="457200" y="1371601"/>
            <a:ext cx="8229600" cy="1828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3200"/>
              <a:buNone/>
            </a:pPr>
            <a:r>
              <a:rPr lang="en-US" u="sng"/>
              <a:t>Theorem</a:t>
            </a:r>
            <a:r>
              <a:rPr lang="en-US"/>
              <a:t>: Perfect secrecy requires |K| &gt;= |M|</a:t>
            </a:r>
            <a:endParaRPr/>
          </a:p>
        </p:txBody>
      </p:sp>
      <p:sp>
        <p:nvSpPr>
          <p:cNvPr id="1064" name="Google Shape;1064;p75"/>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67</a:t>
            </a:fld>
            <a:endParaRPr/>
          </a:p>
        </p:txBody>
      </p:sp>
      <p:grpSp>
        <p:nvGrpSpPr>
          <p:cNvPr id="1065" name="Google Shape;1065;p75"/>
          <p:cNvGrpSpPr/>
          <p:nvPr/>
        </p:nvGrpSpPr>
        <p:grpSpPr>
          <a:xfrm>
            <a:off x="3087099" y="2743200"/>
            <a:ext cx="3124200" cy="2514600"/>
            <a:chOff x="2362200" y="2667000"/>
            <a:chExt cx="4419600" cy="3124200"/>
          </a:xfrm>
        </p:grpSpPr>
        <p:sp>
          <p:nvSpPr>
            <p:cNvPr id="1066" name="Google Shape;1066;p75"/>
            <p:cNvSpPr/>
            <p:nvPr/>
          </p:nvSpPr>
          <p:spPr>
            <a:xfrm>
              <a:off x="2362200" y="2667000"/>
              <a:ext cx="4419600" cy="3124200"/>
            </a:xfrm>
            <a:prstGeom prst="ellipse">
              <a:avLst/>
            </a:prstGeom>
            <a:solidFill>
              <a:schemeClr val="lt1"/>
            </a:solidFill>
            <a:ln w="25400" cap="flat" cmpd="sng">
              <a:solidFill>
                <a:schemeClr val="dk1"/>
              </a:solidFill>
              <a:prstDash val="solid"/>
              <a:round/>
              <a:headEnd type="none" w="sm" len="sm"/>
              <a:tailEnd type="none" w="sm" len="sm"/>
            </a:ln>
          </p:spPr>
          <p:txBody>
            <a:bodyPr spcFirstLastPara="1" wrap="square" lIns="0" tIns="0" rIns="0" bIns="0" anchor="ctr" anchorCtr="1">
              <a:noAutofit/>
            </a:bodyPr>
            <a:lstStyle/>
            <a:p>
              <a:pPr marL="0" marR="0" lvl="0" indent="0" algn="ctr" rtl="0">
                <a:spcBef>
                  <a:spcPts val="0"/>
                </a:spcBef>
                <a:spcAft>
                  <a:spcPts val="0"/>
                </a:spcAft>
                <a:buNone/>
              </a:pPr>
              <a:endParaRPr sz="2400">
                <a:solidFill>
                  <a:schemeClr val="lt1"/>
                </a:solidFill>
                <a:latin typeface="Cambria"/>
                <a:ea typeface="Cambria"/>
                <a:cs typeface="Cambria"/>
                <a:sym typeface="Cambria"/>
              </a:endParaRPr>
            </a:p>
          </p:txBody>
        </p:sp>
        <p:sp>
          <p:nvSpPr>
            <p:cNvPr id="1067" name="Google Shape;1067;p75"/>
            <p:cNvSpPr/>
            <p:nvPr/>
          </p:nvSpPr>
          <p:spPr>
            <a:xfrm>
              <a:off x="3429000" y="3429000"/>
              <a:ext cx="533400" cy="381000"/>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0" tIns="0" rIns="0" bIns="0" anchor="ctr" anchorCtr="1">
              <a:noAutofit/>
            </a:bodyPr>
            <a:lstStyle/>
            <a:p>
              <a:pPr marL="0" marR="0" lvl="0" indent="0" algn="ctr" rtl="0">
                <a:spcBef>
                  <a:spcPts val="0"/>
                </a:spcBef>
                <a:spcAft>
                  <a:spcPts val="0"/>
                </a:spcAft>
                <a:buNone/>
              </a:pPr>
              <a:endParaRPr sz="2400">
                <a:solidFill>
                  <a:schemeClr val="lt1"/>
                </a:solidFill>
                <a:latin typeface="Cambria"/>
                <a:ea typeface="Cambria"/>
                <a:cs typeface="Cambria"/>
                <a:sym typeface="Cambria"/>
              </a:endParaRPr>
            </a:p>
          </p:txBody>
        </p:sp>
        <p:sp>
          <p:nvSpPr>
            <p:cNvPr id="1068" name="Google Shape;1068;p75"/>
            <p:cNvSpPr/>
            <p:nvPr/>
          </p:nvSpPr>
          <p:spPr>
            <a:xfrm>
              <a:off x="4953000" y="3447976"/>
              <a:ext cx="533400" cy="381000"/>
            </a:xfrm>
            <a:prstGeom prst="ellipse">
              <a:avLst/>
            </a:prstGeom>
            <a:solidFill>
              <a:schemeClr val="dk1"/>
            </a:solidFill>
            <a:ln w="25400" cap="flat" cmpd="sng">
              <a:solidFill>
                <a:schemeClr val="dk1"/>
              </a:solidFill>
              <a:prstDash val="solid"/>
              <a:round/>
              <a:headEnd type="none" w="sm" len="sm"/>
              <a:tailEnd type="none" w="sm" len="sm"/>
            </a:ln>
          </p:spPr>
          <p:txBody>
            <a:bodyPr spcFirstLastPara="1" wrap="square" lIns="0" tIns="0" rIns="0" bIns="0" anchor="ctr" anchorCtr="1">
              <a:noAutofit/>
            </a:bodyPr>
            <a:lstStyle/>
            <a:p>
              <a:pPr marL="0" marR="0" lvl="0" indent="0" algn="ctr" rtl="0">
                <a:spcBef>
                  <a:spcPts val="0"/>
                </a:spcBef>
                <a:spcAft>
                  <a:spcPts val="0"/>
                </a:spcAft>
                <a:buNone/>
              </a:pPr>
              <a:endParaRPr sz="2400">
                <a:solidFill>
                  <a:schemeClr val="lt1"/>
                </a:solidFill>
                <a:latin typeface="Cambria"/>
                <a:ea typeface="Cambria"/>
                <a:cs typeface="Cambria"/>
                <a:sym typeface="Cambria"/>
              </a:endParaRPr>
            </a:p>
          </p:txBody>
        </p:sp>
        <p:sp>
          <p:nvSpPr>
            <p:cNvPr id="1069" name="Google Shape;1069;p75"/>
            <p:cNvSpPr/>
            <p:nvPr/>
          </p:nvSpPr>
          <p:spPr>
            <a:xfrm>
              <a:off x="3485399" y="4656993"/>
              <a:ext cx="2001001" cy="346388"/>
            </a:xfrm>
            <a:custGeom>
              <a:avLst/>
              <a:gdLst/>
              <a:ahLst/>
              <a:cxnLst/>
              <a:rect l="l" t="t" r="r" b="b"/>
              <a:pathLst>
                <a:path w="2001001" h="346388" extrusionOk="0">
                  <a:moveTo>
                    <a:pt x="0" y="346388"/>
                  </a:moveTo>
                  <a:cubicBezTo>
                    <a:pt x="38481" y="327144"/>
                    <a:pt x="77834" y="309554"/>
                    <a:pt x="115442" y="288657"/>
                  </a:cubicBezTo>
                  <a:cubicBezTo>
                    <a:pt x="227335" y="226483"/>
                    <a:pt x="118514" y="268388"/>
                    <a:pt x="230884" y="230926"/>
                  </a:cubicBezTo>
                  <a:cubicBezTo>
                    <a:pt x="269365" y="205268"/>
                    <a:pt x="302450" y="168579"/>
                    <a:pt x="346327" y="153951"/>
                  </a:cubicBezTo>
                  <a:cubicBezTo>
                    <a:pt x="365567" y="147536"/>
                    <a:pt x="385908" y="143779"/>
                    <a:pt x="404048" y="134707"/>
                  </a:cubicBezTo>
                  <a:cubicBezTo>
                    <a:pt x="424731" y="124363"/>
                    <a:pt x="441086" y="106563"/>
                    <a:pt x="461769" y="96219"/>
                  </a:cubicBezTo>
                  <a:cubicBezTo>
                    <a:pt x="508476" y="72861"/>
                    <a:pt x="567386" y="70909"/>
                    <a:pt x="615692" y="57732"/>
                  </a:cubicBezTo>
                  <a:cubicBezTo>
                    <a:pt x="884231" y="-15518"/>
                    <a:pt x="592943" y="46888"/>
                    <a:pt x="827337" y="0"/>
                  </a:cubicBezTo>
                  <a:cubicBezTo>
                    <a:pt x="1013327" y="6415"/>
                    <a:pt x="1199548" y="7984"/>
                    <a:pt x="1385308" y="19244"/>
                  </a:cubicBezTo>
                  <a:cubicBezTo>
                    <a:pt x="1411703" y="20844"/>
                    <a:pt x="1436456" y="32751"/>
                    <a:pt x="1462270" y="38488"/>
                  </a:cubicBezTo>
                  <a:cubicBezTo>
                    <a:pt x="1494194" y="45583"/>
                    <a:pt x="1526405" y="51317"/>
                    <a:pt x="1558472" y="57732"/>
                  </a:cubicBezTo>
                  <a:cubicBezTo>
                    <a:pt x="1616439" y="96383"/>
                    <a:pt x="1624804" y="105408"/>
                    <a:pt x="1693155" y="134707"/>
                  </a:cubicBezTo>
                  <a:cubicBezTo>
                    <a:pt x="1711796" y="142698"/>
                    <a:pt x="1731636" y="147536"/>
                    <a:pt x="1750876" y="153951"/>
                  </a:cubicBezTo>
                  <a:cubicBezTo>
                    <a:pt x="1812861" y="215947"/>
                    <a:pt x="1801140" y="216396"/>
                    <a:pt x="1885559" y="250169"/>
                  </a:cubicBezTo>
                  <a:cubicBezTo>
                    <a:pt x="1923220" y="265236"/>
                    <a:pt x="2001001" y="288657"/>
                    <a:pt x="2001001" y="288657"/>
                  </a:cubicBezTo>
                </a:path>
              </a:pathLst>
            </a:custGeom>
            <a:noFill/>
            <a:ln w="38100" cap="flat" cmpd="sng">
              <a:solidFill>
                <a:schemeClr val="dk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mbria"/>
                <a:ea typeface="Cambria"/>
                <a:cs typeface="Cambria"/>
                <a:sym typeface="Cambria"/>
              </a:endParaRPr>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76"/>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Kerckhoffs’ Principle</a:t>
            </a:r>
            <a:endParaRPr/>
          </a:p>
        </p:txBody>
      </p:sp>
      <p:sp>
        <p:nvSpPr>
          <p:cNvPr id="1076" name="Google Shape;1076;p76"/>
          <p:cNvSpPr txBox="1">
            <a:spLocks noGrp="1"/>
          </p:cNvSpPr>
          <p:nvPr>
            <p:ph type="body" idx="1"/>
          </p:nvPr>
        </p:nvSpPr>
        <p:spPr>
          <a:xfrm>
            <a:off x="457200" y="1295400"/>
            <a:ext cx="8229600" cy="48307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2800"/>
              <a:buChar char="•"/>
            </a:pPr>
            <a:r>
              <a:rPr lang="en-US" sz="2800"/>
              <a:t>What Is Kerckhoff’s Principle?</a:t>
            </a:r>
            <a:endParaRPr/>
          </a:p>
          <a:p>
            <a:pPr marL="0" lvl="0" indent="0" algn="l" rtl="0">
              <a:spcBef>
                <a:spcPts val="560"/>
              </a:spcBef>
              <a:spcAft>
                <a:spcPts val="0"/>
              </a:spcAft>
              <a:buSzPts val="2800"/>
              <a:buNone/>
            </a:pPr>
            <a:r>
              <a:rPr lang="en-US" sz="2800" i="1"/>
              <a:t>    “a cryptosystem should be secure even if everything about the system, except the key, is public knowledge.”</a:t>
            </a:r>
            <a:endParaRPr/>
          </a:p>
          <a:p>
            <a:pPr marL="0" lvl="0" indent="0" algn="l" rtl="0">
              <a:spcBef>
                <a:spcPts val="560"/>
              </a:spcBef>
              <a:spcAft>
                <a:spcPts val="0"/>
              </a:spcAft>
              <a:buSzPts val="2800"/>
              <a:buNone/>
            </a:pPr>
            <a:endParaRPr sz="2800"/>
          </a:p>
          <a:p>
            <a:pPr marL="292100" lvl="0" indent="-292100" algn="l" rtl="0">
              <a:spcBef>
                <a:spcPts val="560"/>
              </a:spcBef>
              <a:spcAft>
                <a:spcPts val="0"/>
              </a:spcAft>
              <a:buSzPts val="2800"/>
              <a:buChar char="•"/>
            </a:pPr>
            <a:r>
              <a:rPr lang="en-US" sz="2800"/>
              <a:t>Kerckhoff’s Principle – Connections to Shannon’s Maxim</a:t>
            </a:r>
            <a:endParaRPr/>
          </a:p>
          <a:p>
            <a:pPr marL="0" lvl="0" indent="0" algn="l" rtl="0">
              <a:spcBef>
                <a:spcPts val="560"/>
              </a:spcBef>
              <a:spcAft>
                <a:spcPts val="0"/>
              </a:spcAft>
              <a:buSzPts val="2800"/>
              <a:buNone/>
            </a:pPr>
            <a:r>
              <a:rPr lang="en-US" sz="2800" i="1"/>
              <a:t>     “one ought to design systems under the assumption that the enemy will immediately gain full familiarity with them.”</a:t>
            </a:r>
            <a:endParaRPr/>
          </a:p>
        </p:txBody>
      </p:sp>
      <p:sp>
        <p:nvSpPr>
          <p:cNvPr id="1077" name="Google Shape;1077;p76"/>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7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77"/>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Summary</a:t>
            </a:r>
            <a:endParaRPr/>
          </a:p>
        </p:txBody>
      </p:sp>
      <p:sp>
        <p:nvSpPr>
          <p:cNvPr id="1083" name="Google Shape;1083;p77"/>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a:t>Cryptography is a awesome tool</a:t>
            </a:r>
            <a:endParaRPr/>
          </a:p>
          <a:p>
            <a:pPr marL="635000" lvl="1" indent="-292100" algn="l" rtl="0">
              <a:spcBef>
                <a:spcPts val="560"/>
              </a:spcBef>
              <a:spcAft>
                <a:spcPts val="0"/>
              </a:spcAft>
              <a:buSzPts val="2800"/>
              <a:buChar char="–"/>
            </a:pPr>
            <a:r>
              <a:rPr lang="en-US"/>
              <a:t>But not a complete solution to security</a:t>
            </a:r>
            <a:endParaRPr/>
          </a:p>
          <a:p>
            <a:pPr marL="635000" lvl="1" indent="-292100" algn="l" rtl="0">
              <a:spcBef>
                <a:spcPts val="560"/>
              </a:spcBef>
              <a:spcAft>
                <a:spcPts val="0"/>
              </a:spcAft>
              <a:buSzPts val="2800"/>
              <a:buChar char="–"/>
            </a:pPr>
            <a:r>
              <a:rPr lang="en-US"/>
              <a:t>Authenticity, Integrity, Secrecy</a:t>
            </a:r>
            <a:endParaRPr/>
          </a:p>
          <a:p>
            <a:pPr marL="292100" lvl="0" indent="-88900" algn="l" rtl="0">
              <a:spcBef>
                <a:spcPts val="640"/>
              </a:spcBef>
              <a:spcAft>
                <a:spcPts val="0"/>
              </a:spcAft>
              <a:buSzPts val="3200"/>
              <a:buNone/>
            </a:pPr>
            <a:endParaRPr/>
          </a:p>
          <a:p>
            <a:pPr marL="292100" lvl="0" indent="-292100" algn="l" rtl="0">
              <a:spcBef>
                <a:spcPts val="640"/>
              </a:spcBef>
              <a:spcAft>
                <a:spcPts val="0"/>
              </a:spcAft>
              <a:buSzPts val="3200"/>
              <a:buChar char="•"/>
            </a:pPr>
            <a:r>
              <a:rPr lang="en-US"/>
              <a:t>Perfect secrecy and OTP</a:t>
            </a:r>
            <a:endParaRPr/>
          </a:p>
          <a:p>
            <a:pPr marL="635000" lvl="1" indent="-292100" algn="l" rtl="0">
              <a:spcBef>
                <a:spcPts val="560"/>
              </a:spcBef>
              <a:spcAft>
                <a:spcPts val="0"/>
              </a:spcAft>
              <a:buSzPts val="2800"/>
              <a:buChar char="–"/>
            </a:pPr>
            <a:r>
              <a:rPr lang="en-US"/>
              <a:t>Good news and Bad News</a:t>
            </a:r>
            <a:endParaRPr/>
          </a:p>
          <a:p>
            <a:pPr marL="342900" lvl="1" indent="0" algn="l" rtl="0">
              <a:spcBef>
                <a:spcPts val="560"/>
              </a:spcBef>
              <a:spcAft>
                <a:spcPts val="0"/>
              </a:spcAft>
              <a:buSzPts val="2800"/>
              <a:buNone/>
            </a:pPr>
            <a:endParaRPr/>
          </a:p>
        </p:txBody>
      </p:sp>
      <p:sp>
        <p:nvSpPr>
          <p:cNvPr id="1084" name="Google Shape;1084;p77"/>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9"/>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rgbClr val="990000"/>
              </a:buClr>
              <a:buSzPts val="3200"/>
              <a:buFont typeface="Calibri"/>
              <a:buNone/>
            </a:pPr>
            <a:r>
              <a:rPr lang="en-US" sz="3200">
                <a:solidFill>
                  <a:srgbClr val="990000"/>
                </a:solidFill>
              </a:rPr>
              <a:t>Goal: Protect Alice’s Communications with Bob</a:t>
            </a:r>
            <a:endParaRPr/>
          </a:p>
        </p:txBody>
      </p:sp>
      <p:pic>
        <p:nvPicPr>
          <p:cNvPr id="318" name="Google Shape;318;p9"/>
          <p:cNvPicPr preferRelativeResize="0"/>
          <p:nvPr/>
        </p:nvPicPr>
        <p:blipFill rotWithShape="1">
          <a:blip r:embed="rId3">
            <a:alphaModFix/>
          </a:blip>
          <a:srcRect/>
          <a:stretch/>
        </p:blipFill>
        <p:spPr>
          <a:xfrm>
            <a:off x="8156009" y="2908059"/>
            <a:ext cx="661157" cy="755608"/>
          </a:xfrm>
          <a:prstGeom prst="rect">
            <a:avLst/>
          </a:prstGeom>
          <a:noFill/>
          <a:ln>
            <a:noFill/>
          </a:ln>
        </p:spPr>
      </p:pic>
      <p:cxnSp>
        <p:nvCxnSpPr>
          <p:cNvPr id="319" name="Google Shape;319;p9"/>
          <p:cNvCxnSpPr/>
          <p:nvPr/>
        </p:nvCxnSpPr>
        <p:spPr>
          <a:xfrm rot="10800000">
            <a:off x="915499" y="3231626"/>
            <a:ext cx="1227013" cy="0"/>
          </a:xfrm>
          <a:prstGeom prst="straightConnector1">
            <a:avLst/>
          </a:prstGeom>
          <a:noFill/>
          <a:ln w="19050" cap="flat" cmpd="sng">
            <a:solidFill>
              <a:schemeClr val="dk1"/>
            </a:solidFill>
            <a:prstDash val="solid"/>
            <a:round/>
            <a:headEnd type="stealth" w="med" len="med"/>
            <a:tailEnd type="none" w="sm" len="sm"/>
          </a:ln>
        </p:spPr>
      </p:cxnSp>
      <p:cxnSp>
        <p:nvCxnSpPr>
          <p:cNvPr id="320" name="Google Shape;320;p9"/>
          <p:cNvCxnSpPr/>
          <p:nvPr/>
        </p:nvCxnSpPr>
        <p:spPr>
          <a:xfrm rot="10800000">
            <a:off x="3928653" y="3252509"/>
            <a:ext cx="1216831" cy="0"/>
          </a:xfrm>
          <a:prstGeom prst="straightConnector1">
            <a:avLst/>
          </a:prstGeom>
          <a:noFill/>
          <a:ln w="19050" cap="flat" cmpd="sng">
            <a:solidFill>
              <a:schemeClr val="dk1"/>
            </a:solidFill>
            <a:prstDash val="solid"/>
            <a:round/>
            <a:headEnd type="stealth" w="med" len="med"/>
            <a:tailEnd type="none" w="sm" len="sm"/>
          </a:ln>
        </p:spPr>
      </p:cxnSp>
      <p:sp>
        <p:nvSpPr>
          <p:cNvPr id="321" name="Google Shape;321;p9"/>
          <p:cNvSpPr/>
          <p:nvPr/>
        </p:nvSpPr>
        <p:spPr>
          <a:xfrm>
            <a:off x="5226582" y="4327937"/>
            <a:ext cx="18473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Cambria"/>
              <a:buNone/>
            </a:pPr>
            <a:endParaRPr sz="1400" b="0" i="1" u="none" strike="noStrike" cap="none">
              <a:solidFill>
                <a:srgbClr val="FFFFFF"/>
              </a:solidFill>
              <a:latin typeface="Constantia"/>
              <a:ea typeface="Constantia"/>
              <a:cs typeface="Constantia"/>
              <a:sym typeface="Constantia"/>
            </a:endParaRPr>
          </a:p>
        </p:txBody>
      </p:sp>
      <p:sp>
        <p:nvSpPr>
          <p:cNvPr id="322" name="Google Shape;322;p9"/>
          <p:cNvSpPr txBox="1"/>
          <p:nvPr/>
        </p:nvSpPr>
        <p:spPr>
          <a:xfrm>
            <a:off x="956559" y="1825013"/>
            <a:ext cx="1084965"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plaintext</a:t>
            </a:r>
            <a:endParaRPr sz="1800" b="0" i="0" u="none" strike="noStrike" cap="none">
              <a:solidFill>
                <a:srgbClr val="000000"/>
              </a:solidFill>
              <a:latin typeface="Constantia"/>
              <a:ea typeface="Constantia"/>
              <a:cs typeface="Constantia"/>
              <a:sym typeface="Constantia"/>
            </a:endParaRPr>
          </a:p>
        </p:txBody>
      </p:sp>
      <p:sp>
        <p:nvSpPr>
          <p:cNvPr id="323" name="Google Shape;323;p9"/>
          <p:cNvSpPr txBox="1"/>
          <p:nvPr/>
        </p:nvSpPr>
        <p:spPr>
          <a:xfrm>
            <a:off x="2273132" y="2931920"/>
            <a:ext cx="1536868" cy="707886"/>
          </a:xfrm>
          <a:prstGeom prst="rect">
            <a:avLst/>
          </a:prstGeom>
          <a:noFill/>
          <a:ln w="19050" cap="flat" cmpd="sng">
            <a:solidFill>
              <a:srgbClr val="3366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Encryption</a:t>
            </a:r>
            <a:endParaRPr/>
          </a:p>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Algorithm</a:t>
            </a:r>
            <a:endParaRPr/>
          </a:p>
        </p:txBody>
      </p:sp>
      <p:sp>
        <p:nvSpPr>
          <p:cNvPr id="324" name="Google Shape;324;p9"/>
          <p:cNvSpPr txBox="1"/>
          <p:nvPr/>
        </p:nvSpPr>
        <p:spPr>
          <a:xfrm>
            <a:off x="4077202" y="4284209"/>
            <a:ext cx="1248705"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ciphertext</a:t>
            </a:r>
            <a:endParaRPr sz="1800" b="0" i="0" u="none" strike="noStrike" cap="none">
              <a:solidFill>
                <a:srgbClr val="000000"/>
              </a:solidFill>
              <a:latin typeface="Constantia"/>
              <a:ea typeface="Constantia"/>
              <a:cs typeface="Constantia"/>
              <a:sym typeface="Constantia"/>
            </a:endParaRPr>
          </a:p>
        </p:txBody>
      </p:sp>
      <p:sp>
        <p:nvSpPr>
          <p:cNvPr id="325" name="Google Shape;325;p9"/>
          <p:cNvSpPr txBox="1"/>
          <p:nvPr/>
        </p:nvSpPr>
        <p:spPr>
          <a:xfrm>
            <a:off x="5283836" y="2931920"/>
            <a:ext cx="1536868" cy="707886"/>
          </a:xfrm>
          <a:prstGeom prst="rect">
            <a:avLst/>
          </a:prstGeom>
          <a:noFill/>
          <a:ln w="19050" cap="flat" cmpd="sng">
            <a:solidFill>
              <a:srgbClr val="3366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Decryption</a:t>
            </a:r>
            <a:endParaRPr/>
          </a:p>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Algorithm</a:t>
            </a:r>
            <a:endParaRPr/>
          </a:p>
        </p:txBody>
      </p:sp>
      <p:cxnSp>
        <p:nvCxnSpPr>
          <p:cNvPr id="326" name="Google Shape;326;p9"/>
          <p:cNvCxnSpPr/>
          <p:nvPr/>
        </p:nvCxnSpPr>
        <p:spPr>
          <a:xfrm rot="10800000">
            <a:off x="6913778" y="3252509"/>
            <a:ext cx="1216831" cy="0"/>
          </a:xfrm>
          <a:prstGeom prst="straightConnector1">
            <a:avLst/>
          </a:prstGeom>
          <a:noFill/>
          <a:ln w="19050" cap="flat" cmpd="sng">
            <a:solidFill>
              <a:schemeClr val="dk1"/>
            </a:solidFill>
            <a:prstDash val="solid"/>
            <a:round/>
            <a:headEnd type="stealth" w="med" len="med"/>
            <a:tailEnd type="none" w="sm" len="sm"/>
          </a:ln>
        </p:spPr>
      </p:cxnSp>
      <p:sp>
        <p:nvSpPr>
          <p:cNvPr id="327" name="Google Shape;327;p9"/>
          <p:cNvSpPr txBox="1"/>
          <p:nvPr/>
        </p:nvSpPr>
        <p:spPr>
          <a:xfrm>
            <a:off x="7007519" y="1875813"/>
            <a:ext cx="1084965"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plaintext</a:t>
            </a:r>
            <a:endParaRPr sz="1800" b="0" i="0" u="none" strike="noStrike" cap="none">
              <a:solidFill>
                <a:srgbClr val="000000"/>
              </a:solidFill>
              <a:latin typeface="Constantia"/>
              <a:ea typeface="Constantia"/>
              <a:cs typeface="Constantia"/>
              <a:sym typeface="Constantia"/>
            </a:endParaRPr>
          </a:p>
        </p:txBody>
      </p:sp>
      <p:sp>
        <p:nvSpPr>
          <p:cNvPr id="328" name="Google Shape;328;p9"/>
          <p:cNvSpPr txBox="1"/>
          <p:nvPr/>
        </p:nvSpPr>
        <p:spPr>
          <a:xfrm>
            <a:off x="7978967" y="3820705"/>
            <a:ext cx="103176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Bob</a:t>
            </a:r>
            <a:endParaRPr sz="1800" b="0" i="0" u="none" strike="noStrike" cap="none">
              <a:solidFill>
                <a:srgbClr val="000000"/>
              </a:solidFill>
              <a:latin typeface="Constantia"/>
              <a:ea typeface="Constantia"/>
              <a:cs typeface="Constantia"/>
              <a:sym typeface="Constantia"/>
            </a:endParaRPr>
          </a:p>
        </p:txBody>
      </p:sp>
      <p:sp>
        <p:nvSpPr>
          <p:cNvPr id="329" name="Google Shape;329;p9"/>
          <p:cNvSpPr/>
          <p:nvPr/>
        </p:nvSpPr>
        <p:spPr>
          <a:xfrm>
            <a:off x="710154" y="4391810"/>
            <a:ext cx="41069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14141"/>
                </a:solidFill>
                <a:latin typeface="Constantia"/>
                <a:ea typeface="Constantia"/>
                <a:cs typeface="Constantia"/>
                <a:sym typeface="Constantia"/>
              </a:rPr>
              <a:t>+</a:t>
            </a:r>
            <a:endParaRPr sz="1100">
              <a:solidFill>
                <a:schemeClr val="dk1"/>
              </a:solidFill>
              <a:latin typeface="Constantia"/>
              <a:ea typeface="Constantia"/>
              <a:cs typeface="Constantia"/>
              <a:sym typeface="Constantia"/>
            </a:endParaRPr>
          </a:p>
        </p:txBody>
      </p:sp>
      <p:pic>
        <p:nvPicPr>
          <p:cNvPr id="330" name="Google Shape;330;p9" descr="A picture containing clipart&#10;&#10;Description generated with very high confidence"/>
          <p:cNvPicPr preferRelativeResize="0"/>
          <p:nvPr/>
        </p:nvPicPr>
        <p:blipFill rotWithShape="1">
          <a:blip r:embed="rId4">
            <a:alphaModFix/>
          </a:blip>
          <a:srcRect/>
          <a:stretch/>
        </p:blipFill>
        <p:spPr>
          <a:xfrm>
            <a:off x="1198305" y="4513198"/>
            <a:ext cx="821656" cy="396837"/>
          </a:xfrm>
          <a:prstGeom prst="rect">
            <a:avLst/>
          </a:prstGeom>
          <a:noFill/>
          <a:ln>
            <a:noFill/>
          </a:ln>
        </p:spPr>
      </p:pic>
      <p:cxnSp>
        <p:nvCxnSpPr>
          <p:cNvPr id="331" name="Google Shape;331;p9"/>
          <p:cNvCxnSpPr/>
          <p:nvPr/>
        </p:nvCxnSpPr>
        <p:spPr>
          <a:xfrm flipH="1">
            <a:off x="1423359" y="3475916"/>
            <a:ext cx="744095" cy="915894"/>
          </a:xfrm>
          <a:prstGeom prst="straightConnector1">
            <a:avLst/>
          </a:prstGeom>
          <a:noFill/>
          <a:ln w="19050" cap="flat" cmpd="sng">
            <a:solidFill>
              <a:schemeClr val="dk1"/>
            </a:solidFill>
            <a:prstDash val="solid"/>
            <a:round/>
            <a:headEnd type="stealth" w="med" len="med"/>
            <a:tailEnd type="none" w="sm" len="sm"/>
          </a:ln>
        </p:spPr>
      </p:cxnSp>
      <p:pic>
        <p:nvPicPr>
          <p:cNvPr id="332" name="Google Shape;332;p9" descr="A picture containing clipart&#10;&#10;Description generated with high confidence"/>
          <p:cNvPicPr preferRelativeResize="0"/>
          <p:nvPr/>
        </p:nvPicPr>
        <p:blipFill rotWithShape="1">
          <a:blip r:embed="rId5">
            <a:alphaModFix/>
          </a:blip>
          <a:srcRect/>
          <a:stretch/>
        </p:blipFill>
        <p:spPr>
          <a:xfrm>
            <a:off x="7060933" y="4509645"/>
            <a:ext cx="922519" cy="400390"/>
          </a:xfrm>
          <a:prstGeom prst="rect">
            <a:avLst/>
          </a:prstGeom>
          <a:noFill/>
          <a:ln>
            <a:noFill/>
          </a:ln>
        </p:spPr>
      </p:pic>
      <p:cxnSp>
        <p:nvCxnSpPr>
          <p:cNvPr id="333" name="Google Shape;333;p9"/>
          <p:cNvCxnSpPr/>
          <p:nvPr/>
        </p:nvCxnSpPr>
        <p:spPr>
          <a:xfrm>
            <a:off x="6941622" y="3497436"/>
            <a:ext cx="779019" cy="971439"/>
          </a:xfrm>
          <a:prstGeom prst="straightConnector1">
            <a:avLst/>
          </a:prstGeom>
          <a:noFill/>
          <a:ln w="19050" cap="flat" cmpd="sng">
            <a:solidFill>
              <a:schemeClr val="dk1"/>
            </a:solidFill>
            <a:prstDash val="solid"/>
            <a:round/>
            <a:headEnd type="stealth" w="med" len="med"/>
            <a:tailEnd type="none" w="sm" len="sm"/>
          </a:ln>
        </p:spPr>
      </p:cxnSp>
      <p:sp>
        <p:nvSpPr>
          <p:cNvPr id="334" name="Google Shape;334;p9"/>
          <p:cNvSpPr/>
          <p:nvPr/>
        </p:nvSpPr>
        <p:spPr>
          <a:xfrm>
            <a:off x="8075130" y="4378643"/>
            <a:ext cx="410690"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414141"/>
                </a:solidFill>
                <a:latin typeface="Constantia"/>
                <a:ea typeface="Constantia"/>
                <a:cs typeface="Constantia"/>
                <a:sym typeface="Constantia"/>
              </a:rPr>
              <a:t>+</a:t>
            </a:r>
            <a:endParaRPr sz="1100">
              <a:solidFill>
                <a:schemeClr val="dk1"/>
              </a:solidFill>
              <a:latin typeface="Constantia"/>
              <a:ea typeface="Constantia"/>
              <a:cs typeface="Constantia"/>
              <a:sym typeface="Constantia"/>
            </a:endParaRPr>
          </a:p>
        </p:txBody>
      </p:sp>
      <p:sp>
        <p:nvSpPr>
          <p:cNvPr id="335" name="Google Shape;335;p9"/>
          <p:cNvSpPr/>
          <p:nvPr/>
        </p:nvSpPr>
        <p:spPr>
          <a:xfrm>
            <a:off x="263635" y="5550816"/>
            <a:ext cx="8553531" cy="1064907"/>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b="1">
                <a:solidFill>
                  <a:schemeClr val="dk1"/>
                </a:solidFill>
                <a:latin typeface="Constantia"/>
                <a:ea typeface="Constantia"/>
                <a:cs typeface="Constantia"/>
                <a:sym typeface="Constantia"/>
              </a:rPr>
              <a:t>Secret key </a:t>
            </a:r>
            <a:r>
              <a:rPr lang="en-US" sz="2000">
                <a:solidFill>
                  <a:schemeClr val="dk1"/>
                </a:solidFill>
                <a:latin typeface="Constantia"/>
                <a:ea typeface="Constantia"/>
                <a:cs typeface="Constantia"/>
                <a:sym typeface="Constantia"/>
              </a:rPr>
              <a:t>refers to a sequence of symbols or a numerical value: </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Constantia"/>
                <a:ea typeface="Constantia"/>
                <a:cs typeface="Constantia"/>
                <a:sym typeface="Constantia"/>
              </a:rPr>
              <a:t>Used by an algorithm to alter information &amp; making that information secure</a:t>
            </a:r>
            <a:endParaRPr/>
          </a:p>
          <a:p>
            <a:pPr marL="742950" marR="0" lvl="1" indent="-285750" algn="l" rtl="0">
              <a:spcBef>
                <a:spcPts val="360"/>
              </a:spcBef>
              <a:spcAft>
                <a:spcPts val="0"/>
              </a:spcAft>
              <a:buClr>
                <a:schemeClr val="dk1"/>
              </a:buClr>
              <a:buSzPts val="1800"/>
              <a:buFont typeface="Arial"/>
              <a:buChar char="–"/>
            </a:pPr>
            <a:r>
              <a:rPr lang="en-US" sz="1800" b="0" i="0" u="none" strike="noStrike" cap="none">
                <a:solidFill>
                  <a:schemeClr val="dk1"/>
                </a:solidFill>
                <a:latin typeface="Constantia"/>
                <a:ea typeface="Constantia"/>
                <a:cs typeface="Constantia"/>
                <a:sym typeface="Constantia"/>
              </a:rPr>
              <a:t>Used by an algorithm to transform back message to its original form</a:t>
            </a:r>
            <a:endParaRPr sz="1800" b="0" i="0" u="none" strike="noStrike" cap="none">
              <a:solidFill>
                <a:schemeClr val="dk1"/>
              </a:solidFill>
              <a:latin typeface="Constantia"/>
              <a:ea typeface="Constantia"/>
              <a:cs typeface="Constantia"/>
              <a:sym typeface="Constantia"/>
            </a:endParaRPr>
          </a:p>
        </p:txBody>
      </p:sp>
      <p:sp>
        <p:nvSpPr>
          <p:cNvPr id="336" name="Google Shape;336;p9"/>
          <p:cNvSpPr txBox="1"/>
          <p:nvPr/>
        </p:nvSpPr>
        <p:spPr>
          <a:xfrm>
            <a:off x="131686" y="3808104"/>
            <a:ext cx="74254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a:solidFill>
                  <a:srgbClr val="000000"/>
                </a:solidFill>
                <a:latin typeface="Constantia"/>
                <a:ea typeface="Constantia"/>
                <a:cs typeface="Constantia"/>
                <a:sym typeface="Constantia"/>
              </a:rPr>
              <a:t>Alice</a:t>
            </a:r>
            <a:endParaRPr sz="1800" b="0" i="0" u="none" strike="noStrike" cap="none">
              <a:solidFill>
                <a:srgbClr val="000000"/>
              </a:solidFill>
              <a:latin typeface="Constantia"/>
              <a:ea typeface="Constantia"/>
              <a:cs typeface="Constantia"/>
              <a:sym typeface="Constantia"/>
            </a:endParaRPr>
          </a:p>
        </p:txBody>
      </p:sp>
      <p:pic>
        <p:nvPicPr>
          <p:cNvPr id="337" name="Google Shape;337;p9"/>
          <p:cNvPicPr preferRelativeResize="0"/>
          <p:nvPr/>
        </p:nvPicPr>
        <p:blipFill rotWithShape="1">
          <a:blip r:embed="rId6">
            <a:alphaModFix/>
          </a:blip>
          <a:srcRect/>
          <a:stretch/>
        </p:blipFill>
        <p:spPr>
          <a:xfrm>
            <a:off x="98897" y="2879953"/>
            <a:ext cx="732868" cy="746961"/>
          </a:xfrm>
          <a:prstGeom prst="rect">
            <a:avLst/>
          </a:prstGeom>
          <a:noFill/>
          <a:ln>
            <a:noFill/>
          </a:ln>
        </p:spPr>
      </p:pic>
      <p:pic>
        <p:nvPicPr>
          <p:cNvPr id="338" name="Google Shape;338;p9" descr="Image result for i love you"/>
          <p:cNvPicPr preferRelativeResize="0"/>
          <p:nvPr/>
        </p:nvPicPr>
        <p:blipFill rotWithShape="1">
          <a:blip r:embed="rId7">
            <a:alphaModFix/>
          </a:blip>
          <a:srcRect l="13269" t="9015" r="13543" b="18550"/>
          <a:stretch/>
        </p:blipFill>
        <p:spPr>
          <a:xfrm>
            <a:off x="1097275" y="2333428"/>
            <a:ext cx="857315" cy="755929"/>
          </a:xfrm>
          <a:prstGeom prst="rect">
            <a:avLst/>
          </a:prstGeom>
          <a:noFill/>
          <a:ln>
            <a:noFill/>
          </a:ln>
        </p:spPr>
      </p:pic>
      <p:pic>
        <p:nvPicPr>
          <p:cNvPr id="339" name="Google Shape;339;p9" descr="Image result for i love you"/>
          <p:cNvPicPr preferRelativeResize="0"/>
          <p:nvPr/>
        </p:nvPicPr>
        <p:blipFill rotWithShape="1">
          <a:blip r:embed="rId7">
            <a:alphaModFix/>
          </a:blip>
          <a:srcRect l="13269" t="9015" r="13543" b="18550"/>
          <a:stretch/>
        </p:blipFill>
        <p:spPr>
          <a:xfrm>
            <a:off x="7121037" y="2397631"/>
            <a:ext cx="857315" cy="755929"/>
          </a:xfrm>
          <a:prstGeom prst="rect">
            <a:avLst/>
          </a:prstGeom>
          <a:noFill/>
          <a:ln>
            <a:noFill/>
          </a:ln>
        </p:spPr>
      </p:pic>
      <p:grpSp>
        <p:nvGrpSpPr>
          <p:cNvPr id="340" name="Google Shape;340;p9"/>
          <p:cNvGrpSpPr/>
          <p:nvPr/>
        </p:nvGrpSpPr>
        <p:grpSpPr>
          <a:xfrm>
            <a:off x="4145272" y="3356382"/>
            <a:ext cx="945781" cy="769907"/>
            <a:chOff x="-1924630" y="3519362"/>
            <a:chExt cx="945781" cy="769907"/>
          </a:xfrm>
        </p:grpSpPr>
        <p:pic>
          <p:nvPicPr>
            <p:cNvPr id="341" name="Google Shape;341;p9"/>
            <p:cNvPicPr preferRelativeResize="0"/>
            <p:nvPr/>
          </p:nvPicPr>
          <p:blipFill rotWithShape="1">
            <a:blip r:embed="rId8">
              <a:alphaModFix/>
            </a:blip>
            <a:srcRect/>
            <a:stretch/>
          </p:blipFill>
          <p:spPr>
            <a:xfrm>
              <a:off x="-1924630" y="3519362"/>
              <a:ext cx="857250" cy="762000"/>
            </a:xfrm>
            <a:prstGeom prst="rect">
              <a:avLst/>
            </a:prstGeom>
            <a:noFill/>
            <a:ln>
              <a:noFill/>
            </a:ln>
          </p:spPr>
        </p:pic>
        <p:pic>
          <p:nvPicPr>
            <p:cNvPr id="342" name="Google Shape;342;p9"/>
            <p:cNvPicPr preferRelativeResize="0"/>
            <p:nvPr/>
          </p:nvPicPr>
          <p:blipFill rotWithShape="1">
            <a:blip r:embed="rId9">
              <a:alphaModFix/>
            </a:blip>
            <a:srcRect/>
            <a:stretch/>
          </p:blipFill>
          <p:spPr>
            <a:xfrm>
              <a:off x="-1312182" y="3851174"/>
              <a:ext cx="333333" cy="438095"/>
            </a:xfrm>
            <a:prstGeom prst="rect">
              <a:avLst/>
            </a:prstGeom>
            <a:noFill/>
            <a:ln>
              <a:noFill/>
            </a:ln>
          </p:spPr>
        </p:pic>
      </p:grpSp>
      <p:sp>
        <p:nvSpPr>
          <p:cNvPr id="343" name="Google Shape;343;p9"/>
          <p:cNvSpPr txBox="1"/>
          <p:nvPr/>
        </p:nvSpPr>
        <p:spPr>
          <a:xfrm>
            <a:off x="809665" y="4992464"/>
            <a:ext cx="1683551"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encryption key</a:t>
            </a:r>
            <a:endParaRPr sz="1800" b="0" i="0" u="none" strike="noStrike" cap="none">
              <a:solidFill>
                <a:srgbClr val="000000"/>
              </a:solidFill>
              <a:latin typeface="Constantia"/>
              <a:ea typeface="Constantia"/>
              <a:cs typeface="Constantia"/>
              <a:sym typeface="Constantia"/>
            </a:endParaRPr>
          </a:p>
        </p:txBody>
      </p:sp>
      <p:sp>
        <p:nvSpPr>
          <p:cNvPr id="344" name="Google Shape;344;p9"/>
          <p:cNvSpPr txBox="1"/>
          <p:nvPr/>
        </p:nvSpPr>
        <p:spPr>
          <a:xfrm>
            <a:off x="6941622" y="4934471"/>
            <a:ext cx="1683551" cy="369332"/>
          </a:xfrm>
          <a:prstGeom prst="rect">
            <a:avLst/>
          </a:prstGeom>
          <a:solidFill>
            <a:srgbClr val="FFFF00"/>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decryption key</a:t>
            </a:r>
            <a:endParaRPr sz="1800" b="0" i="0" u="none" strike="noStrike" cap="none">
              <a:solidFill>
                <a:srgbClr val="000000"/>
              </a:solidFill>
              <a:latin typeface="Constantia"/>
              <a:ea typeface="Constantia"/>
              <a:cs typeface="Constantia"/>
              <a:sym typeface="Constanti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89"/>
        <p:cNvGrpSpPr/>
        <p:nvPr/>
      </p:nvGrpSpPr>
      <p:grpSpPr>
        <a:xfrm>
          <a:off x="0" y="0"/>
          <a:ext cx="0" cy="0"/>
          <a:chOff x="0" y="0"/>
          <a:chExt cx="0" cy="0"/>
        </a:xfrm>
      </p:grpSpPr>
      <p:sp>
        <p:nvSpPr>
          <p:cNvPr id="1090" name="Google Shape;1090;p78"/>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Reading</a:t>
            </a:r>
            <a:endParaRPr/>
          </a:p>
        </p:txBody>
      </p:sp>
      <p:sp>
        <p:nvSpPr>
          <p:cNvPr id="1091" name="Google Shape;1091;p78"/>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rmAutofit/>
          </a:bodyPr>
          <a:lstStyle/>
          <a:p>
            <a:pPr marL="292100" lvl="0" indent="-292100" algn="l" rtl="0">
              <a:spcBef>
                <a:spcPts val="0"/>
              </a:spcBef>
              <a:spcAft>
                <a:spcPts val="0"/>
              </a:spcAft>
              <a:buSzPts val="3200"/>
              <a:buChar char="•"/>
            </a:pPr>
            <a:r>
              <a:rPr lang="en-US" u="sng">
                <a:solidFill>
                  <a:schemeClr val="hlink"/>
                </a:solidFill>
                <a:hlinkClick r:id="rId3"/>
              </a:rPr>
              <a:t>http://web.cs.ucdavis.edu/~rogaway/classes/227/spring05/book/main.pdf</a:t>
            </a:r>
            <a:r>
              <a:rPr lang="en-US"/>
              <a:t> (Chapter 1 - 2)</a:t>
            </a:r>
            <a:endParaRPr/>
          </a:p>
          <a:p>
            <a:pPr marL="292100" lvl="0" indent="-88900" algn="l" rtl="0">
              <a:spcBef>
                <a:spcPts val="640"/>
              </a:spcBef>
              <a:spcAft>
                <a:spcPts val="0"/>
              </a:spcAft>
              <a:buSzPts val="3200"/>
              <a:buNone/>
            </a:pPr>
            <a:endParaRPr/>
          </a:p>
          <a:p>
            <a:pPr marL="292100" lvl="0" indent="-292100" algn="l" rtl="0">
              <a:spcBef>
                <a:spcPts val="640"/>
              </a:spcBef>
              <a:spcAft>
                <a:spcPts val="0"/>
              </a:spcAft>
              <a:buSzPts val="3200"/>
              <a:buChar char="•"/>
            </a:pPr>
            <a:r>
              <a:rPr lang="en-US" u="sng">
                <a:solidFill>
                  <a:schemeClr val="hlink"/>
                </a:solidFill>
                <a:hlinkClick r:id="rId4"/>
              </a:rPr>
              <a:t>http://cacr.uwaterloo.ca/hac/</a:t>
            </a:r>
            <a:endParaRPr/>
          </a:p>
          <a:p>
            <a:pPr marL="292100" lvl="0" indent="-88900" algn="l" rtl="0">
              <a:spcBef>
                <a:spcPts val="640"/>
              </a:spcBef>
              <a:spcAft>
                <a:spcPts val="0"/>
              </a:spcAft>
              <a:buSzPts val="3200"/>
              <a:buNone/>
            </a:pPr>
            <a:endParaRPr/>
          </a:p>
          <a:p>
            <a:pPr marL="292100" lvl="0" indent="-292100" algn="l" rtl="0">
              <a:spcBef>
                <a:spcPts val="640"/>
              </a:spcBef>
              <a:spcAft>
                <a:spcPts val="0"/>
              </a:spcAft>
              <a:buSzPts val="3200"/>
              <a:buChar char="•"/>
            </a:pPr>
            <a:r>
              <a:rPr lang="en-US" u="sng">
                <a:solidFill>
                  <a:schemeClr val="hlink"/>
                </a:solidFill>
                <a:hlinkClick r:id="rId5"/>
              </a:rPr>
              <a:t>https://www.cs.uri.edu/cryptography/index.htm</a:t>
            </a:r>
            <a:endParaRPr/>
          </a:p>
          <a:p>
            <a:pPr marL="0" lvl="0" indent="0" algn="l" rtl="0">
              <a:spcBef>
                <a:spcPts val="640"/>
              </a:spcBef>
              <a:spcAft>
                <a:spcPts val="0"/>
              </a:spcAft>
              <a:buSzPts val="3200"/>
              <a:buNone/>
            </a:pPr>
            <a:endParaRPr/>
          </a:p>
          <a:p>
            <a:pPr marL="0" lvl="0" indent="0" algn="l" rtl="0">
              <a:spcBef>
                <a:spcPts val="640"/>
              </a:spcBef>
              <a:spcAft>
                <a:spcPts val="0"/>
              </a:spcAft>
              <a:buSzPts val="3200"/>
              <a:buNone/>
            </a:pPr>
            <a:endParaRPr/>
          </a:p>
        </p:txBody>
      </p:sp>
      <p:sp>
        <p:nvSpPr>
          <p:cNvPr id="1092" name="Google Shape;1092;p78"/>
          <p:cNvSpPr txBox="1">
            <a:spLocks noGrp="1"/>
          </p:cNvSpPr>
          <p:nvPr>
            <p:ph type="sldNum" idx="12"/>
          </p:nvPr>
        </p:nvSpPr>
        <p:spPr>
          <a:xfrm>
            <a:off x="6858000" y="6492875"/>
            <a:ext cx="2133600" cy="365125"/>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96"/>
        <p:cNvGrpSpPr/>
        <p:nvPr/>
      </p:nvGrpSpPr>
      <p:grpSpPr>
        <a:xfrm>
          <a:off x="0" y="0"/>
          <a:ext cx="0" cy="0"/>
          <a:chOff x="0" y="0"/>
          <a:chExt cx="0" cy="0"/>
        </a:xfrm>
      </p:grpSpPr>
      <p:sp>
        <p:nvSpPr>
          <p:cNvPr id="1097" name="Google Shape;1097;p79"/>
          <p:cNvSpPr txBox="1">
            <a:spLocks noGrp="1"/>
          </p:cNvSpPr>
          <p:nvPr>
            <p:ph type="ctrTitle"/>
          </p:nvPr>
        </p:nvSpPr>
        <p:spPr>
          <a:xfrm>
            <a:off x="685800" y="2130425"/>
            <a:ext cx="7772400" cy="1470025"/>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END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11"/>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Terminology</a:t>
            </a:r>
            <a:endParaRPr/>
          </a:p>
        </p:txBody>
      </p:sp>
      <p:sp>
        <p:nvSpPr>
          <p:cNvPr id="351" name="Google Shape;351;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92100" lvl="0" indent="-292100" algn="l" rtl="0">
              <a:spcBef>
                <a:spcPts val="0"/>
              </a:spcBef>
              <a:spcAft>
                <a:spcPts val="0"/>
              </a:spcAft>
              <a:buSzPts val="2800"/>
              <a:buChar char="•"/>
            </a:pPr>
            <a:r>
              <a:rPr lang="en-US" sz="2800"/>
              <a:t>Encryption and Decryption</a:t>
            </a:r>
            <a:endParaRPr/>
          </a:p>
          <a:p>
            <a:pPr marL="635000" lvl="1" indent="-292100" algn="l" rtl="0">
              <a:spcBef>
                <a:spcPts val="480"/>
              </a:spcBef>
              <a:spcAft>
                <a:spcPts val="0"/>
              </a:spcAft>
              <a:buSzPts val="2400"/>
              <a:buChar char="–"/>
            </a:pPr>
            <a:r>
              <a:rPr lang="en-US" sz="2400"/>
              <a:t>Encryption: a process of encoding a message so that its meaning is </a:t>
            </a:r>
            <a:r>
              <a:rPr lang="en-US" sz="2400">
                <a:solidFill>
                  <a:srgbClr val="0000FF"/>
                </a:solidFill>
              </a:rPr>
              <a:t>not obvious</a:t>
            </a:r>
            <a:endParaRPr/>
          </a:p>
          <a:p>
            <a:pPr marL="635000" lvl="1" indent="-292100" algn="l" rtl="0">
              <a:spcBef>
                <a:spcPts val="480"/>
              </a:spcBef>
              <a:spcAft>
                <a:spcPts val="0"/>
              </a:spcAft>
              <a:buSzPts val="2400"/>
              <a:buChar char="–"/>
            </a:pPr>
            <a:r>
              <a:rPr lang="en-US" sz="2400"/>
              <a:t>Decryption: the reverse process</a:t>
            </a:r>
            <a:endParaRPr/>
          </a:p>
          <a:p>
            <a:pPr marL="635000" lvl="1" indent="-139700" algn="l" rtl="0">
              <a:spcBef>
                <a:spcPts val="480"/>
              </a:spcBef>
              <a:spcAft>
                <a:spcPts val="0"/>
              </a:spcAft>
              <a:buSzPts val="2400"/>
              <a:buNone/>
            </a:pPr>
            <a:endParaRPr sz="2400"/>
          </a:p>
          <a:p>
            <a:pPr marL="292100" lvl="1" indent="-292100" algn="l" rtl="0">
              <a:spcBef>
                <a:spcPts val="560"/>
              </a:spcBef>
              <a:spcAft>
                <a:spcPts val="0"/>
              </a:spcAft>
              <a:buSzPts val="2800"/>
              <a:buFont typeface="Arial"/>
              <a:buChar char="•"/>
            </a:pPr>
            <a:r>
              <a:rPr lang="en-US"/>
              <a:t>Plaintext vs. Ciphertext</a:t>
            </a:r>
            <a:endParaRPr/>
          </a:p>
          <a:p>
            <a:pPr marL="635000" lvl="1" indent="-292100" algn="l" rtl="0">
              <a:spcBef>
                <a:spcPts val="480"/>
              </a:spcBef>
              <a:spcAft>
                <a:spcPts val="0"/>
              </a:spcAft>
              <a:buSzPts val="2400"/>
              <a:buChar char="–"/>
            </a:pPr>
            <a:r>
              <a:rPr lang="en-US" sz="2400"/>
              <a:t>P(plaintext): the </a:t>
            </a:r>
            <a:r>
              <a:rPr lang="en-US" sz="2400" b="1">
                <a:solidFill>
                  <a:srgbClr val="0000FF"/>
                </a:solidFill>
              </a:rPr>
              <a:t>original</a:t>
            </a:r>
            <a:r>
              <a:rPr lang="en-US" sz="2400"/>
              <a:t> form of a message</a:t>
            </a:r>
            <a:endParaRPr/>
          </a:p>
          <a:p>
            <a:pPr marL="635000" lvl="1" indent="-292100" algn="l" rtl="0">
              <a:spcBef>
                <a:spcPts val="480"/>
              </a:spcBef>
              <a:spcAft>
                <a:spcPts val="0"/>
              </a:spcAft>
              <a:buSzPts val="2400"/>
              <a:buChar char="–"/>
            </a:pPr>
            <a:r>
              <a:rPr lang="en-US" sz="2400"/>
              <a:t>C(ciphertext): the </a:t>
            </a:r>
            <a:r>
              <a:rPr lang="en-US" sz="2400" b="1">
                <a:solidFill>
                  <a:srgbClr val="0000FF"/>
                </a:solidFill>
              </a:rPr>
              <a:t>encrypted</a:t>
            </a:r>
            <a:r>
              <a:rPr lang="en-US" sz="2400"/>
              <a:t> form</a:t>
            </a:r>
            <a:endParaRPr/>
          </a:p>
          <a:p>
            <a:pPr marL="635000" lvl="1" indent="-139700" algn="l" rtl="0">
              <a:spcBef>
                <a:spcPts val="480"/>
              </a:spcBef>
              <a:spcAft>
                <a:spcPts val="0"/>
              </a:spcAft>
              <a:buSzPts val="2400"/>
              <a:buNone/>
            </a:pP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2"/>
          <p:cNvSpPr txBox="1">
            <a:spLocks noGrp="1"/>
          </p:cNvSpPr>
          <p:nvPr>
            <p:ph type="title"/>
          </p:nvPr>
        </p:nvSpPr>
        <p:spPr>
          <a:xfrm>
            <a:off x="457200" y="152400"/>
            <a:ext cx="8229600" cy="1143000"/>
          </a:xfrm>
          <a:prstGeom prst="rect">
            <a:avLst/>
          </a:prstGeom>
          <a:noFill/>
          <a:ln>
            <a:noFill/>
          </a:ln>
        </p:spPr>
        <p:txBody>
          <a:bodyPr spcFirstLastPara="1" wrap="square" lIns="0" tIns="45700" rIns="0" bIns="45700" anchor="ctr" anchorCtr="0">
            <a:normAutofit/>
          </a:bodyPr>
          <a:lstStyle/>
          <a:p>
            <a:pPr marL="0" lvl="0" indent="0" algn="ctr" rtl="0">
              <a:spcBef>
                <a:spcPts val="0"/>
              </a:spcBef>
              <a:spcAft>
                <a:spcPts val="0"/>
              </a:spcAft>
              <a:buClr>
                <a:schemeClr val="dk2"/>
              </a:buClr>
              <a:buSzPts val="4400"/>
              <a:buFont typeface="Calibri"/>
              <a:buNone/>
            </a:pPr>
            <a:r>
              <a:rPr lang="en-US"/>
              <a:t>Terminology</a:t>
            </a:r>
            <a:endParaRPr/>
          </a:p>
        </p:txBody>
      </p:sp>
      <p:sp>
        <p:nvSpPr>
          <p:cNvPr id="358" name="Google Shape;35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292100" lvl="0" indent="-292100" algn="l" rtl="0">
              <a:spcBef>
                <a:spcPts val="0"/>
              </a:spcBef>
              <a:spcAft>
                <a:spcPts val="0"/>
              </a:spcAft>
              <a:buSzPts val="2800"/>
              <a:buChar char="•"/>
            </a:pPr>
            <a:r>
              <a:rPr lang="en-US" sz="2800"/>
              <a:t> Basic operations</a:t>
            </a:r>
            <a:endParaRPr/>
          </a:p>
          <a:p>
            <a:pPr marL="635000" lvl="1" indent="-292100" algn="l" rtl="0">
              <a:spcBef>
                <a:spcPts val="480"/>
              </a:spcBef>
              <a:spcAft>
                <a:spcPts val="0"/>
              </a:spcAft>
              <a:buSzPts val="2400"/>
              <a:buChar char="–"/>
            </a:pPr>
            <a:r>
              <a:rPr lang="en-US" sz="2400"/>
              <a:t>plaintext to ciphertext: encryption: C = E(P,K)</a:t>
            </a:r>
            <a:endParaRPr/>
          </a:p>
          <a:p>
            <a:pPr marL="635000" lvl="1" indent="-292100" algn="l" rtl="0">
              <a:spcBef>
                <a:spcPts val="480"/>
              </a:spcBef>
              <a:spcAft>
                <a:spcPts val="0"/>
              </a:spcAft>
              <a:buSzPts val="2400"/>
              <a:buChar char="–"/>
            </a:pPr>
            <a:r>
              <a:rPr lang="en-US" sz="2400"/>
              <a:t>ciphertext to plaintext: decryption: P = D(C,K1)</a:t>
            </a:r>
            <a:endParaRPr/>
          </a:p>
          <a:p>
            <a:pPr marL="635000" lvl="1" indent="-292100" algn="l" rtl="0">
              <a:spcBef>
                <a:spcPts val="480"/>
              </a:spcBef>
              <a:spcAft>
                <a:spcPts val="0"/>
              </a:spcAft>
              <a:buSzPts val="2400"/>
              <a:buChar char="–"/>
            </a:pPr>
            <a:r>
              <a:rPr lang="en-US" sz="2400"/>
              <a:t>requirement: P = D(E(P,K),K1)</a:t>
            </a:r>
            <a:endParaRPr/>
          </a:p>
        </p:txBody>
      </p:sp>
      <p:pic>
        <p:nvPicPr>
          <p:cNvPr id="359" name="Google Shape;359;p12"/>
          <p:cNvPicPr preferRelativeResize="0"/>
          <p:nvPr/>
        </p:nvPicPr>
        <p:blipFill rotWithShape="1">
          <a:blip r:embed="rId3">
            <a:alphaModFix/>
          </a:blip>
          <a:srcRect/>
          <a:stretch/>
        </p:blipFill>
        <p:spPr>
          <a:xfrm>
            <a:off x="8133312" y="4433022"/>
            <a:ext cx="661157" cy="755608"/>
          </a:xfrm>
          <a:prstGeom prst="rect">
            <a:avLst/>
          </a:prstGeom>
          <a:noFill/>
          <a:ln>
            <a:noFill/>
          </a:ln>
        </p:spPr>
      </p:pic>
      <p:cxnSp>
        <p:nvCxnSpPr>
          <p:cNvPr id="360" name="Google Shape;360;p12"/>
          <p:cNvCxnSpPr/>
          <p:nvPr/>
        </p:nvCxnSpPr>
        <p:spPr>
          <a:xfrm rot="10800000">
            <a:off x="892802" y="4756589"/>
            <a:ext cx="1227013" cy="0"/>
          </a:xfrm>
          <a:prstGeom prst="straightConnector1">
            <a:avLst/>
          </a:prstGeom>
          <a:noFill/>
          <a:ln w="19050" cap="flat" cmpd="sng">
            <a:solidFill>
              <a:schemeClr val="dk1"/>
            </a:solidFill>
            <a:prstDash val="solid"/>
            <a:round/>
            <a:headEnd type="stealth" w="med" len="med"/>
            <a:tailEnd type="none" w="sm" len="sm"/>
          </a:ln>
        </p:spPr>
      </p:cxnSp>
      <p:cxnSp>
        <p:nvCxnSpPr>
          <p:cNvPr id="361" name="Google Shape;361;p12"/>
          <p:cNvCxnSpPr/>
          <p:nvPr/>
        </p:nvCxnSpPr>
        <p:spPr>
          <a:xfrm rot="10800000">
            <a:off x="3905956" y="4777472"/>
            <a:ext cx="1216831" cy="0"/>
          </a:xfrm>
          <a:prstGeom prst="straightConnector1">
            <a:avLst/>
          </a:prstGeom>
          <a:noFill/>
          <a:ln w="19050" cap="flat" cmpd="sng">
            <a:solidFill>
              <a:schemeClr val="dk1"/>
            </a:solidFill>
            <a:prstDash val="solid"/>
            <a:round/>
            <a:headEnd type="stealth" w="med" len="med"/>
            <a:tailEnd type="none" w="sm" len="sm"/>
          </a:ln>
        </p:spPr>
      </p:cxnSp>
      <p:sp>
        <p:nvSpPr>
          <p:cNvPr id="362" name="Google Shape;362;p12"/>
          <p:cNvSpPr txBox="1"/>
          <p:nvPr/>
        </p:nvSpPr>
        <p:spPr>
          <a:xfrm>
            <a:off x="2250435" y="4456883"/>
            <a:ext cx="1536868" cy="707886"/>
          </a:xfrm>
          <a:prstGeom prst="rect">
            <a:avLst/>
          </a:prstGeom>
          <a:noFill/>
          <a:ln w="19050" cap="flat" cmpd="sng">
            <a:solidFill>
              <a:srgbClr val="3366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Encryption</a:t>
            </a:r>
            <a:endParaRPr/>
          </a:p>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Algorithm</a:t>
            </a:r>
            <a:endParaRPr/>
          </a:p>
        </p:txBody>
      </p:sp>
      <p:sp>
        <p:nvSpPr>
          <p:cNvPr id="363" name="Google Shape;363;p12"/>
          <p:cNvSpPr txBox="1"/>
          <p:nvPr/>
        </p:nvSpPr>
        <p:spPr>
          <a:xfrm>
            <a:off x="5261139" y="4456883"/>
            <a:ext cx="1536868" cy="707886"/>
          </a:xfrm>
          <a:prstGeom prst="rect">
            <a:avLst/>
          </a:prstGeom>
          <a:noFill/>
          <a:ln w="19050" cap="flat" cmpd="sng">
            <a:solidFill>
              <a:srgbClr val="3366FF"/>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Decryption</a:t>
            </a:r>
            <a:endParaRPr/>
          </a:p>
          <a:p>
            <a:pPr marL="0" marR="0" lvl="0" indent="0" algn="l" rtl="0">
              <a:lnSpc>
                <a:spcPct val="100000"/>
              </a:lnSpc>
              <a:spcBef>
                <a:spcPts val="0"/>
              </a:spcBef>
              <a:spcAft>
                <a:spcPts val="0"/>
              </a:spcAft>
              <a:buClr>
                <a:srgbClr val="000000"/>
              </a:buClr>
              <a:buSzPts val="2000"/>
              <a:buFont typeface="Constantia"/>
              <a:buNone/>
            </a:pPr>
            <a:r>
              <a:rPr lang="en-US" sz="2000" b="0" i="0" u="none" strike="noStrike" cap="none">
                <a:solidFill>
                  <a:srgbClr val="000000"/>
                </a:solidFill>
                <a:latin typeface="Constantia"/>
                <a:ea typeface="Constantia"/>
                <a:cs typeface="Constantia"/>
                <a:sym typeface="Constantia"/>
              </a:rPr>
              <a:t>Algorithm</a:t>
            </a:r>
            <a:endParaRPr/>
          </a:p>
        </p:txBody>
      </p:sp>
      <p:cxnSp>
        <p:nvCxnSpPr>
          <p:cNvPr id="364" name="Google Shape;364;p12"/>
          <p:cNvCxnSpPr/>
          <p:nvPr/>
        </p:nvCxnSpPr>
        <p:spPr>
          <a:xfrm rot="10800000">
            <a:off x="6891081" y="4777472"/>
            <a:ext cx="1216831" cy="0"/>
          </a:xfrm>
          <a:prstGeom prst="straightConnector1">
            <a:avLst/>
          </a:prstGeom>
          <a:noFill/>
          <a:ln w="19050" cap="flat" cmpd="sng">
            <a:solidFill>
              <a:schemeClr val="dk1"/>
            </a:solidFill>
            <a:prstDash val="solid"/>
            <a:round/>
            <a:headEnd type="stealth" w="med" len="med"/>
            <a:tailEnd type="none" w="sm" len="sm"/>
          </a:ln>
        </p:spPr>
      </p:cxnSp>
      <p:sp>
        <p:nvSpPr>
          <p:cNvPr id="365" name="Google Shape;365;p12"/>
          <p:cNvSpPr txBox="1"/>
          <p:nvPr/>
        </p:nvSpPr>
        <p:spPr>
          <a:xfrm>
            <a:off x="7956270" y="5345668"/>
            <a:ext cx="1031764"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b="0" i="0" u="none" strike="noStrike" cap="none">
                <a:solidFill>
                  <a:srgbClr val="000000"/>
                </a:solidFill>
                <a:latin typeface="Constantia"/>
                <a:ea typeface="Constantia"/>
                <a:cs typeface="Constantia"/>
                <a:sym typeface="Constantia"/>
              </a:rPr>
              <a:t>Bob</a:t>
            </a:r>
            <a:endParaRPr sz="1800" b="0" i="0" u="none" strike="noStrike" cap="none">
              <a:solidFill>
                <a:srgbClr val="000000"/>
              </a:solidFill>
              <a:latin typeface="Constantia"/>
              <a:ea typeface="Constantia"/>
              <a:cs typeface="Constantia"/>
              <a:sym typeface="Constantia"/>
            </a:endParaRPr>
          </a:p>
        </p:txBody>
      </p:sp>
      <p:sp>
        <p:nvSpPr>
          <p:cNvPr id="366" name="Google Shape;366;p12"/>
          <p:cNvSpPr txBox="1"/>
          <p:nvPr/>
        </p:nvSpPr>
        <p:spPr>
          <a:xfrm>
            <a:off x="108989" y="5333067"/>
            <a:ext cx="742549"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Constantia"/>
              <a:buNone/>
            </a:pPr>
            <a:r>
              <a:rPr lang="en-US" sz="1800">
                <a:solidFill>
                  <a:srgbClr val="000000"/>
                </a:solidFill>
                <a:latin typeface="Constantia"/>
                <a:ea typeface="Constantia"/>
                <a:cs typeface="Constantia"/>
                <a:sym typeface="Constantia"/>
              </a:rPr>
              <a:t>Alice</a:t>
            </a:r>
            <a:endParaRPr sz="1800" b="0" i="0" u="none" strike="noStrike" cap="none">
              <a:solidFill>
                <a:srgbClr val="000000"/>
              </a:solidFill>
              <a:latin typeface="Constantia"/>
              <a:ea typeface="Constantia"/>
              <a:cs typeface="Constantia"/>
              <a:sym typeface="Constantia"/>
            </a:endParaRPr>
          </a:p>
        </p:txBody>
      </p:sp>
      <p:pic>
        <p:nvPicPr>
          <p:cNvPr id="367" name="Google Shape;367;p12"/>
          <p:cNvPicPr preferRelativeResize="0"/>
          <p:nvPr/>
        </p:nvPicPr>
        <p:blipFill rotWithShape="1">
          <a:blip r:embed="rId4">
            <a:alphaModFix/>
          </a:blip>
          <a:srcRect/>
          <a:stretch/>
        </p:blipFill>
        <p:spPr>
          <a:xfrm>
            <a:off x="76200" y="4404916"/>
            <a:ext cx="732868" cy="746961"/>
          </a:xfrm>
          <a:prstGeom prst="rect">
            <a:avLst/>
          </a:prstGeom>
          <a:noFill/>
          <a:ln>
            <a:noFill/>
          </a:ln>
        </p:spPr>
      </p:pic>
      <p:sp>
        <p:nvSpPr>
          <p:cNvPr id="368" name="Google Shape;368;p12"/>
          <p:cNvSpPr txBox="1"/>
          <p:nvPr/>
        </p:nvSpPr>
        <p:spPr>
          <a:xfrm>
            <a:off x="986771" y="4272232"/>
            <a:ext cx="1031764" cy="369301"/>
          </a:xfrm>
          <a:prstGeom prst="rect">
            <a:avLst/>
          </a:prstGeom>
          <a:noFill/>
          <a:ln>
            <a:noFill/>
          </a:ln>
        </p:spPr>
        <p:txBody>
          <a:bodyPr spcFirstLastPara="1" wrap="square" lIns="91425" tIns="45700" rIns="91425" bIns="45700" anchor="t" anchorCtr="0">
            <a:normAutofit fontScale="92500"/>
          </a:bodyPr>
          <a:lstStyle/>
          <a:p>
            <a:pPr marL="0" marR="0" lvl="0" indent="0" algn="l" rtl="0">
              <a:spcBef>
                <a:spcPts val="0"/>
              </a:spcBef>
              <a:spcAft>
                <a:spcPts val="0"/>
              </a:spcAft>
              <a:buClr>
                <a:srgbClr val="FF0000"/>
              </a:buClr>
              <a:buSzPct val="100000"/>
              <a:buFont typeface="Arial"/>
              <a:buNone/>
            </a:pPr>
            <a:r>
              <a:rPr lang="en-US" sz="1800">
                <a:solidFill>
                  <a:srgbClr val="FF0000"/>
                </a:solidFill>
                <a:latin typeface="Cambria"/>
                <a:ea typeface="Cambria"/>
                <a:cs typeface="Cambria"/>
                <a:sym typeface="Cambria"/>
              </a:rPr>
              <a:t>plaintext</a:t>
            </a:r>
            <a:endParaRPr/>
          </a:p>
        </p:txBody>
      </p:sp>
      <p:sp>
        <p:nvSpPr>
          <p:cNvPr id="369" name="Google Shape;369;p12"/>
          <p:cNvSpPr txBox="1"/>
          <p:nvPr/>
        </p:nvSpPr>
        <p:spPr>
          <a:xfrm>
            <a:off x="3940887" y="4272232"/>
            <a:ext cx="1216831" cy="411383"/>
          </a:xfrm>
          <a:prstGeom prst="rect">
            <a:avLst/>
          </a:prstGeom>
          <a:noFill/>
          <a:ln>
            <a:noFill/>
          </a:ln>
        </p:spPr>
        <p:txBody>
          <a:bodyPr spcFirstLastPara="1" wrap="square" lIns="91425" tIns="45700" rIns="91425" bIns="45700" anchor="t" anchorCtr="0">
            <a:normAutofit/>
          </a:bodyPr>
          <a:lstStyle/>
          <a:p>
            <a:pPr marL="0" marR="0" lvl="0" indent="0" algn="l" rtl="0">
              <a:spcBef>
                <a:spcPts val="0"/>
              </a:spcBef>
              <a:spcAft>
                <a:spcPts val="0"/>
              </a:spcAft>
              <a:buClr>
                <a:srgbClr val="FF0000"/>
              </a:buClr>
              <a:buSzPts val="1700"/>
              <a:buFont typeface="Arial"/>
              <a:buNone/>
            </a:pPr>
            <a:r>
              <a:rPr lang="en-US" sz="1700">
                <a:solidFill>
                  <a:srgbClr val="FF0000"/>
                </a:solidFill>
                <a:latin typeface="Cambria"/>
                <a:ea typeface="Cambria"/>
                <a:cs typeface="Cambria"/>
                <a:sym typeface="Cambria"/>
              </a:rPr>
              <a:t>ciphertext</a:t>
            </a:r>
            <a:endParaRPr/>
          </a:p>
        </p:txBody>
      </p:sp>
      <p:sp>
        <p:nvSpPr>
          <p:cNvPr id="370" name="Google Shape;370;p12"/>
          <p:cNvSpPr txBox="1"/>
          <p:nvPr/>
        </p:nvSpPr>
        <p:spPr>
          <a:xfrm>
            <a:off x="6971182" y="4272231"/>
            <a:ext cx="1031764" cy="369301"/>
          </a:xfrm>
          <a:prstGeom prst="rect">
            <a:avLst/>
          </a:prstGeom>
          <a:noFill/>
          <a:ln>
            <a:noFill/>
          </a:ln>
        </p:spPr>
        <p:txBody>
          <a:bodyPr spcFirstLastPara="1" wrap="square" lIns="91425" tIns="45700" rIns="91425" bIns="45700" anchor="t" anchorCtr="0">
            <a:normAutofit fontScale="92500"/>
          </a:bodyPr>
          <a:lstStyle/>
          <a:p>
            <a:pPr marL="0" marR="0" lvl="0" indent="0" algn="l" rtl="0">
              <a:spcBef>
                <a:spcPts val="0"/>
              </a:spcBef>
              <a:spcAft>
                <a:spcPts val="0"/>
              </a:spcAft>
              <a:buClr>
                <a:srgbClr val="FF0000"/>
              </a:buClr>
              <a:buSzPct val="100000"/>
              <a:buFont typeface="Arial"/>
              <a:buNone/>
            </a:pPr>
            <a:r>
              <a:rPr lang="en-US" sz="1800">
                <a:solidFill>
                  <a:srgbClr val="FF0000"/>
                </a:solidFill>
                <a:latin typeface="Cambria"/>
                <a:ea typeface="Cambria"/>
                <a:cs typeface="Cambria"/>
                <a:sym typeface="Cambria"/>
              </a:rPr>
              <a:t>plaintext</a:t>
            </a:r>
            <a:endParaRPr/>
          </a:p>
        </p:txBody>
      </p:sp>
    </p:spTree>
  </p:cSld>
  <p:clrMapOvr>
    <a:masterClrMapping/>
  </p:clrMapOvr>
</p:sld>
</file>

<file path=ppt/theme/theme1.xml><?xml version="1.0" encoding="utf-8"?>
<a:theme xmlns:a="http://schemas.openxmlformats.org/drawingml/2006/main" name="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emplate">
  <a:themeElements>
    <a:clrScheme name="DBrumley201205 1">
      <a:dk1>
        <a:srgbClr val="000000"/>
      </a:dk1>
      <a:lt1>
        <a:srgbClr val="FFFFFF"/>
      </a:lt1>
      <a:dk2>
        <a:srgbClr val="990000"/>
      </a:dk2>
      <a:lt2>
        <a:srgbClr val="E3E1E1"/>
      </a:lt2>
      <a:accent1>
        <a:srgbClr val="990000"/>
      </a:accent1>
      <a:accent2>
        <a:srgbClr val="E47932"/>
      </a:accent2>
      <a:accent3>
        <a:srgbClr val="00709E"/>
      </a:accent3>
      <a:accent4>
        <a:srgbClr val="595A5A"/>
      </a:accent4>
      <a:accent5>
        <a:srgbClr val="009446"/>
      </a:accent5>
      <a:accent6>
        <a:srgbClr val="936241"/>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4969</Words>
  <Application>Microsoft Macintosh PowerPoint</Application>
  <PresentationFormat>On-screen Show (4:3)</PresentationFormat>
  <Paragraphs>889</Paragraphs>
  <Slides>71</Slides>
  <Notes>71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71</vt:i4>
      </vt:variant>
    </vt:vector>
  </HeadingPairs>
  <TitlesOfParts>
    <vt:vector size="84" baseType="lpstr">
      <vt:lpstr>Constantia</vt:lpstr>
      <vt:lpstr>Verdana</vt:lpstr>
      <vt:lpstr>Tahoma</vt:lpstr>
      <vt:lpstr>Cambria</vt:lpstr>
      <vt:lpstr>Noto Sans Symbols</vt:lpstr>
      <vt:lpstr>Times New Roman</vt:lpstr>
      <vt:lpstr>Calibri</vt:lpstr>
      <vt:lpstr>Libre Franklin</vt:lpstr>
      <vt:lpstr>Arial</vt:lpstr>
      <vt:lpstr>Century</vt:lpstr>
      <vt:lpstr>template</vt:lpstr>
      <vt:lpstr>1_template</vt:lpstr>
      <vt:lpstr>Office Theme</vt:lpstr>
      <vt:lpstr>Introduction to Cryptography </vt:lpstr>
      <vt:lpstr>Review Questions</vt:lpstr>
      <vt:lpstr>Today: Overview</vt:lpstr>
      <vt:lpstr>Goal:  Secure communication</vt:lpstr>
      <vt:lpstr>Goal: Protect Alice’s Communications with Bob</vt:lpstr>
      <vt:lpstr>What is Cryptography</vt:lpstr>
      <vt:lpstr>Goal: Protect Alice’s Communications with Bob</vt:lpstr>
      <vt:lpstr>Terminology</vt:lpstr>
      <vt:lpstr>Terminology</vt:lpstr>
      <vt:lpstr>PowerPoint Presentation</vt:lpstr>
      <vt:lpstr>PowerPoint Presentation</vt:lpstr>
      <vt:lpstr>PowerPoint Presentation</vt:lpstr>
      <vt:lpstr>Cryptography Goals</vt:lpstr>
      <vt:lpstr>Today: Overview</vt:lpstr>
      <vt:lpstr>Goals of the Attacker</vt:lpstr>
      <vt:lpstr>Symmetric Encryption</vt:lpstr>
      <vt:lpstr>Symmetric Encryption (cont.)</vt:lpstr>
      <vt:lpstr>The World Gets Bigger</vt:lpstr>
      <vt:lpstr>Asymmetric Encryption</vt:lpstr>
      <vt:lpstr>Asymmetric Encryption</vt:lpstr>
      <vt:lpstr>Asymmetric Encryption Characteristics</vt:lpstr>
      <vt:lpstr>Pictorial Scenario of Asymmetric Encryption </vt:lpstr>
      <vt:lpstr>Asymmetric Cryptography</vt:lpstr>
      <vt:lpstr>Open vs Closed Design</vt:lpstr>
      <vt:lpstr>Covered in this class</vt:lpstr>
      <vt:lpstr>Criticality of key size</vt:lpstr>
      <vt:lpstr>Breaking encryption</vt:lpstr>
      <vt:lpstr>Try simple encryption</vt:lpstr>
      <vt:lpstr>Hash</vt:lpstr>
      <vt:lpstr>Encrypt a file</vt:lpstr>
      <vt:lpstr>Today: Overview</vt:lpstr>
      <vt:lpstr>Today: Overview</vt:lpstr>
      <vt:lpstr>Caesar Cipher (or Shift Cipher)</vt:lpstr>
      <vt:lpstr>Caesar Cipher (or Shift Cipher)</vt:lpstr>
      <vt:lpstr>Caesar Cipher: c = ( m + 5 ) mod 26</vt:lpstr>
      <vt:lpstr>How would you attack messages encrypted with a Caesar cipher?</vt:lpstr>
      <vt:lpstr>Attacking Caesar Cipher </vt:lpstr>
      <vt:lpstr>PowerPoint Presentation</vt:lpstr>
      <vt:lpstr>Monoalphabetic Substitution</vt:lpstr>
      <vt:lpstr>How would you attack messages encrypted with a substitution cipher?</vt:lpstr>
      <vt:lpstr>Attacking Substitution Ciphers</vt:lpstr>
      <vt:lpstr>PowerPoint Presentation</vt:lpstr>
      <vt:lpstr>Today: Overview</vt:lpstr>
      <vt:lpstr>Polyalphabetic Substitution – Vigenere Cipher</vt:lpstr>
      <vt:lpstr>How would you attack messages encrypted with a Vigenere cipher?</vt:lpstr>
      <vt:lpstr>Problem of Vigenere Cipher</vt:lpstr>
      <vt:lpstr>Today: Overview</vt:lpstr>
      <vt:lpstr>One-Time Pad</vt:lpstr>
      <vt:lpstr>The One Time Pad</vt:lpstr>
      <vt:lpstr>The One Time Pad</vt:lpstr>
      <vt:lpstr>Example: The One Time Pad</vt:lpstr>
      <vt:lpstr>Example: Encryption with The One Time Pad</vt:lpstr>
      <vt:lpstr>Example: Decryption with The One Time Pad</vt:lpstr>
      <vt:lpstr>Weaknesses of the One-Time Pad</vt:lpstr>
      <vt:lpstr>Why a "One-Time" Pad? Issues with re-use</vt:lpstr>
      <vt:lpstr>How Good is One-Time Pad?</vt:lpstr>
      <vt:lpstr>Perfect Secrecy [Shannon1945] (Information Theoretic Secrecy)</vt:lpstr>
      <vt:lpstr>Perfect Secrecy [Shannon1945] (Information Theoretic Secrecy)</vt:lpstr>
      <vt:lpstr>Question</vt:lpstr>
      <vt:lpstr>Questions</vt:lpstr>
      <vt:lpstr>Good News: OTP is Perfectly Secure</vt:lpstr>
      <vt:lpstr>Two Time Pad is Insecure</vt:lpstr>
      <vt:lpstr>PowerPoint Presentation</vt:lpstr>
      <vt:lpstr>No Integrity</vt:lpstr>
      <vt:lpstr>No Integrity</vt:lpstr>
      <vt:lpstr>Question</vt:lpstr>
      <vt:lpstr>The “Bad News” Theorem</vt:lpstr>
      <vt:lpstr>Kerckhoffs’ Principle</vt:lpstr>
      <vt:lpstr>Summary</vt:lpstr>
      <vt:lpstr>Reading</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Cryptography </dc:title>
  <dc:creator>zhe4</dc:creator>
  <cp:lastModifiedBy>Microsoft Office User</cp:lastModifiedBy>
  <cp:revision>1</cp:revision>
  <dcterms:created xsi:type="dcterms:W3CDTF">2011-11-02T18:57:24Z</dcterms:created>
  <dcterms:modified xsi:type="dcterms:W3CDTF">2022-02-01T14:45:23Z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oogle.Documents.Tracking">
    <vt:lpwstr>false</vt:lpwstr>
  </property>
  <property fmtid="{D5CDD505-2E9C-101B-9397-08002B2CF9AE}" pid="3" name="Google.Documents.DocumentId">
    <vt:lpwstr>11L1CS3lWunNfTuci5gPLtht4ZjOn7gyfIKyZn-f7p20</vt:lpwstr>
  </property>
  <property fmtid="{D5CDD505-2E9C-101B-9397-08002B2CF9AE}" pid="4" name="Google.Documents.RevisionId">
    <vt:lpwstr>13701622749194124332</vt:lpwstr>
  </property>
  <property fmtid="{D5CDD505-2E9C-101B-9397-08002B2CF9AE}" pid="5" name="Google.Documents.PreviousRevisionId">
    <vt:lpwstr>17594234182614114890</vt:lpwstr>
  </property>
  <property fmtid="{D5CDD505-2E9C-101B-9397-08002B2CF9AE}" pid="6" name="Google.Documents.PluginVersion">
    <vt:lpwstr>2.0.2424.7283</vt:lpwstr>
  </property>
  <property fmtid="{D5CDD505-2E9C-101B-9397-08002B2CF9AE}" pid="7" name="Google.Documents.MergeIncapabilityFlags">
    <vt:i4>0</vt:i4>
  </property>
</Properties>
</file>