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 id="2147483672" r:id="rId2"/>
    <p:sldMasterId id="2147483673" r:id="rId3"/>
  </p:sldMasterIdLst>
  <p:notesMasterIdLst>
    <p:notesMasterId r:id="rId48"/>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Lst>
  <p:sldSz cx="9144000" cy="5143500" type="screen16x9"/>
  <p:notesSz cx="6858000" cy="9144000"/>
  <p:embeddedFontLst>
    <p:embeddedFont>
      <p:font typeface="Century Gothic" panose="020B0502020202020204" pitchFamily="34" charset="0"/>
      <p:regular r:id="rId49"/>
      <p:bold r:id="rId50"/>
      <p:italic r:id="rId51"/>
      <p:boldItalic r:id="rId52"/>
    </p:embeddedFont>
    <p:embeddedFont>
      <p:font typeface="Libre Baskerville" panose="02000000000000000000" pitchFamily="2" charset="0"/>
      <p:regular r:id="rId53"/>
      <p:bold r:id="rId54"/>
      <p:italic r:id="rId55"/>
    </p:embeddedFont>
    <p:embeddedFont>
      <p:font typeface="Palatino Linotype" panose="02040502050505030304" pitchFamily="18" charset="0"/>
      <p:regular r:id="rId56"/>
      <p:bold r:id="rId57"/>
      <p:italic r:id="rId58"/>
      <p:boldItalic r:id="rId5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9CF7FAF-3EA9-4CFD-B422-232DED42FF8A}">
  <a:tblStyle styleId="{79CF7FAF-3EA9-4CFD-B422-232DED42FF8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4"/>
  </p:normalViewPr>
  <p:slideViewPr>
    <p:cSldViewPr snapToGrid="0">
      <p:cViewPr varScale="1">
        <p:scale>
          <a:sx n="165" d="100"/>
          <a:sy n="165" d="100"/>
        </p:scale>
        <p:origin x="664"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font" Target="fonts/font2.fntdata"/><Relationship Id="rId55" Type="http://schemas.openxmlformats.org/officeDocument/2006/relationships/font" Target="fonts/font7.fntdata"/><Relationship Id="rId63"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font" Target="fonts/font5.fntdata"/><Relationship Id="rId58" Type="http://schemas.openxmlformats.org/officeDocument/2006/relationships/font" Target="fonts/font10.fntdata"/><Relationship Id="rId5" Type="http://schemas.openxmlformats.org/officeDocument/2006/relationships/slide" Target="slides/slide2.xml"/><Relationship Id="rId61" Type="http://schemas.openxmlformats.org/officeDocument/2006/relationships/viewProps" Target="viewProps.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notesMaster" Target="notesMasters/notesMaster1.xml"/><Relationship Id="rId56" Type="http://schemas.openxmlformats.org/officeDocument/2006/relationships/font" Target="fonts/font8.fntdata"/><Relationship Id="rId8" Type="http://schemas.openxmlformats.org/officeDocument/2006/relationships/slide" Target="slides/slide5.xml"/><Relationship Id="rId51" Type="http://schemas.openxmlformats.org/officeDocument/2006/relationships/font" Target="fonts/font3.fntdata"/><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font" Target="fonts/font11.fntdata"/><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font" Target="fonts/font6.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font" Target="fonts/font1.fntdata"/><Relationship Id="rId57" Type="http://schemas.openxmlformats.org/officeDocument/2006/relationships/font" Target="fonts/font9.fntdata"/><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font" Target="fonts/font4.fntdata"/><Relationship Id="rId60"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11be71928f_2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4" name="Google Shape;134;g111be71928f_2_8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
                <a:latin typeface="Times New Roman"/>
                <a:ea typeface="Times New Roman"/>
                <a:cs typeface="Times New Roman"/>
                <a:sym typeface="Times New Roman"/>
              </a:rPr>
              <a:t>Lecture slides prepared for “Computer Security: Principles and Practice”, 4/e, by William Stallings and Lawrie Brown, Chapter 20 “Symmetric Encryption and Message Confidentiality”.</a:t>
            </a:r>
            <a:endParaRPr>
              <a:latin typeface="Times New Roman"/>
              <a:ea typeface="Times New Roman"/>
              <a:cs typeface="Times New Roman"/>
              <a:sym typeface="Times New Roman"/>
            </a:endParaRPr>
          </a:p>
          <a:p>
            <a:pPr marL="0" lvl="0" indent="0" algn="l" rtl="0">
              <a:spcBef>
                <a:spcPts val="360"/>
              </a:spcBef>
              <a:spcAft>
                <a:spcPts val="0"/>
              </a:spcAft>
              <a:buNone/>
            </a:pPr>
            <a:endParaRPr>
              <a:latin typeface="Times New Roman"/>
              <a:ea typeface="Times New Roman"/>
              <a:cs typeface="Times New Roman"/>
              <a:sym typeface="Times New Roman"/>
            </a:endParaRPr>
          </a:p>
          <a:p>
            <a:pPr marL="0" lvl="0" indent="0" algn="l" rtl="0">
              <a:spcBef>
                <a:spcPts val="360"/>
              </a:spcBef>
              <a:spcAft>
                <a:spcPts val="0"/>
              </a:spcAft>
              <a:buNone/>
            </a:pPr>
            <a:endParaRPr>
              <a:latin typeface="Times New Roman"/>
              <a:ea typeface="Times New Roman"/>
              <a:cs typeface="Times New Roman"/>
              <a:sym typeface="Times New Roman"/>
            </a:endParaRPr>
          </a:p>
          <a:p>
            <a:pPr marL="0" lvl="0" indent="0" algn="l" rtl="0">
              <a:spcBef>
                <a:spcPts val="360"/>
              </a:spcBef>
              <a:spcAft>
                <a:spcPts val="0"/>
              </a:spcAft>
              <a:buNone/>
            </a:pPr>
            <a:endParaRPr/>
          </a:p>
        </p:txBody>
      </p:sp>
      <p:sp>
        <p:nvSpPr>
          <p:cNvPr id="135" name="Google Shape;135;g111be71928f_2_8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111be71928f_11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111be71928f_1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111be71928f_2_16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b="0" i="0" u="none" strike="noStrike" cap="none">
                <a:solidFill>
                  <a:schemeClr val="dk1"/>
                </a:solidFill>
                <a:latin typeface="Arial"/>
                <a:ea typeface="Arial"/>
                <a:cs typeface="Arial"/>
                <a:sym typeface="Arial"/>
              </a:rPr>
              <a:t>11</a:t>
            </a:fld>
            <a:endParaRPr sz="1200" b="0" i="0" u="none" strike="noStrike" cap="none">
              <a:solidFill>
                <a:schemeClr val="dk1"/>
              </a:solidFill>
              <a:latin typeface="Arial"/>
              <a:ea typeface="Arial"/>
              <a:cs typeface="Arial"/>
              <a:sym typeface="Arial"/>
            </a:endParaRPr>
          </a:p>
        </p:txBody>
      </p:sp>
      <p:sp>
        <p:nvSpPr>
          <p:cNvPr id="266" name="Google Shape;266;g111be71928f_2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7" name="Google Shape;267;g111be71928f_2_16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latin typeface="Times New Roman"/>
                <a:ea typeface="Times New Roman"/>
                <a:cs typeface="Times New Roman"/>
                <a:sym typeface="Times New Roman"/>
              </a:rPr>
              <a:t>The most commonly used encryption scheme is based on the Data Encryption Standard</a:t>
            </a:r>
            <a:endParaRPr/>
          </a:p>
          <a:p>
            <a:pPr marL="0" lvl="0" indent="0" algn="l" rtl="0">
              <a:spcBef>
                <a:spcPts val="360"/>
              </a:spcBef>
              <a:spcAft>
                <a:spcPts val="0"/>
              </a:spcAft>
              <a:buNone/>
            </a:pPr>
            <a:r>
              <a:rPr lang="en">
                <a:latin typeface="Times New Roman"/>
                <a:ea typeface="Times New Roman"/>
                <a:cs typeface="Times New Roman"/>
                <a:sym typeface="Times New Roman"/>
              </a:rPr>
              <a:t>(DES) adopted in 1977 by the National Bureau of Standards, now the National</a:t>
            </a:r>
            <a:endParaRPr/>
          </a:p>
          <a:p>
            <a:pPr marL="0" lvl="0" indent="0" algn="l" rtl="0">
              <a:spcBef>
                <a:spcPts val="360"/>
              </a:spcBef>
              <a:spcAft>
                <a:spcPts val="0"/>
              </a:spcAft>
              <a:buNone/>
            </a:pPr>
            <a:r>
              <a:rPr lang="en">
                <a:latin typeface="Times New Roman"/>
                <a:ea typeface="Times New Roman"/>
                <a:cs typeface="Times New Roman"/>
                <a:sym typeface="Times New Roman"/>
              </a:rPr>
              <a:t>Institute of Standards and Technology (NIST), as FIPS 46 </a:t>
            </a:r>
            <a:r>
              <a:rPr lang="en" i="1">
                <a:latin typeface="Times New Roman"/>
                <a:ea typeface="Times New Roman"/>
                <a:cs typeface="Times New Roman"/>
                <a:sym typeface="Times New Roman"/>
              </a:rPr>
              <a:t>(Data Encryption Standard, </a:t>
            </a:r>
            <a:r>
              <a:rPr lang="en" i="0">
                <a:latin typeface="Times New Roman"/>
                <a:ea typeface="Times New Roman"/>
                <a:cs typeface="Times New Roman"/>
                <a:sym typeface="Times New Roman"/>
              </a:rPr>
              <a:t>January 1977)</a:t>
            </a:r>
            <a:r>
              <a:rPr lang="en" i="1">
                <a:latin typeface="Times New Roman"/>
                <a:ea typeface="Times New Roman"/>
                <a:cs typeface="Times New Roman"/>
                <a:sym typeface="Times New Roman"/>
              </a:rPr>
              <a:t>.</a:t>
            </a:r>
            <a:r>
              <a:rPr lang="en">
                <a:latin typeface="Times New Roman"/>
                <a:ea typeface="Times New Roman"/>
                <a:cs typeface="Times New Roman"/>
                <a:sym typeface="Times New Roman"/>
              </a:rPr>
              <a:t> </a:t>
            </a:r>
            <a:endParaRPr/>
          </a:p>
          <a:p>
            <a:pPr marL="0" lvl="0" indent="0" algn="l" rtl="0">
              <a:spcBef>
                <a:spcPts val="360"/>
              </a:spcBef>
              <a:spcAft>
                <a:spcPts val="0"/>
              </a:spcAft>
              <a:buNone/>
            </a:pPr>
            <a:r>
              <a:rPr lang="en">
                <a:latin typeface="Times New Roman"/>
                <a:ea typeface="Times New Roman"/>
                <a:cs typeface="Times New Roman"/>
                <a:sym typeface="Times New Roman"/>
              </a:rPr>
              <a:t>The algorithm itself is referred to as the Data Encryption Algorithm (DEA). </a:t>
            </a:r>
            <a:endParaRPr/>
          </a:p>
          <a:p>
            <a:pPr marL="0" lvl="0" indent="0" algn="l" rtl="0">
              <a:spcBef>
                <a:spcPts val="360"/>
              </a:spcBef>
              <a:spcAft>
                <a:spcPts val="0"/>
              </a:spcAft>
              <a:buNone/>
            </a:pPr>
            <a:endParaRPr>
              <a:latin typeface="Times New Roman"/>
              <a:ea typeface="Times New Roman"/>
              <a:cs typeface="Times New Roman"/>
              <a:sym typeface="Times New Roman"/>
            </a:endParaRPr>
          </a:p>
          <a:p>
            <a:pPr marL="0" lvl="0" indent="0" algn="l" rtl="0">
              <a:spcBef>
                <a:spcPts val="360"/>
              </a:spcBef>
              <a:spcAft>
                <a:spcPts val="0"/>
              </a:spcAft>
              <a:buNone/>
            </a:pPr>
            <a:r>
              <a:rPr lang="en">
                <a:latin typeface="Times New Roman"/>
                <a:ea typeface="Times New Roman"/>
                <a:cs typeface="Times New Roman"/>
                <a:sym typeface="Times New Roman"/>
              </a:rPr>
              <a:t>The DES algorithm can be described as follows. The plaintext is 64 bits in</a:t>
            </a:r>
            <a:endParaRPr/>
          </a:p>
          <a:p>
            <a:pPr marL="0" lvl="0" indent="0" algn="l" rtl="0">
              <a:spcBef>
                <a:spcPts val="360"/>
              </a:spcBef>
              <a:spcAft>
                <a:spcPts val="0"/>
              </a:spcAft>
              <a:buNone/>
            </a:pPr>
            <a:r>
              <a:rPr lang="en">
                <a:latin typeface="Times New Roman"/>
                <a:ea typeface="Times New Roman"/>
                <a:cs typeface="Times New Roman"/>
                <a:sym typeface="Times New Roman"/>
              </a:rPr>
              <a:t>length and the key is 56 bits in length; longer plaintext amounts are processed in</a:t>
            </a:r>
            <a:endParaRPr/>
          </a:p>
          <a:p>
            <a:pPr marL="0" lvl="0" indent="0" algn="l" rtl="0">
              <a:spcBef>
                <a:spcPts val="360"/>
              </a:spcBef>
              <a:spcAft>
                <a:spcPts val="0"/>
              </a:spcAft>
              <a:buNone/>
            </a:pPr>
            <a:r>
              <a:rPr lang="en">
                <a:latin typeface="Times New Roman"/>
                <a:ea typeface="Times New Roman"/>
                <a:cs typeface="Times New Roman"/>
                <a:sym typeface="Times New Roman"/>
              </a:rPr>
              <a:t>64-bit blocks. The DES structure is a minor variation of the Feistel network shown</a:t>
            </a:r>
            <a:endParaRPr/>
          </a:p>
          <a:p>
            <a:pPr marL="0" lvl="0" indent="0" algn="l" rtl="0">
              <a:spcBef>
                <a:spcPts val="360"/>
              </a:spcBef>
              <a:spcAft>
                <a:spcPts val="0"/>
              </a:spcAft>
              <a:buNone/>
            </a:pPr>
            <a:r>
              <a:rPr lang="en">
                <a:latin typeface="Times New Roman"/>
                <a:ea typeface="Times New Roman"/>
                <a:cs typeface="Times New Roman"/>
                <a:sym typeface="Times New Roman"/>
              </a:rPr>
              <a:t>in Figure 20.1 . There are 16 rounds of processing. From the original 56-bit key, 16</a:t>
            </a:r>
            <a:endParaRPr/>
          </a:p>
          <a:p>
            <a:pPr marL="0" lvl="0" indent="0" algn="l" rtl="0">
              <a:spcBef>
                <a:spcPts val="360"/>
              </a:spcBef>
              <a:spcAft>
                <a:spcPts val="0"/>
              </a:spcAft>
              <a:buNone/>
            </a:pPr>
            <a:r>
              <a:rPr lang="en">
                <a:latin typeface="Times New Roman"/>
                <a:ea typeface="Times New Roman"/>
                <a:cs typeface="Times New Roman"/>
                <a:sym typeface="Times New Roman"/>
              </a:rPr>
              <a:t>subkeys are generated, one of which is used for each round.</a:t>
            </a:r>
            <a:endParaRPr/>
          </a:p>
          <a:p>
            <a:pPr marL="0" lvl="0" indent="0" algn="l" rtl="0">
              <a:spcBef>
                <a:spcPts val="360"/>
              </a:spcBef>
              <a:spcAft>
                <a:spcPts val="0"/>
              </a:spcAft>
              <a:buNone/>
            </a:pPr>
            <a:endParaRPr>
              <a:latin typeface="Times New Roman"/>
              <a:ea typeface="Times New Roman"/>
              <a:cs typeface="Times New Roman"/>
              <a:sym typeface="Times New Roman"/>
            </a:endParaRPr>
          </a:p>
          <a:p>
            <a:pPr marL="0" lvl="0" indent="0" algn="l" rtl="0">
              <a:spcBef>
                <a:spcPts val="360"/>
              </a:spcBef>
              <a:spcAft>
                <a:spcPts val="0"/>
              </a:spcAft>
              <a:buNone/>
            </a:pPr>
            <a:r>
              <a:rPr lang="en">
                <a:latin typeface="Times New Roman"/>
                <a:ea typeface="Times New Roman"/>
                <a:cs typeface="Times New Roman"/>
                <a:sym typeface="Times New Roman"/>
              </a:rPr>
              <a:t>The process of decryption with DES is essentially the same as the encryption</a:t>
            </a:r>
            <a:endParaRPr/>
          </a:p>
          <a:p>
            <a:pPr marL="0" lvl="0" indent="0" algn="l" rtl="0">
              <a:spcBef>
                <a:spcPts val="360"/>
              </a:spcBef>
              <a:spcAft>
                <a:spcPts val="0"/>
              </a:spcAft>
              <a:buNone/>
            </a:pPr>
            <a:r>
              <a:rPr lang="en">
                <a:latin typeface="Times New Roman"/>
                <a:ea typeface="Times New Roman"/>
                <a:cs typeface="Times New Roman"/>
                <a:sym typeface="Times New Roman"/>
              </a:rPr>
              <a:t>process. The rule is as follows: Use the ciphertext as input to the DES</a:t>
            </a:r>
            <a:endParaRPr/>
          </a:p>
          <a:p>
            <a:pPr marL="0" lvl="0" indent="0" algn="l" rtl="0">
              <a:spcBef>
                <a:spcPts val="360"/>
              </a:spcBef>
              <a:spcAft>
                <a:spcPts val="0"/>
              </a:spcAft>
              <a:buNone/>
            </a:pPr>
            <a:r>
              <a:rPr lang="en">
                <a:latin typeface="Times New Roman"/>
                <a:ea typeface="Times New Roman"/>
                <a:cs typeface="Times New Roman"/>
                <a:sym typeface="Times New Roman"/>
              </a:rPr>
              <a:t>algorithm, but use the subkeys </a:t>
            </a:r>
            <a:r>
              <a:rPr lang="en" i="1">
                <a:latin typeface="Times New Roman"/>
                <a:ea typeface="Times New Roman"/>
                <a:cs typeface="Times New Roman"/>
                <a:sym typeface="Times New Roman"/>
              </a:rPr>
              <a:t>K </a:t>
            </a:r>
            <a:r>
              <a:rPr lang="en" i="1" baseline="-25000">
                <a:latin typeface="Times New Roman"/>
                <a:ea typeface="Times New Roman"/>
                <a:cs typeface="Times New Roman"/>
                <a:sym typeface="Times New Roman"/>
              </a:rPr>
              <a:t>i</a:t>
            </a:r>
            <a:r>
              <a:rPr lang="en" i="1">
                <a:latin typeface="Times New Roman"/>
                <a:ea typeface="Times New Roman"/>
                <a:cs typeface="Times New Roman"/>
                <a:sym typeface="Times New Roman"/>
              </a:rPr>
              <a:t> </a:t>
            </a:r>
            <a:r>
              <a:rPr lang="en" i="0">
                <a:latin typeface="Times New Roman"/>
                <a:ea typeface="Times New Roman"/>
                <a:cs typeface="Times New Roman"/>
                <a:sym typeface="Times New Roman"/>
              </a:rPr>
              <a:t>in reverse order. That is, use </a:t>
            </a:r>
            <a:r>
              <a:rPr lang="en" i="1">
                <a:latin typeface="Times New Roman"/>
                <a:ea typeface="Times New Roman"/>
                <a:cs typeface="Times New Roman"/>
                <a:sym typeface="Times New Roman"/>
              </a:rPr>
              <a:t>K </a:t>
            </a:r>
            <a:r>
              <a:rPr lang="en" i="1" baseline="-25000">
                <a:latin typeface="Times New Roman"/>
                <a:ea typeface="Times New Roman"/>
                <a:cs typeface="Times New Roman"/>
                <a:sym typeface="Times New Roman"/>
              </a:rPr>
              <a:t>16</a:t>
            </a:r>
            <a:r>
              <a:rPr lang="en" i="1">
                <a:latin typeface="Times New Roman"/>
                <a:ea typeface="Times New Roman"/>
                <a:cs typeface="Times New Roman"/>
                <a:sym typeface="Times New Roman"/>
              </a:rPr>
              <a:t> </a:t>
            </a:r>
            <a:r>
              <a:rPr lang="en" i="0">
                <a:latin typeface="Times New Roman"/>
                <a:ea typeface="Times New Roman"/>
                <a:cs typeface="Times New Roman"/>
                <a:sym typeface="Times New Roman"/>
              </a:rPr>
              <a:t>on the first</a:t>
            </a:r>
            <a:endParaRPr/>
          </a:p>
          <a:p>
            <a:pPr marL="0" lvl="0" indent="0" algn="l" rtl="0">
              <a:spcBef>
                <a:spcPts val="360"/>
              </a:spcBef>
              <a:spcAft>
                <a:spcPts val="0"/>
              </a:spcAft>
              <a:buNone/>
            </a:pPr>
            <a:r>
              <a:rPr lang="en">
                <a:latin typeface="Times New Roman"/>
                <a:ea typeface="Times New Roman"/>
                <a:cs typeface="Times New Roman"/>
                <a:sym typeface="Times New Roman"/>
              </a:rPr>
              <a:t>iteration, </a:t>
            </a:r>
            <a:r>
              <a:rPr lang="en" i="1">
                <a:latin typeface="Times New Roman"/>
                <a:ea typeface="Times New Roman"/>
                <a:cs typeface="Times New Roman"/>
                <a:sym typeface="Times New Roman"/>
              </a:rPr>
              <a:t>K </a:t>
            </a:r>
            <a:r>
              <a:rPr lang="en" i="1" baseline="-25000">
                <a:latin typeface="Times New Roman"/>
                <a:ea typeface="Times New Roman"/>
                <a:cs typeface="Times New Roman"/>
                <a:sym typeface="Times New Roman"/>
              </a:rPr>
              <a:t>15</a:t>
            </a:r>
            <a:r>
              <a:rPr lang="en" i="1">
                <a:latin typeface="Times New Roman"/>
                <a:ea typeface="Times New Roman"/>
                <a:cs typeface="Times New Roman"/>
                <a:sym typeface="Times New Roman"/>
              </a:rPr>
              <a:t> </a:t>
            </a:r>
            <a:r>
              <a:rPr lang="en" i="0">
                <a:latin typeface="Times New Roman"/>
                <a:ea typeface="Times New Roman"/>
                <a:cs typeface="Times New Roman"/>
                <a:sym typeface="Times New Roman"/>
              </a:rPr>
              <a:t>on the second iteration, and so on until </a:t>
            </a:r>
            <a:r>
              <a:rPr lang="en" i="1">
                <a:latin typeface="Times New Roman"/>
                <a:ea typeface="Times New Roman"/>
                <a:cs typeface="Times New Roman"/>
                <a:sym typeface="Times New Roman"/>
              </a:rPr>
              <a:t>K </a:t>
            </a:r>
            <a:r>
              <a:rPr lang="en" i="1" baseline="-25000">
                <a:latin typeface="Times New Roman"/>
                <a:ea typeface="Times New Roman"/>
                <a:cs typeface="Times New Roman"/>
                <a:sym typeface="Times New Roman"/>
              </a:rPr>
              <a:t>1</a:t>
            </a:r>
            <a:r>
              <a:rPr lang="en" i="1">
                <a:latin typeface="Times New Roman"/>
                <a:ea typeface="Times New Roman"/>
                <a:cs typeface="Times New Roman"/>
                <a:sym typeface="Times New Roman"/>
              </a:rPr>
              <a:t> </a:t>
            </a:r>
            <a:r>
              <a:rPr lang="en" i="0">
                <a:latin typeface="Times New Roman"/>
                <a:ea typeface="Times New Roman"/>
                <a:cs typeface="Times New Roman"/>
                <a:sym typeface="Times New Roman"/>
              </a:rPr>
              <a:t>is used on the sixteenth</a:t>
            </a:r>
            <a:endParaRPr/>
          </a:p>
          <a:p>
            <a:pPr marL="0" lvl="0" indent="0" algn="l" rtl="0">
              <a:spcBef>
                <a:spcPts val="360"/>
              </a:spcBef>
              <a:spcAft>
                <a:spcPts val="0"/>
              </a:spcAft>
              <a:buNone/>
            </a:pPr>
            <a:r>
              <a:rPr lang="en">
                <a:latin typeface="Times New Roman"/>
                <a:ea typeface="Times New Roman"/>
                <a:cs typeface="Times New Roman"/>
                <a:sym typeface="Times New Roman"/>
              </a:rPr>
              <a:t>and last iteration.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111be71928f_2_17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b="0" i="0" u="none" strike="noStrike" cap="none">
                <a:solidFill>
                  <a:schemeClr val="dk1"/>
                </a:solidFill>
                <a:latin typeface="Arial"/>
                <a:ea typeface="Arial"/>
                <a:cs typeface="Arial"/>
                <a:sym typeface="Arial"/>
              </a:rPr>
              <a:t>12</a:t>
            </a:fld>
            <a:endParaRPr sz="1200" b="0" i="0" u="none" strike="noStrike" cap="none">
              <a:solidFill>
                <a:schemeClr val="dk1"/>
              </a:solidFill>
              <a:latin typeface="Arial"/>
              <a:ea typeface="Arial"/>
              <a:cs typeface="Arial"/>
              <a:sym typeface="Arial"/>
            </a:endParaRPr>
          </a:p>
        </p:txBody>
      </p:sp>
      <p:sp>
        <p:nvSpPr>
          <p:cNvPr id="275" name="Google Shape;275;g111be71928f_2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6" name="Google Shape;276;g111be71928f_2_17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latin typeface="Times New Roman"/>
                <a:ea typeface="Times New Roman"/>
                <a:cs typeface="Times New Roman"/>
                <a:sym typeface="Times New Roman"/>
              </a:rPr>
              <a:t>Triple DES (3DES) was first standardized for use in financial applications in ANSI standard X9.17 in 1985. 3DES was incorporated as part of the Data Encryption Standard in 1999, with the publication of FIPS PUB 46-3.</a:t>
            </a:r>
            <a:endParaRPr/>
          </a:p>
          <a:p>
            <a:pPr marL="0" lvl="0" indent="0" algn="l" rtl="0">
              <a:spcBef>
                <a:spcPts val="360"/>
              </a:spcBef>
              <a:spcAft>
                <a:spcPts val="0"/>
              </a:spcAft>
              <a:buNone/>
            </a:pPr>
            <a:endParaRPr>
              <a:latin typeface="Times New Roman"/>
              <a:ea typeface="Times New Roman"/>
              <a:cs typeface="Times New Roman"/>
              <a:sym typeface="Times New Roman"/>
            </a:endParaRPr>
          </a:p>
          <a:p>
            <a:pPr marL="0" lvl="0" indent="0" algn="l" rtl="0">
              <a:spcBef>
                <a:spcPts val="360"/>
              </a:spcBef>
              <a:spcAft>
                <a:spcPts val="0"/>
              </a:spcAft>
              <a:buNone/>
            </a:pPr>
            <a:r>
              <a:rPr lang="en">
                <a:latin typeface="Times New Roman"/>
                <a:ea typeface="Times New Roman"/>
                <a:cs typeface="Times New Roman"/>
                <a:sym typeface="Times New Roman"/>
              </a:rPr>
              <a:t>3DES uses three keys and three executions of the DES algorithm. The function follows an encrypt-decrypt-encrypt (EDE) sequence (see Figure 20.2a):</a:t>
            </a:r>
            <a:endParaRPr/>
          </a:p>
          <a:p>
            <a:pPr marL="0" lvl="0" indent="0" algn="ctr" rtl="0">
              <a:spcBef>
                <a:spcPts val="360"/>
              </a:spcBef>
              <a:spcAft>
                <a:spcPts val="0"/>
              </a:spcAft>
              <a:buNone/>
            </a:pPr>
            <a:r>
              <a:rPr lang="en" i="1">
                <a:latin typeface="Times New Roman"/>
                <a:ea typeface="Times New Roman"/>
                <a:cs typeface="Times New Roman"/>
                <a:sym typeface="Times New Roman"/>
              </a:rPr>
              <a:t>C</a:t>
            </a:r>
            <a:r>
              <a:rPr lang="en">
                <a:latin typeface="Times New Roman"/>
                <a:ea typeface="Times New Roman"/>
                <a:cs typeface="Times New Roman"/>
                <a:sym typeface="Times New Roman"/>
              </a:rPr>
              <a:t> = E(</a:t>
            </a:r>
            <a:r>
              <a:rPr lang="en" i="1">
                <a:latin typeface="Times New Roman"/>
                <a:ea typeface="Times New Roman"/>
                <a:cs typeface="Times New Roman"/>
                <a:sym typeface="Times New Roman"/>
              </a:rPr>
              <a:t>K</a:t>
            </a:r>
            <a:r>
              <a:rPr lang="en" baseline="-25000">
                <a:latin typeface="Times New Roman"/>
                <a:ea typeface="Times New Roman"/>
                <a:cs typeface="Times New Roman"/>
                <a:sym typeface="Times New Roman"/>
              </a:rPr>
              <a:t>3</a:t>
            </a:r>
            <a:r>
              <a:rPr lang="en">
                <a:latin typeface="Times New Roman"/>
                <a:ea typeface="Times New Roman"/>
                <a:cs typeface="Times New Roman"/>
                <a:sym typeface="Times New Roman"/>
              </a:rPr>
              <a:t>, D(</a:t>
            </a:r>
            <a:r>
              <a:rPr lang="en" i="1">
                <a:latin typeface="Times New Roman"/>
                <a:ea typeface="Times New Roman"/>
                <a:cs typeface="Times New Roman"/>
                <a:sym typeface="Times New Roman"/>
              </a:rPr>
              <a:t>K</a:t>
            </a:r>
            <a:r>
              <a:rPr lang="en" baseline="-25000">
                <a:latin typeface="Times New Roman"/>
                <a:ea typeface="Times New Roman"/>
                <a:cs typeface="Times New Roman"/>
                <a:sym typeface="Times New Roman"/>
              </a:rPr>
              <a:t>2</a:t>
            </a:r>
            <a:r>
              <a:rPr lang="en">
                <a:latin typeface="Times New Roman"/>
                <a:ea typeface="Times New Roman"/>
                <a:cs typeface="Times New Roman"/>
                <a:sym typeface="Times New Roman"/>
              </a:rPr>
              <a:t>, E(</a:t>
            </a:r>
            <a:r>
              <a:rPr lang="en" i="1">
                <a:latin typeface="Times New Roman"/>
                <a:ea typeface="Times New Roman"/>
                <a:cs typeface="Times New Roman"/>
                <a:sym typeface="Times New Roman"/>
              </a:rPr>
              <a:t>K</a:t>
            </a:r>
            <a:r>
              <a:rPr lang="en" baseline="-25000">
                <a:latin typeface="Times New Roman"/>
                <a:ea typeface="Times New Roman"/>
                <a:cs typeface="Times New Roman"/>
                <a:sym typeface="Times New Roman"/>
              </a:rPr>
              <a:t>1</a:t>
            </a:r>
            <a:r>
              <a:rPr lang="en">
                <a:latin typeface="Times New Roman"/>
                <a:ea typeface="Times New Roman"/>
                <a:cs typeface="Times New Roman"/>
                <a:sym typeface="Times New Roman"/>
              </a:rPr>
              <a:t>, </a:t>
            </a:r>
            <a:r>
              <a:rPr lang="en" i="1">
                <a:latin typeface="Times New Roman"/>
                <a:ea typeface="Times New Roman"/>
                <a:cs typeface="Times New Roman"/>
                <a:sym typeface="Times New Roman"/>
              </a:rPr>
              <a:t>P</a:t>
            </a:r>
            <a:r>
              <a:rPr lang="en">
                <a:latin typeface="Times New Roman"/>
                <a:ea typeface="Times New Roman"/>
                <a:cs typeface="Times New Roman"/>
                <a:sym typeface="Times New Roman"/>
              </a:rPr>
              <a:t>)))</a:t>
            </a:r>
            <a:endParaRPr/>
          </a:p>
          <a:p>
            <a:pPr marL="0" lvl="0" indent="0" algn="l" rtl="0">
              <a:spcBef>
                <a:spcPts val="360"/>
              </a:spcBef>
              <a:spcAft>
                <a:spcPts val="0"/>
              </a:spcAft>
              <a:buNone/>
            </a:pPr>
            <a:r>
              <a:rPr lang="en">
                <a:latin typeface="Times New Roman"/>
                <a:ea typeface="Times New Roman"/>
                <a:cs typeface="Times New Roman"/>
                <a:sym typeface="Times New Roman"/>
              </a:rPr>
              <a:t>where: </a:t>
            </a:r>
            <a:r>
              <a:rPr lang="en" i="1">
                <a:latin typeface="Times New Roman"/>
                <a:ea typeface="Times New Roman"/>
                <a:cs typeface="Times New Roman"/>
                <a:sym typeface="Times New Roman"/>
              </a:rPr>
              <a:t>C</a:t>
            </a:r>
            <a:r>
              <a:rPr lang="en">
                <a:latin typeface="Times New Roman"/>
                <a:ea typeface="Times New Roman"/>
                <a:cs typeface="Times New Roman"/>
                <a:sym typeface="Times New Roman"/>
              </a:rPr>
              <a:t> = ciphertext; </a:t>
            </a:r>
            <a:r>
              <a:rPr lang="en" i="1">
                <a:latin typeface="Times New Roman"/>
                <a:ea typeface="Times New Roman"/>
                <a:cs typeface="Times New Roman"/>
                <a:sym typeface="Times New Roman"/>
              </a:rPr>
              <a:t>P</a:t>
            </a:r>
            <a:r>
              <a:rPr lang="en">
                <a:latin typeface="Times New Roman"/>
                <a:ea typeface="Times New Roman"/>
                <a:cs typeface="Times New Roman"/>
                <a:sym typeface="Times New Roman"/>
              </a:rPr>
              <a:t> = plaintext; E[</a:t>
            </a:r>
            <a:r>
              <a:rPr lang="en" i="1">
                <a:latin typeface="Times New Roman"/>
                <a:ea typeface="Times New Roman"/>
                <a:cs typeface="Times New Roman"/>
                <a:sym typeface="Times New Roman"/>
              </a:rPr>
              <a:t>K</a:t>
            </a:r>
            <a:r>
              <a:rPr lang="en">
                <a:latin typeface="Times New Roman"/>
                <a:ea typeface="Times New Roman"/>
                <a:cs typeface="Times New Roman"/>
                <a:sym typeface="Times New Roman"/>
              </a:rPr>
              <a:t>, </a:t>
            </a:r>
            <a:r>
              <a:rPr lang="en" i="1">
                <a:latin typeface="Times New Roman"/>
                <a:ea typeface="Times New Roman"/>
                <a:cs typeface="Times New Roman"/>
                <a:sym typeface="Times New Roman"/>
              </a:rPr>
              <a:t>X</a:t>
            </a:r>
            <a:r>
              <a:rPr lang="en">
                <a:latin typeface="Times New Roman"/>
                <a:ea typeface="Times New Roman"/>
                <a:cs typeface="Times New Roman"/>
                <a:sym typeface="Times New Roman"/>
              </a:rPr>
              <a:t>] = encryption of </a:t>
            </a:r>
            <a:r>
              <a:rPr lang="en" i="1">
                <a:latin typeface="Times New Roman"/>
                <a:ea typeface="Times New Roman"/>
                <a:cs typeface="Times New Roman"/>
                <a:sym typeface="Times New Roman"/>
              </a:rPr>
              <a:t>X</a:t>
            </a:r>
            <a:r>
              <a:rPr lang="en">
                <a:latin typeface="Times New Roman"/>
                <a:ea typeface="Times New Roman"/>
                <a:cs typeface="Times New Roman"/>
                <a:sym typeface="Times New Roman"/>
              </a:rPr>
              <a:t> using key </a:t>
            </a:r>
            <a:r>
              <a:rPr lang="en" i="1">
                <a:latin typeface="Times New Roman"/>
                <a:ea typeface="Times New Roman"/>
                <a:cs typeface="Times New Roman"/>
                <a:sym typeface="Times New Roman"/>
              </a:rPr>
              <a:t>K</a:t>
            </a:r>
            <a:r>
              <a:rPr lang="en">
                <a:latin typeface="Times New Roman"/>
                <a:ea typeface="Times New Roman"/>
                <a:cs typeface="Times New Roman"/>
                <a:sym typeface="Times New Roman"/>
              </a:rPr>
              <a:t>, and D[</a:t>
            </a:r>
            <a:r>
              <a:rPr lang="en" i="1">
                <a:latin typeface="Times New Roman"/>
                <a:ea typeface="Times New Roman"/>
                <a:cs typeface="Times New Roman"/>
                <a:sym typeface="Times New Roman"/>
              </a:rPr>
              <a:t>K</a:t>
            </a:r>
            <a:r>
              <a:rPr lang="en">
                <a:latin typeface="Times New Roman"/>
                <a:ea typeface="Times New Roman"/>
                <a:cs typeface="Times New Roman"/>
                <a:sym typeface="Times New Roman"/>
              </a:rPr>
              <a:t>, </a:t>
            </a:r>
            <a:r>
              <a:rPr lang="en" i="1">
                <a:latin typeface="Times New Roman"/>
                <a:ea typeface="Times New Roman"/>
                <a:cs typeface="Times New Roman"/>
                <a:sym typeface="Times New Roman"/>
              </a:rPr>
              <a:t>Y</a:t>
            </a:r>
            <a:r>
              <a:rPr lang="en">
                <a:latin typeface="Times New Roman"/>
                <a:ea typeface="Times New Roman"/>
                <a:cs typeface="Times New Roman"/>
                <a:sym typeface="Times New Roman"/>
              </a:rPr>
              <a:t>] = decryption of </a:t>
            </a:r>
            <a:r>
              <a:rPr lang="en" i="1">
                <a:latin typeface="Times New Roman"/>
                <a:ea typeface="Times New Roman"/>
                <a:cs typeface="Times New Roman"/>
                <a:sym typeface="Times New Roman"/>
              </a:rPr>
              <a:t>Y</a:t>
            </a:r>
            <a:r>
              <a:rPr lang="en">
                <a:latin typeface="Times New Roman"/>
                <a:ea typeface="Times New Roman"/>
                <a:cs typeface="Times New Roman"/>
                <a:sym typeface="Times New Roman"/>
              </a:rPr>
              <a:t> using key </a:t>
            </a:r>
            <a:r>
              <a:rPr lang="en" i="1">
                <a:latin typeface="Times New Roman"/>
                <a:ea typeface="Times New Roman"/>
                <a:cs typeface="Times New Roman"/>
                <a:sym typeface="Times New Roman"/>
              </a:rPr>
              <a:t>K.</a:t>
            </a:r>
            <a:endParaRPr>
              <a:latin typeface="Times New Roman"/>
              <a:ea typeface="Times New Roman"/>
              <a:cs typeface="Times New Roman"/>
              <a:sym typeface="Times New Roman"/>
            </a:endParaRPr>
          </a:p>
          <a:p>
            <a:pPr marL="0" lvl="0" indent="0" algn="l" rtl="0">
              <a:spcBef>
                <a:spcPts val="360"/>
              </a:spcBef>
              <a:spcAft>
                <a:spcPts val="0"/>
              </a:spcAft>
              <a:buNone/>
            </a:pPr>
            <a:r>
              <a:rPr lang="en">
                <a:latin typeface="Times New Roman"/>
                <a:ea typeface="Times New Roman"/>
                <a:cs typeface="Times New Roman"/>
                <a:sym typeface="Times New Roman"/>
              </a:rPr>
              <a:t>Decryption is simply the same operation with the keys reversed (Figure 20.2b):</a:t>
            </a:r>
            <a:endParaRPr/>
          </a:p>
          <a:p>
            <a:pPr marL="0" lvl="0" indent="0" algn="ctr" rtl="0">
              <a:spcBef>
                <a:spcPts val="360"/>
              </a:spcBef>
              <a:spcAft>
                <a:spcPts val="0"/>
              </a:spcAft>
              <a:buNone/>
            </a:pPr>
            <a:r>
              <a:rPr lang="en" i="1">
                <a:latin typeface="Times New Roman"/>
                <a:ea typeface="Times New Roman"/>
                <a:cs typeface="Times New Roman"/>
                <a:sym typeface="Times New Roman"/>
              </a:rPr>
              <a:t>P</a:t>
            </a:r>
            <a:r>
              <a:rPr lang="en">
                <a:latin typeface="Times New Roman"/>
                <a:ea typeface="Times New Roman"/>
                <a:cs typeface="Times New Roman"/>
                <a:sym typeface="Times New Roman"/>
              </a:rPr>
              <a:t> = D(</a:t>
            </a:r>
            <a:r>
              <a:rPr lang="en" i="1">
                <a:latin typeface="Times New Roman"/>
                <a:ea typeface="Times New Roman"/>
                <a:cs typeface="Times New Roman"/>
                <a:sym typeface="Times New Roman"/>
              </a:rPr>
              <a:t>K</a:t>
            </a:r>
            <a:r>
              <a:rPr lang="en" baseline="-25000">
                <a:latin typeface="Times New Roman"/>
                <a:ea typeface="Times New Roman"/>
                <a:cs typeface="Times New Roman"/>
                <a:sym typeface="Times New Roman"/>
              </a:rPr>
              <a:t>1</a:t>
            </a:r>
            <a:r>
              <a:rPr lang="en">
                <a:latin typeface="Times New Roman"/>
                <a:ea typeface="Times New Roman"/>
                <a:cs typeface="Times New Roman"/>
                <a:sym typeface="Times New Roman"/>
              </a:rPr>
              <a:t>, E(</a:t>
            </a:r>
            <a:r>
              <a:rPr lang="en" i="1">
                <a:latin typeface="Times New Roman"/>
                <a:ea typeface="Times New Roman"/>
                <a:cs typeface="Times New Roman"/>
                <a:sym typeface="Times New Roman"/>
              </a:rPr>
              <a:t>K</a:t>
            </a:r>
            <a:r>
              <a:rPr lang="en" baseline="-25000">
                <a:latin typeface="Times New Roman"/>
                <a:ea typeface="Times New Roman"/>
                <a:cs typeface="Times New Roman"/>
                <a:sym typeface="Times New Roman"/>
              </a:rPr>
              <a:t>2</a:t>
            </a:r>
            <a:r>
              <a:rPr lang="en">
                <a:latin typeface="Times New Roman"/>
                <a:ea typeface="Times New Roman"/>
                <a:cs typeface="Times New Roman"/>
                <a:sym typeface="Times New Roman"/>
              </a:rPr>
              <a:t>, D(</a:t>
            </a:r>
            <a:r>
              <a:rPr lang="en" i="1">
                <a:latin typeface="Times New Roman"/>
                <a:ea typeface="Times New Roman"/>
                <a:cs typeface="Times New Roman"/>
                <a:sym typeface="Times New Roman"/>
              </a:rPr>
              <a:t>K</a:t>
            </a:r>
            <a:r>
              <a:rPr lang="en" baseline="-25000">
                <a:latin typeface="Times New Roman"/>
                <a:ea typeface="Times New Roman"/>
                <a:cs typeface="Times New Roman"/>
                <a:sym typeface="Times New Roman"/>
              </a:rPr>
              <a:t>3</a:t>
            </a:r>
            <a:r>
              <a:rPr lang="en">
                <a:latin typeface="Times New Roman"/>
                <a:ea typeface="Times New Roman"/>
                <a:cs typeface="Times New Roman"/>
                <a:sym typeface="Times New Roman"/>
              </a:rPr>
              <a:t>, </a:t>
            </a:r>
            <a:r>
              <a:rPr lang="en" i="1">
                <a:latin typeface="Times New Roman"/>
                <a:ea typeface="Times New Roman"/>
                <a:cs typeface="Times New Roman"/>
                <a:sym typeface="Times New Roman"/>
              </a:rPr>
              <a:t>C</a:t>
            </a:r>
            <a:r>
              <a:rPr lang="en">
                <a:latin typeface="Times New Roman"/>
                <a:ea typeface="Times New Roman"/>
                <a:cs typeface="Times New Roman"/>
                <a:sym typeface="Times New Roman"/>
              </a:rPr>
              <a:t>)))</a:t>
            </a:r>
            <a:endParaRPr/>
          </a:p>
          <a:p>
            <a:pPr marL="0" lvl="0" indent="0" algn="l" rtl="0">
              <a:spcBef>
                <a:spcPts val="360"/>
              </a:spcBef>
              <a:spcAft>
                <a:spcPts val="0"/>
              </a:spcAft>
              <a:buNone/>
            </a:pPr>
            <a:r>
              <a:rPr lang="en">
                <a:latin typeface="Times New Roman"/>
                <a:ea typeface="Times New Roman"/>
                <a:cs typeface="Times New Roman"/>
                <a:sym typeface="Times New Roman"/>
              </a:rPr>
              <a:t>There is no cryptographic significance to the use of decryption for the second stage of 3DES encryption. Its only advantage is that it allows users of 3DES to decrypt data encrypted by users of the older single DES:</a:t>
            </a:r>
            <a:endParaRPr/>
          </a:p>
          <a:p>
            <a:pPr marL="0" lvl="0" indent="0" algn="ctr" rtl="0">
              <a:spcBef>
                <a:spcPts val="360"/>
              </a:spcBef>
              <a:spcAft>
                <a:spcPts val="0"/>
              </a:spcAft>
              <a:buNone/>
            </a:pPr>
            <a:r>
              <a:rPr lang="en" i="1">
                <a:latin typeface="Times New Roman"/>
                <a:ea typeface="Times New Roman"/>
                <a:cs typeface="Times New Roman"/>
                <a:sym typeface="Times New Roman"/>
              </a:rPr>
              <a:t>C</a:t>
            </a:r>
            <a:r>
              <a:rPr lang="en">
                <a:latin typeface="Times New Roman"/>
                <a:ea typeface="Times New Roman"/>
                <a:cs typeface="Times New Roman"/>
                <a:sym typeface="Times New Roman"/>
              </a:rPr>
              <a:t> = E(</a:t>
            </a:r>
            <a:r>
              <a:rPr lang="en" i="1">
                <a:latin typeface="Times New Roman"/>
                <a:ea typeface="Times New Roman"/>
                <a:cs typeface="Times New Roman"/>
                <a:sym typeface="Times New Roman"/>
              </a:rPr>
              <a:t>K</a:t>
            </a:r>
            <a:r>
              <a:rPr lang="en" baseline="-25000">
                <a:latin typeface="Times New Roman"/>
                <a:ea typeface="Times New Roman"/>
                <a:cs typeface="Times New Roman"/>
                <a:sym typeface="Times New Roman"/>
              </a:rPr>
              <a:t>1</a:t>
            </a:r>
            <a:r>
              <a:rPr lang="en">
                <a:latin typeface="Times New Roman"/>
                <a:ea typeface="Times New Roman"/>
                <a:cs typeface="Times New Roman"/>
                <a:sym typeface="Times New Roman"/>
              </a:rPr>
              <a:t>, D(</a:t>
            </a:r>
            <a:r>
              <a:rPr lang="en" i="1">
                <a:latin typeface="Times New Roman"/>
                <a:ea typeface="Times New Roman"/>
                <a:cs typeface="Times New Roman"/>
                <a:sym typeface="Times New Roman"/>
              </a:rPr>
              <a:t>K</a:t>
            </a:r>
            <a:r>
              <a:rPr lang="en" baseline="-25000">
                <a:latin typeface="Times New Roman"/>
                <a:ea typeface="Times New Roman"/>
                <a:cs typeface="Times New Roman"/>
                <a:sym typeface="Times New Roman"/>
              </a:rPr>
              <a:t>1</a:t>
            </a:r>
            <a:r>
              <a:rPr lang="en">
                <a:latin typeface="Times New Roman"/>
                <a:ea typeface="Times New Roman"/>
                <a:cs typeface="Times New Roman"/>
                <a:sym typeface="Times New Roman"/>
              </a:rPr>
              <a:t>, E(</a:t>
            </a:r>
            <a:r>
              <a:rPr lang="en" i="1">
                <a:latin typeface="Times New Roman"/>
                <a:ea typeface="Times New Roman"/>
                <a:cs typeface="Times New Roman"/>
                <a:sym typeface="Times New Roman"/>
              </a:rPr>
              <a:t>K</a:t>
            </a:r>
            <a:r>
              <a:rPr lang="en" baseline="-25000">
                <a:latin typeface="Times New Roman"/>
                <a:ea typeface="Times New Roman"/>
                <a:cs typeface="Times New Roman"/>
                <a:sym typeface="Times New Roman"/>
              </a:rPr>
              <a:t>1</a:t>
            </a:r>
            <a:r>
              <a:rPr lang="en">
                <a:latin typeface="Times New Roman"/>
                <a:ea typeface="Times New Roman"/>
                <a:cs typeface="Times New Roman"/>
                <a:sym typeface="Times New Roman"/>
              </a:rPr>
              <a:t>, </a:t>
            </a:r>
            <a:r>
              <a:rPr lang="en" i="1">
                <a:latin typeface="Times New Roman"/>
                <a:ea typeface="Times New Roman"/>
                <a:cs typeface="Times New Roman"/>
                <a:sym typeface="Times New Roman"/>
              </a:rPr>
              <a:t>P</a:t>
            </a:r>
            <a:r>
              <a:rPr lang="en">
                <a:latin typeface="Times New Roman"/>
                <a:ea typeface="Times New Roman"/>
                <a:cs typeface="Times New Roman"/>
                <a:sym typeface="Times New Roman"/>
              </a:rPr>
              <a:t>))) = E[</a:t>
            </a:r>
            <a:r>
              <a:rPr lang="en" i="1">
                <a:latin typeface="Times New Roman"/>
                <a:ea typeface="Times New Roman"/>
                <a:cs typeface="Times New Roman"/>
                <a:sym typeface="Times New Roman"/>
              </a:rPr>
              <a:t>K</a:t>
            </a:r>
            <a:r>
              <a:rPr lang="en">
                <a:latin typeface="Times New Roman"/>
                <a:ea typeface="Times New Roman"/>
                <a:cs typeface="Times New Roman"/>
                <a:sym typeface="Times New Roman"/>
              </a:rPr>
              <a:t>, </a:t>
            </a:r>
            <a:r>
              <a:rPr lang="en" i="1">
                <a:latin typeface="Times New Roman"/>
                <a:ea typeface="Times New Roman"/>
                <a:cs typeface="Times New Roman"/>
                <a:sym typeface="Times New Roman"/>
              </a:rPr>
              <a:t>P</a:t>
            </a:r>
            <a:r>
              <a:rPr lang="en">
                <a:latin typeface="Times New Roman"/>
                <a:ea typeface="Times New Roman"/>
                <a:cs typeface="Times New Roman"/>
                <a:sym typeface="Times New Roman"/>
              </a:rPr>
              <a:t>]</a:t>
            </a:r>
            <a:endParaRPr/>
          </a:p>
          <a:p>
            <a:pPr marL="0" lvl="0" indent="0" algn="l" rtl="0">
              <a:spcBef>
                <a:spcPts val="360"/>
              </a:spcBef>
              <a:spcAft>
                <a:spcPts val="0"/>
              </a:spcAft>
              <a:buNone/>
            </a:pPr>
            <a:r>
              <a:rPr lang="en">
                <a:latin typeface="Times New Roman"/>
                <a:ea typeface="Times New Roman"/>
                <a:cs typeface="Times New Roman"/>
                <a:sym typeface="Times New Roman"/>
              </a:rPr>
              <a:t>With three distinct keys, 3DES has an effective key length of 168 bits. FIPS 46-3 also allows for the use </a:t>
            </a:r>
            <a:endParaRPr/>
          </a:p>
          <a:p>
            <a:pPr marL="0" lvl="0" indent="0" algn="l" rtl="0">
              <a:spcBef>
                <a:spcPts val="360"/>
              </a:spcBef>
              <a:spcAft>
                <a:spcPts val="0"/>
              </a:spcAft>
              <a:buNone/>
            </a:pPr>
            <a:r>
              <a:rPr lang="en">
                <a:latin typeface="Times New Roman"/>
                <a:ea typeface="Times New Roman"/>
                <a:cs typeface="Times New Roman"/>
                <a:sym typeface="Times New Roman"/>
              </a:rPr>
              <a:t>of two keys, with </a:t>
            </a:r>
            <a:r>
              <a:rPr lang="en" i="1">
                <a:latin typeface="Times New Roman"/>
                <a:ea typeface="Times New Roman"/>
                <a:cs typeface="Times New Roman"/>
                <a:sym typeface="Times New Roman"/>
              </a:rPr>
              <a:t>K</a:t>
            </a:r>
            <a:r>
              <a:rPr lang="en" baseline="-25000">
                <a:latin typeface="Times New Roman"/>
                <a:ea typeface="Times New Roman"/>
                <a:cs typeface="Times New Roman"/>
                <a:sym typeface="Times New Roman"/>
              </a:rPr>
              <a:t>1</a:t>
            </a:r>
            <a:r>
              <a:rPr lang="en">
                <a:latin typeface="Times New Roman"/>
                <a:ea typeface="Times New Roman"/>
                <a:cs typeface="Times New Roman"/>
                <a:sym typeface="Times New Roman"/>
              </a:rPr>
              <a:t> = </a:t>
            </a:r>
            <a:r>
              <a:rPr lang="en" i="1">
                <a:latin typeface="Times New Roman"/>
                <a:ea typeface="Times New Roman"/>
                <a:cs typeface="Times New Roman"/>
                <a:sym typeface="Times New Roman"/>
              </a:rPr>
              <a:t>K</a:t>
            </a:r>
            <a:r>
              <a:rPr lang="en" baseline="-25000">
                <a:latin typeface="Times New Roman"/>
                <a:ea typeface="Times New Roman"/>
                <a:cs typeface="Times New Roman"/>
                <a:sym typeface="Times New Roman"/>
              </a:rPr>
              <a:t>3</a:t>
            </a:r>
            <a:r>
              <a:rPr lang="en">
                <a:latin typeface="Times New Roman"/>
                <a:ea typeface="Times New Roman"/>
                <a:cs typeface="Times New Roman"/>
                <a:sym typeface="Times New Roman"/>
              </a:rPr>
              <a:t>; this provides for a key length of 112 bits. </a:t>
            </a:r>
            <a:r>
              <a:rPr lang="en" sz="1200">
                <a:solidFill>
                  <a:schemeClr val="dk1"/>
                </a:solidFill>
                <a:latin typeface="Times New Roman"/>
                <a:ea typeface="Times New Roman"/>
                <a:cs typeface="Times New Roman"/>
                <a:sym typeface="Times New Roman"/>
              </a:rPr>
              <a:t> FIPS 46-3 includes the following guidelines for 3DES:</a:t>
            </a:r>
            <a:endParaRPr/>
          </a:p>
          <a:p>
            <a:pPr marL="0" lvl="0" indent="0" algn="l" rtl="0">
              <a:spcBef>
                <a:spcPts val="360"/>
              </a:spcBef>
              <a:spcAft>
                <a:spcPts val="0"/>
              </a:spcAft>
              <a:buNone/>
            </a:pPr>
            <a:endParaRPr sz="1200">
              <a:solidFill>
                <a:schemeClr val="dk1"/>
              </a:solidFill>
              <a:latin typeface="Times New Roman"/>
              <a:ea typeface="Times New Roman"/>
              <a:cs typeface="Times New Roman"/>
              <a:sym typeface="Times New Roman"/>
            </a:endParaRPr>
          </a:p>
          <a:p>
            <a:pPr marL="0" lvl="0" indent="0" algn="l" rtl="0">
              <a:spcBef>
                <a:spcPts val="360"/>
              </a:spcBef>
              <a:spcAft>
                <a:spcPts val="0"/>
              </a:spcAft>
              <a:buNone/>
            </a:pPr>
            <a:r>
              <a:rPr lang="en" sz="1200">
                <a:solidFill>
                  <a:schemeClr val="dk1"/>
                </a:solidFill>
                <a:latin typeface="Times New Roman"/>
                <a:ea typeface="Times New Roman"/>
                <a:cs typeface="Times New Roman"/>
                <a:sym typeface="Times New Roman"/>
              </a:rPr>
              <a:t>•  3DES is the FIPS approved symmetric encryption algorithm of choice.</a:t>
            </a:r>
            <a:endParaRPr/>
          </a:p>
          <a:p>
            <a:pPr marL="0" lvl="0" indent="0" algn="l" rtl="0">
              <a:spcBef>
                <a:spcPts val="360"/>
              </a:spcBef>
              <a:spcAft>
                <a:spcPts val="0"/>
              </a:spcAft>
              <a:buNone/>
            </a:pPr>
            <a:endParaRPr sz="1200">
              <a:solidFill>
                <a:schemeClr val="dk1"/>
              </a:solidFill>
              <a:latin typeface="Times New Roman"/>
              <a:ea typeface="Times New Roman"/>
              <a:cs typeface="Times New Roman"/>
              <a:sym typeface="Times New Roman"/>
            </a:endParaRPr>
          </a:p>
          <a:p>
            <a:pPr marL="0" lvl="0" indent="0" algn="l" rtl="0">
              <a:spcBef>
                <a:spcPts val="360"/>
              </a:spcBef>
              <a:spcAft>
                <a:spcPts val="0"/>
              </a:spcAft>
              <a:buNone/>
            </a:pPr>
            <a:r>
              <a:rPr lang="en" sz="1200">
                <a:solidFill>
                  <a:schemeClr val="dk1"/>
                </a:solidFill>
                <a:latin typeface="Times New Roman"/>
                <a:ea typeface="Times New Roman"/>
                <a:cs typeface="Times New Roman"/>
                <a:sym typeface="Times New Roman"/>
              </a:rPr>
              <a:t>•  The original DES, which uses a single 56-bit key, is permitted under the standard</a:t>
            </a:r>
            <a:endParaRPr/>
          </a:p>
          <a:p>
            <a:pPr marL="0" lvl="0" indent="0" algn="l" rtl="0">
              <a:spcBef>
                <a:spcPts val="360"/>
              </a:spcBef>
              <a:spcAft>
                <a:spcPts val="0"/>
              </a:spcAft>
              <a:buNone/>
            </a:pPr>
            <a:r>
              <a:rPr lang="en" sz="1200">
                <a:solidFill>
                  <a:schemeClr val="dk1"/>
                </a:solidFill>
                <a:latin typeface="Times New Roman"/>
                <a:ea typeface="Times New Roman"/>
                <a:cs typeface="Times New Roman"/>
                <a:sym typeface="Times New Roman"/>
              </a:rPr>
              <a:t>for legacy systems only. New procurements should support 3DES.</a:t>
            </a:r>
            <a:endParaRPr/>
          </a:p>
          <a:p>
            <a:pPr marL="0" lvl="0" indent="0" algn="l" rtl="0">
              <a:spcBef>
                <a:spcPts val="360"/>
              </a:spcBef>
              <a:spcAft>
                <a:spcPts val="0"/>
              </a:spcAft>
              <a:buNone/>
            </a:pPr>
            <a:endParaRPr sz="1200">
              <a:solidFill>
                <a:schemeClr val="dk1"/>
              </a:solidFill>
              <a:latin typeface="Times New Roman"/>
              <a:ea typeface="Times New Roman"/>
              <a:cs typeface="Times New Roman"/>
              <a:sym typeface="Times New Roman"/>
            </a:endParaRPr>
          </a:p>
          <a:p>
            <a:pPr marL="0" lvl="0" indent="0" algn="l" rtl="0">
              <a:spcBef>
                <a:spcPts val="360"/>
              </a:spcBef>
              <a:spcAft>
                <a:spcPts val="0"/>
              </a:spcAft>
              <a:buNone/>
            </a:pPr>
            <a:r>
              <a:rPr lang="en" sz="1200">
                <a:solidFill>
                  <a:schemeClr val="dk1"/>
                </a:solidFill>
                <a:latin typeface="Times New Roman"/>
                <a:ea typeface="Times New Roman"/>
                <a:cs typeface="Times New Roman"/>
                <a:sym typeface="Times New Roman"/>
              </a:rPr>
              <a:t>•  Government organizations with legacy DES systems are encouraged to</a:t>
            </a:r>
            <a:endParaRPr/>
          </a:p>
          <a:p>
            <a:pPr marL="0" lvl="0" indent="0" algn="l" rtl="0">
              <a:spcBef>
                <a:spcPts val="360"/>
              </a:spcBef>
              <a:spcAft>
                <a:spcPts val="0"/>
              </a:spcAft>
              <a:buNone/>
            </a:pPr>
            <a:r>
              <a:rPr lang="en" sz="1200">
                <a:solidFill>
                  <a:schemeClr val="dk1"/>
                </a:solidFill>
                <a:latin typeface="Times New Roman"/>
                <a:ea typeface="Times New Roman"/>
                <a:cs typeface="Times New Roman"/>
                <a:sym typeface="Times New Roman"/>
              </a:rPr>
              <a:t>transition to 3DES.</a:t>
            </a:r>
            <a:endParaRPr/>
          </a:p>
          <a:p>
            <a:pPr marL="0" lvl="0" indent="0" algn="l" rtl="0">
              <a:spcBef>
                <a:spcPts val="360"/>
              </a:spcBef>
              <a:spcAft>
                <a:spcPts val="0"/>
              </a:spcAft>
              <a:buNone/>
            </a:pPr>
            <a:endParaRPr sz="1200">
              <a:solidFill>
                <a:schemeClr val="dk1"/>
              </a:solidFill>
              <a:latin typeface="Times New Roman"/>
              <a:ea typeface="Times New Roman"/>
              <a:cs typeface="Times New Roman"/>
              <a:sym typeface="Times New Roman"/>
            </a:endParaRPr>
          </a:p>
          <a:p>
            <a:pPr marL="0" lvl="0" indent="0" algn="l" rtl="0">
              <a:spcBef>
                <a:spcPts val="360"/>
              </a:spcBef>
              <a:spcAft>
                <a:spcPts val="0"/>
              </a:spcAft>
              <a:buNone/>
            </a:pPr>
            <a:r>
              <a:rPr lang="en" sz="1200">
                <a:solidFill>
                  <a:schemeClr val="dk1"/>
                </a:solidFill>
                <a:latin typeface="Times New Roman"/>
                <a:ea typeface="Times New Roman"/>
                <a:cs typeface="Times New Roman"/>
                <a:sym typeface="Times New Roman"/>
              </a:rPr>
              <a:t>•  It is anticipated that 3DES and the Advanced Encryption Standard (AES) will</a:t>
            </a:r>
            <a:endParaRPr/>
          </a:p>
          <a:p>
            <a:pPr marL="0" lvl="0" indent="0" algn="l" rtl="0">
              <a:spcBef>
                <a:spcPts val="360"/>
              </a:spcBef>
              <a:spcAft>
                <a:spcPts val="0"/>
              </a:spcAft>
              <a:buNone/>
            </a:pPr>
            <a:r>
              <a:rPr lang="en" sz="1200">
                <a:solidFill>
                  <a:schemeClr val="dk1"/>
                </a:solidFill>
                <a:latin typeface="Times New Roman"/>
                <a:ea typeface="Times New Roman"/>
                <a:cs typeface="Times New Roman"/>
                <a:sym typeface="Times New Roman"/>
              </a:rPr>
              <a:t>coexist as FIPS-approved algorithms, allowing for a gradual transition to AES.</a:t>
            </a:r>
            <a:endParaRPr/>
          </a:p>
          <a:p>
            <a:pPr marL="0" lvl="0" indent="0" algn="l" rtl="0">
              <a:spcBef>
                <a:spcPts val="360"/>
              </a:spcBef>
              <a:spcAft>
                <a:spcPts val="0"/>
              </a:spcAft>
              <a:buNone/>
            </a:pPr>
            <a:endParaRPr sz="1200">
              <a:solidFill>
                <a:schemeClr val="dk1"/>
              </a:solidFill>
              <a:latin typeface="Times New Roman"/>
              <a:ea typeface="Times New Roman"/>
              <a:cs typeface="Times New Roman"/>
              <a:sym typeface="Times New Roman"/>
            </a:endParaRPr>
          </a:p>
          <a:p>
            <a:pPr marL="0" lvl="0" indent="0" algn="l" rtl="0">
              <a:spcBef>
                <a:spcPts val="360"/>
              </a:spcBef>
              <a:spcAft>
                <a:spcPts val="0"/>
              </a:spcAft>
              <a:buNone/>
            </a:pPr>
            <a:r>
              <a:rPr lang="en" sz="1200">
                <a:solidFill>
                  <a:schemeClr val="dk1"/>
                </a:solidFill>
                <a:latin typeface="Times New Roman"/>
                <a:ea typeface="Times New Roman"/>
                <a:cs typeface="Times New Roman"/>
                <a:sym typeface="Times New Roman"/>
              </a:rPr>
              <a:t>It is easy to see that 3DES is a formidable algorithm. Because the underlying</a:t>
            </a:r>
            <a:endParaRPr/>
          </a:p>
          <a:p>
            <a:pPr marL="0" lvl="0" indent="0" algn="l" rtl="0">
              <a:spcBef>
                <a:spcPts val="360"/>
              </a:spcBef>
              <a:spcAft>
                <a:spcPts val="0"/>
              </a:spcAft>
              <a:buNone/>
            </a:pPr>
            <a:r>
              <a:rPr lang="en" sz="1200">
                <a:solidFill>
                  <a:schemeClr val="dk1"/>
                </a:solidFill>
                <a:latin typeface="Times New Roman"/>
                <a:ea typeface="Times New Roman"/>
                <a:cs typeface="Times New Roman"/>
                <a:sym typeface="Times New Roman"/>
              </a:rPr>
              <a:t>cryptographic algorithm is DEA, 3DES can claim the same resistance to cryptanalysis</a:t>
            </a:r>
            <a:endParaRPr/>
          </a:p>
          <a:p>
            <a:pPr marL="0" lvl="0" indent="0" algn="l" rtl="0">
              <a:spcBef>
                <a:spcPts val="360"/>
              </a:spcBef>
              <a:spcAft>
                <a:spcPts val="0"/>
              </a:spcAft>
              <a:buNone/>
            </a:pPr>
            <a:r>
              <a:rPr lang="en" sz="1200">
                <a:solidFill>
                  <a:schemeClr val="dk1"/>
                </a:solidFill>
                <a:latin typeface="Times New Roman"/>
                <a:ea typeface="Times New Roman"/>
                <a:cs typeface="Times New Roman"/>
                <a:sym typeface="Times New Roman"/>
              </a:rPr>
              <a:t>based on the algorithm as is claimed for DEA. Further, with a 168-bit key length,</a:t>
            </a:r>
            <a:endParaRPr/>
          </a:p>
          <a:p>
            <a:pPr marL="0" lvl="0" indent="0" algn="l" rtl="0">
              <a:spcBef>
                <a:spcPts val="360"/>
              </a:spcBef>
              <a:spcAft>
                <a:spcPts val="0"/>
              </a:spcAft>
              <a:buNone/>
            </a:pPr>
            <a:r>
              <a:rPr lang="en" sz="1200">
                <a:solidFill>
                  <a:schemeClr val="dk1"/>
                </a:solidFill>
                <a:latin typeface="Times New Roman"/>
                <a:ea typeface="Times New Roman"/>
                <a:cs typeface="Times New Roman"/>
                <a:sym typeface="Times New Roman"/>
              </a:rPr>
              <a:t>brute-force attacks are effectively impossible.</a:t>
            </a:r>
            <a:endParaRPr/>
          </a:p>
          <a:p>
            <a:pPr marL="0" lvl="0" indent="0" algn="l" rtl="0">
              <a:spcBef>
                <a:spcPts val="360"/>
              </a:spcBef>
              <a:spcAft>
                <a:spcPts val="0"/>
              </a:spcAft>
              <a:buNone/>
            </a:pPr>
            <a:endParaRPr sz="1200">
              <a:solidFill>
                <a:schemeClr val="dk1"/>
              </a:solidFill>
              <a:latin typeface="Times New Roman"/>
              <a:ea typeface="Times New Roman"/>
              <a:cs typeface="Times New Roman"/>
              <a:sym typeface="Times New Roman"/>
            </a:endParaRPr>
          </a:p>
          <a:p>
            <a:pPr marL="0" lvl="0" indent="0" algn="l" rtl="0">
              <a:spcBef>
                <a:spcPts val="360"/>
              </a:spcBef>
              <a:spcAft>
                <a:spcPts val="0"/>
              </a:spcAft>
              <a:buNone/>
            </a:pPr>
            <a:r>
              <a:rPr lang="en" sz="1200">
                <a:solidFill>
                  <a:schemeClr val="dk1"/>
                </a:solidFill>
                <a:latin typeface="Times New Roman"/>
                <a:ea typeface="Times New Roman"/>
                <a:cs typeface="Times New Roman"/>
                <a:sym typeface="Times New Roman"/>
              </a:rPr>
              <a:t>Ultimately, AES is intended to replace 3DES, but this process will take a</a:t>
            </a:r>
            <a:endParaRPr/>
          </a:p>
          <a:p>
            <a:pPr marL="0" lvl="0" indent="0" algn="l" rtl="0">
              <a:spcBef>
                <a:spcPts val="360"/>
              </a:spcBef>
              <a:spcAft>
                <a:spcPts val="0"/>
              </a:spcAft>
              <a:buNone/>
            </a:pPr>
            <a:r>
              <a:rPr lang="en" sz="1200">
                <a:solidFill>
                  <a:schemeClr val="dk1"/>
                </a:solidFill>
                <a:latin typeface="Times New Roman"/>
                <a:ea typeface="Times New Roman"/>
                <a:cs typeface="Times New Roman"/>
                <a:sym typeface="Times New Roman"/>
              </a:rPr>
              <a:t>number of years. NIST anticipates that 3DES will remain an approved algorithm</a:t>
            </a:r>
            <a:endParaRPr/>
          </a:p>
          <a:p>
            <a:pPr marL="0" lvl="0" indent="0" algn="l" rtl="0">
              <a:spcBef>
                <a:spcPts val="360"/>
              </a:spcBef>
              <a:spcAft>
                <a:spcPts val="0"/>
              </a:spcAft>
              <a:buNone/>
            </a:pPr>
            <a:r>
              <a:rPr lang="en" sz="1200">
                <a:solidFill>
                  <a:schemeClr val="dk1"/>
                </a:solidFill>
                <a:latin typeface="Times New Roman"/>
                <a:ea typeface="Times New Roman"/>
                <a:cs typeface="Times New Roman"/>
                <a:sym typeface="Times New Roman"/>
              </a:rPr>
              <a:t>(for U.S. government use) for the foreseeable future.</a:t>
            </a:r>
            <a:endParaRPr/>
          </a:p>
          <a:p>
            <a:pPr marL="0" lvl="0" indent="0" algn="l" rtl="0">
              <a:spcBef>
                <a:spcPts val="36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11be71928f_2_17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b="0" i="0" u="none" strike="noStrike" cap="none">
                <a:solidFill>
                  <a:schemeClr val="dk1"/>
                </a:solidFill>
                <a:latin typeface="Arial"/>
                <a:ea typeface="Arial"/>
                <a:cs typeface="Arial"/>
                <a:sym typeface="Arial"/>
              </a:rPr>
              <a:t>13</a:t>
            </a:fld>
            <a:endParaRPr sz="1200" b="0" i="0" u="none" strike="noStrike" cap="none">
              <a:solidFill>
                <a:schemeClr val="dk1"/>
              </a:solidFill>
              <a:latin typeface="Arial"/>
              <a:ea typeface="Arial"/>
              <a:cs typeface="Arial"/>
              <a:sym typeface="Arial"/>
            </a:endParaRPr>
          </a:p>
        </p:txBody>
      </p:sp>
      <p:sp>
        <p:nvSpPr>
          <p:cNvPr id="281" name="Google Shape;281;g111be71928f_2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2" name="Google Shape;282;g111be71928f_2_17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0">
                <a:latin typeface="Times New Roman"/>
                <a:ea typeface="Times New Roman"/>
                <a:cs typeface="Times New Roman"/>
                <a:sym typeface="Times New Roman"/>
              </a:rPr>
              <a:t>The Advanced Encryption Standard (AES) was issued as a federal information processing</a:t>
            </a:r>
            <a:endParaRPr/>
          </a:p>
          <a:p>
            <a:pPr marL="0" lvl="0" indent="0" algn="l" rtl="0">
              <a:spcBef>
                <a:spcPts val="360"/>
              </a:spcBef>
              <a:spcAft>
                <a:spcPts val="0"/>
              </a:spcAft>
              <a:buNone/>
            </a:pPr>
            <a:r>
              <a:rPr lang="en" b="0">
                <a:latin typeface="Times New Roman"/>
                <a:ea typeface="Times New Roman"/>
                <a:cs typeface="Times New Roman"/>
                <a:sym typeface="Times New Roman"/>
              </a:rPr>
              <a:t>standard FIPS 197 (</a:t>
            </a:r>
            <a:r>
              <a:rPr lang="en" b="0" i="1">
                <a:latin typeface="Times New Roman"/>
                <a:ea typeface="Times New Roman"/>
                <a:cs typeface="Times New Roman"/>
                <a:sym typeface="Times New Roman"/>
              </a:rPr>
              <a:t>Advanced Encryption Standard, </a:t>
            </a:r>
            <a:r>
              <a:rPr lang="en" b="0" i="0">
                <a:latin typeface="Times New Roman"/>
                <a:ea typeface="Times New Roman"/>
                <a:cs typeface="Times New Roman"/>
                <a:sym typeface="Times New Roman"/>
              </a:rPr>
              <a:t>November 2001).</a:t>
            </a:r>
            <a:endParaRPr/>
          </a:p>
          <a:p>
            <a:pPr marL="0" lvl="0" indent="0" algn="l" rtl="0">
              <a:spcBef>
                <a:spcPts val="360"/>
              </a:spcBef>
              <a:spcAft>
                <a:spcPts val="0"/>
              </a:spcAft>
              <a:buNone/>
            </a:pPr>
            <a:r>
              <a:rPr lang="en" b="0">
                <a:latin typeface="Times New Roman"/>
                <a:ea typeface="Times New Roman"/>
                <a:cs typeface="Times New Roman"/>
                <a:sym typeface="Times New Roman"/>
              </a:rPr>
              <a:t>It is intended to replace DES and triple DES with an</a:t>
            </a:r>
            <a:endParaRPr/>
          </a:p>
          <a:p>
            <a:pPr marL="0" lvl="0" indent="0" algn="l" rtl="0">
              <a:spcBef>
                <a:spcPts val="360"/>
              </a:spcBef>
              <a:spcAft>
                <a:spcPts val="0"/>
              </a:spcAft>
              <a:buNone/>
            </a:pPr>
            <a:r>
              <a:rPr lang="en" b="0">
                <a:latin typeface="Times New Roman"/>
                <a:ea typeface="Times New Roman"/>
                <a:cs typeface="Times New Roman"/>
                <a:sym typeface="Times New Roman"/>
              </a:rPr>
              <a:t>algorithm that is more secure and efficient.</a:t>
            </a:r>
            <a:endParaRPr/>
          </a:p>
          <a:p>
            <a:pPr marL="0" lvl="0" indent="0" algn="l" rtl="0">
              <a:spcBef>
                <a:spcPts val="360"/>
              </a:spcBef>
              <a:spcAft>
                <a:spcPts val="0"/>
              </a:spcAft>
              <a:buNone/>
            </a:pPr>
            <a:endParaRPr b="0">
              <a:latin typeface="Times New Roman"/>
              <a:ea typeface="Times New Roman"/>
              <a:cs typeface="Times New Roman"/>
              <a:sym typeface="Times New Roman"/>
            </a:endParaRPr>
          </a:p>
          <a:p>
            <a:pPr marL="0" lvl="0" indent="0" algn="l" rtl="0">
              <a:spcBef>
                <a:spcPts val="360"/>
              </a:spcBef>
              <a:spcAft>
                <a:spcPts val="0"/>
              </a:spcAft>
              <a:buNone/>
            </a:pPr>
            <a:r>
              <a:rPr lang="en" b="0">
                <a:latin typeface="Times New Roman"/>
                <a:ea typeface="Times New Roman"/>
                <a:cs typeface="Times New Roman"/>
                <a:sym typeface="Times New Roman"/>
              </a:rPr>
              <a:t>AES uses a block length of 128 bits and a key length that can be 128, 192, or 256 bits.</a:t>
            </a:r>
            <a:endParaRPr/>
          </a:p>
          <a:p>
            <a:pPr marL="0" lvl="0" indent="0" algn="l" rtl="0">
              <a:spcBef>
                <a:spcPts val="360"/>
              </a:spcBef>
              <a:spcAft>
                <a:spcPts val="0"/>
              </a:spcAft>
              <a:buNone/>
            </a:pPr>
            <a:r>
              <a:rPr lang="en" b="0">
                <a:latin typeface="Times New Roman"/>
                <a:ea typeface="Times New Roman"/>
                <a:cs typeface="Times New Roman"/>
                <a:sym typeface="Times New Roman"/>
              </a:rPr>
              <a:t>In the description of this section, we assume a key length of 128 bits, which is likely</a:t>
            </a:r>
            <a:endParaRPr/>
          </a:p>
          <a:p>
            <a:pPr marL="0" lvl="0" indent="0" algn="l" rtl="0">
              <a:spcBef>
                <a:spcPts val="360"/>
              </a:spcBef>
              <a:spcAft>
                <a:spcPts val="0"/>
              </a:spcAft>
              <a:buNone/>
            </a:pPr>
            <a:r>
              <a:rPr lang="en" b="0">
                <a:latin typeface="Times New Roman"/>
                <a:ea typeface="Times New Roman"/>
                <a:cs typeface="Times New Roman"/>
                <a:sym typeface="Times New Roman"/>
              </a:rPr>
              <a:t>to be the one most commonly implemented.</a:t>
            </a:r>
            <a:endParaRPr/>
          </a:p>
          <a:p>
            <a:pPr marL="0" lvl="0" indent="0" algn="l" rtl="0">
              <a:spcBef>
                <a:spcPts val="360"/>
              </a:spcBef>
              <a:spcAft>
                <a:spcPts val="0"/>
              </a:spcAft>
              <a:buNone/>
            </a:pPr>
            <a:endParaRPr b="0">
              <a:latin typeface="Times New Roman"/>
              <a:ea typeface="Times New Roman"/>
              <a:cs typeface="Times New Roman"/>
              <a:sym typeface="Times New Roman"/>
            </a:endParaRPr>
          </a:p>
          <a:p>
            <a:pPr marL="0" lvl="0" indent="0" algn="l" rtl="0">
              <a:spcBef>
                <a:spcPts val="360"/>
              </a:spcBef>
              <a:spcAft>
                <a:spcPts val="0"/>
              </a:spcAft>
              <a:buNone/>
            </a:pPr>
            <a:r>
              <a:rPr lang="en" b="0">
                <a:latin typeface="Times New Roman"/>
                <a:ea typeface="Times New Roman"/>
                <a:cs typeface="Times New Roman"/>
                <a:sym typeface="Times New Roman"/>
              </a:rPr>
              <a:t>Figure 20.3 shows the overall structure of AES. The input to the encryption</a:t>
            </a:r>
            <a:endParaRPr/>
          </a:p>
          <a:p>
            <a:pPr marL="0" lvl="0" indent="0" algn="l" rtl="0">
              <a:spcBef>
                <a:spcPts val="360"/>
              </a:spcBef>
              <a:spcAft>
                <a:spcPts val="0"/>
              </a:spcAft>
              <a:buNone/>
            </a:pPr>
            <a:r>
              <a:rPr lang="en" b="0">
                <a:latin typeface="Times New Roman"/>
                <a:ea typeface="Times New Roman"/>
                <a:cs typeface="Times New Roman"/>
                <a:sym typeface="Times New Roman"/>
              </a:rPr>
              <a:t>and decryption algorithms is a single 128-bit block. In FIPS PUB 197, this block is</a:t>
            </a:r>
            <a:endParaRPr/>
          </a:p>
          <a:p>
            <a:pPr marL="0" lvl="0" indent="0" algn="l" rtl="0">
              <a:spcBef>
                <a:spcPts val="360"/>
              </a:spcBef>
              <a:spcAft>
                <a:spcPts val="0"/>
              </a:spcAft>
              <a:buNone/>
            </a:pPr>
            <a:r>
              <a:rPr lang="en" b="0">
                <a:latin typeface="Times New Roman"/>
                <a:ea typeface="Times New Roman"/>
                <a:cs typeface="Times New Roman"/>
                <a:sym typeface="Times New Roman"/>
              </a:rPr>
              <a:t>depicted as a square matrix of bytes. This block is copied into the </a:t>
            </a:r>
            <a:r>
              <a:rPr lang="en" b="1">
                <a:latin typeface="Times New Roman"/>
                <a:ea typeface="Times New Roman"/>
                <a:cs typeface="Times New Roman"/>
                <a:sym typeface="Times New Roman"/>
              </a:rPr>
              <a:t>State </a:t>
            </a:r>
            <a:r>
              <a:rPr lang="en" b="0">
                <a:latin typeface="Times New Roman"/>
                <a:ea typeface="Times New Roman"/>
                <a:cs typeface="Times New Roman"/>
                <a:sym typeface="Times New Roman"/>
              </a:rPr>
              <a:t>array, which</a:t>
            </a:r>
            <a:endParaRPr/>
          </a:p>
          <a:p>
            <a:pPr marL="0" lvl="0" indent="0" algn="l" rtl="0">
              <a:spcBef>
                <a:spcPts val="360"/>
              </a:spcBef>
              <a:spcAft>
                <a:spcPts val="0"/>
              </a:spcAft>
              <a:buNone/>
            </a:pPr>
            <a:r>
              <a:rPr lang="en" b="0">
                <a:latin typeface="Times New Roman"/>
                <a:ea typeface="Times New Roman"/>
                <a:cs typeface="Times New Roman"/>
                <a:sym typeface="Times New Roman"/>
              </a:rPr>
              <a:t>is modified at each stage of encryption or decryption. After the final stage, </a:t>
            </a:r>
            <a:r>
              <a:rPr lang="en" b="1">
                <a:latin typeface="Times New Roman"/>
                <a:ea typeface="Times New Roman"/>
                <a:cs typeface="Times New Roman"/>
                <a:sym typeface="Times New Roman"/>
              </a:rPr>
              <a:t>State </a:t>
            </a:r>
            <a:r>
              <a:rPr lang="en" b="0">
                <a:latin typeface="Times New Roman"/>
                <a:ea typeface="Times New Roman"/>
                <a:cs typeface="Times New Roman"/>
                <a:sym typeface="Times New Roman"/>
              </a:rPr>
              <a:t>is</a:t>
            </a:r>
            <a:endParaRPr/>
          </a:p>
          <a:p>
            <a:pPr marL="0" lvl="0" indent="0" algn="l" rtl="0">
              <a:spcBef>
                <a:spcPts val="360"/>
              </a:spcBef>
              <a:spcAft>
                <a:spcPts val="0"/>
              </a:spcAft>
              <a:buNone/>
            </a:pPr>
            <a:r>
              <a:rPr lang="en" b="0">
                <a:latin typeface="Times New Roman"/>
                <a:ea typeface="Times New Roman"/>
                <a:cs typeface="Times New Roman"/>
                <a:sym typeface="Times New Roman"/>
              </a:rPr>
              <a:t>copied to an output matrix. Similarly, the 128-bit key is depicted as a square matrix</a:t>
            </a:r>
            <a:endParaRPr/>
          </a:p>
          <a:p>
            <a:pPr marL="0" lvl="0" indent="0" algn="l" rtl="0">
              <a:spcBef>
                <a:spcPts val="360"/>
              </a:spcBef>
              <a:spcAft>
                <a:spcPts val="0"/>
              </a:spcAft>
              <a:buNone/>
            </a:pPr>
            <a:r>
              <a:rPr lang="en" b="0">
                <a:latin typeface="Times New Roman"/>
                <a:ea typeface="Times New Roman"/>
                <a:cs typeface="Times New Roman"/>
                <a:sym typeface="Times New Roman"/>
              </a:rPr>
              <a:t>of bytes. This key is then expanded into an array of key schedule words; each word</a:t>
            </a:r>
            <a:endParaRPr/>
          </a:p>
          <a:p>
            <a:pPr marL="0" lvl="0" indent="0" algn="l" rtl="0">
              <a:spcBef>
                <a:spcPts val="360"/>
              </a:spcBef>
              <a:spcAft>
                <a:spcPts val="0"/>
              </a:spcAft>
              <a:buNone/>
            </a:pPr>
            <a:r>
              <a:rPr lang="en" b="0">
                <a:latin typeface="Times New Roman"/>
                <a:ea typeface="Times New Roman"/>
                <a:cs typeface="Times New Roman"/>
                <a:sym typeface="Times New Roman"/>
              </a:rPr>
              <a:t>is 4 bytes and the total key schedule is 44 words for the 128-bit key. The ordering</a:t>
            </a:r>
            <a:endParaRPr/>
          </a:p>
          <a:p>
            <a:pPr marL="0" lvl="0" indent="0" algn="l" rtl="0">
              <a:spcBef>
                <a:spcPts val="360"/>
              </a:spcBef>
              <a:spcAft>
                <a:spcPts val="0"/>
              </a:spcAft>
              <a:buNone/>
            </a:pPr>
            <a:r>
              <a:rPr lang="en" b="0">
                <a:latin typeface="Times New Roman"/>
                <a:ea typeface="Times New Roman"/>
                <a:cs typeface="Times New Roman"/>
                <a:sym typeface="Times New Roman"/>
              </a:rPr>
              <a:t>of bytes within a matrix is by column. So, for example, the first 4 bytes of a 128-bit</a:t>
            </a:r>
            <a:endParaRPr/>
          </a:p>
          <a:p>
            <a:pPr marL="0" lvl="0" indent="0" algn="l" rtl="0">
              <a:spcBef>
                <a:spcPts val="360"/>
              </a:spcBef>
              <a:spcAft>
                <a:spcPts val="0"/>
              </a:spcAft>
              <a:buNone/>
            </a:pPr>
            <a:r>
              <a:rPr lang="en" b="0">
                <a:latin typeface="Times New Roman"/>
                <a:ea typeface="Times New Roman"/>
                <a:cs typeface="Times New Roman"/>
                <a:sym typeface="Times New Roman"/>
              </a:rPr>
              <a:t>plaintext input to the encryption cipher occupy the first column of the in matrix,</a:t>
            </a:r>
            <a:endParaRPr/>
          </a:p>
          <a:p>
            <a:pPr marL="0" lvl="0" indent="0" algn="l" rtl="0">
              <a:spcBef>
                <a:spcPts val="360"/>
              </a:spcBef>
              <a:spcAft>
                <a:spcPts val="0"/>
              </a:spcAft>
              <a:buNone/>
            </a:pPr>
            <a:r>
              <a:rPr lang="en" b="0">
                <a:latin typeface="Times New Roman"/>
                <a:ea typeface="Times New Roman"/>
                <a:cs typeface="Times New Roman"/>
                <a:sym typeface="Times New Roman"/>
              </a:rPr>
              <a:t>the second 4 bytes occupy the second column, and so on. Similarly, the first 4 bytes</a:t>
            </a:r>
            <a:endParaRPr/>
          </a:p>
          <a:p>
            <a:pPr marL="0" lvl="0" indent="0" algn="l" rtl="0">
              <a:spcBef>
                <a:spcPts val="360"/>
              </a:spcBef>
              <a:spcAft>
                <a:spcPts val="0"/>
              </a:spcAft>
              <a:buNone/>
            </a:pPr>
            <a:r>
              <a:rPr lang="en" b="0">
                <a:latin typeface="Times New Roman"/>
                <a:ea typeface="Times New Roman"/>
                <a:cs typeface="Times New Roman"/>
                <a:sym typeface="Times New Roman"/>
              </a:rPr>
              <a:t>of the expanded key, which form a word, occupy the first column of the w matrix.</a:t>
            </a:r>
            <a:endParaRPr/>
          </a:p>
          <a:p>
            <a:pPr marL="0" lvl="0" indent="0" algn="l" rtl="0">
              <a:spcBef>
                <a:spcPts val="360"/>
              </a:spcBef>
              <a:spcAft>
                <a:spcPts val="0"/>
              </a:spcAft>
              <a:buNone/>
            </a:pPr>
            <a:endParaRPr b="0">
              <a:latin typeface="Times New Roman"/>
              <a:ea typeface="Times New Roman"/>
              <a:cs typeface="Times New Roman"/>
              <a:sym typeface="Times New Roman"/>
            </a:endParaRPr>
          </a:p>
          <a:p>
            <a:pPr marL="0" lvl="0" indent="0" algn="l" rtl="0">
              <a:spcBef>
                <a:spcPts val="360"/>
              </a:spcBef>
              <a:spcAft>
                <a:spcPts val="0"/>
              </a:spcAft>
              <a:buNone/>
            </a:pPr>
            <a:r>
              <a:rPr lang="en" b="0">
                <a:latin typeface="Times New Roman"/>
                <a:ea typeface="Times New Roman"/>
                <a:cs typeface="Times New Roman"/>
                <a:sym typeface="Times New Roman"/>
              </a:rPr>
              <a:t>The following comments give some insight into AES:</a:t>
            </a:r>
            <a:endParaRPr/>
          </a:p>
          <a:p>
            <a:pPr marL="0" lvl="0" indent="0" algn="l" rtl="0">
              <a:spcBef>
                <a:spcPts val="360"/>
              </a:spcBef>
              <a:spcAft>
                <a:spcPts val="0"/>
              </a:spcAft>
              <a:buNone/>
            </a:pPr>
            <a:endParaRPr b="0">
              <a:latin typeface="Times New Roman"/>
              <a:ea typeface="Times New Roman"/>
              <a:cs typeface="Times New Roman"/>
              <a:sym typeface="Times New Roman"/>
            </a:endParaRPr>
          </a:p>
          <a:p>
            <a:pPr marL="0" lvl="0" indent="0" algn="l" rtl="0">
              <a:spcBef>
                <a:spcPts val="360"/>
              </a:spcBef>
              <a:spcAft>
                <a:spcPts val="0"/>
              </a:spcAft>
              <a:buNone/>
            </a:pPr>
            <a:r>
              <a:rPr lang="en" b="0">
                <a:latin typeface="Times New Roman"/>
                <a:ea typeface="Times New Roman"/>
                <a:cs typeface="Times New Roman"/>
                <a:sym typeface="Times New Roman"/>
              </a:rPr>
              <a:t>1. One noteworthy feature of this structure is that it is not a Feistel structure.</a:t>
            </a:r>
            <a:endParaRPr/>
          </a:p>
          <a:p>
            <a:pPr marL="0" lvl="0" indent="0" algn="l" rtl="0">
              <a:spcBef>
                <a:spcPts val="360"/>
              </a:spcBef>
              <a:spcAft>
                <a:spcPts val="0"/>
              </a:spcAft>
              <a:buNone/>
            </a:pPr>
            <a:r>
              <a:rPr lang="en" b="0">
                <a:latin typeface="Times New Roman"/>
                <a:ea typeface="Times New Roman"/>
                <a:cs typeface="Times New Roman"/>
                <a:sym typeface="Times New Roman"/>
              </a:rPr>
              <a:t>Recall that in the classic Feistel structure, half of the data block is used to</a:t>
            </a:r>
            <a:endParaRPr/>
          </a:p>
          <a:p>
            <a:pPr marL="0" lvl="0" indent="0" algn="l" rtl="0">
              <a:spcBef>
                <a:spcPts val="360"/>
              </a:spcBef>
              <a:spcAft>
                <a:spcPts val="0"/>
              </a:spcAft>
              <a:buNone/>
            </a:pPr>
            <a:r>
              <a:rPr lang="en" b="0">
                <a:latin typeface="Times New Roman"/>
                <a:ea typeface="Times New Roman"/>
                <a:cs typeface="Times New Roman"/>
                <a:sym typeface="Times New Roman"/>
              </a:rPr>
              <a:t>modify the other half of the data block, and then the halves are swapped. AES</a:t>
            </a:r>
            <a:endParaRPr/>
          </a:p>
          <a:p>
            <a:pPr marL="0" lvl="0" indent="0" algn="l" rtl="0">
              <a:spcBef>
                <a:spcPts val="360"/>
              </a:spcBef>
              <a:spcAft>
                <a:spcPts val="0"/>
              </a:spcAft>
              <a:buNone/>
            </a:pPr>
            <a:r>
              <a:rPr lang="en" b="0">
                <a:latin typeface="Times New Roman"/>
                <a:ea typeface="Times New Roman"/>
                <a:cs typeface="Times New Roman"/>
                <a:sym typeface="Times New Roman"/>
              </a:rPr>
              <a:t>does not use a Feistel structure but processes the entire data block in parallel</a:t>
            </a:r>
            <a:endParaRPr/>
          </a:p>
          <a:p>
            <a:pPr marL="0" lvl="0" indent="0" algn="l" rtl="0">
              <a:spcBef>
                <a:spcPts val="360"/>
              </a:spcBef>
              <a:spcAft>
                <a:spcPts val="0"/>
              </a:spcAft>
              <a:buNone/>
            </a:pPr>
            <a:r>
              <a:rPr lang="en" b="0">
                <a:latin typeface="Times New Roman"/>
                <a:ea typeface="Times New Roman"/>
                <a:cs typeface="Times New Roman"/>
                <a:sym typeface="Times New Roman"/>
              </a:rPr>
              <a:t>during each round using substitutions and permutation.</a:t>
            </a:r>
            <a:endParaRPr/>
          </a:p>
          <a:p>
            <a:pPr marL="0" lvl="0" indent="0" algn="l" rtl="0">
              <a:spcBef>
                <a:spcPts val="360"/>
              </a:spcBef>
              <a:spcAft>
                <a:spcPts val="0"/>
              </a:spcAft>
              <a:buNone/>
            </a:pPr>
            <a:endParaRPr b="0">
              <a:latin typeface="Times New Roman"/>
              <a:ea typeface="Times New Roman"/>
              <a:cs typeface="Times New Roman"/>
              <a:sym typeface="Times New Roman"/>
            </a:endParaRPr>
          </a:p>
          <a:p>
            <a:pPr marL="0" lvl="0" indent="0" algn="l" rtl="0">
              <a:spcBef>
                <a:spcPts val="360"/>
              </a:spcBef>
              <a:spcAft>
                <a:spcPts val="0"/>
              </a:spcAft>
              <a:buNone/>
            </a:pPr>
            <a:r>
              <a:rPr lang="en" b="0">
                <a:latin typeface="Times New Roman"/>
                <a:ea typeface="Times New Roman"/>
                <a:cs typeface="Times New Roman"/>
                <a:sym typeface="Times New Roman"/>
              </a:rPr>
              <a:t>2. The key that is provided as input is expanded into an array of forty-four 32-bit</a:t>
            </a:r>
            <a:endParaRPr/>
          </a:p>
          <a:p>
            <a:pPr marL="0" lvl="0" indent="0" algn="l" rtl="0">
              <a:spcBef>
                <a:spcPts val="360"/>
              </a:spcBef>
              <a:spcAft>
                <a:spcPts val="0"/>
              </a:spcAft>
              <a:buNone/>
            </a:pPr>
            <a:r>
              <a:rPr lang="en" b="0">
                <a:latin typeface="Times New Roman"/>
                <a:ea typeface="Times New Roman"/>
                <a:cs typeface="Times New Roman"/>
                <a:sym typeface="Times New Roman"/>
              </a:rPr>
              <a:t>words, w [ </a:t>
            </a:r>
            <a:r>
              <a:rPr lang="en" b="0" i="1">
                <a:latin typeface="Times New Roman"/>
                <a:ea typeface="Times New Roman"/>
                <a:cs typeface="Times New Roman"/>
                <a:sym typeface="Times New Roman"/>
              </a:rPr>
              <a:t>i ]. </a:t>
            </a:r>
            <a:r>
              <a:rPr lang="en" b="0" i="0">
                <a:latin typeface="Times New Roman"/>
                <a:ea typeface="Times New Roman"/>
                <a:cs typeface="Times New Roman"/>
                <a:sym typeface="Times New Roman"/>
              </a:rPr>
              <a:t>Four distinct words </a:t>
            </a:r>
            <a:r>
              <a:rPr lang="en" b="0" i="1">
                <a:latin typeface="Times New Roman"/>
                <a:ea typeface="Times New Roman"/>
                <a:cs typeface="Times New Roman"/>
                <a:sym typeface="Times New Roman"/>
              </a:rPr>
              <a:t>(128 bits) </a:t>
            </a:r>
            <a:r>
              <a:rPr lang="en" b="0" i="0">
                <a:latin typeface="Times New Roman"/>
                <a:ea typeface="Times New Roman"/>
                <a:cs typeface="Times New Roman"/>
                <a:sym typeface="Times New Roman"/>
              </a:rPr>
              <a:t>serve as a round key for each round.</a:t>
            </a:r>
            <a:endParaRPr/>
          </a:p>
          <a:p>
            <a:pPr marL="0" lvl="0" indent="0" algn="l" rtl="0">
              <a:spcBef>
                <a:spcPts val="360"/>
              </a:spcBef>
              <a:spcAft>
                <a:spcPts val="0"/>
              </a:spcAft>
              <a:buNone/>
            </a:pPr>
            <a:endParaRPr b="0">
              <a:latin typeface="Times New Roman"/>
              <a:ea typeface="Times New Roman"/>
              <a:cs typeface="Times New Roman"/>
              <a:sym typeface="Times New Roman"/>
            </a:endParaRPr>
          </a:p>
          <a:p>
            <a:pPr marL="0" lvl="0" indent="0" algn="l" rtl="0">
              <a:spcBef>
                <a:spcPts val="360"/>
              </a:spcBef>
              <a:spcAft>
                <a:spcPts val="0"/>
              </a:spcAft>
              <a:buNone/>
            </a:pPr>
            <a:r>
              <a:rPr lang="en" b="0">
                <a:latin typeface="Times New Roman"/>
                <a:ea typeface="Times New Roman"/>
                <a:cs typeface="Times New Roman"/>
                <a:sym typeface="Times New Roman"/>
              </a:rPr>
              <a:t>3. Four different stages are used, one of permutation and three of substitution:</a:t>
            </a:r>
            <a:endParaRPr/>
          </a:p>
          <a:p>
            <a:pPr marL="0" lvl="0" indent="0" algn="l" rtl="0">
              <a:spcBef>
                <a:spcPts val="360"/>
              </a:spcBef>
              <a:spcAft>
                <a:spcPts val="0"/>
              </a:spcAft>
              <a:buNone/>
            </a:pPr>
            <a:endParaRPr b="0">
              <a:latin typeface="Times New Roman"/>
              <a:ea typeface="Times New Roman"/>
              <a:cs typeface="Times New Roman"/>
              <a:sym typeface="Times New Roman"/>
            </a:endParaRPr>
          </a:p>
          <a:p>
            <a:pPr marL="0" lvl="0" indent="0" algn="l" rtl="0">
              <a:spcBef>
                <a:spcPts val="360"/>
              </a:spcBef>
              <a:spcAft>
                <a:spcPts val="0"/>
              </a:spcAft>
              <a:buNone/>
            </a:pPr>
            <a:r>
              <a:rPr lang="en" b="0">
                <a:latin typeface="Times New Roman"/>
                <a:ea typeface="Times New Roman"/>
                <a:cs typeface="Times New Roman"/>
                <a:sym typeface="Times New Roman"/>
              </a:rPr>
              <a:t>• </a:t>
            </a:r>
            <a:r>
              <a:rPr lang="en" b="1">
                <a:latin typeface="Times New Roman"/>
                <a:ea typeface="Times New Roman"/>
                <a:cs typeface="Times New Roman"/>
                <a:sym typeface="Times New Roman"/>
              </a:rPr>
              <a:t>Substitute Bytes</a:t>
            </a:r>
            <a:r>
              <a:rPr lang="en" b="0">
                <a:latin typeface="Times New Roman"/>
                <a:ea typeface="Times New Roman"/>
                <a:cs typeface="Times New Roman"/>
                <a:sym typeface="Times New Roman"/>
              </a:rPr>
              <a:t>: Uses a table, referred to as an S-box, to perform a byte-by-</a:t>
            </a:r>
            <a:endParaRPr/>
          </a:p>
          <a:p>
            <a:pPr marL="0" lvl="0" indent="0" algn="l" rtl="0">
              <a:spcBef>
                <a:spcPts val="360"/>
              </a:spcBef>
              <a:spcAft>
                <a:spcPts val="0"/>
              </a:spcAft>
              <a:buNone/>
            </a:pPr>
            <a:r>
              <a:rPr lang="en" b="0">
                <a:latin typeface="Times New Roman"/>
                <a:ea typeface="Times New Roman"/>
                <a:cs typeface="Times New Roman"/>
                <a:sym typeface="Times New Roman"/>
              </a:rPr>
              <a:t>byte substitution of the block</a:t>
            </a:r>
            <a:endParaRPr/>
          </a:p>
          <a:p>
            <a:pPr marL="0" lvl="0" indent="0" algn="l" rtl="0">
              <a:spcBef>
                <a:spcPts val="360"/>
              </a:spcBef>
              <a:spcAft>
                <a:spcPts val="0"/>
              </a:spcAft>
              <a:buNone/>
            </a:pPr>
            <a:endParaRPr b="0">
              <a:latin typeface="Times New Roman"/>
              <a:ea typeface="Times New Roman"/>
              <a:cs typeface="Times New Roman"/>
              <a:sym typeface="Times New Roman"/>
            </a:endParaRPr>
          </a:p>
          <a:p>
            <a:pPr marL="0" lvl="0" indent="0" algn="l" rtl="0">
              <a:spcBef>
                <a:spcPts val="360"/>
              </a:spcBef>
              <a:spcAft>
                <a:spcPts val="0"/>
              </a:spcAft>
              <a:buNone/>
            </a:pPr>
            <a:r>
              <a:rPr lang="en" b="1">
                <a:latin typeface="Times New Roman"/>
                <a:ea typeface="Times New Roman"/>
                <a:cs typeface="Times New Roman"/>
                <a:sym typeface="Times New Roman"/>
              </a:rPr>
              <a:t>• Shift Rows: </a:t>
            </a:r>
            <a:r>
              <a:rPr lang="en" b="0">
                <a:latin typeface="Times New Roman"/>
                <a:ea typeface="Times New Roman"/>
                <a:cs typeface="Times New Roman"/>
                <a:sym typeface="Times New Roman"/>
              </a:rPr>
              <a:t>A simple permutation that is performed row by row</a:t>
            </a:r>
            <a:endParaRPr/>
          </a:p>
          <a:p>
            <a:pPr marL="0" lvl="0" indent="0" algn="l" rtl="0">
              <a:spcBef>
                <a:spcPts val="360"/>
              </a:spcBef>
              <a:spcAft>
                <a:spcPts val="0"/>
              </a:spcAft>
              <a:buNone/>
            </a:pPr>
            <a:endParaRPr b="0">
              <a:latin typeface="Times New Roman"/>
              <a:ea typeface="Times New Roman"/>
              <a:cs typeface="Times New Roman"/>
              <a:sym typeface="Times New Roman"/>
            </a:endParaRPr>
          </a:p>
          <a:p>
            <a:pPr marL="0" lvl="0" indent="0" algn="l" rtl="0">
              <a:spcBef>
                <a:spcPts val="360"/>
              </a:spcBef>
              <a:spcAft>
                <a:spcPts val="0"/>
              </a:spcAft>
              <a:buNone/>
            </a:pPr>
            <a:r>
              <a:rPr lang="en" b="1">
                <a:latin typeface="Times New Roman"/>
                <a:ea typeface="Times New Roman"/>
                <a:cs typeface="Times New Roman"/>
                <a:sym typeface="Times New Roman"/>
              </a:rPr>
              <a:t>• Mix Columns: </a:t>
            </a:r>
            <a:r>
              <a:rPr lang="en" b="0">
                <a:latin typeface="Times New Roman"/>
                <a:ea typeface="Times New Roman"/>
                <a:cs typeface="Times New Roman"/>
                <a:sym typeface="Times New Roman"/>
              </a:rPr>
              <a:t>A substitution that alters each byte in a column as a function</a:t>
            </a:r>
            <a:endParaRPr/>
          </a:p>
          <a:p>
            <a:pPr marL="0" lvl="0" indent="0" algn="l" rtl="0">
              <a:spcBef>
                <a:spcPts val="360"/>
              </a:spcBef>
              <a:spcAft>
                <a:spcPts val="0"/>
              </a:spcAft>
              <a:buNone/>
            </a:pPr>
            <a:r>
              <a:rPr lang="en" b="0">
                <a:latin typeface="Times New Roman"/>
                <a:ea typeface="Times New Roman"/>
                <a:cs typeface="Times New Roman"/>
                <a:sym typeface="Times New Roman"/>
              </a:rPr>
              <a:t>of all of the bytes in the column</a:t>
            </a:r>
            <a:endParaRPr/>
          </a:p>
          <a:p>
            <a:pPr marL="0" lvl="0" indent="0" algn="l" rtl="0">
              <a:spcBef>
                <a:spcPts val="360"/>
              </a:spcBef>
              <a:spcAft>
                <a:spcPts val="0"/>
              </a:spcAft>
              <a:buNone/>
            </a:pPr>
            <a:endParaRPr b="0">
              <a:latin typeface="Times New Roman"/>
              <a:ea typeface="Times New Roman"/>
              <a:cs typeface="Times New Roman"/>
              <a:sym typeface="Times New Roman"/>
            </a:endParaRPr>
          </a:p>
          <a:p>
            <a:pPr marL="0" lvl="0" indent="0" algn="l" rtl="0">
              <a:spcBef>
                <a:spcPts val="360"/>
              </a:spcBef>
              <a:spcAft>
                <a:spcPts val="0"/>
              </a:spcAft>
              <a:buNone/>
            </a:pPr>
            <a:r>
              <a:rPr lang="en" b="1">
                <a:latin typeface="Times New Roman"/>
                <a:ea typeface="Times New Roman"/>
                <a:cs typeface="Times New Roman"/>
                <a:sym typeface="Times New Roman"/>
              </a:rPr>
              <a:t>• Add Round key: </a:t>
            </a:r>
            <a:r>
              <a:rPr lang="en" b="0">
                <a:latin typeface="Times New Roman"/>
                <a:ea typeface="Times New Roman"/>
                <a:cs typeface="Times New Roman"/>
                <a:sym typeface="Times New Roman"/>
              </a:rPr>
              <a:t>A simple bitwise XOR of the current block with a portion</a:t>
            </a:r>
            <a:endParaRPr/>
          </a:p>
          <a:p>
            <a:pPr marL="0" lvl="0" indent="0" algn="l" rtl="0">
              <a:spcBef>
                <a:spcPts val="360"/>
              </a:spcBef>
              <a:spcAft>
                <a:spcPts val="0"/>
              </a:spcAft>
              <a:buNone/>
            </a:pPr>
            <a:r>
              <a:rPr lang="en" b="0">
                <a:latin typeface="Times New Roman"/>
                <a:ea typeface="Times New Roman"/>
                <a:cs typeface="Times New Roman"/>
                <a:sym typeface="Times New Roman"/>
              </a:rPr>
              <a:t>of the expanded key</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111be71928f_2_18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b="0" i="0" u="none" strike="noStrike" cap="none">
                <a:solidFill>
                  <a:schemeClr val="dk1"/>
                </a:solidFill>
                <a:latin typeface="Arial"/>
                <a:ea typeface="Arial"/>
                <a:cs typeface="Arial"/>
                <a:sym typeface="Arial"/>
              </a:rPr>
              <a:t>14</a:t>
            </a:fld>
            <a:endParaRPr sz="1200" b="0" i="0" u="none" strike="noStrike" cap="none">
              <a:solidFill>
                <a:schemeClr val="dk1"/>
              </a:solidFill>
              <a:latin typeface="Arial"/>
              <a:ea typeface="Arial"/>
              <a:cs typeface="Arial"/>
              <a:sym typeface="Arial"/>
            </a:endParaRPr>
          </a:p>
        </p:txBody>
      </p:sp>
      <p:sp>
        <p:nvSpPr>
          <p:cNvPr id="287" name="Google Shape;287;g111be71928f_2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8" name="Google Shape;288;g111be71928f_2_18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0">
                <a:latin typeface="Times New Roman"/>
                <a:ea typeface="Times New Roman"/>
                <a:cs typeface="Times New Roman"/>
                <a:sym typeface="Times New Roman"/>
              </a:rPr>
              <a:t>4. The structure is quite simple. For both encryption and decryption, the cipher</a:t>
            </a:r>
            <a:endParaRPr/>
          </a:p>
          <a:p>
            <a:pPr marL="0" lvl="0" indent="0" algn="l" rtl="0">
              <a:spcBef>
                <a:spcPts val="360"/>
              </a:spcBef>
              <a:spcAft>
                <a:spcPts val="0"/>
              </a:spcAft>
              <a:buNone/>
            </a:pPr>
            <a:r>
              <a:rPr lang="en" b="0">
                <a:latin typeface="Times New Roman"/>
                <a:ea typeface="Times New Roman"/>
                <a:cs typeface="Times New Roman"/>
                <a:sym typeface="Times New Roman"/>
              </a:rPr>
              <a:t>begins with an Add Round Key stage, followed by nine rounds that each</a:t>
            </a:r>
            <a:endParaRPr/>
          </a:p>
          <a:p>
            <a:pPr marL="0" lvl="0" indent="0" algn="l" rtl="0">
              <a:spcBef>
                <a:spcPts val="360"/>
              </a:spcBef>
              <a:spcAft>
                <a:spcPts val="0"/>
              </a:spcAft>
              <a:buNone/>
            </a:pPr>
            <a:r>
              <a:rPr lang="en" b="0">
                <a:latin typeface="Times New Roman"/>
                <a:ea typeface="Times New Roman"/>
                <a:cs typeface="Times New Roman"/>
                <a:sym typeface="Times New Roman"/>
              </a:rPr>
              <a:t>includes all four stages, followed by a tenth round of three stages. Figure 20.4</a:t>
            </a:r>
            <a:endParaRPr/>
          </a:p>
          <a:p>
            <a:pPr marL="0" lvl="0" indent="0" algn="l" rtl="0">
              <a:spcBef>
                <a:spcPts val="360"/>
              </a:spcBef>
              <a:spcAft>
                <a:spcPts val="0"/>
              </a:spcAft>
              <a:buNone/>
            </a:pPr>
            <a:r>
              <a:rPr lang="en" b="0">
                <a:latin typeface="Times New Roman"/>
                <a:ea typeface="Times New Roman"/>
                <a:cs typeface="Times New Roman"/>
                <a:sym typeface="Times New Roman"/>
              </a:rPr>
              <a:t>depicts the structure of a full encryption round.</a:t>
            </a:r>
            <a:endParaRPr/>
          </a:p>
          <a:p>
            <a:pPr marL="0" lvl="0" indent="0" algn="l" rtl="0">
              <a:spcBef>
                <a:spcPts val="360"/>
              </a:spcBef>
              <a:spcAft>
                <a:spcPts val="0"/>
              </a:spcAft>
              <a:buNone/>
            </a:pPr>
            <a:endParaRPr b="0">
              <a:latin typeface="Times New Roman"/>
              <a:ea typeface="Times New Roman"/>
              <a:cs typeface="Times New Roman"/>
              <a:sym typeface="Times New Roman"/>
            </a:endParaRPr>
          </a:p>
          <a:p>
            <a:pPr marL="0" lvl="0" indent="0" algn="l" rtl="0">
              <a:spcBef>
                <a:spcPts val="360"/>
              </a:spcBef>
              <a:spcAft>
                <a:spcPts val="0"/>
              </a:spcAft>
              <a:buNone/>
            </a:pPr>
            <a:r>
              <a:rPr lang="en" b="0">
                <a:latin typeface="Times New Roman"/>
                <a:ea typeface="Times New Roman"/>
                <a:cs typeface="Times New Roman"/>
                <a:sym typeface="Times New Roman"/>
              </a:rPr>
              <a:t>5. Only the Add Round Key stage makes use of the key. For this reason, the</a:t>
            </a:r>
            <a:endParaRPr/>
          </a:p>
          <a:p>
            <a:pPr marL="0" lvl="0" indent="0" algn="l" rtl="0">
              <a:spcBef>
                <a:spcPts val="360"/>
              </a:spcBef>
              <a:spcAft>
                <a:spcPts val="0"/>
              </a:spcAft>
              <a:buNone/>
            </a:pPr>
            <a:r>
              <a:rPr lang="en" b="0">
                <a:latin typeface="Times New Roman"/>
                <a:ea typeface="Times New Roman"/>
                <a:cs typeface="Times New Roman"/>
                <a:sym typeface="Times New Roman"/>
              </a:rPr>
              <a:t>cipher begins and ends with an Add Round Key stage. Any other stage,</a:t>
            </a:r>
            <a:endParaRPr/>
          </a:p>
          <a:p>
            <a:pPr marL="0" lvl="0" indent="0" algn="l" rtl="0">
              <a:spcBef>
                <a:spcPts val="360"/>
              </a:spcBef>
              <a:spcAft>
                <a:spcPts val="0"/>
              </a:spcAft>
              <a:buNone/>
            </a:pPr>
            <a:r>
              <a:rPr lang="en" b="0">
                <a:latin typeface="Times New Roman"/>
                <a:ea typeface="Times New Roman"/>
                <a:cs typeface="Times New Roman"/>
                <a:sym typeface="Times New Roman"/>
              </a:rPr>
              <a:t>applied at the beginning or end, is reversible without knowledge of the key</a:t>
            </a:r>
            <a:endParaRPr/>
          </a:p>
          <a:p>
            <a:pPr marL="0" lvl="0" indent="0" algn="l" rtl="0">
              <a:spcBef>
                <a:spcPts val="360"/>
              </a:spcBef>
              <a:spcAft>
                <a:spcPts val="0"/>
              </a:spcAft>
              <a:buNone/>
            </a:pPr>
            <a:r>
              <a:rPr lang="en" b="0">
                <a:latin typeface="Times New Roman"/>
                <a:ea typeface="Times New Roman"/>
                <a:cs typeface="Times New Roman"/>
                <a:sym typeface="Times New Roman"/>
              </a:rPr>
              <a:t>and so would add no security.</a:t>
            </a:r>
            <a:endParaRPr/>
          </a:p>
          <a:p>
            <a:pPr marL="0" lvl="0" indent="0" algn="l" rtl="0">
              <a:spcBef>
                <a:spcPts val="360"/>
              </a:spcBef>
              <a:spcAft>
                <a:spcPts val="0"/>
              </a:spcAft>
              <a:buNone/>
            </a:pPr>
            <a:endParaRPr b="0">
              <a:latin typeface="Times New Roman"/>
              <a:ea typeface="Times New Roman"/>
              <a:cs typeface="Times New Roman"/>
              <a:sym typeface="Times New Roman"/>
            </a:endParaRPr>
          </a:p>
          <a:p>
            <a:pPr marL="0" lvl="0" indent="0" algn="l" rtl="0">
              <a:spcBef>
                <a:spcPts val="360"/>
              </a:spcBef>
              <a:spcAft>
                <a:spcPts val="0"/>
              </a:spcAft>
              <a:buNone/>
            </a:pPr>
            <a:r>
              <a:rPr lang="en" b="0">
                <a:latin typeface="Times New Roman"/>
                <a:ea typeface="Times New Roman"/>
                <a:cs typeface="Times New Roman"/>
                <a:sym typeface="Times New Roman"/>
              </a:rPr>
              <a:t>6. The Add Round Key stage by itself would not be formidable. The other three</a:t>
            </a:r>
            <a:endParaRPr/>
          </a:p>
          <a:p>
            <a:pPr marL="0" lvl="0" indent="0" algn="l" rtl="0">
              <a:spcBef>
                <a:spcPts val="360"/>
              </a:spcBef>
              <a:spcAft>
                <a:spcPts val="0"/>
              </a:spcAft>
              <a:buNone/>
            </a:pPr>
            <a:r>
              <a:rPr lang="en" b="0">
                <a:latin typeface="Times New Roman"/>
                <a:ea typeface="Times New Roman"/>
                <a:cs typeface="Times New Roman"/>
                <a:sym typeface="Times New Roman"/>
              </a:rPr>
              <a:t>stages together scramble the bits, but by themselves would provide no security</a:t>
            </a:r>
            <a:endParaRPr/>
          </a:p>
          <a:p>
            <a:pPr marL="0" lvl="0" indent="0" algn="l" rtl="0">
              <a:spcBef>
                <a:spcPts val="360"/>
              </a:spcBef>
              <a:spcAft>
                <a:spcPts val="0"/>
              </a:spcAft>
              <a:buNone/>
            </a:pPr>
            <a:r>
              <a:rPr lang="en" b="0">
                <a:latin typeface="Times New Roman"/>
                <a:ea typeface="Times New Roman"/>
                <a:cs typeface="Times New Roman"/>
                <a:sym typeface="Times New Roman"/>
              </a:rPr>
              <a:t>because they do not use the key. We can view the cipher as alternating operations</a:t>
            </a:r>
            <a:endParaRPr/>
          </a:p>
          <a:p>
            <a:pPr marL="0" lvl="0" indent="0" algn="l" rtl="0">
              <a:spcBef>
                <a:spcPts val="360"/>
              </a:spcBef>
              <a:spcAft>
                <a:spcPts val="0"/>
              </a:spcAft>
              <a:buNone/>
            </a:pPr>
            <a:r>
              <a:rPr lang="en" b="0">
                <a:latin typeface="Times New Roman"/>
                <a:ea typeface="Times New Roman"/>
                <a:cs typeface="Times New Roman"/>
                <a:sym typeface="Times New Roman"/>
              </a:rPr>
              <a:t>of XOR encryption (Add Round Key) of a block, followed by scrambling</a:t>
            </a:r>
            <a:endParaRPr/>
          </a:p>
          <a:p>
            <a:pPr marL="0" lvl="0" indent="0" algn="l" rtl="0">
              <a:spcBef>
                <a:spcPts val="360"/>
              </a:spcBef>
              <a:spcAft>
                <a:spcPts val="0"/>
              </a:spcAft>
              <a:buNone/>
            </a:pPr>
            <a:r>
              <a:rPr lang="en" b="0">
                <a:latin typeface="Times New Roman"/>
                <a:ea typeface="Times New Roman"/>
                <a:cs typeface="Times New Roman"/>
                <a:sym typeface="Times New Roman"/>
              </a:rPr>
              <a:t>of the block (the other three stages), followed by XOR encryption, and</a:t>
            </a:r>
            <a:endParaRPr/>
          </a:p>
          <a:p>
            <a:pPr marL="0" lvl="0" indent="0" algn="l" rtl="0">
              <a:spcBef>
                <a:spcPts val="360"/>
              </a:spcBef>
              <a:spcAft>
                <a:spcPts val="0"/>
              </a:spcAft>
              <a:buNone/>
            </a:pPr>
            <a:r>
              <a:rPr lang="en" b="0">
                <a:latin typeface="Times New Roman"/>
                <a:ea typeface="Times New Roman"/>
                <a:cs typeface="Times New Roman"/>
                <a:sym typeface="Times New Roman"/>
              </a:rPr>
              <a:t>so on. This scheme is both efficient and highly secure.</a:t>
            </a:r>
            <a:endParaRPr/>
          </a:p>
          <a:p>
            <a:pPr marL="0" lvl="0" indent="0" algn="l" rtl="0">
              <a:spcBef>
                <a:spcPts val="360"/>
              </a:spcBef>
              <a:spcAft>
                <a:spcPts val="0"/>
              </a:spcAft>
              <a:buNone/>
            </a:pPr>
            <a:endParaRPr b="0">
              <a:latin typeface="Times New Roman"/>
              <a:ea typeface="Times New Roman"/>
              <a:cs typeface="Times New Roman"/>
              <a:sym typeface="Times New Roman"/>
            </a:endParaRPr>
          </a:p>
          <a:p>
            <a:pPr marL="0" lvl="0" indent="0" algn="l" rtl="0">
              <a:spcBef>
                <a:spcPts val="360"/>
              </a:spcBef>
              <a:spcAft>
                <a:spcPts val="0"/>
              </a:spcAft>
              <a:buNone/>
            </a:pPr>
            <a:r>
              <a:rPr lang="en" b="0">
                <a:latin typeface="Times New Roman"/>
                <a:ea typeface="Times New Roman"/>
                <a:cs typeface="Times New Roman"/>
                <a:sym typeface="Times New Roman"/>
              </a:rPr>
              <a:t>7. Each stage is easily reversible. For the Substitute Byte, Shift Row, and Mix</a:t>
            </a:r>
            <a:endParaRPr/>
          </a:p>
          <a:p>
            <a:pPr marL="0" lvl="0" indent="0" algn="l" rtl="0">
              <a:spcBef>
                <a:spcPts val="360"/>
              </a:spcBef>
              <a:spcAft>
                <a:spcPts val="0"/>
              </a:spcAft>
              <a:buNone/>
            </a:pPr>
            <a:r>
              <a:rPr lang="en" b="0">
                <a:latin typeface="Times New Roman"/>
                <a:ea typeface="Times New Roman"/>
                <a:cs typeface="Times New Roman"/>
                <a:sym typeface="Times New Roman"/>
              </a:rPr>
              <a:t>Columns stages, an inverse function is used in the decryption algorithm. For</a:t>
            </a:r>
            <a:endParaRPr/>
          </a:p>
          <a:p>
            <a:pPr marL="0" lvl="0" indent="0" algn="l" rtl="0">
              <a:spcBef>
                <a:spcPts val="360"/>
              </a:spcBef>
              <a:spcAft>
                <a:spcPts val="0"/>
              </a:spcAft>
              <a:buNone/>
            </a:pPr>
            <a:r>
              <a:rPr lang="en" b="0">
                <a:latin typeface="Times New Roman"/>
                <a:ea typeface="Times New Roman"/>
                <a:cs typeface="Times New Roman"/>
                <a:sym typeface="Times New Roman"/>
              </a:rPr>
              <a:t>the Add Round Key stage, the inverse is achieved by XORing the same round</a:t>
            </a:r>
            <a:endParaRPr/>
          </a:p>
          <a:p>
            <a:pPr marL="0" lvl="0" indent="0" algn="l" rtl="0">
              <a:spcBef>
                <a:spcPts val="360"/>
              </a:spcBef>
              <a:spcAft>
                <a:spcPts val="0"/>
              </a:spcAft>
              <a:buNone/>
            </a:pPr>
            <a:r>
              <a:rPr lang="en" b="0">
                <a:latin typeface="Times New Roman"/>
                <a:ea typeface="Times New Roman"/>
                <a:cs typeface="Times New Roman"/>
                <a:sym typeface="Times New Roman"/>
              </a:rPr>
              <a:t>key to the block, using the result that A ⊕ A ⊕ B = B.</a:t>
            </a:r>
            <a:endParaRPr/>
          </a:p>
          <a:p>
            <a:pPr marL="0" lvl="0" indent="0" algn="l" rtl="0">
              <a:spcBef>
                <a:spcPts val="360"/>
              </a:spcBef>
              <a:spcAft>
                <a:spcPts val="0"/>
              </a:spcAft>
              <a:buNone/>
            </a:pPr>
            <a:endParaRPr b="0">
              <a:latin typeface="Times New Roman"/>
              <a:ea typeface="Times New Roman"/>
              <a:cs typeface="Times New Roman"/>
              <a:sym typeface="Times New Roman"/>
            </a:endParaRPr>
          </a:p>
          <a:p>
            <a:pPr marL="0" lvl="0" indent="0" algn="l" rtl="0">
              <a:spcBef>
                <a:spcPts val="360"/>
              </a:spcBef>
              <a:spcAft>
                <a:spcPts val="0"/>
              </a:spcAft>
              <a:buNone/>
            </a:pPr>
            <a:r>
              <a:rPr lang="en" b="0">
                <a:latin typeface="Times New Roman"/>
                <a:ea typeface="Times New Roman"/>
                <a:cs typeface="Times New Roman"/>
                <a:sym typeface="Times New Roman"/>
              </a:rPr>
              <a:t>8. As with most block ciphers, the decryption algorithm makes use of the</a:t>
            </a:r>
            <a:endParaRPr/>
          </a:p>
          <a:p>
            <a:pPr marL="0" lvl="0" indent="0" algn="l" rtl="0">
              <a:spcBef>
                <a:spcPts val="360"/>
              </a:spcBef>
              <a:spcAft>
                <a:spcPts val="0"/>
              </a:spcAft>
              <a:buNone/>
            </a:pPr>
            <a:r>
              <a:rPr lang="en" b="0">
                <a:latin typeface="Times New Roman"/>
                <a:ea typeface="Times New Roman"/>
                <a:cs typeface="Times New Roman"/>
                <a:sym typeface="Times New Roman"/>
              </a:rPr>
              <a:t>expanded key in reverse order. However, the decryption algorithm is not</a:t>
            </a:r>
            <a:endParaRPr/>
          </a:p>
          <a:p>
            <a:pPr marL="0" lvl="0" indent="0" algn="l" rtl="0">
              <a:spcBef>
                <a:spcPts val="360"/>
              </a:spcBef>
              <a:spcAft>
                <a:spcPts val="0"/>
              </a:spcAft>
              <a:buNone/>
            </a:pPr>
            <a:r>
              <a:rPr lang="en" b="0">
                <a:latin typeface="Times New Roman"/>
                <a:ea typeface="Times New Roman"/>
                <a:cs typeface="Times New Roman"/>
                <a:sym typeface="Times New Roman"/>
              </a:rPr>
              <a:t>identical to the encryption algorithm. This is a consequence of the particular</a:t>
            </a:r>
            <a:endParaRPr/>
          </a:p>
          <a:p>
            <a:pPr marL="0" lvl="0" indent="0" algn="l" rtl="0">
              <a:spcBef>
                <a:spcPts val="360"/>
              </a:spcBef>
              <a:spcAft>
                <a:spcPts val="0"/>
              </a:spcAft>
              <a:buNone/>
            </a:pPr>
            <a:r>
              <a:rPr lang="en" b="0">
                <a:latin typeface="Times New Roman"/>
                <a:ea typeface="Times New Roman"/>
                <a:cs typeface="Times New Roman"/>
                <a:sym typeface="Times New Roman"/>
              </a:rPr>
              <a:t>structure of AES.</a:t>
            </a:r>
            <a:endParaRPr/>
          </a:p>
          <a:p>
            <a:pPr marL="0" lvl="0" indent="0" algn="l" rtl="0">
              <a:spcBef>
                <a:spcPts val="360"/>
              </a:spcBef>
              <a:spcAft>
                <a:spcPts val="0"/>
              </a:spcAft>
              <a:buNone/>
            </a:pPr>
            <a:endParaRPr b="0">
              <a:latin typeface="Times New Roman"/>
              <a:ea typeface="Times New Roman"/>
              <a:cs typeface="Times New Roman"/>
              <a:sym typeface="Times New Roman"/>
            </a:endParaRPr>
          </a:p>
          <a:p>
            <a:pPr marL="0" lvl="0" indent="0" algn="l" rtl="0">
              <a:spcBef>
                <a:spcPts val="360"/>
              </a:spcBef>
              <a:spcAft>
                <a:spcPts val="0"/>
              </a:spcAft>
              <a:buNone/>
            </a:pPr>
            <a:r>
              <a:rPr lang="en" b="0">
                <a:latin typeface="Times New Roman"/>
                <a:ea typeface="Times New Roman"/>
                <a:cs typeface="Times New Roman"/>
                <a:sym typeface="Times New Roman"/>
              </a:rPr>
              <a:t>9. Once it is established that all four stages are reversible, it is easy to verify</a:t>
            </a:r>
            <a:endParaRPr/>
          </a:p>
          <a:p>
            <a:pPr marL="0" lvl="0" indent="0" algn="l" rtl="0">
              <a:spcBef>
                <a:spcPts val="360"/>
              </a:spcBef>
              <a:spcAft>
                <a:spcPts val="0"/>
              </a:spcAft>
              <a:buNone/>
            </a:pPr>
            <a:r>
              <a:rPr lang="en" b="0">
                <a:latin typeface="Times New Roman"/>
                <a:ea typeface="Times New Roman"/>
                <a:cs typeface="Times New Roman"/>
                <a:sym typeface="Times New Roman"/>
              </a:rPr>
              <a:t>that decryption does recover the plaintext. Figure 20.3 lays out encryption</a:t>
            </a:r>
            <a:endParaRPr/>
          </a:p>
          <a:p>
            <a:pPr marL="0" lvl="0" indent="0" algn="l" rtl="0">
              <a:spcBef>
                <a:spcPts val="360"/>
              </a:spcBef>
              <a:spcAft>
                <a:spcPts val="0"/>
              </a:spcAft>
              <a:buNone/>
            </a:pPr>
            <a:r>
              <a:rPr lang="en" b="0">
                <a:latin typeface="Times New Roman"/>
                <a:ea typeface="Times New Roman"/>
                <a:cs typeface="Times New Roman"/>
                <a:sym typeface="Times New Roman"/>
              </a:rPr>
              <a:t>and decryption going in opposite vertical directions. At each horizontal point</a:t>
            </a:r>
            <a:endParaRPr/>
          </a:p>
          <a:p>
            <a:pPr marL="0" lvl="0" indent="0" algn="l" rtl="0">
              <a:spcBef>
                <a:spcPts val="360"/>
              </a:spcBef>
              <a:spcAft>
                <a:spcPts val="0"/>
              </a:spcAft>
              <a:buNone/>
            </a:pPr>
            <a:r>
              <a:rPr lang="en" b="0">
                <a:latin typeface="Times New Roman"/>
                <a:ea typeface="Times New Roman"/>
                <a:cs typeface="Times New Roman"/>
                <a:sym typeface="Times New Roman"/>
              </a:rPr>
              <a:t>(e.g., the dashed line in the figure), </a:t>
            </a:r>
            <a:r>
              <a:rPr lang="en" b="1">
                <a:latin typeface="Times New Roman"/>
                <a:ea typeface="Times New Roman"/>
                <a:cs typeface="Times New Roman"/>
                <a:sym typeface="Times New Roman"/>
              </a:rPr>
              <a:t>State </a:t>
            </a:r>
            <a:r>
              <a:rPr lang="en" b="0">
                <a:latin typeface="Times New Roman"/>
                <a:ea typeface="Times New Roman"/>
                <a:cs typeface="Times New Roman"/>
                <a:sym typeface="Times New Roman"/>
              </a:rPr>
              <a:t>is the same for both encryption and</a:t>
            </a:r>
            <a:endParaRPr/>
          </a:p>
          <a:p>
            <a:pPr marL="0" lvl="0" indent="0" algn="l" rtl="0">
              <a:spcBef>
                <a:spcPts val="360"/>
              </a:spcBef>
              <a:spcAft>
                <a:spcPts val="0"/>
              </a:spcAft>
              <a:buNone/>
            </a:pPr>
            <a:r>
              <a:rPr lang="en" b="0">
                <a:latin typeface="Times New Roman"/>
                <a:ea typeface="Times New Roman"/>
                <a:cs typeface="Times New Roman"/>
                <a:sym typeface="Times New Roman"/>
              </a:rPr>
              <a:t>decryption.</a:t>
            </a:r>
            <a:endParaRPr/>
          </a:p>
          <a:p>
            <a:pPr marL="0" lvl="0" indent="0" algn="l" rtl="0">
              <a:spcBef>
                <a:spcPts val="360"/>
              </a:spcBef>
              <a:spcAft>
                <a:spcPts val="0"/>
              </a:spcAft>
              <a:buNone/>
            </a:pPr>
            <a:endParaRPr b="0">
              <a:latin typeface="Times New Roman"/>
              <a:ea typeface="Times New Roman"/>
              <a:cs typeface="Times New Roman"/>
              <a:sym typeface="Times New Roman"/>
            </a:endParaRPr>
          </a:p>
          <a:p>
            <a:pPr marL="0" lvl="0" indent="0" algn="l" rtl="0">
              <a:spcBef>
                <a:spcPts val="360"/>
              </a:spcBef>
              <a:spcAft>
                <a:spcPts val="0"/>
              </a:spcAft>
              <a:buNone/>
            </a:pPr>
            <a:r>
              <a:rPr lang="en" b="0">
                <a:latin typeface="Times New Roman"/>
                <a:ea typeface="Times New Roman"/>
                <a:cs typeface="Times New Roman"/>
                <a:sym typeface="Times New Roman"/>
              </a:rPr>
              <a:t>10. The final round of both encryption and decryption consists of only three</a:t>
            </a:r>
            <a:endParaRPr/>
          </a:p>
          <a:p>
            <a:pPr marL="0" lvl="0" indent="0" algn="l" rtl="0">
              <a:spcBef>
                <a:spcPts val="360"/>
              </a:spcBef>
              <a:spcAft>
                <a:spcPts val="0"/>
              </a:spcAft>
              <a:buNone/>
            </a:pPr>
            <a:r>
              <a:rPr lang="en" b="0">
                <a:latin typeface="Times New Roman"/>
                <a:ea typeface="Times New Roman"/>
                <a:cs typeface="Times New Roman"/>
                <a:sym typeface="Times New Roman"/>
              </a:rPr>
              <a:t>stages. Again, this is a consequence of the particular structure of AES and is</a:t>
            </a:r>
            <a:endParaRPr/>
          </a:p>
          <a:p>
            <a:pPr marL="0" lvl="0" indent="0" algn="l" rtl="0">
              <a:spcBef>
                <a:spcPts val="360"/>
              </a:spcBef>
              <a:spcAft>
                <a:spcPts val="0"/>
              </a:spcAft>
              <a:buNone/>
            </a:pPr>
            <a:r>
              <a:rPr lang="en" b="0">
                <a:latin typeface="Times New Roman"/>
                <a:ea typeface="Times New Roman"/>
                <a:cs typeface="Times New Roman"/>
                <a:sym typeface="Times New Roman"/>
              </a:rPr>
              <a:t>required to make the cipher reversible.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111be71928f_2_18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b="0" i="0" u="none" strike="noStrike" cap="none">
                <a:solidFill>
                  <a:schemeClr val="dk1"/>
                </a:solidFill>
                <a:latin typeface="Arial"/>
                <a:ea typeface="Arial"/>
                <a:cs typeface="Arial"/>
                <a:sym typeface="Arial"/>
              </a:rPr>
              <a:t>15</a:t>
            </a:fld>
            <a:endParaRPr sz="1200" b="0" i="0" u="none" strike="noStrike" cap="none">
              <a:solidFill>
                <a:schemeClr val="dk1"/>
              </a:solidFill>
              <a:latin typeface="Arial"/>
              <a:ea typeface="Arial"/>
              <a:cs typeface="Arial"/>
              <a:sym typeface="Arial"/>
            </a:endParaRPr>
          </a:p>
        </p:txBody>
      </p:sp>
      <p:sp>
        <p:nvSpPr>
          <p:cNvPr id="293" name="Google Shape;293;g111be71928f_2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4" name="Google Shape;294;g111be71928f_2_18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0">
                <a:latin typeface="Times New Roman"/>
                <a:ea typeface="Times New Roman"/>
                <a:cs typeface="Times New Roman"/>
                <a:sym typeface="Times New Roman"/>
              </a:rPr>
              <a:t>The </a:t>
            </a:r>
            <a:r>
              <a:rPr lang="en" b="1">
                <a:latin typeface="Times New Roman"/>
                <a:ea typeface="Times New Roman"/>
                <a:cs typeface="Times New Roman"/>
                <a:sym typeface="Times New Roman"/>
              </a:rPr>
              <a:t>forward substitute byte transformation</a:t>
            </a:r>
            <a:r>
              <a:rPr lang="en" b="0">
                <a:latin typeface="Times New Roman"/>
                <a:ea typeface="Times New Roman"/>
                <a:cs typeface="Times New Roman"/>
                <a:sym typeface="Times New Roman"/>
              </a:rPr>
              <a:t>,</a:t>
            </a:r>
            <a:endParaRPr/>
          </a:p>
          <a:p>
            <a:pPr marL="0" lvl="0" indent="0" algn="l" rtl="0">
              <a:spcBef>
                <a:spcPts val="360"/>
              </a:spcBef>
              <a:spcAft>
                <a:spcPts val="0"/>
              </a:spcAft>
              <a:buNone/>
            </a:pPr>
            <a:r>
              <a:rPr lang="en" b="0">
                <a:latin typeface="Times New Roman"/>
                <a:ea typeface="Times New Roman"/>
                <a:cs typeface="Times New Roman"/>
                <a:sym typeface="Times New Roman"/>
              </a:rPr>
              <a:t>called SubBytes, is a simple table lookup. AES defines a 16·16 matrix of byte values,</a:t>
            </a:r>
            <a:endParaRPr/>
          </a:p>
          <a:p>
            <a:pPr marL="0" lvl="0" indent="0" algn="l" rtl="0">
              <a:spcBef>
                <a:spcPts val="360"/>
              </a:spcBef>
              <a:spcAft>
                <a:spcPts val="0"/>
              </a:spcAft>
              <a:buNone/>
            </a:pPr>
            <a:r>
              <a:rPr lang="en" b="0">
                <a:latin typeface="Times New Roman"/>
                <a:ea typeface="Times New Roman"/>
                <a:cs typeface="Times New Roman"/>
                <a:sym typeface="Times New Roman"/>
              </a:rPr>
              <a:t>called an S-box ( Table 20.2a ), that contains a permutation of all possible 256 8-bit</a:t>
            </a:r>
            <a:endParaRPr/>
          </a:p>
          <a:p>
            <a:pPr marL="0" lvl="0" indent="0" algn="l" rtl="0">
              <a:spcBef>
                <a:spcPts val="360"/>
              </a:spcBef>
              <a:spcAft>
                <a:spcPts val="0"/>
              </a:spcAft>
              <a:buNone/>
            </a:pPr>
            <a:r>
              <a:rPr lang="en" b="0">
                <a:latin typeface="Times New Roman"/>
                <a:ea typeface="Times New Roman"/>
                <a:cs typeface="Times New Roman"/>
                <a:sym typeface="Times New Roman"/>
              </a:rPr>
              <a:t>values. Each individual byte of State is mapped into a new byte in the following</a:t>
            </a:r>
            <a:endParaRPr/>
          </a:p>
          <a:p>
            <a:pPr marL="0" lvl="0" indent="0" algn="l" rtl="0">
              <a:spcBef>
                <a:spcPts val="360"/>
              </a:spcBef>
              <a:spcAft>
                <a:spcPts val="0"/>
              </a:spcAft>
              <a:buNone/>
            </a:pPr>
            <a:r>
              <a:rPr lang="en" b="0">
                <a:latin typeface="Times New Roman"/>
                <a:ea typeface="Times New Roman"/>
                <a:cs typeface="Times New Roman"/>
                <a:sym typeface="Times New Roman"/>
              </a:rPr>
              <a:t>way: The leftmost 4 bits of the byte are used as a row value and the rightmost 4</a:t>
            </a:r>
            <a:endParaRPr/>
          </a:p>
          <a:p>
            <a:pPr marL="0" lvl="0" indent="0" algn="l" rtl="0">
              <a:spcBef>
                <a:spcPts val="360"/>
              </a:spcBef>
              <a:spcAft>
                <a:spcPts val="0"/>
              </a:spcAft>
              <a:buNone/>
            </a:pPr>
            <a:r>
              <a:rPr lang="en" b="0">
                <a:latin typeface="Times New Roman"/>
                <a:ea typeface="Times New Roman"/>
                <a:cs typeface="Times New Roman"/>
                <a:sym typeface="Times New Roman"/>
              </a:rPr>
              <a:t>bits are used as a column value. These row and column values serve as indexes</a:t>
            </a:r>
            <a:endParaRPr/>
          </a:p>
          <a:p>
            <a:pPr marL="0" lvl="0" indent="0" algn="l" rtl="0">
              <a:spcBef>
                <a:spcPts val="360"/>
              </a:spcBef>
              <a:spcAft>
                <a:spcPts val="0"/>
              </a:spcAft>
              <a:buNone/>
            </a:pPr>
            <a:r>
              <a:rPr lang="en" b="0">
                <a:latin typeface="Times New Roman"/>
                <a:ea typeface="Times New Roman"/>
                <a:cs typeface="Times New Roman"/>
                <a:sym typeface="Times New Roman"/>
              </a:rPr>
              <a:t>into the S-box to select a unique 8-bit output value. For example, the hexadecimal</a:t>
            </a:r>
            <a:endParaRPr/>
          </a:p>
          <a:p>
            <a:pPr marL="0" lvl="0" indent="0" algn="l" rtl="0">
              <a:spcBef>
                <a:spcPts val="360"/>
              </a:spcBef>
              <a:spcAft>
                <a:spcPts val="0"/>
              </a:spcAft>
              <a:buNone/>
            </a:pPr>
            <a:r>
              <a:rPr lang="en" b="0">
                <a:latin typeface="Times New Roman"/>
                <a:ea typeface="Times New Roman"/>
                <a:cs typeface="Times New Roman"/>
                <a:sym typeface="Times New Roman"/>
              </a:rPr>
              <a:t>value {95} references row 9, column 5 of the S-box, which contains the value {2A}.</a:t>
            </a:r>
            <a:endParaRPr/>
          </a:p>
          <a:p>
            <a:pPr marL="0" lvl="0" indent="0" algn="l" rtl="0">
              <a:spcBef>
                <a:spcPts val="360"/>
              </a:spcBef>
              <a:spcAft>
                <a:spcPts val="0"/>
              </a:spcAft>
              <a:buNone/>
            </a:pPr>
            <a:r>
              <a:rPr lang="en" b="0">
                <a:latin typeface="Times New Roman"/>
                <a:ea typeface="Times New Roman"/>
                <a:cs typeface="Times New Roman"/>
                <a:sym typeface="Times New Roman"/>
              </a:rPr>
              <a:t>Accordingly, the value {95} is mapped into the value {2A}.</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111be71928f_2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9" name="Google Shape;299;g111be71928f_2_19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0">
                <a:latin typeface="Times New Roman"/>
                <a:ea typeface="Times New Roman"/>
                <a:cs typeface="Times New Roman"/>
                <a:sym typeface="Times New Roman"/>
              </a:rPr>
              <a:t>The </a:t>
            </a:r>
            <a:r>
              <a:rPr lang="en" b="1">
                <a:latin typeface="Times New Roman"/>
                <a:ea typeface="Times New Roman"/>
                <a:cs typeface="Times New Roman"/>
                <a:sym typeface="Times New Roman"/>
              </a:rPr>
              <a:t>inverse substitute byte transformation</a:t>
            </a:r>
            <a:r>
              <a:rPr lang="en" b="0">
                <a:latin typeface="Times New Roman"/>
                <a:ea typeface="Times New Roman"/>
                <a:cs typeface="Times New Roman"/>
                <a:sym typeface="Times New Roman"/>
              </a:rPr>
              <a:t>, called InvSubBytes, makes use of</a:t>
            </a:r>
            <a:endParaRPr/>
          </a:p>
          <a:p>
            <a:pPr marL="0" lvl="0" indent="0" algn="l" rtl="0">
              <a:spcBef>
                <a:spcPts val="360"/>
              </a:spcBef>
              <a:spcAft>
                <a:spcPts val="0"/>
              </a:spcAft>
              <a:buNone/>
            </a:pPr>
            <a:r>
              <a:rPr lang="en" b="0">
                <a:latin typeface="Times New Roman"/>
                <a:ea typeface="Times New Roman"/>
                <a:cs typeface="Times New Roman"/>
                <a:sym typeface="Times New Roman"/>
              </a:rPr>
              <a:t>the inverse S-box shown in Table 20.2b . Note, for example, that the input {2A} produces</a:t>
            </a:r>
            <a:endParaRPr/>
          </a:p>
          <a:p>
            <a:pPr marL="0" lvl="0" indent="0" algn="l" rtl="0">
              <a:spcBef>
                <a:spcPts val="360"/>
              </a:spcBef>
              <a:spcAft>
                <a:spcPts val="0"/>
              </a:spcAft>
              <a:buNone/>
            </a:pPr>
            <a:r>
              <a:rPr lang="en" b="0">
                <a:latin typeface="Times New Roman"/>
                <a:ea typeface="Times New Roman"/>
                <a:cs typeface="Times New Roman"/>
                <a:sym typeface="Times New Roman"/>
              </a:rPr>
              <a:t>the output {95}, and the input {95} to the S-box produces {2A}.</a:t>
            </a:r>
            <a:endParaRPr/>
          </a:p>
          <a:p>
            <a:pPr marL="0" lvl="0" indent="0" algn="l" rtl="0">
              <a:spcBef>
                <a:spcPts val="360"/>
              </a:spcBef>
              <a:spcAft>
                <a:spcPts val="0"/>
              </a:spcAft>
              <a:buNone/>
            </a:pPr>
            <a:endParaRPr b="0">
              <a:latin typeface="Times New Roman"/>
              <a:ea typeface="Times New Roman"/>
              <a:cs typeface="Times New Roman"/>
              <a:sym typeface="Times New Roman"/>
            </a:endParaRPr>
          </a:p>
          <a:p>
            <a:pPr marL="0" lvl="0" indent="0" algn="l" rtl="0">
              <a:spcBef>
                <a:spcPts val="360"/>
              </a:spcBef>
              <a:spcAft>
                <a:spcPts val="0"/>
              </a:spcAft>
              <a:buNone/>
            </a:pPr>
            <a:r>
              <a:rPr lang="en" b="0">
                <a:latin typeface="Times New Roman"/>
                <a:ea typeface="Times New Roman"/>
                <a:cs typeface="Times New Roman"/>
                <a:sym typeface="Times New Roman"/>
              </a:rPr>
              <a:t>The S-box is designed to be resistant to known cryptanalytic attacks.</a:t>
            </a:r>
            <a:endParaRPr/>
          </a:p>
          <a:p>
            <a:pPr marL="0" lvl="0" indent="0" algn="l" rtl="0">
              <a:spcBef>
                <a:spcPts val="360"/>
              </a:spcBef>
              <a:spcAft>
                <a:spcPts val="0"/>
              </a:spcAft>
              <a:buNone/>
            </a:pPr>
            <a:r>
              <a:rPr lang="en" b="0">
                <a:latin typeface="Times New Roman"/>
                <a:ea typeface="Times New Roman"/>
                <a:cs typeface="Times New Roman"/>
                <a:sym typeface="Times New Roman"/>
              </a:rPr>
              <a:t>Specifically, the AES developers sought a design that has a low correlation between</a:t>
            </a:r>
            <a:endParaRPr/>
          </a:p>
          <a:p>
            <a:pPr marL="0" lvl="0" indent="0" algn="l" rtl="0">
              <a:spcBef>
                <a:spcPts val="360"/>
              </a:spcBef>
              <a:spcAft>
                <a:spcPts val="0"/>
              </a:spcAft>
              <a:buNone/>
            </a:pPr>
            <a:r>
              <a:rPr lang="en" b="0">
                <a:latin typeface="Times New Roman"/>
                <a:ea typeface="Times New Roman"/>
                <a:cs typeface="Times New Roman"/>
                <a:sym typeface="Times New Roman"/>
              </a:rPr>
              <a:t>input bits and output bits and the property that the output cannot be described as a</a:t>
            </a:r>
            <a:endParaRPr/>
          </a:p>
          <a:p>
            <a:pPr marL="0" lvl="0" indent="0" algn="l" rtl="0">
              <a:spcBef>
                <a:spcPts val="360"/>
              </a:spcBef>
              <a:spcAft>
                <a:spcPts val="0"/>
              </a:spcAft>
              <a:buNone/>
            </a:pPr>
            <a:r>
              <a:rPr lang="en" b="0">
                <a:latin typeface="Times New Roman"/>
                <a:ea typeface="Times New Roman"/>
                <a:cs typeface="Times New Roman"/>
                <a:sym typeface="Times New Roman"/>
              </a:rPr>
              <a:t>simple mathematical function of the input.</a:t>
            </a:r>
            <a:endParaRPr/>
          </a:p>
        </p:txBody>
      </p:sp>
      <p:sp>
        <p:nvSpPr>
          <p:cNvPr id="300" name="Google Shape;300;g111be71928f_2_19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b="0" i="0" u="none" strike="noStrike" cap="none">
                <a:solidFill>
                  <a:schemeClr val="dk1"/>
                </a:solidFill>
                <a:latin typeface="Arial"/>
                <a:ea typeface="Arial"/>
                <a:cs typeface="Arial"/>
                <a:sym typeface="Arial"/>
              </a:rPr>
              <a:t>16</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111be71928f_2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8" name="Google Shape;308;g111be71928f_2_1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111be71928f_2_20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b="0" i="0" u="none" strike="noStrike" cap="none">
                <a:solidFill>
                  <a:schemeClr val="dk1"/>
                </a:solidFill>
                <a:latin typeface="Arial"/>
                <a:ea typeface="Arial"/>
                <a:cs typeface="Arial"/>
                <a:sym typeface="Arial"/>
              </a:rPr>
              <a:t>18</a:t>
            </a:fld>
            <a:endParaRPr sz="1200" b="0" i="0" u="none" strike="noStrike" cap="none">
              <a:solidFill>
                <a:schemeClr val="dk1"/>
              </a:solidFill>
              <a:latin typeface="Arial"/>
              <a:ea typeface="Arial"/>
              <a:cs typeface="Arial"/>
              <a:sym typeface="Arial"/>
            </a:endParaRPr>
          </a:p>
        </p:txBody>
      </p:sp>
      <p:sp>
        <p:nvSpPr>
          <p:cNvPr id="315" name="Google Shape;315;g111be71928f_2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16" name="Google Shape;316;g111be71928f_2_20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0">
                <a:latin typeface="Times New Roman"/>
                <a:ea typeface="Times New Roman"/>
                <a:cs typeface="Times New Roman"/>
                <a:sym typeface="Times New Roman"/>
              </a:rPr>
              <a:t>For the </a:t>
            </a:r>
            <a:r>
              <a:rPr lang="en" b="1">
                <a:latin typeface="Times New Roman"/>
                <a:ea typeface="Times New Roman"/>
                <a:cs typeface="Times New Roman"/>
                <a:sym typeface="Times New Roman"/>
              </a:rPr>
              <a:t>forward shift row transformation</a:t>
            </a:r>
            <a:r>
              <a:rPr lang="en" b="0">
                <a:latin typeface="Times New Roman"/>
                <a:ea typeface="Times New Roman"/>
                <a:cs typeface="Times New Roman"/>
                <a:sym typeface="Times New Roman"/>
              </a:rPr>
              <a:t>, called ShiftRows, the first row of </a:t>
            </a:r>
            <a:r>
              <a:rPr lang="en" b="1">
                <a:latin typeface="Times New Roman"/>
                <a:ea typeface="Times New Roman"/>
                <a:cs typeface="Times New Roman"/>
                <a:sym typeface="Times New Roman"/>
              </a:rPr>
              <a:t>State </a:t>
            </a:r>
            <a:r>
              <a:rPr lang="en" b="0">
                <a:latin typeface="Times New Roman"/>
                <a:ea typeface="Times New Roman"/>
                <a:cs typeface="Times New Roman"/>
                <a:sym typeface="Times New Roman"/>
              </a:rPr>
              <a:t>is not altered. For the second row, a 1-byte circular left shift is performed. For the third row, a 2-byte circular left shift is performed. For the third row, a 3-byte circular left shift is performed. </a:t>
            </a:r>
            <a:endParaRPr/>
          </a:p>
          <a:p>
            <a:pPr marL="0" lvl="0" indent="0" algn="l" rtl="0">
              <a:spcBef>
                <a:spcPts val="360"/>
              </a:spcBef>
              <a:spcAft>
                <a:spcPts val="0"/>
              </a:spcAft>
              <a:buNone/>
            </a:pPr>
            <a:endParaRPr b="0">
              <a:latin typeface="Times New Roman"/>
              <a:ea typeface="Times New Roman"/>
              <a:cs typeface="Times New Roman"/>
              <a:sym typeface="Times New Roman"/>
            </a:endParaRPr>
          </a:p>
          <a:p>
            <a:pPr marL="0" lvl="0" indent="0" algn="l" rtl="0">
              <a:spcBef>
                <a:spcPts val="360"/>
              </a:spcBef>
              <a:spcAft>
                <a:spcPts val="0"/>
              </a:spcAft>
              <a:buNone/>
            </a:pPr>
            <a:r>
              <a:rPr lang="en" b="0">
                <a:latin typeface="Times New Roman"/>
                <a:ea typeface="Times New Roman"/>
                <a:cs typeface="Times New Roman"/>
                <a:sym typeface="Times New Roman"/>
              </a:rPr>
              <a:t>The </a:t>
            </a:r>
            <a:r>
              <a:rPr lang="en" b="1">
                <a:latin typeface="Times New Roman"/>
                <a:ea typeface="Times New Roman"/>
                <a:cs typeface="Times New Roman"/>
                <a:sym typeface="Times New Roman"/>
              </a:rPr>
              <a:t>inverse shift row transformation</a:t>
            </a:r>
            <a:r>
              <a:rPr lang="en" b="0">
                <a:latin typeface="Times New Roman"/>
                <a:ea typeface="Times New Roman"/>
                <a:cs typeface="Times New Roman"/>
                <a:sym typeface="Times New Roman"/>
              </a:rPr>
              <a:t>, called InvShiftRows, performs the circular shifts in the opposite direction for each of the last three rows, with a one-byte circular right shift for the second row, and so on.</a:t>
            </a:r>
            <a:endParaRPr/>
          </a:p>
          <a:p>
            <a:pPr marL="0" lvl="0" indent="0" algn="l" rtl="0">
              <a:spcBef>
                <a:spcPts val="360"/>
              </a:spcBef>
              <a:spcAft>
                <a:spcPts val="0"/>
              </a:spcAft>
              <a:buNone/>
            </a:pPr>
            <a:endParaRPr b="0">
              <a:latin typeface="Times New Roman"/>
              <a:ea typeface="Times New Roman"/>
              <a:cs typeface="Times New Roman"/>
              <a:sym typeface="Times New Roman"/>
            </a:endParaRPr>
          </a:p>
          <a:p>
            <a:pPr marL="0" lvl="0" indent="0" algn="l" rtl="0">
              <a:spcBef>
                <a:spcPts val="360"/>
              </a:spcBef>
              <a:spcAft>
                <a:spcPts val="0"/>
              </a:spcAft>
              <a:buNone/>
            </a:pPr>
            <a:r>
              <a:rPr lang="en" b="0">
                <a:latin typeface="Times New Roman"/>
                <a:ea typeface="Times New Roman"/>
                <a:cs typeface="Times New Roman"/>
                <a:sym typeface="Times New Roman"/>
              </a:rPr>
              <a:t>The shift row transformation is more substantial than it may first appear. This is because the </a:t>
            </a:r>
            <a:r>
              <a:rPr lang="en" b="1">
                <a:latin typeface="Times New Roman"/>
                <a:ea typeface="Times New Roman"/>
                <a:cs typeface="Times New Roman"/>
                <a:sym typeface="Times New Roman"/>
              </a:rPr>
              <a:t>State</a:t>
            </a:r>
            <a:r>
              <a:rPr lang="en" b="0">
                <a:latin typeface="Times New Roman"/>
                <a:ea typeface="Times New Roman"/>
                <a:cs typeface="Times New Roman"/>
                <a:sym typeface="Times New Roman"/>
              </a:rPr>
              <a:t>, as well as the cipher input and output, is treated as an array of four 4-byte columns. Thus, on encryption, the first four bytes of the plaintext are copied to the first column of </a:t>
            </a:r>
            <a:r>
              <a:rPr lang="en" b="1">
                <a:latin typeface="Times New Roman"/>
                <a:ea typeface="Times New Roman"/>
                <a:cs typeface="Times New Roman"/>
                <a:sym typeface="Times New Roman"/>
              </a:rPr>
              <a:t>State</a:t>
            </a:r>
            <a:r>
              <a:rPr lang="en" b="0">
                <a:latin typeface="Times New Roman"/>
                <a:ea typeface="Times New Roman"/>
                <a:cs typeface="Times New Roman"/>
                <a:sym typeface="Times New Roman"/>
              </a:rPr>
              <a:t>, and so on. Further, as will be seen, the round key is applied to </a:t>
            </a:r>
            <a:r>
              <a:rPr lang="en" b="1">
                <a:latin typeface="Times New Roman"/>
                <a:ea typeface="Times New Roman"/>
                <a:cs typeface="Times New Roman"/>
                <a:sym typeface="Times New Roman"/>
              </a:rPr>
              <a:t>State </a:t>
            </a:r>
            <a:r>
              <a:rPr lang="en" b="0">
                <a:latin typeface="Times New Roman"/>
                <a:ea typeface="Times New Roman"/>
                <a:cs typeface="Times New Roman"/>
                <a:sym typeface="Times New Roman"/>
              </a:rPr>
              <a:t>column by column. Thus, a row shift moves an individual byte from one column to another, which is a linear distance of a multiple of 4 bytes. Also note that the transformation ensures that the four bytes of one column are spread out to four different columns.</a:t>
            </a:r>
            <a:endParaRPr/>
          </a:p>
          <a:p>
            <a:pPr marL="0" lvl="0" indent="0" algn="l" rtl="0">
              <a:spcBef>
                <a:spcPts val="360"/>
              </a:spcBef>
              <a:spcAft>
                <a:spcPts val="0"/>
              </a:spcAft>
              <a:buNone/>
            </a:pPr>
            <a:endParaRPr b="0">
              <a:latin typeface="Times New Roman"/>
              <a:ea typeface="Times New Roman"/>
              <a:cs typeface="Times New Roman"/>
              <a:sym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111be71928f_2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2" name="Google Shape;332;g111be71928f_2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11be71928f_2_9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b="0" i="0" u="none" strike="noStrike" cap="none">
                <a:solidFill>
                  <a:schemeClr val="dk1"/>
                </a:solidFill>
                <a:latin typeface="Arial"/>
                <a:ea typeface="Arial"/>
                <a:cs typeface="Arial"/>
                <a:sym typeface="Arial"/>
              </a:rPr>
              <a:t>2</a:t>
            </a:fld>
            <a:endParaRPr sz="1200" b="0" i="0" u="none" strike="noStrike" cap="none">
              <a:solidFill>
                <a:schemeClr val="dk1"/>
              </a:solidFill>
              <a:latin typeface="Arial"/>
              <a:ea typeface="Arial"/>
              <a:cs typeface="Arial"/>
              <a:sym typeface="Arial"/>
            </a:endParaRPr>
          </a:p>
        </p:txBody>
      </p:sp>
      <p:sp>
        <p:nvSpPr>
          <p:cNvPr id="140" name="Google Shape;140;g111be71928f_2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1" name="Google Shape;141;g111be71928f_2_9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0">
                <a:latin typeface="Times New Roman"/>
                <a:ea typeface="Times New Roman"/>
                <a:cs typeface="Times New Roman"/>
                <a:sym typeface="Times New Roman"/>
              </a:rPr>
              <a:t>At this point the reader should review Section 2.1 . Recall that a symmetric</a:t>
            </a:r>
            <a:endParaRPr/>
          </a:p>
          <a:p>
            <a:pPr marL="0" lvl="0" indent="0" algn="l" rtl="0">
              <a:spcBef>
                <a:spcPts val="360"/>
              </a:spcBef>
              <a:spcAft>
                <a:spcPts val="0"/>
              </a:spcAft>
              <a:buNone/>
            </a:pPr>
            <a:r>
              <a:rPr lang="en" b="0">
                <a:latin typeface="Times New Roman"/>
                <a:ea typeface="Times New Roman"/>
                <a:cs typeface="Times New Roman"/>
                <a:sym typeface="Times New Roman"/>
              </a:rPr>
              <a:t>encryption scheme has five ingredients ( Figure 2.1 ):</a:t>
            </a:r>
            <a:endParaRPr/>
          </a:p>
          <a:p>
            <a:pPr marL="0" lvl="0" indent="0" algn="l" rtl="0">
              <a:spcBef>
                <a:spcPts val="360"/>
              </a:spcBef>
              <a:spcAft>
                <a:spcPts val="0"/>
              </a:spcAft>
              <a:buNone/>
            </a:pPr>
            <a:endParaRPr b="0">
              <a:latin typeface="Times New Roman"/>
              <a:ea typeface="Times New Roman"/>
              <a:cs typeface="Times New Roman"/>
              <a:sym typeface="Times New Roman"/>
            </a:endParaRPr>
          </a:p>
          <a:p>
            <a:pPr marL="0" lvl="0" indent="0" algn="l" rtl="0">
              <a:spcBef>
                <a:spcPts val="360"/>
              </a:spcBef>
              <a:spcAft>
                <a:spcPts val="0"/>
              </a:spcAft>
              <a:buNone/>
            </a:pPr>
            <a:r>
              <a:rPr lang="en" b="1">
                <a:latin typeface="Times New Roman"/>
                <a:ea typeface="Times New Roman"/>
                <a:cs typeface="Times New Roman"/>
                <a:sym typeface="Times New Roman"/>
              </a:rPr>
              <a:t>• Plaintext: </a:t>
            </a:r>
            <a:r>
              <a:rPr lang="en" b="0">
                <a:latin typeface="Times New Roman"/>
                <a:ea typeface="Times New Roman"/>
                <a:cs typeface="Times New Roman"/>
                <a:sym typeface="Times New Roman"/>
              </a:rPr>
              <a:t>This is the original message or data that is fed into the algorithm as input.</a:t>
            </a:r>
            <a:endParaRPr/>
          </a:p>
          <a:p>
            <a:pPr marL="0" lvl="0" indent="0" algn="l" rtl="0">
              <a:spcBef>
                <a:spcPts val="360"/>
              </a:spcBef>
              <a:spcAft>
                <a:spcPts val="0"/>
              </a:spcAft>
              <a:buNone/>
            </a:pPr>
            <a:endParaRPr b="0">
              <a:latin typeface="Times New Roman"/>
              <a:ea typeface="Times New Roman"/>
              <a:cs typeface="Times New Roman"/>
              <a:sym typeface="Times New Roman"/>
            </a:endParaRPr>
          </a:p>
          <a:p>
            <a:pPr marL="0" lvl="0" indent="0" algn="l" rtl="0">
              <a:spcBef>
                <a:spcPts val="360"/>
              </a:spcBef>
              <a:spcAft>
                <a:spcPts val="0"/>
              </a:spcAft>
              <a:buNone/>
            </a:pPr>
            <a:r>
              <a:rPr lang="en" b="1">
                <a:latin typeface="Times New Roman"/>
                <a:ea typeface="Times New Roman"/>
                <a:cs typeface="Times New Roman"/>
                <a:sym typeface="Times New Roman"/>
              </a:rPr>
              <a:t>• Encryption algorithm: </a:t>
            </a:r>
            <a:r>
              <a:rPr lang="en" b="0">
                <a:latin typeface="Times New Roman"/>
                <a:ea typeface="Times New Roman"/>
                <a:cs typeface="Times New Roman"/>
                <a:sym typeface="Times New Roman"/>
              </a:rPr>
              <a:t>The encryption algorithm performs various substitutions</a:t>
            </a:r>
            <a:endParaRPr/>
          </a:p>
          <a:p>
            <a:pPr marL="0" lvl="0" indent="0" algn="l" rtl="0">
              <a:spcBef>
                <a:spcPts val="360"/>
              </a:spcBef>
              <a:spcAft>
                <a:spcPts val="0"/>
              </a:spcAft>
              <a:buNone/>
            </a:pPr>
            <a:r>
              <a:rPr lang="en" b="0">
                <a:latin typeface="Times New Roman"/>
                <a:ea typeface="Times New Roman"/>
                <a:cs typeface="Times New Roman"/>
                <a:sym typeface="Times New Roman"/>
              </a:rPr>
              <a:t>and transformations on the plaintext.</a:t>
            </a:r>
            <a:endParaRPr/>
          </a:p>
          <a:p>
            <a:pPr marL="0" lvl="0" indent="0" algn="l" rtl="0">
              <a:spcBef>
                <a:spcPts val="360"/>
              </a:spcBef>
              <a:spcAft>
                <a:spcPts val="0"/>
              </a:spcAft>
              <a:buNone/>
            </a:pPr>
            <a:endParaRPr b="0">
              <a:latin typeface="Times New Roman"/>
              <a:ea typeface="Times New Roman"/>
              <a:cs typeface="Times New Roman"/>
              <a:sym typeface="Times New Roman"/>
            </a:endParaRPr>
          </a:p>
          <a:p>
            <a:pPr marL="0" lvl="0" indent="0" algn="l" rtl="0">
              <a:spcBef>
                <a:spcPts val="360"/>
              </a:spcBef>
              <a:spcAft>
                <a:spcPts val="0"/>
              </a:spcAft>
              <a:buNone/>
            </a:pPr>
            <a:r>
              <a:rPr lang="en" b="1">
                <a:latin typeface="Times New Roman"/>
                <a:ea typeface="Times New Roman"/>
                <a:cs typeface="Times New Roman"/>
                <a:sym typeface="Times New Roman"/>
              </a:rPr>
              <a:t>• Secret key</a:t>
            </a:r>
            <a:r>
              <a:rPr lang="en" b="0">
                <a:latin typeface="Times New Roman"/>
                <a:ea typeface="Times New Roman"/>
                <a:cs typeface="Times New Roman"/>
                <a:sym typeface="Times New Roman"/>
              </a:rPr>
              <a:t>: The secret key is also input to the algorithm. The exact substitutions</a:t>
            </a:r>
            <a:endParaRPr/>
          </a:p>
          <a:p>
            <a:pPr marL="0" lvl="0" indent="0" algn="l" rtl="0">
              <a:spcBef>
                <a:spcPts val="360"/>
              </a:spcBef>
              <a:spcAft>
                <a:spcPts val="0"/>
              </a:spcAft>
              <a:buNone/>
            </a:pPr>
            <a:r>
              <a:rPr lang="en" b="0">
                <a:latin typeface="Times New Roman"/>
                <a:ea typeface="Times New Roman"/>
                <a:cs typeface="Times New Roman"/>
                <a:sym typeface="Times New Roman"/>
              </a:rPr>
              <a:t>and transformations performed by the algorithm depend on the key.</a:t>
            </a:r>
            <a:endParaRPr/>
          </a:p>
          <a:p>
            <a:pPr marL="0" lvl="0" indent="0" algn="l" rtl="0">
              <a:spcBef>
                <a:spcPts val="360"/>
              </a:spcBef>
              <a:spcAft>
                <a:spcPts val="0"/>
              </a:spcAft>
              <a:buNone/>
            </a:pPr>
            <a:endParaRPr b="0">
              <a:latin typeface="Times New Roman"/>
              <a:ea typeface="Times New Roman"/>
              <a:cs typeface="Times New Roman"/>
              <a:sym typeface="Times New Roman"/>
            </a:endParaRPr>
          </a:p>
          <a:p>
            <a:pPr marL="0" lvl="0" indent="0" algn="l" rtl="0">
              <a:spcBef>
                <a:spcPts val="360"/>
              </a:spcBef>
              <a:spcAft>
                <a:spcPts val="0"/>
              </a:spcAft>
              <a:buNone/>
            </a:pPr>
            <a:r>
              <a:rPr lang="en" b="1">
                <a:latin typeface="Times New Roman"/>
                <a:ea typeface="Times New Roman"/>
                <a:cs typeface="Times New Roman"/>
                <a:sym typeface="Times New Roman"/>
              </a:rPr>
              <a:t>• Ciphertext</a:t>
            </a:r>
            <a:r>
              <a:rPr lang="en" b="0">
                <a:latin typeface="Times New Roman"/>
                <a:ea typeface="Times New Roman"/>
                <a:cs typeface="Times New Roman"/>
                <a:sym typeface="Times New Roman"/>
              </a:rPr>
              <a:t>: This is the scrambled message produced as output. It depends on</a:t>
            </a:r>
            <a:endParaRPr/>
          </a:p>
          <a:p>
            <a:pPr marL="0" lvl="0" indent="0" algn="l" rtl="0">
              <a:spcBef>
                <a:spcPts val="360"/>
              </a:spcBef>
              <a:spcAft>
                <a:spcPts val="0"/>
              </a:spcAft>
              <a:buNone/>
            </a:pPr>
            <a:r>
              <a:rPr lang="en" b="0">
                <a:latin typeface="Times New Roman"/>
                <a:ea typeface="Times New Roman"/>
                <a:cs typeface="Times New Roman"/>
                <a:sym typeface="Times New Roman"/>
              </a:rPr>
              <a:t>the plaintext and the secret key. For a given message, two different keys will</a:t>
            </a:r>
            <a:endParaRPr/>
          </a:p>
          <a:p>
            <a:pPr marL="0" lvl="0" indent="0" algn="l" rtl="0">
              <a:spcBef>
                <a:spcPts val="360"/>
              </a:spcBef>
              <a:spcAft>
                <a:spcPts val="0"/>
              </a:spcAft>
              <a:buNone/>
            </a:pPr>
            <a:r>
              <a:rPr lang="en" b="0">
                <a:latin typeface="Times New Roman"/>
                <a:ea typeface="Times New Roman"/>
                <a:cs typeface="Times New Roman"/>
                <a:sym typeface="Times New Roman"/>
              </a:rPr>
              <a:t>produce two different ciphertexts.</a:t>
            </a:r>
            <a:endParaRPr/>
          </a:p>
          <a:p>
            <a:pPr marL="0" lvl="0" indent="0" algn="l" rtl="0">
              <a:spcBef>
                <a:spcPts val="360"/>
              </a:spcBef>
              <a:spcAft>
                <a:spcPts val="0"/>
              </a:spcAft>
              <a:buNone/>
            </a:pPr>
            <a:endParaRPr b="0">
              <a:latin typeface="Times New Roman"/>
              <a:ea typeface="Times New Roman"/>
              <a:cs typeface="Times New Roman"/>
              <a:sym typeface="Times New Roman"/>
            </a:endParaRPr>
          </a:p>
          <a:p>
            <a:pPr marL="0" lvl="0" indent="0" algn="l" rtl="0">
              <a:spcBef>
                <a:spcPts val="360"/>
              </a:spcBef>
              <a:spcAft>
                <a:spcPts val="0"/>
              </a:spcAft>
              <a:buNone/>
            </a:pPr>
            <a:r>
              <a:rPr lang="en" b="1">
                <a:latin typeface="Times New Roman"/>
                <a:ea typeface="Times New Roman"/>
                <a:cs typeface="Times New Roman"/>
                <a:sym typeface="Times New Roman"/>
              </a:rPr>
              <a:t>• Decryption algorithm: </a:t>
            </a:r>
            <a:r>
              <a:rPr lang="en" b="0">
                <a:latin typeface="Times New Roman"/>
                <a:ea typeface="Times New Roman"/>
                <a:cs typeface="Times New Roman"/>
                <a:sym typeface="Times New Roman"/>
              </a:rPr>
              <a:t>This is essentially the encryption algorithm run in</a:t>
            </a:r>
            <a:endParaRPr/>
          </a:p>
          <a:p>
            <a:pPr marL="0" lvl="0" indent="0" algn="l" rtl="0">
              <a:spcBef>
                <a:spcPts val="360"/>
              </a:spcBef>
              <a:spcAft>
                <a:spcPts val="0"/>
              </a:spcAft>
              <a:buNone/>
            </a:pPr>
            <a:r>
              <a:rPr lang="en" b="0">
                <a:latin typeface="Times New Roman"/>
                <a:ea typeface="Times New Roman"/>
                <a:cs typeface="Times New Roman"/>
                <a:sym typeface="Times New Roman"/>
              </a:rPr>
              <a:t>reverse. It takes the ciphertext and the same secret key and produces the</a:t>
            </a:r>
            <a:endParaRPr/>
          </a:p>
          <a:p>
            <a:pPr marL="0" lvl="0" indent="0" algn="l" rtl="0">
              <a:spcBef>
                <a:spcPts val="360"/>
              </a:spcBef>
              <a:spcAft>
                <a:spcPts val="0"/>
              </a:spcAft>
              <a:buNone/>
            </a:pPr>
            <a:r>
              <a:rPr lang="en" b="0">
                <a:latin typeface="Times New Roman"/>
                <a:ea typeface="Times New Roman"/>
                <a:cs typeface="Times New Roman"/>
                <a:sym typeface="Times New Roman"/>
              </a:rPr>
              <a:t>original plaintext.</a:t>
            </a:r>
            <a:endParaRPr/>
          </a:p>
          <a:p>
            <a:pPr marL="0" lvl="0" indent="0" algn="l" rtl="0">
              <a:spcBef>
                <a:spcPts val="360"/>
              </a:spcBef>
              <a:spcAft>
                <a:spcPts val="0"/>
              </a:spcAft>
              <a:buNone/>
            </a:pPr>
            <a:endParaRPr b="0">
              <a:latin typeface="Times New Roman"/>
              <a:ea typeface="Times New Roman"/>
              <a:cs typeface="Times New Roman"/>
              <a:sym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111be71928f_2_22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a:solidFill>
                  <a:schemeClr val="dk1"/>
                </a:solidFill>
                <a:latin typeface="Arial"/>
                <a:ea typeface="Arial"/>
                <a:cs typeface="Arial"/>
                <a:sym typeface="Arial"/>
              </a:rPr>
              <a:t>20</a:t>
            </a:fld>
            <a:endParaRPr sz="1200">
              <a:solidFill>
                <a:schemeClr val="dk1"/>
              </a:solidFill>
              <a:latin typeface="Arial"/>
              <a:ea typeface="Arial"/>
              <a:cs typeface="Arial"/>
              <a:sym typeface="Arial"/>
            </a:endParaRPr>
          </a:p>
        </p:txBody>
      </p:sp>
      <p:sp>
        <p:nvSpPr>
          <p:cNvPr id="339" name="Google Shape;339;g111be71928f_2_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40" name="Google Shape;340;g111be71928f_2_2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0">
                <a:latin typeface="Times New Roman"/>
                <a:ea typeface="Times New Roman"/>
                <a:cs typeface="Times New Roman"/>
                <a:sym typeface="Times New Roman"/>
              </a:rPr>
              <a:t>The </a:t>
            </a:r>
            <a:r>
              <a:rPr lang="en" b="1">
                <a:latin typeface="Times New Roman"/>
                <a:ea typeface="Times New Roman"/>
                <a:cs typeface="Times New Roman"/>
                <a:sym typeface="Times New Roman"/>
              </a:rPr>
              <a:t>forward mix column transformation</a:t>
            </a:r>
            <a:r>
              <a:rPr lang="en" b="0">
                <a:latin typeface="Times New Roman"/>
                <a:ea typeface="Times New Roman"/>
                <a:cs typeface="Times New Roman"/>
                <a:sym typeface="Times New Roman"/>
              </a:rPr>
              <a:t>, called MixColumns, operates on each column individually. Each byte of a column is mapped into a new value that is a function of all four bytes in the column. The mapping makes use of equations over finite fields. The mapping is designed to provide a good mixing among the bytes of each column. The mix column transformation combined with the shift row transformation ensures that after a few rounds, all output bits depend on all input bits. </a:t>
            </a:r>
            <a:endParaRPr/>
          </a:p>
          <a:p>
            <a:pPr marL="0" lvl="0" indent="0" algn="l" rtl="0">
              <a:spcBef>
                <a:spcPts val="360"/>
              </a:spcBef>
              <a:spcAft>
                <a:spcPts val="0"/>
              </a:spcAft>
              <a:buNone/>
            </a:pPr>
            <a:endParaRPr b="0">
              <a:latin typeface="Times New Roman"/>
              <a:ea typeface="Times New Roman"/>
              <a:cs typeface="Times New Roman"/>
              <a:sym typeface="Times New Roman"/>
            </a:endParaRPr>
          </a:p>
          <a:p>
            <a:pPr marL="0" lvl="0" indent="0" algn="l" rtl="0">
              <a:spcBef>
                <a:spcPts val="360"/>
              </a:spcBef>
              <a:spcAft>
                <a:spcPts val="0"/>
              </a:spcAft>
              <a:buNone/>
            </a:pPr>
            <a:r>
              <a:rPr lang="en" b="0">
                <a:latin typeface="Times New Roman"/>
                <a:ea typeface="Times New Roman"/>
                <a:cs typeface="Times New Roman"/>
                <a:sym typeface="Times New Roman"/>
              </a:rPr>
              <a:t>In the </a:t>
            </a:r>
            <a:r>
              <a:rPr lang="en" b="1">
                <a:latin typeface="Times New Roman"/>
                <a:ea typeface="Times New Roman"/>
                <a:cs typeface="Times New Roman"/>
                <a:sym typeface="Times New Roman"/>
              </a:rPr>
              <a:t>forward add round key transformation</a:t>
            </a:r>
            <a:r>
              <a:rPr lang="en" b="0">
                <a:latin typeface="Times New Roman"/>
                <a:ea typeface="Times New Roman"/>
                <a:cs typeface="Times New Roman"/>
                <a:sym typeface="Times New Roman"/>
              </a:rPr>
              <a:t>, called AddRoundKey, the 128 bits of </a:t>
            </a:r>
            <a:r>
              <a:rPr lang="en" b="1">
                <a:latin typeface="Times New Roman"/>
                <a:ea typeface="Times New Roman"/>
                <a:cs typeface="Times New Roman"/>
                <a:sym typeface="Times New Roman"/>
              </a:rPr>
              <a:t>State </a:t>
            </a:r>
            <a:r>
              <a:rPr lang="en" b="0">
                <a:latin typeface="Times New Roman"/>
                <a:ea typeface="Times New Roman"/>
                <a:cs typeface="Times New Roman"/>
                <a:sym typeface="Times New Roman"/>
              </a:rPr>
              <a:t>are bitwise XORed with the 128 bits of the round key. The operation is viewed as a column-wise operation between the four bytes of a </a:t>
            </a:r>
            <a:r>
              <a:rPr lang="en" b="1">
                <a:latin typeface="Times New Roman"/>
                <a:ea typeface="Times New Roman"/>
                <a:cs typeface="Times New Roman"/>
                <a:sym typeface="Times New Roman"/>
              </a:rPr>
              <a:t>State </a:t>
            </a:r>
            <a:r>
              <a:rPr lang="en" b="0">
                <a:latin typeface="Times New Roman"/>
                <a:ea typeface="Times New Roman"/>
                <a:cs typeface="Times New Roman"/>
                <a:sym typeface="Times New Roman"/>
              </a:rPr>
              <a:t>column and one word of the round key; it can also be viewed as a byte-level operation.</a:t>
            </a:r>
            <a:endParaRPr/>
          </a:p>
          <a:p>
            <a:pPr marL="0" lvl="0" indent="0" algn="l" rtl="0">
              <a:spcBef>
                <a:spcPts val="360"/>
              </a:spcBef>
              <a:spcAft>
                <a:spcPts val="0"/>
              </a:spcAft>
              <a:buNone/>
            </a:pPr>
            <a:endParaRPr b="0">
              <a:latin typeface="Times New Roman"/>
              <a:ea typeface="Times New Roman"/>
              <a:cs typeface="Times New Roman"/>
              <a:sym typeface="Times New Roman"/>
            </a:endParaRPr>
          </a:p>
          <a:p>
            <a:pPr marL="0" lvl="0" indent="0" algn="l" rtl="0">
              <a:spcBef>
                <a:spcPts val="360"/>
              </a:spcBef>
              <a:spcAft>
                <a:spcPts val="0"/>
              </a:spcAft>
              <a:buNone/>
            </a:pPr>
            <a:r>
              <a:rPr lang="en" b="0">
                <a:latin typeface="Times New Roman"/>
                <a:ea typeface="Times New Roman"/>
                <a:cs typeface="Times New Roman"/>
                <a:sym typeface="Times New Roman"/>
              </a:rPr>
              <a:t> The </a:t>
            </a:r>
            <a:r>
              <a:rPr lang="en" b="1">
                <a:latin typeface="Times New Roman"/>
                <a:ea typeface="Times New Roman"/>
                <a:cs typeface="Times New Roman"/>
                <a:sym typeface="Times New Roman"/>
              </a:rPr>
              <a:t>inverse add round key transformation </a:t>
            </a:r>
            <a:r>
              <a:rPr lang="en" b="0">
                <a:latin typeface="Times New Roman"/>
                <a:ea typeface="Times New Roman"/>
                <a:cs typeface="Times New Roman"/>
                <a:sym typeface="Times New Roman"/>
              </a:rPr>
              <a:t>is identical to the forward add round key transformation, because the XOR operation is its own inverse. </a:t>
            </a:r>
            <a:endParaRPr/>
          </a:p>
          <a:p>
            <a:pPr marL="0" lvl="0" indent="0" algn="l" rtl="0">
              <a:spcBef>
                <a:spcPts val="360"/>
              </a:spcBef>
              <a:spcAft>
                <a:spcPts val="0"/>
              </a:spcAft>
              <a:buNone/>
            </a:pPr>
            <a:endParaRPr b="0">
              <a:latin typeface="Times New Roman"/>
              <a:ea typeface="Times New Roman"/>
              <a:cs typeface="Times New Roman"/>
              <a:sym typeface="Times New Roman"/>
            </a:endParaRPr>
          </a:p>
          <a:p>
            <a:pPr marL="0" lvl="0" indent="0" algn="l" rtl="0">
              <a:spcBef>
                <a:spcPts val="360"/>
              </a:spcBef>
              <a:spcAft>
                <a:spcPts val="0"/>
              </a:spcAft>
              <a:buNone/>
            </a:pPr>
            <a:r>
              <a:rPr lang="en" b="0">
                <a:latin typeface="Times New Roman"/>
                <a:ea typeface="Times New Roman"/>
                <a:cs typeface="Times New Roman"/>
                <a:sym typeface="Times New Roman"/>
              </a:rPr>
              <a:t>The add round key transformation is as simple as possible and affects every bit of State. The complexity of the round key expansion, plus the complexity of the other stages of AES, ensure security.</a:t>
            </a:r>
            <a:endParaRPr/>
          </a:p>
          <a:p>
            <a:pPr marL="0" lvl="0" indent="0" algn="l" rtl="0">
              <a:spcBef>
                <a:spcPts val="360"/>
              </a:spcBef>
              <a:spcAft>
                <a:spcPts val="0"/>
              </a:spcAft>
              <a:buNone/>
            </a:pPr>
            <a:endParaRPr b="0">
              <a:latin typeface="Times New Roman"/>
              <a:ea typeface="Times New Roman"/>
              <a:cs typeface="Times New Roman"/>
              <a:sym typeface="Times New Roman"/>
            </a:endParaRPr>
          </a:p>
          <a:p>
            <a:pPr marL="0" lvl="0" indent="0" algn="l" rtl="0">
              <a:spcBef>
                <a:spcPts val="360"/>
              </a:spcBef>
              <a:spcAft>
                <a:spcPts val="0"/>
              </a:spcAft>
              <a:buNone/>
            </a:pPr>
            <a:r>
              <a:rPr lang="en" b="0">
                <a:latin typeface="Times New Roman"/>
                <a:ea typeface="Times New Roman"/>
                <a:cs typeface="Times New Roman"/>
                <a:sym typeface="Times New Roman"/>
              </a:rPr>
              <a:t>The AES key expansion algorithm takes as input a 4-word</a:t>
            </a:r>
            <a:endParaRPr/>
          </a:p>
          <a:p>
            <a:pPr marL="0" lvl="0" indent="0" algn="l" rtl="0">
              <a:spcBef>
                <a:spcPts val="360"/>
              </a:spcBef>
              <a:spcAft>
                <a:spcPts val="0"/>
              </a:spcAft>
              <a:buNone/>
            </a:pPr>
            <a:r>
              <a:rPr lang="en" b="0">
                <a:latin typeface="Times New Roman"/>
                <a:ea typeface="Times New Roman"/>
                <a:cs typeface="Times New Roman"/>
                <a:sym typeface="Times New Roman"/>
              </a:rPr>
              <a:t>(16-byte) key and produces a linear array of 44 words (156 bytes). This is sufficient</a:t>
            </a:r>
            <a:endParaRPr/>
          </a:p>
          <a:p>
            <a:pPr marL="0" lvl="0" indent="0" algn="l" rtl="0">
              <a:spcBef>
                <a:spcPts val="360"/>
              </a:spcBef>
              <a:spcAft>
                <a:spcPts val="0"/>
              </a:spcAft>
              <a:buNone/>
            </a:pPr>
            <a:r>
              <a:rPr lang="en" b="0">
                <a:latin typeface="Times New Roman"/>
                <a:ea typeface="Times New Roman"/>
                <a:cs typeface="Times New Roman"/>
                <a:sym typeface="Times New Roman"/>
              </a:rPr>
              <a:t>to provide a 4-word round key for the initial Add Round Key stage and each of the</a:t>
            </a:r>
            <a:endParaRPr/>
          </a:p>
          <a:p>
            <a:pPr marL="0" lvl="0" indent="0" algn="l" rtl="0">
              <a:spcBef>
                <a:spcPts val="360"/>
              </a:spcBef>
              <a:spcAft>
                <a:spcPts val="0"/>
              </a:spcAft>
              <a:buNone/>
            </a:pPr>
            <a:r>
              <a:rPr lang="en" b="0">
                <a:latin typeface="Times New Roman"/>
                <a:ea typeface="Times New Roman"/>
                <a:cs typeface="Times New Roman"/>
                <a:sym typeface="Times New Roman"/>
              </a:rPr>
              <a:t>10 rounds of the cipher.</a:t>
            </a:r>
            <a:endParaRPr/>
          </a:p>
          <a:p>
            <a:pPr marL="0" lvl="0" indent="0" algn="l" rtl="0">
              <a:spcBef>
                <a:spcPts val="360"/>
              </a:spcBef>
              <a:spcAft>
                <a:spcPts val="0"/>
              </a:spcAft>
              <a:buNone/>
            </a:pPr>
            <a:endParaRPr b="0">
              <a:latin typeface="Times New Roman"/>
              <a:ea typeface="Times New Roman"/>
              <a:cs typeface="Times New Roman"/>
              <a:sym typeface="Times New Roman"/>
            </a:endParaRPr>
          </a:p>
          <a:p>
            <a:pPr marL="0" lvl="0" indent="0" algn="l" rtl="0">
              <a:spcBef>
                <a:spcPts val="360"/>
              </a:spcBef>
              <a:spcAft>
                <a:spcPts val="0"/>
              </a:spcAft>
              <a:buNone/>
            </a:pPr>
            <a:r>
              <a:rPr lang="en" b="0">
                <a:latin typeface="Times New Roman"/>
                <a:ea typeface="Times New Roman"/>
                <a:cs typeface="Times New Roman"/>
                <a:sym typeface="Times New Roman"/>
              </a:rPr>
              <a:t>The key is copied into the first four words of the expanded key. The remainder</a:t>
            </a:r>
            <a:endParaRPr/>
          </a:p>
          <a:p>
            <a:pPr marL="0" lvl="0" indent="0" algn="l" rtl="0">
              <a:spcBef>
                <a:spcPts val="360"/>
              </a:spcBef>
              <a:spcAft>
                <a:spcPts val="0"/>
              </a:spcAft>
              <a:buNone/>
            </a:pPr>
            <a:r>
              <a:rPr lang="en" b="0">
                <a:latin typeface="Times New Roman"/>
                <a:ea typeface="Times New Roman"/>
                <a:cs typeface="Times New Roman"/>
                <a:sym typeface="Times New Roman"/>
              </a:rPr>
              <a:t>of the expanded key is filled in four words at a time. Each added word w [i] depends on</a:t>
            </a:r>
            <a:endParaRPr/>
          </a:p>
          <a:p>
            <a:pPr marL="0" lvl="0" indent="0" algn="l" rtl="0">
              <a:spcBef>
                <a:spcPts val="360"/>
              </a:spcBef>
              <a:spcAft>
                <a:spcPts val="0"/>
              </a:spcAft>
              <a:buNone/>
            </a:pPr>
            <a:r>
              <a:rPr lang="en" b="0">
                <a:latin typeface="Times New Roman"/>
                <a:ea typeface="Times New Roman"/>
                <a:cs typeface="Times New Roman"/>
                <a:sym typeface="Times New Roman"/>
              </a:rPr>
              <a:t>the immediately preceding word, w [i – 1], and the word four positions back, w [i – 4]. A</a:t>
            </a:r>
            <a:endParaRPr/>
          </a:p>
          <a:p>
            <a:pPr marL="0" lvl="0" indent="0" algn="l" rtl="0">
              <a:spcBef>
                <a:spcPts val="360"/>
              </a:spcBef>
              <a:spcAft>
                <a:spcPts val="0"/>
              </a:spcAft>
              <a:buNone/>
            </a:pPr>
            <a:r>
              <a:rPr lang="en" b="0">
                <a:latin typeface="Times New Roman"/>
                <a:ea typeface="Times New Roman"/>
                <a:cs typeface="Times New Roman"/>
                <a:sym typeface="Times New Roman"/>
              </a:rPr>
              <a:t>complex finite-field algorithm is used in generating the expanded key.</a:t>
            </a:r>
            <a:endParaRPr/>
          </a:p>
          <a:p>
            <a:pPr marL="0" lvl="0" indent="0" algn="l" rtl="0">
              <a:spcBef>
                <a:spcPts val="36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111be71928f_2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6" name="Google Shape;346;g111be71928f_2_2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111be71928f_11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3" name="Google Shape;353;g111be71928f_11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111be71928f_11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1" name="Google Shape;361;g111be71928f_11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111be71928f_2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8" name="Google Shape;368;g111be71928f_2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111be71928f_2_24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a:solidFill>
                  <a:schemeClr val="dk1"/>
                </a:solidFill>
                <a:latin typeface="Arial"/>
                <a:ea typeface="Arial"/>
                <a:cs typeface="Arial"/>
                <a:sym typeface="Arial"/>
              </a:rPr>
              <a:t>25</a:t>
            </a:fld>
            <a:endParaRPr sz="1200">
              <a:solidFill>
                <a:schemeClr val="dk1"/>
              </a:solidFill>
              <a:latin typeface="Arial"/>
              <a:ea typeface="Arial"/>
              <a:cs typeface="Arial"/>
              <a:sym typeface="Arial"/>
            </a:endParaRPr>
          </a:p>
        </p:txBody>
      </p:sp>
      <p:sp>
        <p:nvSpPr>
          <p:cNvPr id="376" name="Google Shape;376;g111be71928f_2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77" name="Google Shape;377;g111be71928f_2_24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latin typeface="Times New Roman"/>
                <a:ea typeface="Times New Roman"/>
                <a:cs typeface="Times New Roman"/>
                <a:sym typeface="Times New Roman"/>
              </a:rPr>
              <a:t>A </a:t>
            </a:r>
            <a:r>
              <a:rPr lang="en" b="1" i="0">
                <a:latin typeface="Times New Roman"/>
                <a:ea typeface="Times New Roman"/>
                <a:cs typeface="Times New Roman"/>
                <a:sym typeface="Times New Roman"/>
              </a:rPr>
              <a:t>block cipher </a:t>
            </a:r>
            <a:r>
              <a:rPr lang="en" i="0">
                <a:latin typeface="Times New Roman"/>
                <a:ea typeface="Times New Roman"/>
                <a:cs typeface="Times New Roman"/>
                <a:sym typeface="Times New Roman"/>
              </a:rPr>
              <a:t>processes the input one block of elements at a time, producing an</a:t>
            </a:r>
            <a:endParaRPr/>
          </a:p>
          <a:p>
            <a:pPr marL="0" lvl="0" indent="0" algn="l" rtl="0">
              <a:spcBef>
                <a:spcPts val="360"/>
              </a:spcBef>
              <a:spcAft>
                <a:spcPts val="0"/>
              </a:spcAft>
              <a:buNone/>
            </a:pPr>
            <a:r>
              <a:rPr lang="en">
                <a:latin typeface="Times New Roman"/>
                <a:ea typeface="Times New Roman"/>
                <a:cs typeface="Times New Roman"/>
                <a:sym typeface="Times New Roman"/>
              </a:rPr>
              <a:t>output block for each input block. A </a:t>
            </a:r>
            <a:r>
              <a:rPr lang="en" b="1" i="0">
                <a:latin typeface="Times New Roman"/>
                <a:ea typeface="Times New Roman"/>
                <a:cs typeface="Times New Roman"/>
                <a:sym typeface="Times New Roman"/>
              </a:rPr>
              <a:t>stream cipher </a:t>
            </a:r>
            <a:r>
              <a:rPr lang="en" i="0">
                <a:latin typeface="Times New Roman"/>
                <a:ea typeface="Times New Roman"/>
                <a:cs typeface="Times New Roman"/>
                <a:sym typeface="Times New Roman"/>
              </a:rPr>
              <a:t>processes the input elements</a:t>
            </a:r>
            <a:endParaRPr/>
          </a:p>
          <a:p>
            <a:pPr marL="0" lvl="0" indent="0" algn="l" rtl="0">
              <a:spcBef>
                <a:spcPts val="360"/>
              </a:spcBef>
              <a:spcAft>
                <a:spcPts val="0"/>
              </a:spcAft>
              <a:buNone/>
            </a:pPr>
            <a:r>
              <a:rPr lang="en">
                <a:latin typeface="Times New Roman"/>
                <a:ea typeface="Times New Roman"/>
                <a:cs typeface="Times New Roman"/>
                <a:sym typeface="Times New Roman"/>
              </a:rPr>
              <a:t>continuously, producing output one element at a time, as it goes along. Although</a:t>
            </a:r>
            <a:endParaRPr/>
          </a:p>
          <a:p>
            <a:pPr marL="0" lvl="0" indent="0" algn="l" rtl="0">
              <a:spcBef>
                <a:spcPts val="360"/>
              </a:spcBef>
              <a:spcAft>
                <a:spcPts val="0"/>
              </a:spcAft>
              <a:buNone/>
            </a:pPr>
            <a:r>
              <a:rPr lang="en">
                <a:latin typeface="Times New Roman"/>
                <a:ea typeface="Times New Roman"/>
                <a:cs typeface="Times New Roman"/>
                <a:sym typeface="Times New Roman"/>
              </a:rPr>
              <a:t>block ciphers are far more common, there are certain applications in which a</a:t>
            </a:r>
            <a:endParaRPr/>
          </a:p>
          <a:p>
            <a:pPr marL="0" lvl="0" indent="0" algn="l" rtl="0">
              <a:spcBef>
                <a:spcPts val="360"/>
              </a:spcBef>
              <a:spcAft>
                <a:spcPts val="0"/>
              </a:spcAft>
              <a:buNone/>
            </a:pPr>
            <a:r>
              <a:rPr lang="en">
                <a:latin typeface="Times New Roman"/>
                <a:ea typeface="Times New Roman"/>
                <a:cs typeface="Times New Roman"/>
                <a:sym typeface="Times New Roman"/>
              </a:rPr>
              <a:t>stream cipher is more appropriate. Examples are given subsequently in this book.</a:t>
            </a:r>
            <a:endParaRPr/>
          </a:p>
          <a:p>
            <a:pPr marL="0" lvl="0" indent="0" algn="l" rtl="0">
              <a:spcBef>
                <a:spcPts val="360"/>
              </a:spcBef>
              <a:spcAft>
                <a:spcPts val="0"/>
              </a:spcAft>
              <a:buNone/>
            </a:pPr>
            <a:r>
              <a:rPr lang="en">
                <a:latin typeface="Times New Roman"/>
                <a:ea typeface="Times New Roman"/>
                <a:cs typeface="Times New Roman"/>
                <a:sym typeface="Times New Roman"/>
              </a:rPr>
              <a:t>In this section, we look at perhaps the most popular symmetric stream cipher,</a:t>
            </a:r>
            <a:endParaRPr/>
          </a:p>
          <a:p>
            <a:pPr marL="0" lvl="0" indent="0" algn="l" rtl="0">
              <a:spcBef>
                <a:spcPts val="360"/>
              </a:spcBef>
              <a:spcAft>
                <a:spcPts val="0"/>
              </a:spcAft>
              <a:buNone/>
            </a:pPr>
            <a:r>
              <a:rPr lang="en">
                <a:latin typeface="Times New Roman"/>
                <a:ea typeface="Times New Roman"/>
                <a:cs typeface="Times New Roman"/>
                <a:sym typeface="Times New Roman"/>
              </a:rPr>
              <a:t>RC4. We begin with an overview of stream cipher structure and then examine</a:t>
            </a:r>
            <a:endParaRPr/>
          </a:p>
          <a:p>
            <a:pPr marL="0" lvl="0" indent="0" algn="l" rtl="0">
              <a:spcBef>
                <a:spcPts val="360"/>
              </a:spcBef>
              <a:spcAft>
                <a:spcPts val="0"/>
              </a:spcAft>
              <a:buNone/>
            </a:pPr>
            <a:r>
              <a:rPr lang="en">
                <a:latin typeface="Times New Roman"/>
                <a:ea typeface="Times New Roman"/>
                <a:cs typeface="Times New Roman"/>
                <a:sym typeface="Times New Roman"/>
              </a:rPr>
              <a:t>RC4.</a:t>
            </a:r>
            <a:endParaRPr/>
          </a:p>
          <a:p>
            <a:pPr marL="0" lvl="0" indent="0" algn="l" rtl="0">
              <a:spcBef>
                <a:spcPts val="360"/>
              </a:spcBef>
              <a:spcAft>
                <a:spcPts val="0"/>
              </a:spcAft>
              <a:buNone/>
            </a:pPr>
            <a:endParaRPr b="1">
              <a:latin typeface="Times New Roman"/>
              <a:ea typeface="Times New Roman"/>
              <a:cs typeface="Times New Roman"/>
              <a:sym typeface="Times New Roman"/>
            </a:endParaRPr>
          </a:p>
          <a:p>
            <a:pPr marL="0" lvl="0" indent="0" algn="l" rtl="0">
              <a:spcBef>
                <a:spcPts val="360"/>
              </a:spcBef>
              <a:spcAft>
                <a:spcPts val="0"/>
              </a:spcAft>
              <a:buNone/>
            </a:pPr>
            <a:r>
              <a:rPr lang="en">
                <a:latin typeface="Times New Roman"/>
                <a:ea typeface="Times New Roman"/>
                <a:cs typeface="Times New Roman"/>
                <a:sym typeface="Times New Roman"/>
              </a:rPr>
              <a:t>A typical stream cipher encrypts plaintext 1 byte at a time, although a stream cipher</a:t>
            </a:r>
            <a:endParaRPr/>
          </a:p>
          <a:p>
            <a:pPr marL="0" lvl="0" indent="0" algn="l" rtl="0">
              <a:spcBef>
                <a:spcPts val="360"/>
              </a:spcBef>
              <a:spcAft>
                <a:spcPts val="0"/>
              </a:spcAft>
              <a:buNone/>
            </a:pPr>
            <a:r>
              <a:rPr lang="en">
                <a:latin typeface="Times New Roman"/>
                <a:ea typeface="Times New Roman"/>
                <a:cs typeface="Times New Roman"/>
                <a:sym typeface="Times New Roman"/>
              </a:rPr>
              <a:t>may be designed to operate on 1 bit at a time or on units larger than a byte at a time.</a:t>
            </a:r>
            <a:endParaRPr/>
          </a:p>
          <a:p>
            <a:pPr marL="0" lvl="0" indent="0" algn="l" rtl="0">
              <a:spcBef>
                <a:spcPts val="360"/>
              </a:spcBef>
              <a:spcAft>
                <a:spcPts val="0"/>
              </a:spcAft>
              <a:buNone/>
            </a:pPr>
            <a:r>
              <a:rPr lang="en">
                <a:latin typeface="Times New Roman"/>
                <a:ea typeface="Times New Roman"/>
                <a:cs typeface="Times New Roman"/>
                <a:sym typeface="Times New Roman"/>
              </a:rPr>
              <a:t>Figure 2.3b is a representative diagram of stream cipher structure. In this structure</a:t>
            </a:r>
            <a:endParaRPr/>
          </a:p>
          <a:p>
            <a:pPr marL="0" lvl="0" indent="0" algn="l" rtl="0">
              <a:spcBef>
                <a:spcPts val="360"/>
              </a:spcBef>
              <a:spcAft>
                <a:spcPts val="0"/>
              </a:spcAft>
              <a:buNone/>
            </a:pPr>
            <a:r>
              <a:rPr lang="en">
                <a:latin typeface="Times New Roman"/>
                <a:ea typeface="Times New Roman"/>
                <a:cs typeface="Times New Roman"/>
                <a:sym typeface="Times New Roman"/>
              </a:rPr>
              <a:t>a key is input to a pseudorandom bit generator that produces a stream of 8-bit</a:t>
            </a:r>
            <a:endParaRPr/>
          </a:p>
          <a:p>
            <a:pPr marL="0" lvl="0" indent="0" algn="l" rtl="0">
              <a:spcBef>
                <a:spcPts val="360"/>
              </a:spcBef>
              <a:spcAft>
                <a:spcPts val="0"/>
              </a:spcAft>
              <a:buNone/>
            </a:pPr>
            <a:r>
              <a:rPr lang="en">
                <a:latin typeface="Times New Roman"/>
                <a:ea typeface="Times New Roman"/>
                <a:cs typeface="Times New Roman"/>
                <a:sym typeface="Times New Roman"/>
              </a:rPr>
              <a:t>numbers that are apparently random. A pseudorandom stream is one that is unpredictable</a:t>
            </a:r>
            <a:endParaRPr/>
          </a:p>
          <a:p>
            <a:pPr marL="0" lvl="0" indent="0" algn="l" rtl="0">
              <a:spcBef>
                <a:spcPts val="360"/>
              </a:spcBef>
              <a:spcAft>
                <a:spcPts val="0"/>
              </a:spcAft>
              <a:buNone/>
            </a:pPr>
            <a:r>
              <a:rPr lang="en">
                <a:latin typeface="Times New Roman"/>
                <a:ea typeface="Times New Roman"/>
                <a:cs typeface="Times New Roman"/>
                <a:sym typeface="Times New Roman"/>
              </a:rPr>
              <a:t>without knowledge of the input key and that has an apparently random</a:t>
            </a:r>
            <a:endParaRPr/>
          </a:p>
          <a:p>
            <a:pPr marL="0" lvl="0" indent="0" algn="l" rtl="0">
              <a:spcBef>
                <a:spcPts val="360"/>
              </a:spcBef>
              <a:spcAft>
                <a:spcPts val="0"/>
              </a:spcAft>
              <a:buNone/>
            </a:pPr>
            <a:r>
              <a:rPr lang="en">
                <a:latin typeface="Times New Roman"/>
                <a:ea typeface="Times New Roman"/>
                <a:cs typeface="Times New Roman"/>
                <a:sym typeface="Times New Roman"/>
              </a:rPr>
              <a:t>character. The output of the generator, called a </a:t>
            </a:r>
            <a:r>
              <a:rPr lang="en" b="1">
                <a:latin typeface="Times New Roman"/>
                <a:ea typeface="Times New Roman"/>
                <a:cs typeface="Times New Roman"/>
                <a:sym typeface="Times New Roman"/>
              </a:rPr>
              <a:t>keystream, </a:t>
            </a:r>
            <a:r>
              <a:rPr lang="en" b="0">
                <a:latin typeface="Times New Roman"/>
                <a:ea typeface="Times New Roman"/>
                <a:cs typeface="Times New Roman"/>
                <a:sym typeface="Times New Roman"/>
              </a:rPr>
              <a:t>is combined 1 byte at</a:t>
            </a:r>
            <a:endParaRPr/>
          </a:p>
          <a:p>
            <a:pPr marL="0" lvl="0" indent="0" algn="l" rtl="0">
              <a:spcBef>
                <a:spcPts val="360"/>
              </a:spcBef>
              <a:spcAft>
                <a:spcPts val="0"/>
              </a:spcAft>
              <a:buNone/>
            </a:pPr>
            <a:r>
              <a:rPr lang="en">
                <a:latin typeface="Times New Roman"/>
                <a:ea typeface="Times New Roman"/>
                <a:cs typeface="Times New Roman"/>
                <a:sym typeface="Times New Roman"/>
              </a:rPr>
              <a:t>a time with the plaintext stream using the bitwise exclusive-OR (XOR) operation.</a:t>
            </a:r>
            <a:endParaRPr/>
          </a:p>
          <a:p>
            <a:pPr marL="0" lvl="0" indent="0" algn="l" rtl="0">
              <a:spcBef>
                <a:spcPts val="360"/>
              </a:spcBef>
              <a:spcAft>
                <a:spcPts val="0"/>
              </a:spcAft>
              <a:buNone/>
            </a:pPr>
            <a:endParaRPr>
              <a:latin typeface="Times New Roman"/>
              <a:ea typeface="Times New Roman"/>
              <a:cs typeface="Times New Roman"/>
              <a:sym typeface="Times New Roman"/>
            </a:endParaRPr>
          </a:p>
          <a:p>
            <a:pPr marL="0" lvl="0" indent="0" algn="l" rtl="0">
              <a:spcBef>
                <a:spcPts val="36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111be71928f_2_25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a:solidFill>
                  <a:schemeClr val="dk1"/>
                </a:solidFill>
                <a:latin typeface="Arial"/>
                <a:ea typeface="Arial"/>
                <a:cs typeface="Arial"/>
                <a:sym typeface="Arial"/>
              </a:rPr>
              <a:t>26</a:t>
            </a:fld>
            <a:endParaRPr sz="1200">
              <a:solidFill>
                <a:schemeClr val="dk1"/>
              </a:solidFill>
              <a:latin typeface="Arial"/>
              <a:ea typeface="Arial"/>
              <a:cs typeface="Arial"/>
              <a:sym typeface="Arial"/>
            </a:endParaRPr>
          </a:p>
        </p:txBody>
      </p:sp>
      <p:sp>
        <p:nvSpPr>
          <p:cNvPr id="391" name="Google Shape;391;g111be71928f_2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92" name="Google Shape;392;g111be71928f_2_25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latin typeface="Times New Roman"/>
                <a:ea typeface="Times New Roman"/>
                <a:cs typeface="Times New Roman"/>
                <a:sym typeface="Times New Roman"/>
              </a:rPr>
              <a:t>RC4 is a stream cipher designed in 1987 by Ron Rivest for RSA Security. It is a variable key-size stream cipher with byte-oriented operations. The algorithm is based on the use of a random permutation. Analysis shows that the period of the cipher is overwhelmingly likely to be greater than </a:t>
            </a:r>
            <a:r>
              <a:rPr lang="en" b="0">
                <a:latin typeface="Times New Roman"/>
                <a:ea typeface="Times New Roman"/>
                <a:cs typeface="Times New Roman"/>
                <a:sym typeface="Times New Roman"/>
              </a:rPr>
              <a:t>10</a:t>
            </a:r>
            <a:r>
              <a:rPr lang="en" b="0" baseline="30000">
                <a:latin typeface="Times New Roman"/>
                <a:ea typeface="Times New Roman"/>
                <a:cs typeface="Times New Roman"/>
                <a:sym typeface="Times New Roman"/>
              </a:rPr>
              <a:t>100 </a:t>
            </a:r>
            <a:r>
              <a:rPr lang="en" sz="1200" b="0" i="0" u="none" strike="noStrike">
                <a:solidFill>
                  <a:schemeClr val="dk1"/>
                </a:solidFill>
                <a:latin typeface="Times New Roman"/>
                <a:ea typeface="Times New Roman"/>
                <a:cs typeface="Times New Roman"/>
                <a:sym typeface="Times New Roman"/>
              </a:rPr>
              <a:t>[ROBS95].</a:t>
            </a:r>
            <a:r>
              <a:rPr lang="en" b="0">
                <a:latin typeface="Times New Roman"/>
                <a:ea typeface="Times New Roman"/>
                <a:cs typeface="Times New Roman"/>
                <a:sym typeface="Times New Roman"/>
              </a:rPr>
              <a:t> </a:t>
            </a:r>
            <a:r>
              <a:rPr lang="en">
                <a:latin typeface="Times New Roman"/>
                <a:ea typeface="Times New Roman"/>
                <a:cs typeface="Times New Roman"/>
                <a:sym typeface="Times New Roman"/>
              </a:rPr>
              <a:t>Eight to sixteen machine operations are required per output byte, and the cipher can be expected to run very quickly in software. RC4 is used in the SSL/TLS (Secure Sockets Layer/Transport Layer Security) standards that have been defined for communication between Web browsers and servers. </a:t>
            </a:r>
            <a:r>
              <a:rPr lang="en" sz="1200" b="0" i="0" u="none" strike="noStrike">
                <a:solidFill>
                  <a:schemeClr val="dk1"/>
                </a:solidFill>
                <a:latin typeface="Times New Roman"/>
                <a:ea typeface="Times New Roman"/>
                <a:cs typeface="Times New Roman"/>
                <a:sym typeface="Times New Roman"/>
              </a:rPr>
              <a:t>It is also used in the WEP (Wired Equivalent Privacy) protocol and the newer WiFi Protected Access (WPA) protocol that are part of the IEEE</a:t>
            </a:r>
            <a:endParaRPr/>
          </a:p>
          <a:p>
            <a:pPr marL="0" lvl="0" indent="0" algn="l" rtl="0">
              <a:spcBef>
                <a:spcPts val="360"/>
              </a:spcBef>
              <a:spcAft>
                <a:spcPts val="0"/>
              </a:spcAft>
              <a:buNone/>
            </a:pPr>
            <a:r>
              <a:rPr lang="en" sz="1200" b="0" i="0" u="none" strike="noStrike">
                <a:solidFill>
                  <a:schemeClr val="dk1"/>
                </a:solidFill>
                <a:latin typeface="Times New Roman"/>
                <a:ea typeface="Times New Roman"/>
                <a:cs typeface="Times New Roman"/>
                <a:sym typeface="Times New Roman"/>
              </a:rPr>
              <a:t>802.11 wireless LAN standard. RC4 was kept as a trade secret by RSA Security. In</a:t>
            </a:r>
            <a:endParaRPr/>
          </a:p>
          <a:p>
            <a:pPr marL="0" lvl="0" indent="0" algn="l" rtl="0">
              <a:spcBef>
                <a:spcPts val="360"/>
              </a:spcBef>
              <a:spcAft>
                <a:spcPts val="0"/>
              </a:spcAft>
              <a:buNone/>
            </a:pPr>
            <a:r>
              <a:rPr lang="en" sz="1200" b="0" i="0" u="none" strike="noStrike">
                <a:solidFill>
                  <a:schemeClr val="dk1"/>
                </a:solidFill>
                <a:latin typeface="Times New Roman"/>
                <a:ea typeface="Times New Roman"/>
                <a:cs typeface="Times New Roman"/>
                <a:sym typeface="Times New Roman"/>
              </a:rPr>
              <a:t>September 1994, the RC4 algorithm was anonymously posted on the Internet on the</a:t>
            </a:r>
            <a:endParaRPr/>
          </a:p>
          <a:p>
            <a:pPr marL="0" lvl="0" indent="0" algn="l" rtl="0">
              <a:spcBef>
                <a:spcPts val="360"/>
              </a:spcBef>
              <a:spcAft>
                <a:spcPts val="0"/>
              </a:spcAft>
              <a:buNone/>
            </a:pPr>
            <a:r>
              <a:rPr lang="en" sz="1200" b="0" i="0" u="none" strike="noStrike">
                <a:solidFill>
                  <a:schemeClr val="dk1"/>
                </a:solidFill>
                <a:latin typeface="Times New Roman"/>
                <a:ea typeface="Times New Roman"/>
                <a:cs typeface="Times New Roman"/>
                <a:sym typeface="Times New Roman"/>
              </a:rPr>
              <a:t>Cypherpunks anonymous remailers list.</a:t>
            </a:r>
            <a:endParaRPr/>
          </a:p>
          <a:p>
            <a:pPr marL="0" lvl="0" indent="0" algn="l" rtl="0">
              <a:spcBef>
                <a:spcPts val="360"/>
              </a:spcBef>
              <a:spcAft>
                <a:spcPts val="0"/>
              </a:spcAft>
              <a:buNone/>
            </a:pPr>
            <a:endParaRPr>
              <a:latin typeface="Times New Roman"/>
              <a:ea typeface="Times New Roman"/>
              <a:cs typeface="Times New Roman"/>
              <a:sym typeface="Times New Roman"/>
            </a:endParaRPr>
          </a:p>
          <a:p>
            <a:pPr marL="0" lvl="0" indent="0" algn="l" rtl="0">
              <a:spcBef>
                <a:spcPts val="360"/>
              </a:spcBef>
              <a:spcAft>
                <a:spcPts val="0"/>
              </a:spcAft>
              <a:buNone/>
            </a:pPr>
            <a:r>
              <a:rPr lang="en">
                <a:latin typeface="Times New Roman"/>
                <a:ea typeface="Times New Roman"/>
                <a:cs typeface="Times New Roman"/>
                <a:sym typeface="Times New Roman"/>
              </a:rPr>
              <a:t>The RC4 algorithm is remarkably simply and quite easy to explain.  A variable-length key of from 1 to 256 bytes (8 to 2048 bits) is used to initialize a 256-byte state vector S, with elements S[0], S[1], …, S[255]. At all times, S contains a permutation of all 8-bit numbers from 0 through 255. </a:t>
            </a:r>
            <a:r>
              <a:rPr lang="en" sz="1200" b="0" i="0" u="none" strike="noStrike">
                <a:solidFill>
                  <a:schemeClr val="dk1"/>
                </a:solidFill>
                <a:latin typeface="Times New Roman"/>
                <a:ea typeface="Times New Roman"/>
                <a:cs typeface="Times New Roman"/>
                <a:sym typeface="Times New Roman"/>
              </a:rPr>
              <a:t>For encryption and decryption, a byte k  (see Figure 2.3b) is generated from S  by selecting one of the 255 entries</a:t>
            </a:r>
            <a:endParaRPr/>
          </a:p>
          <a:p>
            <a:pPr marL="0" lvl="0" indent="0" algn="l" rtl="0">
              <a:spcBef>
                <a:spcPts val="360"/>
              </a:spcBef>
              <a:spcAft>
                <a:spcPts val="0"/>
              </a:spcAft>
              <a:buNone/>
            </a:pPr>
            <a:r>
              <a:rPr lang="en" sz="1200" b="0" i="0" u="none" strike="noStrike">
                <a:solidFill>
                  <a:schemeClr val="dk1"/>
                </a:solidFill>
                <a:latin typeface="Times New Roman"/>
                <a:ea typeface="Times New Roman"/>
                <a:cs typeface="Times New Roman"/>
                <a:sym typeface="Times New Roman"/>
              </a:rPr>
              <a:t>in a systematic fashion. As each value of k  is generated, the entries in S  are once</a:t>
            </a:r>
            <a:endParaRPr/>
          </a:p>
          <a:p>
            <a:pPr marL="0" lvl="0" indent="0" algn="l" rtl="0">
              <a:spcBef>
                <a:spcPts val="360"/>
              </a:spcBef>
              <a:spcAft>
                <a:spcPts val="0"/>
              </a:spcAft>
              <a:buNone/>
            </a:pPr>
            <a:r>
              <a:rPr lang="en" sz="1200" b="0" i="0" u="none" strike="noStrike">
                <a:solidFill>
                  <a:schemeClr val="dk1"/>
                </a:solidFill>
                <a:latin typeface="Times New Roman"/>
                <a:ea typeface="Times New Roman"/>
                <a:cs typeface="Times New Roman"/>
                <a:sym typeface="Times New Roman"/>
              </a:rPr>
              <a:t>again permuted.</a:t>
            </a:r>
            <a:endParaRPr/>
          </a:p>
          <a:p>
            <a:pPr marL="0" lvl="0" indent="0" algn="l" rtl="0">
              <a:spcBef>
                <a:spcPts val="360"/>
              </a:spcBef>
              <a:spcAft>
                <a:spcPts val="0"/>
              </a:spcAft>
              <a:buNone/>
            </a:pPr>
            <a:endParaRPr sz="1200" b="0" i="0" u="none" strike="noStrike">
              <a:solidFill>
                <a:schemeClr val="dk1"/>
              </a:solidFill>
              <a:latin typeface="Times New Roman"/>
              <a:ea typeface="Times New Roman"/>
              <a:cs typeface="Times New Roman"/>
              <a:sym typeface="Times New Roman"/>
            </a:endParaRPr>
          </a:p>
          <a:p>
            <a:pPr marL="0" lvl="0" indent="0" algn="l" rtl="0">
              <a:spcBef>
                <a:spcPts val="360"/>
              </a:spcBef>
              <a:spcAft>
                <a:spcPts val="0"/>
              </a:spcAft>
              <a:buNone/>
            </a:pPr>
            <a:r>
              <a:rPr lang="en" sz="1200" b="0" i="0" u="none" strike="noStrike">
                <a:solidFill>
                  <a:schemeClr val="dk1"/>
                </a:solidFill>
                <a:latin typeface="Times New Roman"/>
                <a:ea typeface="Times New Roman"/>
                <a:cs typeface="Times New Roman"/>
                <a:sym typeface="Times New Roman"/>
              </a:rPr>
              <a:t> To begin, the entries of S  are set equal to the values from</a:t>
            </a:r>
            <a:endParaRPr/>
          </a:p>
          <a:p>
            <a:pPr marL="0" lvl="0" indent="0" algn="l" rtl="0">
              <a:spcBef>
                <a:spcPts val="360"/>
              </a:spcBef>
              <a:spcAft>
                <a:spcPts val="0"/>
              </a:spcAft>
              <a:buNone/>
            </a:pPr>
            <a:r>
              <a:rPr lang="en" sz="1200" b="0" i="0" u="none" strike="noStrike">
                <a:solidFill>
                  <a:schemeClr val="dk1"/>
                </a:solidFill>
                <a:latin typeface="Times New Roman"/>
                <a:ea typeface="Times New Roman"/>
                <a:cs typeface="Times New Roman"/>
                <a:sym typeface="Times New Roman"/>
              </a:rPr>
              <a:t>0 through 255 in ascending order; that is, S [0] =  0, S [1] =  1, . . . , S [255] =  255.</a:t>
            </a:r>
            <a:endParaRPr/>
          </a:p>
          <a:p>
            <a:pPr marL="0" lvl="0" indent="0" algn="l" rtl="0">
              <a:spcBef>
                <a:spcPts val="360"/>
              </a:spcBef>
              <a:spcAft>
                <a:spcPts val="0"/>
              </a:spcAft>
              <a:buNone/>
            </a:pPr>
            <a:r>
              <a:rPr lang="en" sz="1200" b="0" i="0" u="none" strike="noStrike">
                <a:solidFill>
                  <a:schemeClr val="dk1"/>
                </a:solidFill>
                <a:latin typeface="Times New Roman"/>
                <a:ea typeface="Times New Roman"/>
                <a:cs typeface="Times New Roman"/>
                <a:sym typeface="Times New Roman"/>
              </a:rPr>
              <a:t>A temporary vector, T, is also created. If the length of the key K is 256 bytes,</a:t>
            </a:r>
            <a:endParaRPr/>
          </a:p>
          <a:p>
            <a:pPr marL="0" lvl="0" indent="0" algn="l" rtl="0">
              <a:spcBef>
                <a:spcPts val="360"/>
              </a:spcBef>
              <a:spcAft>
                <a:spcPts val="0"/>
              </a:spcAft>
              <a:buNone/>
            </a:pPr>
            <a:r>
              <a:rPr lang="en" sz="1200" b="0" i="0" u="none" strike="noStrike">
                <a:solidFill>
                  <a:schemeClr val="dk1"/>
                </a:solidFill>
                <a:latin typeface="Times New Roman"/>
                <a:ea typeface="Times New Roman"/>
                <a:cs typeface="Times New Roman"/>
                <a:sym typeface="Times New Roman"/>
              </a:rPr>
              <a:t>then K is transferred to T. Otherwise, for a key of length keylen  bytes, the first</a:t>
            </a:r>
            <a:endParaRPr/>
          </a:p>
          <a:p>
            <a:pPr marL="0" lvl="0" indent="0" algn="l" rtl="0">
              <a:spcBef>
                <a:spcPts val="360"/>
              </a:spcBef>
              <a:spcAft>
                <a:spcPts val="0"/>
              </a:spcAft>
              <a:buNone/>
            </a:pPr>
            <a:r>
              <a:rPr lang="en" sz="1200" b="0" i="0" u="none" strike="noStrike">
                <a:solidFill>
                  <a:schemeClr val="dk1"/>
                </a:solidFill>
                <a:latin typeface="Times New Roman"/>
                <a:ea typeface="Times New Roman"/>
                <a:cs typeface="Times New Roman"/>
                <a:sym typeface="Times New Roman"/>
              </a:rPr>
              <a:t>keylen  elements of T are copied from K and then K is repeated as many times</a:t>
            </a:r>
            <a:endParaRPr/>
          </a:p>
          <a:p>
            <a:pPr marL="0" lvl="0" indent="0" algn="l" rtl="0">
              <a:spcBef>
                <a:spcPts val="360"/>
              </a:spcBef>
              <a:spcAft>
                <a:spcPts val="0"/>
              </a:spcAft>
              <a:buNone/>
            </a:pPr>
            <a:r>
              <a:rPr lang="en" sz="1200" b="0" i="0" u="none" strike="noStrike">
                <a:solidFill>
                  <a:schemeClr val="dk1"/>
                </a:solidFill>
                <a:latin typeface="Times New Roman"/>
                <a:ea typeface="Times New Roman"/>
                <a:cs typeface="Times New Roman"/>
                <a:sym typeface="Times New Roman"/>
              </a:rPr>
              <a:t>as necessary to fill out T. These preliminary operations can be summarized as</a:t>
            </a:r>
            <a:endParaRPr/>
          </a:p>
          <a:p>
            <a:pPr marL="0" lvl="0" indent="0" algn="l" rtl="0">
              <a:spcBef>
                <a:spcPts val="360"/>
              </a:spcBef>
              <a:spcAft>
                <a:spcPts val="0"/>
              </a:spcAft>
              <a:buNone/>
            </a:pPr>
            <a:r>
              <a:rPr lang="en" sz="1200" b="0" i="0" u="none" strike="noStrike">
                <a:solidFill>
                  <a:schemeClr val="dk1"/>
                </a:solidFill>
                <a:latin typeface="Times New Roman"/>
                <a:ea typeface="Times New Roman"/>
                <a:cs typeface="Times New Roman"/>
                <a:sym typeface="Times New Roman"/>
              </a:rPr>
              <a:t>follows:</a:t>
            </a:r>
            <a:endParaRPr/>
          </a:p>
          <a:p>
            <a:pPr marL="0" lvl="0" indent="0" algn="l" rtl="0">
              <a:spcBef>
                <a:spcPts val="360"/>
              </a:spcBef>
              <a:spcAft>
                <a:spcPts val="0"/>
              </a:spcAft>
              <a:buNone/>
            </a:pPr>
            <a:endParaRPr sz="1200" b="0" i="0" u="none" strike="noStrike">
              <a:solidFill>
                <a:schemeClr val="dk1"/>
              </a:solidFill>
              <a:latin typeface="Times New Roman"/>
              <a:ea typeface="Times New Roman"/>
              <a:cs typeface="Times New Roman"/>
              <a:sym typeface="Times New Roman"/>
            </a:endParaRPr>
          </a:p>
          <a:p>
            <a:pPr marL="0" lvl="0" indent="0" algn="l" rtl="0">
              <a:spcBef>
                <a:spcPts val="360"/>
              </a:spcBef>
              <a:spcAft>
                <a:spcPts val="0"/>
              </a:spcAft>
              <a:buNone/>
            </a:pPr>
            <a:r>
              <a:rPr lang="en" sz="1200" b="0" i="0" u="none" strike="noStrike">
                <a:solidFill>
                  <a:schemeClr val="dk1"/>
                </a:solidFill>
                <a:latin typeface="Times New Roman"/>
                <a:ea typeface="Times New Roman"/>
                <a:cs typeface="Times New Roman"/>
                <a:sym typeface="Times New Roman"/>
              </a:rPr>
              <a:t> /* Initialization  */</a:t>
            </a:r>
            <a:endParaRPr/>
          </a:p>
          <a:p>
            <a:pPr marL="0" lvl="0" indent="0" algn="l" rtl="0">
              <a:spcBef>
                <a:spcPts val="360"/>
              </a:spcBef>
              <a:spcAft>
                <a:spcPts val="0"/>
              </a:spcAft>
              <a:buNone/>
            </a:pPr>
            <a:r>
              <a:rPr lang="en" sz="1200" b="0" i="0" u="none" strike="noStrike">
                <a:solidFill>
                  <a:schemeClr val="dk1"/>
                </a:solidFill>
                <a:latin typeface="Times New Roman"/>
                <a:ea typeface="Times New Roman"/>
                <a:cs typeface="Times New Roman"/>
                <a:sym typeface="Times New Roman"/>
              </a:rPr>
              <a:t>for  i = 0 to  255 do</a:t>
            </a:r>
            <a:endParaRPr/>
          </a:p>
          <a:p>
            <a:pPr marL="0" lvl="0" indent="0" algn="l" rtl="0">
              <a:spcBef>
                <a:spcPts val="360"/>
              </a:spcBef>
              <a:spcAft>
                <a:spcPts val="0"/>
              </a:spcAft>
              <a:buNone/>
            </a:pPr>
            <a:r>
              <a:rPr lang="en" sz="1200" b="0" i="0" u="none" strike="noStrike">
                <a:solidFill>
                  <a:schemeClr val="dk1"/>
                </a:solidFill>
                <a:latin typeface="Times New Roman"/>
                <a:ea typeface="Times New Roman"/>
                <a:cs typeface="Times New Roman"/>
                <a:sym typeface="Times New Roman"/>
              </a:rPr>
              <a:t> S[i] =i;</a:t>
            </a:r>
            <a:endParaRPr/>
          </a:p>
          <a:p>
            <a:pPr marL="0" lvl="0" indent="0" algn="l" rtl="0">
              <a:spcBef>
                <a:spcPts val="360"/>
              </a:spcBef>
              <a:spcAft>
                <a:spcPts val="0"/>
              </a:spcAft>
              <a:buNone/>
            </a:pPr>
            <a:r>
              <a:rPr lang="en" sz="1200" b="0" i="0" u="none" strike="noStrike">
                <a:solidFill>
                  <a:schemeClr val="dk1"/>
                </a:solidFill>
                <a:latin typeface="Times New Roman"/>
                <a:ea typeface="Times New Roman"/>
                <a:cs typeface="Times New Roman"/>
                <a:sym typeface="Times New Roman"/>
              </a:rPr>
              <a:t>T[i] = K[i mod  keylen];</a:t>
            </a:r>
            <a:endParaRPr/>
          </a:p>
          <a:p>
            <a:pPr marL="0" lvl="0" indent="0" algn="l" rtl="0">
              <a:spcBef>
                <a:spcPts val="360"/>
              </a:spcBef>
              <a:spcAft>
                <a:spcPts val="0"/>
              </a:spcAft>
              <a:buNone/>
            </a:pPr>
            <a:endParaRPr sz="1200" b="0" i="0" u="none" strike="noStrike">
              <a:solidFill>
                <a:schemeClr val="dk1"/>
              </a:solidFill>
              <a:latin typeface="Times New Roman"/>
              <a:ea typeface="Times New Roman"/>
              <a:cs typeface="Times New Roman"/>
              <a:sym typeface="Times New Roman"/>
            </a:endParaRPr>
          </a:p>
          <a:p>
            <a:pPr marL="0" lvl="0" indent="0" algn="l" rtl="0">
              <a:spcBef>
                <a:spcPts val="360"/>
              </a:spcBef>
              <a:spcAft>
                <a:spcPts val="0"/>
              </a:spcAft>
              <a:buNone/>
            </a:pPr>
            <a:r>
              <a:rPr lang="en" sz="1200" b="0" i="0" u="none" strike="noStrike">
                <a:solidFill>
                  <a:schemeClr val="dk1"/>
                </a:solidFill>
                <a:latin typeface="Times New Roman"/>
                <a:ea typeface="Times New Roman"/>
                <a:cs typeface="Times New Roman"/>
                <a:sym typeface="Times New Roman"/>
              </a:rPr>
              <a:t> Next we use T to produce the initial permutation of S. This involves starting</a:t>
            </a:r>
            <a:endParaRPr/>
          </a:p>
          <a:p>
            <a:pPr marL="0" lvl="0" indent="0" algn="l" rtl="0">
              <a:spcBef>
                <a:spcPts val="360"/>
              </a:spcBef>
              <a:spcAft>
                <a:spcPts val="0"/>
              </a:spcAft>
              <a:buNone/>
            </a:pPr>
            <a:r>
              <a:rPr lang="en" sz="1200" b="0" i="0" u="none" strike="noStrike">
                <a:solidFill>
                  <a:schemeClr val="dk1"/>
                </a:solidFill>
                <a:latin typeface="Times New Roman"/>
                <a:ea typeface="Times New Roman"/>
                <a:cs typeface="Times New Roman"/>
                <a:sym typeface="Times New Roman"/>
              </a:rPr>
              <a:t>with S[0] and going through to S[255], and, for each </a:t>
            </a:r>
            <a:r>
              <a:rPr lang="en" sz="1200" b="1" i="0" u="none" strike="noStrike">
                <a:solidFill>
                  <a:schemeClr val="dk1"/>
                </a:solidFill>
                <a:latin typeface="Times New Roman"/>
                <a:ea typeface="Times New Roman"/>
                <a:cs typeface="Times New Roman"/>
                <a:sym typeface="Times New Roman"/>
              </a:rPr>
              <a:t>S</a:t>
            </a:r>
            <a:r>
              <a:rPr lang="en" sz="1200" b="0" i="0" u="none" strike="noStrike">
                <a:solidFill>
                  <a:schemeClr val="dk1"/>
                </a:solidFill>
                <a:latin typeface="Times New Roman"/>
                <a:ea typeface="Times New Roman"/>
                <a:cs typeface="Times New Roman"/>
                <a:sym typeface="Times New Roman"/>
              </a:rPr>
              <a:t> [i], swapping </a:t>
            </a:r>
            <a:r>
              <a:rPr lang="en" sz="1200" b="1" i="0" u="none" strike="noStrike">
                <a:solidFill>
                  <a:schemeClr val="dk1"/>
                </a:solidFill>
                <a:latin typeface="Times New Roman"/>
                <a:ea typeface="Times New Roman"/>
                <a:cs typeface="Times New Roman"/>
                <a:sym typeface="Times New Roman"/>
              </a:rPr>
              <a:t>S</a:t>
            </a:r>
            <a:r>
              <a:rPr lang="en" sz="1200" b="0" i="0" u="none" strike="noStrike">
                <a:solidFill>
                  <a:schemeClr val="dk1"/>
                </a:solidFill>
                <a:latin typeface="Times New Roman"/>
                <a:ea typeface="Times New Roman"/>
                <a:cs typeface="Times New Roman"/>
                <a:sym typeface="Times New Roman"/>
              </a:rPr>
              <a:t> [i] with another</a:t>
            </a:r>
            <a:endParaRPr/>
          </a:p>
          <a:p>
            <a:pPr marL="0" lvl="0" indent="0" algn="l" rtl="0">
              <a:spcBef>
                <a:spcPts val="360"/>
              </a:spcBef>
              <a:spcAft>
                <a:spcPts val="0"/>
              </a:spcAft>
              <a:buNone/>
            </a:pPr>
            <a:r>
              <a:rPr lang="en" sz="1200" b="0" i="0" u="none" strike="noStrike">
                <a:solidFill>
                  <a:schemeClr val="dk1"/>
                </a:solidFill>
                <a:latin typeface="Times New Roman"/>
                <a:ea typeface="Times New Roman"/>
                <a:cs typeface="Times New Roman"/>
                <a:sym typeface="Times New Roman"/>
              </a:rPr>
              <a:t>byte in </a:t>
            </a:r>
            <a:r>
              <a:rPr lang="en" sz="1200" b="1" i="0" u="none" strike="noStrike">
                <a:solidFill>
                  <a:schemeClr val="dk1"/>
                </a:solidFill>
                <a:latin typeface="Times New Roman"/>
                <a:ea typeface="Times New Roman"/>
                <a:cs typeface="Times New Roman"/>
                <a:sym typeface="Times New Roman"/>
              </a:rPr>
              <a:t>S </a:t>
            </a:r>
            <a:r>
              <a:rPr lang="en" sz="1200" b="0" i="0" u="none" strike="noStrike">
                <a:solidFill>
                  <a:schemeClr val="dk1"/>
                </a:solidFill>
                <a:latin typeface="Times New Roman"/>
                <a:ea typeface="Times New Roman"/>
                <a:cs typeface="Times New Roman"/>
                <a:sym typeface="Times New Roman"/>
              </a:rPr>
              <a:t> according to a scheme dictated by T[i]:</a:t>
            </a:r>
            <a:endParaRPr/>
          </a:p>
          <a:p>
            <a:pPr marL="0" lvl="0" indent="0" algn="l" rtl="0">
              <a:spcBef>
                <a:spcPts val="360"/>
              </a:spcBef>
              <a:spcAft>
                <a:spcPts val="0"/>
              </a:spcAft>
              <a:buNone/>
            </a:pPr>
            <a:endParaRPr sz="1200" b="0" i="0" u="none" strike="noStrike">
              <a:solidFill>
                <a:schemeClr val="dk1"/>
              </a:solidFill>
              <a:latin typeface="Times New Roman"/>
              <a:ea typeface="Times New Roman"/>
              <a:cs typeface="Times New Roman"/>
              <a:sym typeface="Times New Roman"/>
            </a:endParaRPr>
          </a:p>
          <a:p>
            <a:pPr marL="0" lvl="0" indent="0" algn="l" rtl="0">
              <a:spcBef>
                <a:spcPts val="360"/>
              </a:spcBef>
              <a:spcAft>
                <a:spcPts val="0"/>
              </a:spcAft>
              <a:buNone/>
            </a:pPr>
            <a:r>
              <a:rPr lang="en" sz="1200" b="0" i="0" u="none" strike="noStrike">
                <a:solidFill>
                  <a:schemeClr val="dk1"/>
                </a:solidFill>
                <a:latin typeface="Times New Roman"/>
                <a:ea typeface="Times New Roman"/>
                <a:cs typeface="Times New Roman"/>
                <a:sym typeface="Times New Roman"/>
              </a:rPr>
              <a:t> /* Initial Permutation of S  */</a:t>
            </a:r>
            <a:endParaRPr/>
          </a:p>
          <a:p>
            <a:pPr marL="0" lvl="0" indent="0" algn="l" rtl="0">
              <a:spcBef>
                <a:spcPts val="360"/>
              </a:spcBef>
              <a:spcAft>
                <a:spcPts val="0"/>
              </a:spcAft>
              <a:buNone/>
            </a:pPr>
            <a:r>
              <a:rPr lang="en" sz="1200" b="0" i="0" u="none" strike="noStrike">
                <a:solidFill>
                  <a:schemeClr val="dk1"/>
                </a:solidFill>
                <a:latin typeface="Times New Roman"/>
                <a:ea typeface="Times New Roman"/>
                <a:cs typeface="Times New Roman"/>
                <a:sym typeface="Times New Roman"/>
              </a:rPr>
              <a:t>j = 0;</a:t>
            </a:r>
            <a:endParaRPr/>
          </a:p>
          <a:p>
            <a:pPr marL="0" lvl="0" indent="0" algn="l" rtl="0">
              <a:spcBef>
                <a:spcPts val="360"/>
              </a:spcBef>
              <a:spcAft>
                <a:spcPts val="0"/>
              </a:spcAft>
              <a:buNone/>
            </a:pPr>
            <a:r>
              <a:rPr lang="en" sz="1200" b="0" i="0" u="none" strike="noStrike">
                <a:solidFill>
                  <a:schemeClr val="dk1"/>
                </a:solidFill>
                <a:latin typeface="Times New Roman"/>
                <a:ea typeface="Times New Roman"/>
                <a:cs typeface="Times New Roman"/>
                <a:sym typeface="Times New Roman"/>
              </a:rPr>
              <a:t>for  i = 0 to  255 do</a:t>
            </a:r>
            <a:endParaRPr/>
          </a:p>
          <a:p>
            <a:pPr marL="0" lvl="0" indent="0" algn="l" rtl="0">
              <a:spcBef>
                <a:spcPts val="360"/>
              </a:spcBef>
              <a:spcAft>
                <a:spcPts val="0"/>
              </a:spcAft>
              <a:buNone/>
            </a:pPr>
            <a:r>
              <a:rPr lang="en" sz="1200" b="0" i="0" u="none" strike="noStrike">
                <a:solidFill>
                  <a:schemeClr val="dk1"/>
                </a:solidFill>
                <a:latin typeface="Times New Roman"/>
                <a:ea typeface="Times New Roman"/>
                <a:cs typeface="Times New Roman"/>
                <a:sym typeface="Times New Roman"/>
              </a:rPr>
              <a:t> j = (j + S[i] + T[i]) mod  256;</a:t>
            </a:r>
            <a:endParaRPr/>
          </a:p>
          <a:p>
            <a:pPr marL="0" lvl="0" indent="0" algn="l" rtl="0">
              <a:spcBef>
                <a:spcPts val="360"/>
              </a:spcBef>
              <a:spcAft>
                <a:spcPts val="0"/>
              </a:spcAft>
              <a:buNone/>
            </a:pPr>
            <a:r>
              <a:rPr lang="en" sz="1200" b="0" i="0" u="none" strike="noStrike">
                <a:solidFill>
                  <a:schemeClr val="dk1"/>
                </a:solidFill>
                <a:latin typeface="Times New Roman"/>
                <a:ea typeface="Times New Roman"/>
                <a:cs typeface="Times New Roman"/>
                <a:sym typeface="Times New Roman"/>
              </a:rPr>
              <a:t>Swap (S[i], S[j]);</a:t>
            </a:r>
            <a:endParaRPr/>
          </a:p>
          <a:p>
            <a:pPr marL="0" lvl="0" indent="0" algn="l" rtl="0">
              <a:spcBef>
                <a:spcPts val="360"/>
              </a:spcBef>
              <a:spcAft>
                <a:spcPts val="0"/>
              </a:spcAft>
              <a:buNone/>
            </a:pPr>
            <a:endParaRPr sz="1200" b="0" i="0" u="none" strike="noStrike">
              <a:solidFill>
                <a:schemeClr val="dk1"/>
              </a:solidFill>
              <a:latin typeface="Times New Roman"/>
              <a:ea typeface="Times New Roman"/>
              <a:cs typeface="Times New Roman"/>
              <a:sym typeface="Times New Roman"/>
            </a:endParaRPr>
          </a:p>
          <a:p>
            <a:pPr marL="0" lvl="0" indent="0" algn="l" rtl="0">
              <a:spcBef>
                <a:spcPts val="360"/>
              </a:spcBef>
              <a:spcAft>
                <a:spcPts val="0"/>
              </a:spcAft>
              <a:buNone/>
            </a:pPr>
            <a:r>
              <a:rPr lang="en" sz="1200" b="0" i="0" u="none" strike="noStrike">
                <a:solidFill>
                  <a:schemeClr val="dk1"/>
                </a:solidFill>
                <a:latin typeface="Times New Roman"/>
                <a:ea typeface="Times New Roman"/>
                <a:cs typeface="Times New Roman"/>
                <a:sym typeface="Times New Roman"/>
              </a:rPr>
              <a:t> Because the only operation on S  is a swap, the only effect is a permutation.</a:t>
            </a:r>
            <a:endParaRPr/>
          </a:p>
          <a:p>
            <a:pPr marL="0" lvl="0" indent="0" algn="l" rtl="0">
              <a:spcBef>
                <a:spcPts val="360"/>
              </a:spcBef>
              <a:spcAft>
                <a:spcPts val="0"/>
              </a:spcAft>
              <a:buNone/>
            </a:pPr>
            <a:r>
              <a:rPr lang="en" sz="1200" b="0" i="0" u="none" strike="noStrike">
                <a:solidFill>
                  <a:schemeClr val="dk1"/>
                </a:solidFill>
                <a:latin typeface="Times New Roman"/>
                <a:ea typeface="Times New Roman"/>
                <a:cs typeface="Times New Roman"/>
                <a:sym typeface="Times New Roman"/>
              </a:rPr>
              <a:t>S  still contains all the numbers from 0 through 255.</a:t>
            </a:r>
            <a:endParaRPr/>
          </a:p>
          <a:p>
            <a:pPr marL="0" lvl="0" indent="0" algn="l" rtl="0">
              <a:spcBef>
                <a:spcPts val="360"/>
              </a:spcBef>
              <a:spcAft>
                <a:spcPts val="0"/>
              </a:spcAft>
              <a:buNone/>
            </a:pPr>
            <a:endParaRPr sz="1200" b="0" i="0" u="none" strike="noStrike">
              <a:solidFill>
                <a:schemeClr val="dk1"/>
              </a:solidFill>
              <a:latin typeface="Times New Roman"/>
              <a:ea typeface="Times New Roman"/>
              <a:cs typeface="Times New Roman"/>
              <a:sym typeface="Times New Roman"/>
            </a:endParaRPr>
          </a:p>
          <a:p>
            <a:pPr marL="0" lvl="0" indent="0" algn="l" rtl="0">
              <a:spcBef>
                <a:spcPts val="360"/>
              </a:spcBef>
              <a:spcAft>
                <a:spcPts val="0"/>
              </a:spcAft>
              <a:buNone/>
            </a:pPr>
            <a:r>
              <a:rPr lang="en" sz="1200" b="0" i="0" u="none" strike="noStrike">
                <a:solidFill>
                  <a:schemeClr val="dk1"/>
                </a:solidFill>
                <a:latin typeface="Times New Roman"/>
                <a:ea typeface="Times New Roman"/>
                <a:cs typeface="Times New Roman"/>
                <a:sym typeface="Times New Roman"/>
              </a:rPr>
              <a:t> Once the S  vector is initialized, the input key is no longer</a:t>
            </a:r>
            <a:endParaRPr/>
          </a:p>
          <a:p>
            <a:pPr marL="0" lvl="0" indent="0" algn="l" rtl="0">
              <a:spcBef>
                <a:spcPts val="360"/>
              </a:spcBef>
              <a:spcAft>
                <a:spcPts val="0"/>
              </a:spcAft>
              <a:buNone/>
            </a:pPr>
            <a:r>
              <a:rPr lang="en" sz="1200" b="0" i="0" u="none" strike="noStrike">
                <a:solidFill>
                  <a:schemeClr val="dk1"/>
                </a:solidFill>
                <a:latin typeface="Times New Roman"/>
                <a:ea typeface="Times New Roman"/>
                <a:cs typeface="Times New Roman"/>
                <a:sym typeface="Times New Roman"/>
              </a:rPr>
              <a:t>used. Stream generation involves cycling through all the elements of S [i], and, for</a:t>
            </a:r>
            <a:endParaRPr/>
          </a:p>
          <a:p>
            <a:pPr marL="0" lvl="0" indent="0" algn="l" rtl="0">
              <a:spcBef>
                <a:spcPts val="360"/>
              </a:spcBef>
              <a:spcAft>
                <a:spcPts val="0"/>
              </a:spcAft>
              <a:buNone/>
            </a:pPr>
            <a:r>
              <a:rPr lang="en" sz="1200" b="0" i="0" u="none" strike="noStrike">
                <a:solidFill>
                  <a:schemeClr val="dk1"/>
                </a:solidFill>
                <a:latin typeface="Times New Roman"/>
                <a:ea typeface="Times New Roman"/>
                <a:cs typeface="Times New Roman"/>
                <a:sym typeface="Times New Roman"/>
              </a:rPr>
              <a:t>each S [i], swapping S [i] with another byte in S  according to a scheme dictated by the</a:t>
            </a:r>
            <a:endParaRPr/>
          </a:p>
          <a:p>
            <a:pPr marL="0" lvl="0" indent="0" algn="l" rtl="0">
              <a:spcBef>
                <a:spcPts val="360"/>
              </a:spcBef>
              <a:spcAft>
                <a:spcPts val="0"/>
              </a:spcAft>
              <a:buNone/>
            </a:pPr>
            <a:r>
              <a:rPr lang="en" sz="1200" b="0" i="0" u="none" strike="noStrike">
                <a:solidFill>
                  <a:schemeClr val="dk1"/>
                </a:solidFill>
                <a:latin typeface="Times New Roman"/>
                <a:ea typeface="Times New Roman"/>
                <a:cs typeface="Times New Roman"/>
                <a:sym typeface="Times New Roman"/>
              </a:rPr>
              <a:t>current configuration of S. After S[255] is reached, the process continues, starting</a:t>
            </a:r>
            <a:endParaRPr/>
          </a:p>
          <a:p>
            <a:pPr marL="0" lvl="0" indent="0" algn="l" rtl="0">
              <a:spcBef>
                <a:spcPts val="360"/>
              </a:spcBef>
              <a:spcAft>
                <a:spcPts val="0"/>
              </a:spcAft>
              <a:buNone/>
            </a:pPr>
            <a:r>
              <a:rPr lang="en" sz="1200" b="0" i="0" u="none" strike="noStrike">
                <a:solidFill>
                  <a:schemeClr val="dk1"/>
                </a:solidFill>
                <a:latin typeface="Times New Roman"/>
                <a:ea typeface="Times New Roman"/>
                <a:cs typeface="Times New Roman"/>
                <a:sym typeface="Times New Roman"/>
              </a:rPr>
              <a:t>over again at S[0]:</a:t>
            </a:r>
            <a:endParaRPr/>
          </a:p>
          <a:p>
            <a:pPr marL="0" lvl="0" indent="0" algn="l" rtl="0">
              <a:spcBef>
                <a:spcPts val="360"/>
              </a:spcBef>
              <a:spcAft>
                <a:spcPts val="0"/>
              </a:spcAft>
              <a:buNone/>
            </a:pPr>
            <a:endParaRPr sz="1200" b="0" i="0" u="none" strike="noStrike">
              <a:solidFill>
                <a:schemeClr val="dk1"/>
              </a:solidFill>
              <a:latin typeface="Times New Roman"/>
              <a:ea typeface="Times New Roman"/>
              <a:cs typeface="Times New Roman"/>
              <a:sym typeface="Times New Roman"/>
            </a:endParaRPr>
          </a:p>
          <a:p>
            <a:pPr marL="0" lvl="0" indent="0" algn="l" rtl="0">
              <a:spcBef>
                <a:spcPts val="360"/>
              </a:spcBef>
              <a:spcAft>
                <a:spcPts val="0"/>
              </a:spcAft>
              <a:buNone/>
            </a:pPr>
            <a:r>
              <a:rPr lang="en" sz="1200" b="0" i="0" u="none" strike="noStrike">
                <a:solidFill>
                  <a:schemeClr val="dk1"/>
                </a:solidFill>
                <a:latin typeface="Times New Roman"/>
                <a:ea typeface="Times New Roman"/>
                <a:cs typeface="Times New Roman"/>
                <a:sym typeface="Times New Roman"/>
              </a:rPr>
              <a:t>/* Stream Generation */</a:t>
            </a:r>
            <a:endParaRPr/>
          </a:p>
          <a:p>
            <a:pPr marL="0" lvl="0" indent="0" algn="l" rtl="0">
              <a:spcBef>
                <a:spcPts val="360"/>
              </a:spcBef>
              <a:spcAft>
                <a:spcPts val="0"/>
              </a:spcAft>
              <a:buNone/>
            </a:pPr>
            <a:r>
              <a:rPr lang="en" sz="1200" b="0" i="0" u="none" strike="noStrike">
                <a:solidFill>
                  <a:schemeClr val="dk1"/>
                </a:solidFill>
                <a:latin typeface="Times New Roman"/>
                <a:ea typeface="Times New Roman"/>
                <a:cs typeface="Times New Roman"/>
                <a:sym typeface="Times New Roman"/>
              </a:rPr>
              <a:t>i, j = 0;</a:t>
            </a:r>
            <a:endParaRPr/>
          </a:p>
          <a:p>
            <a:pPr marL="0" lvl="0" indent="0" algn="l" rtl="0">
              <a:spcBef>
                <a:spcPts val="360"/>
              </a:spcBef>
              <a:spcAft>
                <a:spcPts val="0"/>
              </a:spcAft>
              <a:buNone/>
            </a:pPr>
            <a:r>
              <a:rPr lang="en" sz="1200" b="0" i="0" u="none" strike="noStrike">
                <a:solidFill>
                  <a:schemeClr val="dk1"/>
                </a:solidFill>
                <a:latin typeface="Times New Roman"/>
                <a:ea typeface="Times New Roman"/>
                <a:cs typeface="Times New Roman"/>
                <a:sym typeface="Times New Roman"/>
              </a:rPr>
              <a:t>while (true)</a:t>
            </a:r>
            <a:endParaRPr/>
          </a:p>
          <a:p>
            <a:pPr marL="0" lvl="0" indent="0" algn="l" rtl="0">
              <a:spcBef>
                <a:spcPts val="360"/>
              </a:spcBef>
              <a:spcAft>
                <a:spcPts val="0"/>
              </a:spcAft>
              <a:buNone/>
            </a:pPr>
            <a:r>
              <a:rPr lang="en" sz="1200" b="0" i="0" u="none" strike="noStrike">
                <a:solidFill>
                  <a:schemeClr val="dk1"/>
                </a:solidFill>
                <a:latin typeface="Times New Roman"/>
                <a:ea typeface="Times New Roman"/>
                <a:cs typeface="Times New Roman"/>
                <a:sym typeface="Times New Roman"/>
              </a:rPr>
              <a:t>i = (i + 1) mod 256;</a:t>
            </a:r>
            <a:endParaRPr/>
          </a:p>
          <a:p>
            <a:pPr marL="0" lvl="0" indent="0" algn="l" rtl="0">
              <a:spcBef>
                <a:spcPts val="360"/>
              </a:spcBef>
              <a:spcAft>
                <a:spcPts val="0"/>
              </a:spcAft>
              <a:buNone/>
            </a:pPr>
            <a:r>
              <a:rPr lang="en" sz="1200" b="0" i="0" u="none" strike="noStrike">
                <a:solidFill>
                  <a:schemeClr val="dk1"/>
                </a:solidFill>
                <a:latin typeface="Times New Roman"/>
                <a:ea typeface="Times New Roman"/>
                <a:cs typeface="Times New Roman"/>
                <a:sym typeface="Times New Roman"/>
              </a:rPr>
              <a:t>j = (j + S[i]) mod 256;</a:t>
            </a:r>
            <a:endParaRPr/>
          </a:p>
          <a:p>
            <a:pPr marL="0" lvl="0" indent="0" algn="l" rtl="0">
              <a:spcBef>
                <a:spcPts val="360"/>
              </a:spcBef>
              <a:spcAft>
                <a:spcPts val="0"/>
              </a:spcAft>
              <a:buNone/>
            </a:pPr>
            <a:r>
              <a:rPr lang="en" sz="1200" b="0" i="0" u="none" strike="noStrike">
                <a:solidFill>
                  <a:schemeClr val="dk1"/>
                </a:solidFill>
                <a:latin typeface="Times New Roman"/>
                <a:ea typeface="Times New Roman"/>
                <a:cs typeface="Times New Roman"/>
                <a:sym typeface="Times New Roman"/>
              </a:rPr>
              <a:t>Swap (S[i], S[j]);</a:t>
            </a:r>
            <a:endParaRPr/>
          </a:p>
          <a:p>
            <a:pPr marL="0" lvl="0" indent="0" algn="l" rtl="0">
              <a:spcBef>
                <a:spcPts val="360"/>
              </a:spcBef>
              <a:spcAft>
                <a:spcPts val="0"/>
              </a:spcAft>
              <a:buNone/>
            </a:pPr>
            <a:r>
              <a:rPr lang="en" sz="1200" b="0" i="0" u="none" strike="noStrike">
                <a:solidFill>
                  <a:schemeClr val="dk1"/>
                </a:solidFill>
                <a:latin typeface="Times New Roman"/>
                <a:ea typeface="Times New Roman"/>
                <a:cs typeface="Times New Roman"/>
                <a:sym typeface="Times New Roman"/>
              </a:rPr>
              <a:t>t = (S[i] + S[j]) mod 256;</a:t>
            </a:r>
            <a:endParaRPr/>
          </a:p>
          <a:p>
            <a:pPr marL="0" lvl="0" indent="0" algn="l" rtl="0">
              <a:spcBef>
                <a:spcPts val="360"/>
              </a:spcBef>
              <a:spcAft>
                <a:spcPts val="0"/>
              </a:spcAft>
              <a:buNone/>
            </a:pPr>
            <a:r>
              <a:rPr lang="en" sz="1200" b="0" i="0" u="none" strike="noStrike">
                <a:solidFill>
                  <a:schemeClr val="dk1"/>
                </a:solidFill>
                <a:latin typeface="Times New Roman"/>
                <a:ea typeface="Times New Roman"/>
                <a:cs typeface="Times New Roman"/>
                <a:sym typeface="Times New Roman"/>
              </a:rPr>
              <a:t>k = S[t];</a:t>
            </a:r>
            <a:endParaRPr/>
          </a:p>
          <a:p>
            <a:pPr marL="0" lvl="0" indent="0" algn="l" rtl="0">
              <a:spcBef>
                <a:spcPts val="360"/>
              </a:spcBef>
              <a:spcAft>
                <a:spcPts val="0"/>
              </a:spcAft>
              <a:buNone/>
            </a:pPr>
            <a:endParaRPr sz="1200" b="0" i="0" u="none" strike="noStrike">
              <a:solidFill>
                <a:schemeClr val="dk1"/>
              </a:solidFill>
              <a:latin typeface="Times New Roman"/>
              <a:ea typeface="Times New Roman"/>
              <a:cs typeface="Times New Roman"/>
              <a:sym typeface="Times New Roman"/>
            </a:endParaRPr>
          </a:p>
          <a:p>
            <a:pPr marL="0" lvl="0" indent="0" algn="l" rtl="0">
              <a:spcBef>
                <a:spcPts val="360"/>
              </a:spcBef>
              <a:spcAft>
                <a:spcPts val="0"/>
              </a:spcAft>
              <a:buNone/>
            </a:pPr>
            <a:r>
              <a:rPr lang="en" sz="1200" b="0" i="0" u="none" strike="noStrike">
                <a:solidFill>
                  <a:schemeClr val="dk1"/>
                </a:solidFill>
                <a:latin typeface="Times New Roman"/>
                <a:ea typeface="Times New Roman"/>
                <a:cs typeface="Times New Roman"/>
                <a:sym typeface="Times New Roman"/>
              </a:rPr>
              <a:t> To encrypt, XOR the value k  with the next byte of plaintext. To decrypt, XOR</a:t>
            </a:r>
            <a:endParaRPr/>
          </a:p>
          <a:p>
            <a:pPr marL="0" lvl="0" indent="0" algn="l" rtl="0">
              <a:spcBef>
                <a:spcPts val="360"/>
              </a:spcBef>
              <a:spcAft>
                <a:spcPts val="0"/>
              </a:spcAft>
              <a:buNone/>
            </a:pPr>
            <a:r>
              <a:rPr lang="en" sz="1200" b="0" i="0" u="none" strike="noStrike">
                <a:solidFill>
                  <a:schemeClr val="dk1"/>
                </a:solidFill>
                <a:latin typeface="Times New Roman"/>
                <a:ea typeface="Times New Roman"/>
                <a:cs typeface="Times New Roman"/>
                <a:sym typeface="Times New Roman"/>
              </a:rPr>
              <a:t>the value k  with the next byte of ciphertext.</a:t>
            </a:r>
            <a:endParaRPr/>
          </a:p>
          <a:p>
            <a:pPr marL="0" lvl="0" indent="0" algn="l" rtl="0">
              <a:spcBef>
                <a:spcPts val="360"/>
              </a:spcBef>
              <a:spcAft>
                <a:spcPts val="0"/>
              </a:spcAft>
              <a:buNone/>
            </a:pPr>
            <a:endParaRPr sz="1200" b="0" i="0" u="none" strike="noStrike">
              <a:solidFill>
                <a:schemeClr val="dk1"/>
              </a:solidFill>
              <a:latin typeface="Times New Roman"/>
              <a:ea typeface="Times New Roman"/>
              <a:cs typeface="Times New Roman"/>
              <a:sym typeface="Times New Roman"/>
            </a:endParaRPr>
          </a:p>
          <a:p>
            <a:pPr marL="0" lvl="0" indent="0" algn="l" rtl="0">
              <a:spcBef>
                <a:spcPts val="360"/>
              </a:spcBef>
              <a:spcAft>
                <a:spcPts val="0"/>
              </a:spcAft>
              <a:buNone/>
            </a:pPr>
            <a:r>
              <a:rPr lang="en" sz="1200" b="0" i="0" u="none" strike="noStrike">
                <a:solidFill>
                  <a:schemeClr val="dk1"/>
                </a:solidFill>
                <a:latin typeface="Times New Roman"/>
                <a:ea typeface="Times New Roman"/>
                <a:cs typeface="Times New Roman"/>
                <a:sym typeface="Times New Roman"/>
              </a:rPr>
              <a:t>Figure 20.5 illustrates the RC4 logic.</a:t>
            </a:r>
            <a:endParaRPr sz="1200" b="0" i="0" u="none" strike="noStrike">
              <a:solidFill>
                <a:schemeClr val="dk1"/>
              </a:solidFill>
              <a:latin typeface="Times New Roman"/>
              <a:ea typeface="Times New Roman"/>
              <a:cs typeface="Times New Roman"/>
              <a:sym typeface="Times New Roman"/>
            </a:endParaRPr>
          </a:p>
          <a:p>
            <a:pPr marL="0" lvl="0" indent="0" algn="l" rtl="0">
              <a:spcBef>
                <a:spcPts val="360"/>
              </a:spcBef>
              <a:spcAft>
                <a:spcPts val="0"/>
              </a:spcAft>
              <a:buNone/>
            </a:pPr>
            <a:endParaRPr sz="1200" b="0" i="0" u="none" strike="noStrike">
              <a:solidFill>
                <a:schemeClr val="dk1"/>
              </a:solidFill>
              <a:latin typeface="Times New Roman"/>
              <a:ea typeface="Times New Roman"/>
              <a:cs typeface="Times New Roman"/>
              <a:sym typeface="Times New Roman"/>
            </a:endParaRPr>
          </a:p>
          <a:p>
            <a:pPr marL="0" lvl="0" indent="0" algn="l" rtl="0">
              <a:spcBef>
                <a:spcPts val="360"/>
              </a:spcBef>
              <a:spcAft>
                <a:spcPts val="0"/>
              </a:spcAft>
              <a:buNone/>
            </a:pPr>
            <a:endParaRPr sz="1200" b="0" i="0" u="none" strike="noStrike">
              <a:solidFill>
                <a:schemeClr val="dk1"/>
              </a:solidFill>
              <a:latin typeface="Times New Roman"/>
              <a:ea typeface="Times New Roman"/>
              <a:cs typeface="Times New Roman"/>
              <a:sym typeface="Times New Roman"/>
            </a:endParaRPr>
          </a:p>
          <a:p>
            <a:pPr marL="0" lvl="0" indent="0" algn="l" rtl="0">
              <a:spcBef>
                <a:spcPts val="360"/>
              </a:spcBef>
              <a:spcAft>
                <a:spcPts val="0"/>
              </a:spcAft>
              <a:buNone/>
            </a:pPr>
            <a:endParaRPr sz="1200" b="0" i="0" u="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111be71928f_2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97" name="Google Shape;397;g111be71928f_2_26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sz="1200">
                <a:solidFill>
                  <a:schemeClr val="dk1"/>
                </a:solidFill>
                <a:latin typeface="Times New Roman"/>
                <a:ea typeface="Times New Roman"/>
                <a:cs typeface="Times New Roman"/>
                <a:sym typeface="Times New Roman"/>
              </a:rPr>
              <a:t> Figure 20.6 illustrates the RC4 logic.</a:t>
            </a:r>
            <a:endParaRPr/>
          </a:p>
        </p:txBody>
      </p:sp>
      <p:sp>
        <p:nvSpPr>
          <p:cNvPr id="398" name="Google Shape;398;g111be71928f_2_26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111be71928f_2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3" name="Google Shape;403;g111be71928f_2_2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111be71928f_2_2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1" name="Google Shape;411;g111be71928f_2_2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11be71928f_2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7" name="Google Shape;147;g111be71928f_2_9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None/>
            </a:pPr>
            <a:r>
              <a:rPr lang="en" sz="1100" b="0">
                <a:latin typeface="Times New Roman"/>
                <a:ea typeface="Times New Roman"/>
                <a:cs typeface="Times New Roman"/>
                <a:sym typeface="Times New Roman"/>
              </a:rPr>
              <a:t>Cryptographic systems are generically classified along three independent dimensions:</a:t>
            </a:r>
            <a:endParaRPr/>
          </a:p>
          <a:p>
            <a:pPr marL="0" lvl="0" indent="0" algn="l" rtl="0">
              <a:lnSpc>
                <a:spcPct val="90000"/>
              </a:lnSpc>
              <a:spcBef>
                <a:spcPts val="330"/>
              </a:spcBef>
              <a:spcAft>
                <a:spcPts val="0"/>
              </a:spcAft>
              <a:buNone/>
            </a:pPr>
            <a:endParaRPr sz="1100" b="0">
              <a:latin typeface="Times New Roman"/>
              <a:ea typeface="Times New Roman"/>
              <a:cs typeface="Times New Roman"/>
              <a:sym typeface="Times New Roman"/>
            </a:endParaRPr>
          </a:p>
          <a:p>
            <a:pPr marL="0" lvl="0" indent="0" algn="l" rtl="0">
              <a:lnSpc>
                <a:spcPct val="90000"/>
              </a:lnSpc>
              <a:spcBef>
                <a:spcPts val="330"/>
              </a:spcBef>
              <a:spcAft>
                <a:spcPts val="0"/>
              </a:spcAft>
              <a:buNone/>
            </a:pPr>
            <a:r>
              <a:rPr lang="en" sz="1100" b="1">
                <a:latin typeface="Times New Roman"/>
                <a:ea typeface="Times New Roman"/>
                <a:cs typeface="Times New Roman"/>
                <a:sym typeface="Times New Roman"/>
              </a:rPr>
              <a:t>1. The type of operations used for transforming plaintext to ciphertext. </a:t>
            </a:r>
            <a:r>
              <a:rPr lang="en" sz="1100" b="0">
                <a:latin typeface="Times New Roman"/>
                <a:ea typeface="Times New Roman"/>
                <a:cs typeface="Times New Roman"/>
                <a:sym typeface="Times New Roman"/>
              </a:rPr>
              <a:t>All</a:t>
            </a:r>
            <a:endParaRPr/>
          </a:p>
          <a:p>
            <a:pPr marL="0" lvl="0" indent="0" algn="l" rtl="0">
              <a:lnSpc>
                <a:spcPct val="90000"/>
              </a:lnSpc>
              <a:spcBef>
                <a:spcPts val="330"/>
              </a:spcBef>
              <a:spcAft>
                <a:spcPts val="0"/>
              </a:spcAft>
              <a:buNone/>
            </a:pPr>
            <a:r>
              <a:rPr lang="en" sz="1100" b="0">
                <a:latin typeface="Times New Roman"/>
                <a:ea typeface="Times New Roman"/>
                <a:cs typeface="Times New Roman"/>
                <a:sym typeface="Times New Roman"/>
              </a:rPr>
              <a:t>encryption algorithms are based on two general principles: substitution,</a:t>
            </a:r>
            <a:endParaRPr/>
          </a:p>
          <a:p>
            <a:pPr marL="0" lvl="0" indent="0" algn="l" rtl="0">
              <a:lnSpc>
                <a:spcPct val="90000"/>
              </a:lnSpc>
              <a:spcBef>
                <a:spcPts val="330"/>
              </a:spcBef>
              <a:spcAft>
                <a:spcPts val="0"/>
              </a:spcAft>
              <a:buNone/>
            </a:pPr>
            <a:r>
              <a:rPr lang="en" sz="1100" b="0">
                <a:latin typeface="Times New Roman"/>
                <a:ea typeface="Times New Roman"/>
                <a:cs typeface="Times New Roman"/>
                <a:sym typeface="Times New Roman"/>
              </a:rPr>
              <a:t>in which each element in the plaintext (bit, letter, group of bits or letters)</a:t>
            </a:r>
            <a:endParaRPr/>
          </a:p>
          <a:p>
            <a:pPr marL="0" lvl="0" indent="0" algn="l" rtl="0">
              <a:lnSpc>
                <a:spcPct val="90000"/>
              </a:lnSpc>
              <a:spcBef>
                <a:spcPts val="330"/>
              </a:spcBef>
              <a:spcAft>
                <a:spcPts val="0"/>
              </a:spcAft>
              <a:buNone/>
            </a:pPr>
            <a:r>
              <a:rPr lang="en" sz="1100" b="0">
                <a:latin typeface="Times New Roman"/>
                <a:ea typeface="Times New Roman"/>
                <a:cs typeface="Times New Roman"/>
                <a:sym typeface="Times New Roman"/>
              </a:rPr>
              <a:t>is mapped into another element, and transposition, in which elements</a:t>
            </a:r>
            <a:endParaRPr/>
          </a:p>
          <a:p>
            <a:pPr marL="0" lvl="0" indent="0" algn="l" rtl="0">
              <a:lnSpc>
                <a:spcPct val="90000"/>
              </a:lnSpc>
              <a:spcBef>
                <a:spcPts val="330"/>
              </a:spcBef>
              <a:spcAft>
                <a:spcPts val="0"/>
              </a:spcAft>
              <a:buNone/>
            </a:pPr>
            <a:r>
              <a:rPr lang="en" sz="1100" b="0">
                <a:latin typeface="Times New Roman"/>
                <a:ea typeface="Times New Roman"/>
                <a:cs typeface="Times New Roman"/>
                <a:sym typeface="Times New Roman"/>
              </a:rPr>
              <a:t>in the plaintext are rearranged. The fundamental requirement is that no</a:t>
            </a:r>
            <a:endParaRPr/>
          </a:p>
          <a:p>
            <a:pPr marL="0" lvl="0" indent="0" algn="l" rtl="0">
              <a:lnSpc>
                <a:spcPct val="90000"/>
              </a:lnSpc>
              <a:spcBef>
                <a:spcPts val="330"/>
              </a:spcBef>
              <a:spcAft>
                <a:spcPts val="0"/>
              </a:spcAft>
              <a:buNone/>
            </a:pPr>
            <a:r>
              <a:rPr lang="en" sz="1100" b="0">
                <a:latin typeface="Times New Roman"/>
                <a:ea typeface="Times New Roman"/>
                <a:cs typeface="Times New Roman"/>
                <a:sym typeface="Times New Roman"/>
              </a:rPr>
              <a:t>information be lost (i.e., that all operations be reversible). Most systems,</a:t>
            </a:r>
            <a:endParaRPr/>
          </a:p>
          <a:p>
            <a:pPr marL="0" lvl="0" indent="0" algn="l" rtl="0">
              <a:lnSpc>
                <a:spcPct val="90000"/>
              </a:lnSpc>
              <a:spcBef>
                <a:spcPts val="330"/>
              </a:spcBef>
              <a:spcAft>
                <a:spcPts val="0"/>
              </a:spcAft>
              <a:buNone/>
            </a:pPr>
            <a:r>
              <a:rPr lang="en" sz="1100" b="0">
                <a:latin typeface="Times New Roman"/>
                <a:ea typeface="Times New Roman"/>
                <a:cs typeface="Times New Roman"/>
                <a:sym typeface="Times New Roman"/>
              </a:rPr>
              <a:t>referred to as product systems, involve multiple stages of substitutions and</a:t>
            </a:r>
            <a:endParaRPr/>
          </a:p>
          <a:p>
            <a:pPr marL="0" lvl="0" indent="0" algn="l" rtl="0">
              <a:lnSpc>
                <a:spcPct val="90000"/>
              </a:lnSpc>
              <a:spcBef>
                <a:spcPts val="330"/>
              </a:spcBef>
              <a:spcAft>
                <a:spcPts val="0"/>
              </a:spcAft>
              <a:buNone/>
            </a:pPr>
            <a:r>
              <a:rPr lang="en" sz="1100" b="0">
                <a:latin typeface="Times New Roman"/>
                <a:ea typeface="Times New Roman"/>
                <a:cs typeface="Times New Roman"/>
                <a:sym typeface="Times New Roman"/>
              </a:rPr>
              <a:t>transpositions.</a:t>
            </a:r>
            <a:endParaRPr/>
          </a:p>
          <a:p>
            <a:pPr marL="0" lvl="0" indent="0" algn="l" rtl="0">
              <a:lnSpc>
                <a:spcPct val="90000"/>
              </a:lnSpc>
              <a:spcBef>
                <a:spcPts val="330"/>
              </a:spcBef>
              <a:spcAft>
                <a:spcPts val="0"/>
              </a:spcAft>
              <a:buNone/>
            </a:pPr>
            <a:endParaRPr sz="1100" b="0">
              <a:latin typeface="Times New Roman"/>
              <a:ea typeface="Times New Roman"/>
              <a:cs typeface="Times New Roman"/>
              <a:sym typeface="Times New Roman"/>
            </a:endParaRPr>
          </a:p>
          <a:p>
            <a:pPr marL="0" lvl="0" indent="0" algn="l" rtl="0">
              <a:lnSpc>
                <a:spcPct val="90000"/>
              </a:lnSpc>
              <a:spcBef>
                <a:spcPts val="330"/>
              </a:spcBef>
              <a:spcAft>
                <a:spcPts val="0"/>
              </a:spcAft>
              <a:buNone/>
            </a:pPr>
            <a:r>
              <a:rPr lang="en" sz="1100" b="1">
                <a:latin typeface="Times New Roman"/>
                <a:ea typeface="Times New Roman"/>
                <a:cs typeface="Times New Roman"/>
                <a:sym typeface="Times New Roman"/>
              </a:rPr>
              <a:t>2. The number of keys used. </a:t>
            </a:r>
            <a:r>
              <a:rPr lang="en" sz="1100" b="0">
                <a:latin typeface="Times New Roman"/>
                <a:ea typeface="Times New Roman"/>
                <a:cs typeface="Times New Roman"/>
                <a:sym typeface="Times New Roman"/>
              </a:rPr>
              <a:t>If both sender and receiver use the same key, the</a:t>
            </a:r>
            <a:endParaRPr/>
          </a:p>
          <a:p>
            <a:pPr marL="0" lvl="0" indent="0" algn="l" rtl="0">
              <a:lnSpc>
                <a:spcPct val="90000"/>
              </a:lnSpc>
              <a:spcBef>
                <a:spcPts val="330"/>
              </a:spcBef>
              <a:spcAft>
                <a:spcPts val="0"/>
              </a:spcAft>
              <a:buNone/>
            </a:pPr>
            <a:r>
              <a:rPr lang="en" sz="1100" b="0">
                <a:latin typeface="Times New Roman"/>
                <a:ea typeface="Times New Roman"/>
                <a:cs typeface="Times New Roman"/>
                <a:sym typeface="Times New Roman"/>
              </a:rPr>
              <a:t>system is referred to as symmetric, single-key, secret-key, or conventional</a:t>
            </a:r>
            <a:endParaRPr/>
          </a:p>
          <a:p>
            <a:pPr marL="0" lvl="0" indent="0" algn="l" rtl="0">
              <a:lnSpc>
                <a:spcPct val="90000"/>
              </a:lnSpc>
              <a:spcBef>
                <a:spcPts val="330"/>
              </a:spcBef>
              <a:spcAft>
                <a:spcPts val="0"/>
              </a:spcAft>
              <a:buNone/>
            </a:pPr>
            <a:r>
              <a:rPr lang="en" sz="1100" b="0">
                <a:latin typeface="Times New Roman"/>
                <a:ea typeface="Times New Roman"/>
                <a:cs typeface="Times New Roman"/>
                <a:sym typeface="Times New Roman"/>
              </a:rPr>
              <a:t>encryption. If the sender and receiver each use a different key, the system is</a:t>
            </a:r>
            <a:endParaRPr/>
          </a:p>
          <a:p>
            <a:pPr marL="0" lvl="0" indent="0" algn="l" rtl="0">
              <a:lnSpc>
                <a:spcPct val="90000"/>
              </a:lnSpc>
              <a:spcBef>
                <a:spcPts val="330"/>
              </a:spcBef>
              <a:spcAft>
                <a:spcPts val="0"/>
              </a:spcAft>
              <a:buNone/>
            </a:pPr>
            <a:r>
              <a:rPr lang="en" sz="1100" b="0">
                <a:latin typeface="Times New Roman"/>
                <a:ea typeface="Times New Roman"/>
                <a:cs typeface="Times New Roman"/>
                <a:sym typeface="Times New Roman"/>
              </a:rPr>
              <a:t>referred to as asymmetric, two-key, or public-key encryption.</a:t>
            </a:r>
            <a:endParaRPr/>
          </a:p>
          <a:p>
            <a:pPr marL="0" lvl="0" indent="0" algn="l" rtl="0">
              <a:lnSpc>
                <a:spcPct val="90000"/>
              </a:lnSpc>
              <a:spcBef>
                <a:spcPts val="330"/>
              </a:spcBef>
              <a:spcAft>
                <a:spcPts val="0"/>
              </a:spcAft>
              <a:buNone/>
            </a:pPr>
            <a:endParaRPr sz="1100" b="0">
              <a:latin typeface="Times New Roman"/>
              <a:ea typeface="Times New Roman"/>
              <a:cs typeface="Times New Roman"/>
              <a:sym typeface="Times New Roman"/>
            </a:endParaRPr>
          </a:p>
          <a:p>
            <a:pPr marL="0" lvl="0" indent="0" algn="l" rtl="0">
              <a:lnSpc>
                <a:spcPct val="90000"/>
              </a:lnSpc>
              <a:spcBef>
                <a:spcPts val="330"/>
              </a:spcBef>
              <a:spcAft>
                <a:spcPts val="0"/>
              </a:spcAft>
              <a:buNone/>
            </a:pPr>
            <a:r>
              <a:rPr lang="en" sz="1100" b="1">
                <a:latin typeface="Times New Roman"/>
                <a:ea typeface="Times New Roman"/>
                <a:cs typeface="Times New Roman"/>
                <a:sym typeface="Times New Roman"/>
              </a:rPr>
              <a:t>3. The way in which the plaintext is processed. </a:t>
            </a:r>
            <a:r>
              <a:rPr lang="en" sz="1100" b="0">
                <a:latin typeface="Times New Roman"/>
                <a:ea typeface="Times New Roman"/>
                <a:cs typeface="Times New Roman"/>
                <a:sym typeface="Times New Roman"/>
              </a:rPr>
              <a:t>A </a:t>
            </a:r>
            <a:r>
              <a:rPr lang="en" sz="1100" b="0" i="1">
                <a:latin typeface="Times New Roman"/>
                <a:ea typeface="Times New Roman"/>
                <a:cs typeface="Times New Roman"/>
                <a:sym typeface="Times New Roman"/>
              </a:rPr>
              <a:t>block cipher </a:t>
            </a:r>
            <a:r>
              <a:rPr lang="en" sz="1100" b="0" i="0">
                <a:latin typeface="Times New Roman"/>
                <a:ea typeface="Times New Roman"/>
                <a:cs typeface="Times New Roman"/>
                <a:sym typeface="Times New Roman"/>
              </a:rPr>
              <a:t>processes the input</a:t>
            </a:r>
            <a:endParaRPr/>
          </a:p>
          <a:p>
            <a:pPr marL="0" lvl="0" indent="0" algn="l" rtl="0">
              <a:lnSpc>
                <a:spcPct val="90000"/>
              </a:lnSpc>
              <a:spcBef>
                <a:spcPts val="330"/>
              </a:spcBef>
              <a:spcAft>
                <a:spcPts val="0"/>
              </a:spcAft>
              <a:buNone/>
            </a:pPr>
            <a:r>
              <a:rPr lang="en" sz="1100" b="0">
                <a:latin typeface="Times New Roman"/>
                <a:ea typeface="Times New Roman"/>
                <a:cs typeface="Times New Roman"/>
                <a:sym typeface="Times New Roman"/>
              </a:rPr>
              <a:t>one block of elements at a time, producing an output block for each input</a:t>
            </a:r>
            <a:endParaRPr/>
          </a:p>
          <a:p>
            <a:pPr marL="0" lvl="0" indent="0" algn="l" rtl="0">
              <a:lnSpc>
                <a:spcPct val="90000"/>
              </a:lnSpc>
              <a:spcBef>
                <a:spcPts val="330"/>
              </a:spcBef>
              <a:spcAft>
                <a:spcPts val="0"/>
              </a:spcAft>
              <a:buNone/>
            </a:pPr>
            <a:r>
              <a:rPr lang="en" sz="1100" b="0">
                <a:latin typeface="Times New Roman"/>
                <a:ea typeface="Times New Roman"/>
                <a:cs typeface="Times New Roman"/>
                <a:sym typeface="Times New Roman"/>
              </a:rPr>
              <a:t>block. A </a:t>
            </a:r>
            <a:r>
              <a:rPr lang="en" sz="1100" b="0" i="1">
                <a:latin typeface="Times New Roman"/>
                <a:ea typeface="Times New Roman"/>
                <a:cs typeface="Times New Roman"/>
                <a:sym typeface="Times New Roman"/>
              </a:rPr>
              <a:t>stream cipher </a:t>
            </a:r>
            <a:r>
              <a:rPr lang="en" sz="1100" b="0" i="0">
                <a:latin typeface="Times New Roman"/>
                <a:ea typeface="Times New Roman"/>
                <a:cs typeface="Times New Roman"/>
                <a:sym typeface="Times New Roman"/>
              </a:rPr>
              <a:t>processes the input elements continuously, producing</a:t>
            </a:r>
            <a:endParaRPr/>
          </a:p>
          <a:p>
            <a:pPr marL="0" lvl="0" indent="0" algn="l" rtl="0">
              <a:lnSpc>
                <a:spcPct val="90000"/>
              </a:lnSpc>
              <a:spcBef>
                <a:spcPts val="330"/>
              </a:spcBef>
              <a:spcAft>
                <a:spcPts val="0"/>
              </a:spcAft>
              <a:buNone/>
            </a:pPr>
            <a:r>
              <a:rPr lang="en" sz="1100" b="0">
                <a:latin typeface="Times New Roman"/>
                <a:ea typeface="Times New Roman"/>
                <a:cs typeface="Times New Roman"/>
                <a:sym typeface="Times New Roman"/>
              </a:rPr>
              <a:t>output one element at a time, as it goes along.</a:t>
            </a:r>
            <a:endParaRPr/>
          </a:p>
          <a:p>
            <a:pPr marL="0" lvl="0" indent="0" algn="l" rtl="0">
              <a:lnSpc>
                <a:spcPct val="90000"/>
              </a:lnSpc>
              <a:spcBef>
                <a:spcPts val="330"/>
              </a:spcBef>
              <a:spcAft>
                <a:spcPts val="0"/>
              </a:spcAft>
              <a:buNone/>
            </a:pPr>
            <a:endParaRPr sz="1100" b="0">
              <a:latin typeface="Times New Roman"/>
              <a:ea typeface="Times New Roman"/>
              <a:cs typeface="Times New Roman"/>
              <a:sym typeface="Times New Roman"/>
            </a:endParaRPr>
          </a:p>
        </p:txBody>
      </p:sp>
      <p:sp>
        <p:nvSpPr>
          <p:cNvPr id="148" name="Google Shape;148;g111be71928f_2_9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b="0" i="0" u="none" strike="noStrike" cap="none">
                <a:solidFill>
                  <a:schemeClr val="dk1"/>
                </a:solidFill>
                <a:latin typeface="Arial"/>
                <a:ea typeface="Arial"/>
                <a:cs typeface="Arial"/>
                <a:sym typeface="Arial"/>
              </a:rPr>
              <a:t>3</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111be71928f_2_28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a:solidFill>
                  <a:schemeClr val="dk1"/>
                </a:solidFill>
                <a:latin typeface="Arial"/>
                <a:ea typeface="Arial"/>
                <a:cs typeface="Arial"/>
                <a:sym typeface="Arial"/>
              </a:rPr>
              <a:t>30</a:t>
            </a:fld>
            <a:endParaRPr sz="1200">
              <a:solidFill>
                <a:schemeClr val="dk1"/>
              </a:solidFill>
              <a:latin typeface="Arial"/>
              <a:ea typeface="Arial"/>
              <a:cs typeface="Arial"/>
              <a:sym typeface="Arial"/>
            </a:endParaRPr>
          </a:p>
        </p:txBody>
      </p:sp>
      <p:sp>
        <p:nvSpPr>
          <p:cNvPr id="418" name="Google Shape;418;g111be71928f_2_2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19" name="Google Shape;419;g111be71928f_2_28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sz="1200" b="0" i="0" u="none" strike="noStrike">
                <a:solidFill>
                  <a:schemeClr val="dk1"/>
                </a:solidFill>
                <a:latin typeface="Times New Roman"/>
                <a:ea typeface="Times New Roman"/>
                <a:cs typeface="Times New Roman"/>
                <a:sym typeface="Times New Roman"/>
              </a:rPr>
              <a:t> A symmetric block cipher processes one block of data at a time. In the case of DES</a:t>
            </a:r>
            <a:endParaRPr/>
          </a:p>
          <a:p>
            <a:pPr marL="0" lvl="0" indent="0" algn="l" rtl="0">
              <a:spcBef>
                <a:spcPts val="360"/>
              </a:spcBef>
              <a:spcAft>
                <a:spcPts val="0"/>
              </a:spcAft>
              <a:buNone/>
            </a:pPr>
            <a:r>
              <a:rPr lang="en" sz="1200" b="0" i="0" u="none" strike="noStrike">
                <a:solidFill>
                  <a:schemeClr val="dk1"/>
                </a:solidFill>
                <a:latin typeface="Times New Roman"/>
                <a:ea typeface="Times New Roman"/>
                <a:cs typeface="Times New Roman"/>
                <a:sym typeface="Times New Roman"/>
              </a:rPr>
              <a:t>and 3DES, the block length is 64 bits. For longer amounts of plaintext, it is necessary</a:t>
            </a:r>
            <a:endParaRPr/>
          </a:p>
          <a:p>
            <a:pPr marL="0" lvl="0" indent="0" algn="l" rtl="0">
              <a:spcBef>
                <a:spcPts val="360"/>
              </a:spcBef>
              <a:spcAft>
                <a:spcPts val="0"/>
              </a:spcAft>
              <a:buNone/>
            </a:pPr>
            <a:r>
              <a:rPr lang="en" sz="1200" b="0" i="0" u="none" strike="noStrike">
                <a:solidFill>
                  <a:schemeClr val="dk1"/>
                </a:solidFill>
                <a:latin typeface="Times New Roman"/>
                <a:ea typeface="Times New Roman"/>
                <a:cs typeface="Times New Roman"/>
                <a:sym typeface="Times New Roman"/>
              </a:rPr>
              <a:t>to break the plaintext into 64-bit blocks (padding the last block if necessary).</a:t>
            </a:r>
            <a:endParaRPr/>
          </a:p>
          <a:p>
            <a:pPr marL="0" lvl="0" indent="0" algn="l" rtl="0">
              <a:spcBef>
                <a:spcPts val="360"/>
              </a:spcBef>
              <a:spcAft>
                <a:spcPts val="0"/>
              </a:spcAft>
              <a:buNone/>
            </a:pPr>
            <a:r>
              <a:rPr lang="en" sz="1200" b="0" i="0" u="none" strike="noStrike">
                <a:solidFill>
                  <a:schemeClr val="dk1"/>
                </a:solidFill>
                <a:latin typeface="Times New Roman"/>
                <a:ea typeface="Times New Roman"/>
                <a:cs typeface="Times New Roman"/>
                <a:sym typeface="Times New Roman"/>
              </a:rPr>
              <a:t>To apply a block cipher in a variety of applications, five </a:t>
            </a:r>
            <a:r>
              <a:rPr lang="en" sz="1200" b="1" i="0" u="none" strike="noStrike">
                <a:solidFill>
                  <a:schemeClr val="dk1"/>
                </a:solidFill>
                <a:latin typeface="Times New Roman"/>
                <a:ea typeface="Times New Roman"/>
                <a:cs typeface="Times New Roman"/>
                <a:sym typeface="Times New Roman"/>
              </a:rPr>
              <a:t>modes of operation  </a:t>
            </a:r>
            <a:r>
              <a:rPr lang="en" sz="1200" b="0" i="0" u="none" strike="noStrike">
                <a:solidFill>
                  <a:schemeClr val="dk1"/>
                </a:solidFill>
                <a:latin typeface="Times New Roman"/>
                <a:ea typeface="Times New Roman"/>
                <a:cs typeface="Times New Roman"/>
                <a:sym typeface="Times New Roman"/>
              </a:rPr>
              <a:t>have</a:t>
            </a:r>
            <a:endParaRPr/>
          </a:p>
          <a:p>
            <a:pPr marL="0" lvl="0" indent="0" algn="l" rtl="0">
              <a:spcBef>
                <a:spcPts val="360"/>
              </a:spcBef>
              <a:spcAft>
                <a:spcPts val="0"/>
              </a:spcAft>
              <a:buNone/>
            </a:pPr>
            <a:r>
              <a:rPr lang="en" sz="1200" b="0" i="0" u="none" strike="noStrike">
                <a:solidFill>
                  <a:schemeClr val="dk1"/>
                </a:solidFill>
                <a:latin typeface="Times New Roman"/>
                <a:ea typeface="Times New Roman"/>
                <a:cs typeface="Times New Roman"/>
                <a:sym typeface="Times New Roman"/>
              </a:rPr>
              <a:t>been defined by NIST SP 800-38A (</a:t>
            </a:r>
            <a:r>
              <a:rPr lang="en" sz="1200" b="0" i="1" u="none" strike="noStrike">
                <a:solidFill>
                  <a:schemeClr val="dk1"/>
                </a:solidFill>
                <a:latin typeface="Times New Roman"/>
                <a:ea typeface="Times New Roman"/>
                <a:cs typeface="Times New Roman"/>
                <a:sym typeface="Times New Roman"/>
              </a:rPr>
              <a:t>Recommendation for Block Cipher Modes of Operation: Methods and Techniques, </a:t>
            </a:r>
            <a:r>
              <a:rPr lang="en" sz="1200" b="0" i="0" u="none" strike="noStrike">
                <a:solidFill>
                  <a:schemeClr val="dk1"/>
                </a:solidFill>
                <a:latin typeface="Times New Roman"/>
                <a:ea typeface="Times New Roman"/>
                <a:cs typeface="Times New Roman"/>
                <a:sym typeface="Times New Roman"/>
              </a:rPr>
              <a:t>December 2001).</a:t>
            </a:r>
            <a:endParaRPr/>
          </a:p>
          <a:p>
            <a:pPr marL="0" lvl="0" indent="0" algn="l" rtl="0">
              <a:spcBef>
                <a:spcPts val="360"/>
              </a:spcBef>
              <a:spcAft>
                <a:spcPts val="0"/>
              </a:spcAft>
              <a:buNone/>
            </a:pPr>
            <a:r>
              <a:rPr lang="en" sz="1200" b="0" i="0" u="none" strike="noStrike">
                <a:solidFill>
                  <a:schemeClr val="dk1"/>
                </a:solidFill>
                <a:latin typeface="Times New Roman"/>
                <a:ea typeface="Times New Roman"/>
                <a:cs typeface="Times New Roman"/>
                <a:sym typeface="Times New Roman"/>
              </a:rPr>
              <a:t>The five modes are intended to cover virtually all the possible applications of encryption for which a block cipher</a:t>
            </a:r>
            <a:endParaRPr/>
          </a:p>
          <a:p>
            <a:pPr marL="0" lvl="0" indent="0" algn="l" rtl="0">
              <a:spcBef>
                <a:spcPts val="360"/>
              </a:spcBef>
              <a:spcAft>
                <a:spcPts val="0"/>
              </a:spcAft>
              <a:buNone/>
            </a:pPr>
            <a:r>
              <a:rPr lang="en" sz="1200" b="0" i="0" u="none" strike="noStrike">
                <a:solidFill>
                  <a:schemeClr val="dk1"/>
                </a:solidFill>
                <a:latin typeface="Times New Roman"/>
                <a:ea typeface="Times New Roman"/>
                <a:cs typeface="Times New Roman"/>
                <a:sym typeface="Times New Roman"/>
              </a:rPr>
              <a:t>could be used. These modes are intended for use with any symmetric block cipher,</a:t>
            </a:r>
            <a:endParaRPr/>
          </a:p>
          <a:p>
            <a:pPr marL="0" lvl="0" indent="0" algn="l" rtl="0">
              <a:spcBef>
                <a:spcPts val="360"/>
              </a:spcBef>
              <a:spcAft>
                <a:spcPts val="0"/>
              </a:spcAft>
              <a:buNone/>
            </a:pPr>
            <a:r>
              <a:rPr lang="en" sz="1200" b="0" i="0" u="none" strike="noStrike">
                <a:solidFill>
                  <a:schemeClr val="dk1"/>
                </a:solidFill>
                <a:latin typeface="Times New Roman"/>
                <a:ea typeface="Times New Roman"/>
                <a:cs typeface="Times New Roman"/>
                <a:sym typeface="Times New Roman"/>
              </a:rPr>
              <a:t>including triple DES and AES. The modes are summarized in Table 20.3, and the</a:t>
            </a:r>
            <a:endParaRPr/>
          </a:p>
          <a:p>
            <a:pPr marL="0" lvl="0" indent="0" algn="l" rtl="0">
              <a:spcBef>
                <a:spcPts val="360"/>
              </a:spcBef>
              <a:spcAft>
                <a:spcPts val="0"/>
              </a:spcAft>
              <a:buNone/>
            </a:pPr>
            <a:r>
              <a:rPr lang="en" sz="1200" b="0" i="0" u="none" strike="noStrike">
                <a:solidFill>
                  <a:schemeClr val="dk1"/>
                </a:solidFill>
                <a:latin typeface="Times New Roman"/>
                <a:ea typeface="Times New Roman"/>
                <a:cs typeface="Times New Roman"/>
                <a:sym typeface="Times New Roman"/>
              </a:rPr>
              <a:t>most important are described briefly in the remainder of this section.</a:t>
            </a:r>
            <a:endParaRPr>
              <a:latin typeface="Times New Roman"/>
              <a:ea typeface="Times New Roman"/>
              <a:cs typeface="Times New Roman"/>
              <a:sym typeface="Times New Roman"/>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111be71928f_2_29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a:solidFill>
                  <a:schemeClr val="dk1"/>
                </a:solidFill>
                <a:latin typeface="Arial"/>
                <a:ea typeface="Arial"/>
                <a:cs typeface="Arial"/>
                <a:sym typeface="Arial"/>
              </a:rPr>
              <a:t>31</a:t>
            </a:fld>
            <a:endParaRPr sz="1200">
              <a:solidFill>
                <a:schemeClr val="dk1"/>
              </a:solidFill>
              <a:latin typeface="Arial"/>
              <a:ea typeface="Arial"/>
              <a:cs typeface="Arial"/>
              <a:sym typeface="Arial"/>
            </a:endParaRPr>
          </a:p>
        </p:txBody>
      </p:sp>
      <p:sp>
        <p:nvSpPr>
          <p:cNvPr id="425" name="Google Shape;425;g111be71928f_2_2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26" name="Google Shape;426;g111be71928f_2_29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latin typeface="Times New Roman"/>
                <a:ea typeface="Times New Roman"/>
                <a:cs typeface="Times New Roman"/>
                <a:sym typeface="Times New Roman"/>
              </a:rPr>
              <a:t>The simplest way to proceed is what is known as electronic codebook (ECB) mode,</a:t>
            </a:r>
            <a:endParaRPr/>
          </a:p>
          <a:p>
            <a:pPr marL="0" lvl="0" indent="0" algn="l" rtl="0">
              <a:spcBef>
                <a:spcPts val="360"/>
              </a:spcBef>
              <a:spcAft>
                <a:spcPts val="0"/>
              </a:spcAft>
              <a:buNone/>
            </a:pPr>
            <a:r>
              <a:rPr lang="en">
                <a:latin typeface="Times New Roman"/>
                <a:ea typeface="Times New Roman"/>
                <a:cs typeface="Times New Roman"/>
                <a:sym typeface="Times New Roman"/>
              </a:rPr>
              <a:t>in which plaintext is handled </a:t>
            </a:r>
            <a:r>
              <a:rPr lang="en" i="1">
                <a:latin typeface="Times New Roman"/>
                <a:ea typeface="Times New Roman"/>
                <a:cs typeface="Times New Roman"/>
                <a:sym typeface="Times New Roman"/>
              </a:rPr>
              <a:t>b </a:t>
            </a:r>
            <a:r>
              <a:rPr lang="en" i="0">
                <a:latin typeface="Times New Roman"/>
                <a:ea typeface="Times New Roman"/>
                <a:cs typeface="Times New Roman"/>
                <a:sym typeface="Times New Roman"/>
              </a:rPr>
              <a:t>bits at a time and each block of plaintext is encrypted</a:t>
            </a:r>
            <a:endParaRPr/>
          </a:p>
          <a:p>
            <a:pPr marL="0" lvl="0" indent="0" algn="l" rtl="0">
              <a:spcBef>
                <a:spcPts val="360"/>
              </a:spcBef>
              <a:spcAft>
                <a:spcPts val="0"/>
              </a:spcAft>
              <a:buNone/>
            </a:pPr>
            <a:r>
              <a:rPr lang="en">
                <a:latin typeface="Times New Roman"/>
                <a:ea typeface="Times New Roman"/>
                <a:cs typeface="Times New Roman"/>
                <a:sym typeface="Times New Roman"/>
              </a:rPr>
              <a:t>using the same key ( Figure 2.3a ). The term </a:t>
            </a:r>
            <a:r>
              <a:rPr lang="en" i="1">
                <a:latin typeface="Times New Roman"/>
                <a:ea typeface="Times New Roman"/>
                <a:cs typeface="Times New Roman"/>
                <a:sym typeface="Times New Roman"/>
              </a:rPr>
              <a:t>codebook </a:t>
            </a:r>
            <a:r>
              <a:rPr lang="en" i="0">
                <a:latin typeface="Times New Roman"/>
                <a:ea typeface="Times New Roman"/>
                <a:cs typeface="Times New Roman"/>
                <a:sym typeface="Times New Roman"/>
              </a:rPr>
              <a:t>is used because, for a given</a:t>
            </a:r>
            <a:endParaRPr/>
          </a:p>
          <a:p>
            <a:pPr marL="0" lvl="0" indent="0" algn="l" rtl="0">
              <a:spcBef>
                <a:spcPts val="360"/>
              </a:spcBef>
              <a:spcAft>
                <a:spcPts val="0"/>
              </a:spcAft>
              <a:buNone/>
            </a:pPr>
            <a:r>
              <a:rPr lang="en">
                <a:latin typeface="Times New Roman"/>
                <a:ea typeface="Times New Roman"/>
                <a:cs typeface="Times New Roman"/>
                <a:sym typeface="Times New Roman"/>
              </a:rPr>
              <a:t>key, there is a unique ciphertext for every </a:t>
            </a:r>
            <a:r>
              <a:rPr lang="en" i="1">
                <a:latin typeface="Times New Roman"/>
                <a:ea typeface="Times New Roman"/>
                <a:cs typeface="Times New Roman"/>
                <a:sym typeface="Times New Roman"/>
              </a:rPr>
              <a:t>b -</a:t>
            </a:r>
            <a:r>
              <a:rPr lang="en" i="0">
                <a:latin typeface="Times New Roman"/>
                <a:ea typeface="Times New Roman"/>
                <a:cs typeface="Times New Roman"/>
                <a:sym typeface="Times New Roman"/>
              </a:rPr>
              <a:t>bit block of plaintext. Therefore, one</a:t>
            </a:r>
            <a:endParaRPr/>
          </a:p>
          <a:p>
            <a:pPr marL="0" lvl="0" indent="0" algn="l" rtl="0">
              <a:spcBef>
                <a:spcPts val="360"/>
              </a:spcBef>
              <a:spcAft>
                <a:spcPts val="0"/>
              </a:spcAft>
              <a:buNone/>
            </a:pPr>
            <a:r>
              <a:rPr lang="en">
                <a:latin typeface="Times New Roman"/>
                <a:ea typeface="Times New Roman"/>
                <a:cs typeface="Times New Roman"/>
                <a:sym typeface="Times New Roman"/>
              </a:rPr>
              <a:t>can imagine a gigantic codebook in which there is an entry for every possible </a:t>
            </a:r>
            <a:r>
              <a:rPr lang="en" i="1">
                <a:latin typeface="Times New Roman"/>
                <a:ea typeface="Times New Roman"/>
                <a:cs typeface="Times New Roman"/>
                <a:sym typeface="Times New Roman"/>
              </a:rPr>
              <a:t>b -bit</a:t>
            </a:r>
            <a:endParaRPr/>
          </a:p>
          <a:p>
            <a:pPr marL="0" lvl="0" indent="0" algn="l" rtl="0">
              <a:spcBef>
                <a:spcPts val="360"/>
              </a:spcBef>
              <a:spcAft>
                <a:spcPts val="0"/>
              </a:spcAft>
              <a:buNone/>
            </a:pPr>
            <a:r>
              <a:rPr lang="en">
                <a:latin typeface="Times New Roman"/>
                <a:ea typeface="Times New Roman"/>
                <a:cs typeface="Times New Roman"/>
                <a:sym typeface="Times New Roman"/>
              </a:rPr>
              <a:t>plaintext pattern showing its corresponding ciphertext.</a:t>
            </a:r>
            <a:endParaRPr/>
          </a:p>
          <a:p>
            <a:pPr marL="0" lvl="0" indent="0" algn="l" rtl="0">
              <a:spcBef>
                <a:spcPts val="360"/>
              </a:spcBef>
              <a:spcAft>
                <a:spcPts val="0"/>
              </a:spcAft>
              <a:buNone/>
            </a:pPr>
            <a:endParaRPr>
              <a:latin typeface="Times New Roman"/>
              <a:ea typeface="Times New Roman"/>
              <a:cs typeface="Times New Roman"/>
              <a:sym typeface="Times New Roman"/>
            </a:endParaRPr>
          </a:p>
          <a:p>
            <a:pPr marL="0" lvl="0" indent="0" algn="l" rtl="0">
              <a:spcBef>
                <a:spcPts val="360"/>
              </a:spcBef>
              <a:spcAft>
                <a:spcPts val="0"/>
              </a:spcAft>
              <a:buNone/>
            </a:pPr>
            <a:r>
              <a:rPr lang="en">
                <a:latin typeface="Times New Roman"/>
                <a:ea typeface="Times New Roman"/>
                <a:cs typeface="Times New Roman"/>
                <a:sym typeface="Times New Roman"/>
              </a:rPr>
              <a:t>With ECB, if the same </a:t>
            </a:r>
            <a:r>
              <a:rPr lang="en" i="1">
                <a:latin typeface="Times New Roman"/>
                <a:ea typeface="Times New Roman"/>
                <a:cs typeface="Times New Roman"/>
                <a:sym typeface="Times New Roman"/>
              </a:rPr>
              <a:t>b -</a:t>
            </a:r>
            <a:r>
              <a:rPr lang="en" i="0">
                <a:latin typeface="Times New Roman"/>
                <a:ea typeface="Times New Roman"/>
                <a:cs typeface="Times New Roman"/>
                <a:sym typeface="Times New Roman"/>
              </a:rPr>
              <a:t>bit block of plaintext appears more than once in</a:t>
            </a:r>
            <a:endParaRPr/>
          </a:p>
          <a:p>
            <a:pPr marL="0" lvl="0" indent="0" algn="l" rtl="0">
              <a:spcBef>
                <a:spcPts val="360"/>
              </a:spcBef>
              <a:spcAft>
                <a:spcPts val="0"/>
              </a:spcAft>
              <a:buNone/>
            </a:pPr>
            <a:r>
              <a:rPr lang="en">
                <a:latin typeface="Times New Roman"/>
                <a:ea typeface="Times New Roman"/>
                <a:cs typeface="Times New Roman"/>
                <a:sym typeface="Times New Roman"/>
              </a:rPr>
              <a:t>the message, it always produces the same ciphertext. Because of this, for lengthy</a:t>
            </a:r>
            <a:endParaRPr/>
          </a:p>
          <a:p>
            <a:pPr marL="0" lvl="0" indent="0" algn="l" rtl="0">
              <a:spcBef>
                <a:spcPts val="360"/>
              </a:spcBef>
              <a:spcAft>
                <a:spcPts val="0"/>
              </a:spcAft>
              <a:buNone/>
            </a:pPr>
            <a:r>
              <a:rPr lang="en">
                <a:latin typeface="Times New Roman"/>
                <a:ea typeface="Times New Roman"/>
                <a:cs typeface="Times New Roman"/>
                <a:sym typeface="Times New Roman"/>
              </a:rPr>
              <a:t>messages, the ECB mode may not be secure. If the message is highly structured,</a:t>
            </a:r>
            <a:endParaRPr/>
          </a:p>
          <a:p>
            <a:pPr marL="0" lvl="0" indent="0" algn="l" rtl="0">
              <a:spcBef>
                <a:spcPts val="360"/>
              </a:spcBef>
              <a:spcAft>
                <a:spcPts val="0"/>
              </a:spcAft>
              <a:buNone/>
            </a:pPr>
            <a:r>
              <a:rPr lang="en">
                <a:latin typeface="Times New Roman"/>
                <a:ea typeface="Times New Roman"/>
                <a:cs typeface="Times New Roman"/>
                <a:sym typeface="Times New Roman"/>
              </a:rPr>
              <a:t>it may be possible for a cryptanalyst to exploit these regularities. For example, if</a:t>
            </a:r>
            <a:endParaRPr/>
          </a:p>
          <a:p>
            <a:pPr marL="0" lvl="0" indent="0" algn="l" rtl="0">
              <a:spcBef>
                <a:spcPts val="360"/>
              </a:spcBef>
              <a:spcAft>
                <a:spcPts val="0"/>
              </a:spcAft>
              <a:buNone/>
            </a:pPr>
            <a:r>
              <a:rPr lang="en">
                <a:latin typeface="Times New Roman"/>
                <a:ea typeface="Times New Roman"/>
                <a:cs typeface="Times New Roman"/>
                <a:sym typeface="Times New Roman"/>
              </a:rPr>
              <a:t>it is known that the message always starts out with certain predefined fields, then</a:t>
            </a:r>
            <a:endParaRPr/>
          </a:p>
          <a:p>
            <a:pPr marL="0" lvl="0" indent="0" algn="l" rtl="0">
              <a:spcBef>
                <a:spcPts val="360"/>
              </a:spcBef>
              <a:spcAft>
                <a:spcPts val="0"/>
              </a:spcAft>
              <a:buNone/>
            </a:pPr>
            <a:r>
              <a:rPr lang="en">
                <a:latin typeface="Times New Roman"/>
                <a:ea typeface="Times New Roman"/>
                <a:cs typeface="Times New Roman"/>
                <a:sym typeface="Times New Roman"/>
              </a:rPr>
              <a:t>the cryptanalyst may have a number of known plaintext-ciphertext pairs to work</a:t>
            </a:r>
            <a:endParaRPr/>
          </a:p>
          <a:p>
            <a:pPr marL="0" lvl="0" indent="0" algn="l" rtl="0">
              <a:spcBef>
                <a:spcPts val="360"/>
              </a:spcBef>
              <a:spcAft>
                <a:spcPts val="0"/>
              </a:spcAft>
              <a:buNone/>
            </a:pPr>
            <a:r>
              <a:rPr lang="en">
                <a:latin typeface="Times New Roman"/>
                <a:ea typeface="Times New Roman"/>
                <a:cs typeface="Times New Roman"/>
                <a:sym typeface="Times New Roman"/>
              </a:rPr>
              <a:t>with. If the message has repetitive elements, with a period of repetition a multiple</a:t>
            </a:r>
            <a:endParaRPr/>
          </a:p>
          <a:p>
            <a:pPr marL="0" lvl="0" indent="0" algn="l" rtl="0">
              <a:spcBef>
                <a:spcPts val="360"/>
              </a:spcBef>
              <a:spcAft>
                <a:spcPts val="0"/>
              </a:spcAft>
              <a:buNone/>
            </a:pPr>
            <a:r>
              <a:rPr lang="en">
                <a:latin typeface="Times New Roman"/>
                <a:ea typeface="Times New Roman"/>
                <a:cs typeface="Times New Roman"/>
                <a:sym typeface="Times New Roman"/>
              </a:rPr>
              <a:t>of </a:t>
            </a:r>
            <a:r>
              <a:rPr lang="en" i="1">
                <a:latin typeface="Times New Roman"/>
                <a:ea typeface="Times New Roman"/>
                <a:cs typeface="Times New Roman"/>
                <a:sym typeface="Times New Roman"/>
              </a:rPr>
              <a:t>b </a:t>
            </a:r>
            <a:r>
              <a:rPr lang="en" i="0">
                <a:latin typeface="Times New Roman"/>
                <a:ea typeface="Times New Roman"/>
                <a:cs typeface="Times New Roman"/>
                <a:sym typeface="Times New Roman"/>
              </a:rPr>
              <a:t>bits, then these elements can be identified by the analyst. This may help in the</a:t>
            </a:r>
            <a:endParaRPr/>
          </a:p>
          <a:p>
            <a:pPr marL="0" lvl="0" indent="0" algn="l" rtl="0">
              <a:spcBef>
                <a:spcPts val="360"/>
              </a:spcBef>
              <a:spcAft>
                <a:spcPts val="0"/>
              </a:spcAft>
              <a:buNone/>
            </a:pPr>
            <a:r>
              <a:rPr lang="en">
                <a:latin typeface="Times New Roman"/>
                <a:ea typeface="Times New Roman"/>
                <a:cs typeface="Times New Roman"/>
                <a:sym typeface="Times New Roman"/>
              </a:rPr>
              <a:t>analysis or may provide an opportunity for substituting or rearranging blocks.</a:t>
            </a:r>
            <a:endParaRPr/>
          </a:p>
          <a:p>
            <a:pPr marL="0" lvl="0" indent="0" algn="l" rtl="0">
              <a:spcBef>
                <a:spcPts val="360"/>
              </a:spcBef>
              <a:spcAft>
                <a:spcPts val="0"/>
              </a:spcAft>
              <a:buNone/>
            </a:pPr>
            <a:endParaRPr>
              <a:latin typeface="Times New Roman"/>
              <a:ea typeface="Times New Roman"/>
              <a:cs typeface="Times New Roman"/>
              <a:sym typeface="Times New Roman"/>
            </a:endParaRPr>
          </a:p>
          <a:p>
            <a:pPr marL="0" lvl="0" indent="0" algn="l" rtl="0">
              <a:spcBef>
                <a:spcPts val="360"/>
              </a:spcBef>
              <a:spcAft>
                <a:spcPts val="0"/>
              </a:spcAft>
              <a:buNone/>
            </a:pPr>
            <a:r>
              <a:rPr lang="en">
                <a:latin typeface="Times New Roman"/>
                <a:ea typeface="Times New Roman"/>
                <a:cs typeface="Times New Roman"/>
                <a:sym typeface="Times New Roman"/>
              </a:rPr>
              <a:t>To overcome the security deficiencies of ECB, we would like a technique in</a:t>
            </a:r>
            <a:endParaRPr/>
          </a:p>
          <a:p>
            <a:pPr marL="0" lvl="0" indent="0" algn="l" rtl="0">
              <a:spcBef>
                <a:spcPts val="360"/>
              </a:spcBef>
              <a:spcAft>
                <a:spcPts val="0"/>
              </a:spcAft>
              <a:buNone/>
            </a:pPr>
            <a:r>
              <a:rPr lang="en">
                <a:latin typeface="Times New Roman"/>
                <a:ea typeface="Times New Roman"/>
                <a:cs typeface="Times New Roman"/>
                <a:sym typeface="Times New Roman"/>
              </a:rPr>
              <a:t>which the same plaintext block, if repeated, produces different ciphertext blocks.</a:t>
            </a:r>
            <a:endParaRPr/>
          </a:p>
          <a:p>
            <a:pPr marL="0" lvl="0" indent="0" algn="l" rtl="0">
              <a:spcBef>
                <a:spcPts val="36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111be71928f_2_29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a:solidFill>
                  <a:schemeClr val="dk1"/>
                </a:solidFill>
                <a:latin typeface="Arial"/>
                <a:ea typeface="Arial"/>
                <a:cs typeface="Arial"/>
                <a:sym typeface="Arial"/>
              </a:rPr>
              <a:t>32</a:t>
            </a:fld>
            <a:endParaRPr sz="1200">
              <a:solidFill>
                <a:schemeClr val="dk1"/>
              </a:solidFill>
              <a:latin typeface="Arial"/>
              <a:ea typeface="Arial"/>
              <a:cs typeface="Arial"/>
              <a:sym typeface="Arial"/>
            </a:endParaRPr>
          </a:p>
        </p:txBody>
      </p:sp>
      <p:sp>
        <p:nvSpPr>
          <p:cNvPr id="432" name="Google Shape;432;g111be71928f_2_2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33" name="Google Shape;433;g111be71928f_2_29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latin typeface="Times New Roman"/>
                <a:ea typeface="Times New Roman"/>
                <a:cs typeface="Times New Roman"/>
                <a:sym typeface="Times New Roman"/>
              </a:rPr>
              <a:t>In the cipher block chaining (CBC) mode (Figure 20.7), the input to the encryption algorithm is the XOR of the current plaintext block and the preceding ciphertext block; the same key is used for each block. In effect, we have chained together the processing of the sequence of plaintext blocks. The input to the encryption function for each plaintext block bears no fixed relationship to the plaintext block. Therefore, repeating patterns of </a:t>
            </a:r>
            <a:r>
              <a:rPr lang="en" i="1">
                <a:latin typeface="Times New Roman"/>
                <a:ea typeface="Times New Roman"/>
                <a:cs typeface="Times New Roman"/>
                <a:sym typeface="Times New Roman"/>
              </a:rPr>
              <a:t>b</a:t>
            </a:r>
            <a:r>
              <a:rPr lang="en">
                <a:latin typeface="Times New Roman"/>
                <a:ea typeface="Times New Roman"/>
                <a:cs typeface="Times New Roman"/>
                <a:sym typeface="Times New Roman"/>
              </a:rPr>
              <a:t> bits are not exposed. </a:t>
            </a:r>
            <a:endParaRPr/>
          </a:p>
          <a:p>
            <a:pPr marL="0" lvl="0" indent="0" algn="l" rtl="0">
              <a:spcBef>
                <a:spcPts val="360"/>
              </a:spcBef>
              <a:spcAft>
                <a:spcPts val="0"/>
              </a:spcAft>
              <a:buNone/>
            </a:pPr>
            <a:endParaRPr>
              <a:latin typeface="Times New Roman"/>
              <a:ea typeface="Times New Roman"/>
              <a:cs typeface="Times New Roman"/>
              <a:sym typeface="Times New Roman"/>
            </a:endParaRPr>
          </a:p>
          <a:p>
            <a:pPr marL="0" lvl="0" indent="0" algn="l" rtl="0">
              <a:spcBef>
                <a:spcPts val="360"/>
              </a:spcBef>
              <a:spcAft>
                <a:spcPts val="0"/>
              </a:spcAft>
              <a:buNone/>
            </a:pPr>
            <a:r>
              <a:rPr lang="en">
                <a:latin typeface="Times New Roman"/>
                <a:ea typeface="Times New Roman"/>
                <a:cs typeface="Times New Roman"/>
                <a:sym typeface="Times New Roman"/>
              </a:rPr>
              <a:t>For decryption, each cipher block is passed through the decryption algorithm. The result is XORed with the preceding ciphertext block to produce the plaintext block. To see that this works, we can write:</a:t>
            </a:r>
            <a:endParaRPr/>
          </a:p>
          <a:p>
            <a:pPr marL="0" lvl="0" indent="0" algn="ctr" rtl="0">
              <a:spcBef>
                <a:spcPts val="360"/>
              </a:spcBef>
              <a:spcAft>
                <a:spcPts val="0"/>
              </a:spcAft>
              <a:buNone/>
            </a:pPr>
            <a:r>
              <a:rPr lang="en" i="1">
                <a:latin typeface="Times New Roman"/>
                <a:ea typeface="Times New Roman"/>
                <a:cs typeface="Times New Roman"/>
                <a:sym typeface="Times New Roman"/>
              </a:rPr>
              <a:t>C</a:t>
            </a:r>
            <a:r>
              <a:rPr lang="en" i="1" baseline="-25000">
                <a:latin typeface="Times New Roman"/>
                <a:ea typeface="Times New Roman"/>
                <a:cs typeface="Times New Roman"/>
                <a:sym typeface="Times New Roman"/>
              </a:rPr>
              <a:t>j</a:t>
            </a:r>
            <a:r>
              <a:rPr lang="en">
                <a:latin typeface="Times New Roman"/>
                <a:ea typeface="Times New Roman"/>
                <a:cs typeface="Times New Roman"/>
                <a:sym typeface="Times New Roman"/>
              </a:rPr>
              <a:t> = E(</a:t>
            </a:r>
            <a:r>
              <a:rPr lang="en" i="1">
                <a:latin typeface="Times New Roman"/>
                <a:ea typeface="Times New Roman"/>
                <a:cs typeface="Times New Roman"/>
                <a:sym typeface="Times New Roman"/>
              </a:rPr>
              <a:t>K</a:t>
            </a:r>
            <a:r>
              <a:rPr lang="en">
                <a:latin typeface="Times New Roman"/>
                <a:ea typeface="Times New Roman"/>
                <a:cs typeface="Times New Roman"/>
                <a:sym typeface="Times New Roman"/>
              </a:rPr>
              <a:t>, [</a:t>
            </a:r>
            <a:r>
              <a:rPr lang="en" i="1">
                <a:latin typeface="Times New Roman"/>
                <a:ea typeface="Times New Roman"/>
                <a:cs typeface="Times New Roman"/>
                <a:sym typeface="Times New Roman"/>
              </a:rPr>
              <a:t>C</a:t>
            </a:r>
            <a:r>
              <a:rPr lang="en" i="1" baseline="-25000">
                <a:latin typeface="Times New Roman"/>
                <a:ea typeface="Times New Roman"/>
                <a:cs typeface="Times New Roman"/>
                <a:sym typeface="Times New Roman"/>
              </a:rPr>
              <a:t>j</a:t>
            </a:r>
            <a:r>
              <a:rPr lang="en" baseline="-25000">
                <a:latin typeface="Times New Roman"/>
                <a:ea typeface="Times New Roman"/>
                <a:cs typeface="Times New Roman"/>
                <a:sym typeface="Times New Roman"/>
              </a:rPr>
              <a:t>–1</a:t>
            </a:r>
            <a:r>
              <a:rPr lang="en">
                <a:latin typeface="Times New Roman"/>
                <a:ea typeface="Times New Roman"/>
                <a:cs typeface="Times New Roman"/>
                <a:sym typeface="Times New Roman"/>
              </a:rPr>
              <a:t> ⊕ </a:t>
            </a:r>
            <a:r>
              <a:rPr lang="en" i="1">
                <a:latin typeface="Times New Roman"/>
                <a:ea typeface="Times New Roman"/>
                <a:cs typeface="Times New Roman"/>
                <a:sym typeface="Times New Roman"/>
              </a:rPr>
              <a:t>P</a:t>
            </a:r>
            <a:r>
              <a:rPr lang="en" i="1" baseline="-25000">
                <a:latin typeface="Times New Roman"/>
                <a:ea typeface="Times New Roman"/>
                <a:cs typeface="Times New Roman"/>
                <a:sym typeface="Times New Roman"/>
              </a:rPr>
              <a:t>j</a:t>
            </a:r>
            <a:r>
              <a:rPr lang="en">
                <a:latin typeface="Times New Roman"/>
                <a:ea typeface="Times New Roman"/>
                <a:cs typeface="Times New Roman"/>
                <a:sym typeface="Times New Roman"/>
              </a:rPr>
              <a:t>])</a:t>
            </a:r>
            <a:endParaRPr/>
          </a:p>
          <a:p>
            <a:pPr marL="0" lvl="0" indent="0" algn="l" rtl="0">
              <a:spcBef>
                <a:spcPts val="360"/>
              </a:spcBef>
              <a:spcAft>
                <a:spcPts val="0"/>
              </a:spcAft>
              <a:buNone/>
            </a:pPr>
            <a:endParaRPr>
              <a:latin typeface="Times New Roman"/>
              <a:ea typeface="Times New Roman"/>
              <a:cs typeface="Times New Roman"/>
              <a:sym typeface="Times New Roman"/>
            </a:endParaRPr>
          </a:p>
          <a:p>
            <a:pPr marL="0" lvl="0" indent="0" algn="l" rtl="0">
              <a:spcBef>
                <a:spcPts val="360"/>
              </a:spcBef>
              <a:spcAft>
                <a:spcPts val="0"/>
              </a:spcAft>
              <a:buNone/>
            </a:pPr>
            <a:r>
              <a:rPr lang="en">
                <a:latin typeface="Times New Roman"/>
                <a:ea typeface="Times New Roman"/>
                <a:cs typeface="Times New Roman"/>
                <a:sym typeface="Times New Roman"/>
              </a:rPr>
              <a:t>where E[</a:t>
            </a:r>
            <a:r>
              <a:rPr lang="en" i="1">
                <a:latin typeface="Times New Roman"/>
                <a:ea typeface="Times New Roman"/>
                <a:cs typeface="Times New Roman"/>
                <a:sym typeface="Times New Roman"/>
              </a:rPr>
              <a:t>K</a:t>
            </a:r>
            <a:r>
              <a:rPr lang="en">
                <a:latin typeface="Times New Roman"/>
                <a:ea typeface="Times New Roman"/>
                <a:cs typeface="Times New Roman"/>
                <a:sym typeface="Times New Roman"/>
              </a:rPr>
              <a:t>, </a:t>
            </a:r>
            <a:r>
              <a:rPr lang="en" i="1">
                <a:latin typeface="Times New Roman"/>
                <a:ea typeface="Times New Roman"/>
                <a:cs typeface="Times New Roman"/>
                <a:sym typeface="Times New Roman"/>
              </a:rPr>
              <a:t>X</a:t>
            </a:r>
            <a:r>
              <a:rPr lang="en">
                <a:latin typeface="Times New Roman"/>
                <a:ea typeface="Times New Roman"/>
                <a:cs typeface="Times New Roman"/>
                <a:sym typeface="Times New Roman"/>
              </a:rPr>
              <a:t>] is the encryption of plaintext </a:t>
            </a:r>
            <a:r>
              <a:rPr lang="en" i="1">
                <a:latin typeface="Times New Roman"/>
                <a:ea typeface="Times New Roman"/>
                <a:cs typeface="Times New Roman"/>
                <a:sym typeface="Times New Roman"/>
              </a:rPr>
              <a:t>X</a:t>
            </a:r>
            <a:r>
              <a:rPr lang="en">
                <a:latin typeface="Times New Roman"/>
                <a:ea typeface="Times New Roman"/>
                <a:cs typeface="Times New Roman"/>
                <a:sym typeface="Times New Roman"/>
              </a:rPr>
              <a:t> using key </a:t>
            </a:r>
            <a:r>
              <a:rPr lang="en" i="1">
                <a:latin typeface="Times New Roman"/>
                <a:ea typeface="Times New Roman"/>
                <a:cs typeface="Times New Roman"/>
                <a:sym typeface="Times New Roman"/>
              </a:rPr>
              <a:t>K</a:t>
            </a:r>
            <a:r>
              <a:rPr lang="en">
                <a:latin typeface="Times New Roman"/>
                <a:ea typeface="Times New Roman"/>
                <a:cs typeface="Times New Roman"/>
                <a:sym typeface="Times New Roman"/>
              </a:rPr>
              <a:t>, and ⊕ is the exclusive-OR operation.</a:t>
            </a:r>
            <a:endParaRPr/>
          </a:p>
          <a:p>
            <a:pPr marL="0" lvl="0" indent="0" algn="l" rtl="0">
              <a:spcBef>
                <a:spcPts val="360"/>
              </a:spcBef>
              <a:spcAft>
                <a:spcPts val="0"/>
              </a:spcAft>
              <a:buNone/>
            </a:pPr>
            <a:endParaRPr>
              <a:latin typeface="Times New Roman"/>
              <a:ea typeface="Times New Roman"/>
              <a:cs typeface="Times New Roman"/>
              <a:sym typeface="Times New Roman"/>
            </a:endParaRPr>
          </a:p>
          <a:p>
            <a:pPr marL="0" lvl="0" indent="0" algn="l" rtl="0">
              <a:spcBef>
                <a:spcPts val="360"/>
              </a:spcBef>
              <a:spcAft>
                <a:spcPts val="0"/>
              </a:spcAft>
              <a:buNone/>
            </a:pPr>
            <a:r>
              <a:rPr lang="en">
                <a:latin typeface="Times New Roman"/>
                <a:ea typeface="Times New Roman"/>
                <a:cs typeface="Times New Roman"/>
                <a:sym typeface="Times New Roman"/>
              </a:rPr>
              <a:t>To produce the first block of ciphertext, an initialization vector (IV) is XORed with the first block of plaintext. On decryption, the IV is XORed with the output of the decryption algorithm to recover the first block of plaintext.</a:t>
            </a:r>
            <a:endParaRPr/>
          </a:p>
          <a:p>
            <a:pPr marL="0" lvl="0" indent="0" algn="l" rtl="0">
              <a:spcBef>
                <a:spcPts val="360"/>
              </a:spcBef>
              <a:spcAft>
                <a:spcPts val="0"/>
              </a:spcAft>
              <a:buNone/>
            </a:pPr>
            <a:endParaRPr>
              <a:latin typeface="Times New Roman"/>
              <a:ea typeface="Times New Roman"/>
              <a:cs typeface="Times New Roman"/>
              <a:sym typeface="Times New Roman"/>
            </a:endParaRPr>
          </a:p>
          <a:p>
            <a:pPr marL="0" lvl="0" indent="0" algn="l" rtl="0">
              <a:spcBef>
                <a:spcPts val="360"/>
              </a:spcBef>
              <a:spcAft>
                <a:spcPts val="0"/>
              </a:spcAft>
              <a:buNone/>
            </a:pPr>
            <a:r>
              <a:rPr lang="en">
                <a:latin typeface="Times New Roman"/>
                <a:ea typeface="Times New Roman"/>
                <a:cs typeface="Times New Roman"/>
                <a:sym typeface="Times New Roman"/>
              </a:rPr>
              <a:t>The IV must be known to both the sender and receiver. For maximum security, the IV should be protected as well as the key. This could be done by sending the IV using ECB encryption. One reason for protecting the IV is as follows: If an opponent is able to fool the receiver into using a different value for IV, then the opponent is able to invert selected bits in the first block of plaintext.</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111be71928f_2_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8" name="Google Shape;438;g111be71928f_2_3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111be71928f_2_30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a:solidFill>
                  <a:schemeClr val="dk1"/>
                </a:solidFill>
                <a:latin typeface="Arial"/>
                <a:ea typeface="Arial"/>
                <a:cs typeface="Arial"/>
                <a:sym typeface="Arial"/>
              </a:rPr>
              <a:t>34</a:t>
            </a:fld>
            <a:endParaRPr sz="1200">
              <a:solidFill>
                <a:schemeClr val="dk1"/>
              </a:solidFill>
              <a:latin typeface="Arial"/>
              <a:ea typeface="Arial"/>
              <a:cs typeface="Arial"/>
              <a:sym typeface="Arial"/>
            </a:endParaRPr>
          </a:p>
        </p:txBody>
      </p:sp>
      <p:sp>
        <p:nvSpPr>
          <p:cNvPr id="444" name="Google Shape;444;g111be71928f_2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45" name="Google Shape;445;g111be71928f_2_30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latin typeface="Times New Roman"/>
                <a:ea typeface="Times New Roman"/>
                <a:cs typeface="Times New Roman"/>
                <a:sym typeface="Times New Roman"/>
              </a:rPr>
              <a:t>It is possible to convert any block cipher into a stream cipher by using the cipher feedback (CFB) mode. A stream cipher eliminates the need to pad a message to be an integral number of blocks. It also can operate in real time. Thus, if a character stream is being transmitted, each character can be encrypted and transmitted immediately using a character-oriented stream cipher. </a:t>
            </a:r>
            <a:endParaRPr/>
          </a:p>
          <a:p>
            <a:pPr marL="0" lvl="0" indent="0" algn="l" rtl="0">
              <a:spcBef>
                <a:spcPts val="360"/>
              </a:spcBef>
              <a:spcAft>
                <a:spcPts val="0"/>
              </a:spcAft>
              <a:buNone/>
            </a:pPr>
            <a:endParaRPr>
              <a:latin typeface="Times New Roman"/>
              <a:ea typeface="Times New Roman"/>
              <a:cs typeface="Times New Roman"/>
              <a:sym typeface="Times New Roman"/>
            </a:endParaRPr>
          </a:p>
          <a:p>
            <a:pPr marL="0" lvl="0" indent="0" algn="l" rtl="0">
              <a:spcBef>
                <a:spcPts val="360"/>
              </a:spcBef>
              <a:spcAft>
                <a:spcPts val="0"/>
              </a:spcAft>
              <a:buNone/>
            </a:pPr>
            <a:r>
              <a:rPr lang="en">
                <a:latin typeface="Times New Roman"/>
                <a:ea typeface="Times New Roman"/>
                <a:cs typeface="Times New Roman"/>
                <a:sym typeface="Times New Roman"/>
              </a:rPr>
              <a:t>One desirable property of a stream cipher is that the ciphertext be of the same length as the plaintext. </a:t>
            </a:r>
            <a:r>
              <a:rPr lang="en" sz="1200" b="0" i="0" u="none" strike="noStrike">
                <a:solidFill>
                  <a:schemeClr val="dk1"/>
                </a:solidFill>
                <a:latin typeface="Times New Roman"/>
                <a:ea typeface="Times New Roman"/>
                <a:cs typeface="Times New Roman"/>
                <a:sym typeface="Times New Roman"/>
              </a:rPr>
              <a:t>Thus, if 8-bit characters are being transmitted, each character  should be encrypted using 8 bits. If more than 8 bits are used, transmission capacity is wasted.</a:t>
            </a:r>
            <a:endParaRPr>
              <a:latin typeface="Times New Roman"/>
              <a:ea typeface="Times New Roman"/>
              <a:cs typeface="Times New Roman"/>
              <a:sym typeface="Times New Roman"/>
            </a:endParaRPr>
          </a:p>
          <a:p>
            <a:pPr marL="0" lvl="0" indent="0" algn="l" rtl="0">
              <a:spcBef>
                <a:spcPts val="360"/>
              </a:spcBef>
              <a:spcAft>
                <a:spcPts val="0"/>
              </a:spcAft>
              <a:buNone/>
            </a:pPr>
            <a:endParaRPr>
              <a:latin typeface="Times New Roman"/>
              <a:ea typeface="Times New Roman"/>
              <a:cs typeface="Times New Roman"/>
              <a:sym typeface="Times New Roman"/>
            </a:endParaRPr>
          </a:p>
          <a:p>
            <a:pPr marL="0" lvl="0" indent="0" algn="l" rtl="0">
              <a:spcBef>
                <a:spcPts val="360"/>
              </a:spcBef>
              <a:spcAft>
                <a:spcPts val="0"/>
              </a:spcAft>
              <a:buNone/>
            </a:pPr>
            <a:r>
              <a:rPr lang="en">
                <a:latin typeface="Times New Roman"/>
                <a:ea typeface="Times New Roman"/>
                <a:cs typeface="Times New Roman"/>
                <a:sym typeface="Times New Roman"/>
              </a:rPr>
              <a:t>Figure 20.8 depicts the CFB scheme. In the figure, it is assumed that the unit of transmission is </a:t>
            </a:r>
            <a:r>
              <a:rPr lang="en" i="1">
                <a:latin typeface="Times New Roman"/>
                <a:ea typeface="Times New Roman"/>
                <a:cs typeface="Times New Roman"/>
                <a:sym typeface="Times New Roman"/>
              </a:rPr>
              <a:t>s</a:t>
            </a:r>
            <a:r>
              <a:rPr lang="en">
                <a:latin typeface="Times New Roman"/>
                <a:ea typeface="Times New Roman"/>
                <a:cs typeface="Times New Roman"/>
                <a:sym typeface="Times New Roman"/>
              </a:rPr>
              <a:t> bits; a common value is </a:t>
            </a:r>
            <a:r>
              <a:rPr lang="en" i="1">
                <a:latin typeface="Times New Roman"/>
                <a:ea typeface="Times New Roman"/>
                <a:cs typeface="Times New Roman"/>
                <a:sym typeface="Times New Roman"/>
              </a:rPr>
              <a:t>s</a:t>
            </a:r>
            <a:r>
              <a:rPr lang="en">
                <a:latin typeface="Times New Roman"/>
                <a:ea typeface="Times New Roman"/>
                <a:cs typeface="Times New Roman"/>
                <a:sym typeface="Times New Roman"/>
              </a:rPr>
              <a:t> = 8. As with CBC, the units of plaintext are chained together </a:t>
            </a:r>
            <a:r>
              <a:rPr lang="en" sz="1200" b="0" i="0" u="none" strike="noStrike">
                <a:solidFill>
                  <a:schemeClr val="dk1"/>
                </a:solidFill>
                <a:latin typeface="Times New Roman"/>
                <a:ea typeface="Times New Roman"/>
                <a:cs typeface="Times New Roman"/>
                <a:sym typeface="Times New Roman"/>
              </a:rPr>
              <a:t> so that the ciphertext of any plaintext unit is a function of</a:t>
            </a:r>
            <a:endParaRPr/>
          </a:p>
          <a:p>
            <a:pPr marL="0" lvl="0" indent="0" algn="l" rtl="0">
              <a:spcBef>
                <a:spcPts val="360"/>
              </a:spcBef>
              <a:spcAft>
                <a:spcPts val="0"/>
              </a:spcAft>
              <a:buNone/>
            </a:pPr>
            <a:r>
              <a:rPr lang="en" sz="1200" b="0" i="0" u="none" strike="noStrike">
                <a:solidFill>
                  <a:schemeClr val="dk1"/>
                </a:solidFill>
                <a:latin typeface="Times New Roman"/>
                <a:ea typeface="Times New Roman"/>
                <a:cs typeface="Times New Roman"/>
                <a:sym typeface="Times New Roman"/>
              </a:rPr>
              <a:t>all the preceding plaintext.</a:t>
            </a:r>
            <a:endParaRPr>
              <a:latin typeface="Times New Roman"/>
              <a:ea typeface="Times New Roman"/>
              <a:cs typeface="Times New Roman"/>
              <a:sym typeface="Times New Roman"/>
            </a:endParaRPr>
          </a:p>
          <a:p>
            <a:pPr marL="0" lvl="0" indent="0" algn="l" rtl="0">
              <a:spcBef>
                <a:spcPts val="360"/>
              </a:spcBef>
              <a:spcAft>
                <a:spcPts val="0"/>
              </a:spcAft>
              <a:buNone/>
            </a:pPr>
            <a:endParaRPr>
              <a:latin typeface="Times New Roman"/>
              <a:ea typeface="Times New Roman"/>
              <a:cs typeface="Times New Roman"/>
              <a:sym typeface="Times New Roman"/>
            </a:endParaRPr>
          </a:p>
          <a:p>
            <a:pPr marL="0" lvl="0" indent="0" algn="l" rtl="0">
              <a:spcBef>
                <a:spcPts val="360"/>
              </a:spcBef>
              <a:spcAft>
                <a:spcPts val="0"/>
              </a:spcAft>
              <a:buNone/>
            </a:pPr>
            <a:r>
              <a:rPr lang="en" sz="1200" b="0" i="0" u="none" strike="noStrike">
                <a:solidFill>
                  <a:schemeClr val="dk1"/>
                </a:solidFill>
                <a:latin typeface="Times New Roman"/>
                <a:ea typeface="Times New Roman"/>
                <a:cs typeface="Times New Roman"/>
                <a:sym typeface="Times New Roman"/>
              </a:rPr>
              <a:t> First, consider encryption. T</a:t>
            </a:r>
            <a:r>
              <a:rPr lang="en">
                <a:latin typeface="Times New Roman"/>
                <a:ea typeface="Times New Roman"/>
                <a:cs typeface="Times New Roman"/>
                <a:sym typeface="Times New Roman"/>
              </a:rPr>
              <a:t>he input to the encryption function is a </a:t>
            </a:r>
            <a:r>
              <a:rPr lang="en" i="1">
                <a:latin typeface="Times New Roman"/>
                <a:ea typeface="Times New Roman"/>
                <a:cs typeface="Times New Roman"/>
                <a:sym typeface="Times New Roman"/>
              </a:rPr>
              <a:t>b</a:t>
            </a:r>
            <a:r>
              <a:rPr lang="en">
                <a:latin typeface="Times New Roman"/>
                <a:ea typeface="Times New Roman"/>
                <a:cs typeface="Times New Roman"/>
                <a:sym typeface="Times New Roman"/>
              </a:rPr>
              <a:t>-bit shift register that is initially set to some initialization vector (IV). The leftmost (most significant) </a:t>
            </a:r>
            <a:r>
              <a:rPr lang="en" i="1">
                <a:latin typeface="Times New Roman"/>
                <a:ea typeface="Times New Roman"/>
                <a:cs typeface="Times New Roman"/>
                <a:sym typeface="Times New Roman"/>
              </a:rPr>
              <a:t>s</a:t>
            </a:r>
            <a:r>
              <a:rPr lang="en">
                <a:latin typeface="Times New Roman"/>
                <a:ea typeface="Times New Roman"/>
                <a:cs typeface="Times New Roman"/>
                <a:sym typeface="Times New Roman"/>
              </a:rPr>
              <a:t> bits of the output of the encryption function are XORed with the first unit of plaintext </a:t>
            </a:r>
            <a:r>
              <a:rPr lang="en" i="1">
                <a:latin typeface="Times New Roman"/>
                <a:ea typeface="Times New Roman"/>
                <a:cs typeface="Times New Roman"/>
                <a:sym typeface="Times New Roman"/>
              </a:rPr>
              <a:t>P</a:t>
            </a:r>
            <a:r>
              <a:rPr lang="en" baseline="-25000">
                <a:latin typeface="Times New Roman"/>
                <a:ea typeface="Times New Roman"/>
                <a:cs typeface="Times New Roman"/>
                <a:sym typeface="Times New Roman"/>
              </a:rPr>
              <a:t>1</a:t>
            </a:r>
            <a:r>
              <a:rPr lang="en">
                <a:latin typeface="Times New Roman"/>
                <a:ea typeface="Times New Roman"/>
                <a:cs typeface="Times New Roman"/>
                <a:sym typeface="Times New Roman"/>
              </a:rPr>
              <a:t> to produce the first unit of ciphertext </a:t>
            </a:r>
            <a:r>
              <a:rPr lang="en" i="1">
                <a:latin typeface="Times New Roman"/>
                <a:ea typeface="Times New Roman"/>
                <a:cs typeface="Times New Roman"/>
                <a:sym typeface="Times New Roman"/>
              </a:rPr>
              <a:t>C</a:t>
            </a:r>
            <a:r>
              <a:rPr lang="en" baseline="-25000">
                <a:latin typeface="Times New Roman"/>
                <a:ea typeface="Times New Roman"/>
                <a:cs typeface="Times New Roman"/>
                <a:sym typeface="Times New Roman"/>
              </a:rPr>
              <a:t>1</a:t>
            </a:r>
            <a:r>
              <a:rPr lang="en">
                <a:latin typeface="Times New Roman"/>
                <a:ea typeface="Times New Roman"/>
                <a:cs typeface="Times New Roman"/>
                <a:sym typeface="Times New Roman"/>
              </a:rPr>
              <a:t>, which is then transmitted. In addition, the contents of the shift register are shifted left by </a:t>
            </a:r>
            <a:r>
              <a:rPr lang="en" i="1">
                <a:latin typeface="Times New Roman"/>
                <a:ea typeface="Times New Roman"/>
                <a:cs typeface="Times New Roman"/>
                <a:sym typeface="Times New Roman"/>
              </a:rPr>
              <a:t>s</a:t>
            </a:r>
            <a:r>
              <a:rPr lang="en">
                <a:latin typeface="Times New Roman"/>
                <a:ea typeface="Times New Roman"/>
                <a:cs typeface="Times New Roman"/>
                <a:sym typeface="Times New Roman"/>
              </a:rPr>
              <a:t> bits and </a:t>
            </a:r>
            <a:r>
              <a:rPr lang="en" i="1">
                <a:latin typeface="Times New Roman"/>
                <a:ea typeface="Times New Roman"/>
                <a:cs typeface="Times New Roman"/>
                <a:sym typeface="Times New Roman"/>
              </a:rPr>
              <a:t>C</a:t>
            </a:r>
            <a:r>
              <a:rPr lang="en" baseline="-25000">
                <a:latin typeface="Times New Roman"/>
                <a:ea typeface="Times New Roman"/>
                <a:cs typeface="Times New Roman"/>
                <a:sym typeface="Times New Roman"/>
              </a:rPr>
              <a:t>1</a:t>
            </a:r>
            <a:r>
              <a:rPr lang="en">
                <a:latin typeface="Times New Roman"/>
                <a:ea typeface="Times New Roman"/>
                <a:cs typeface="Times New Roman"/>
                <a:sym typeface="Times New Roman"/>
              </a:rPr>
              <a:t> is placed in the rightmost (least significant) </a:t>
            </a:r>
            <a:r>
              <a:rPr lang="en" i="1">
                <a:latin typeface="Times New Roman"/>
                <a:ea typeface="Times New Roman"/>
                <a:cs typeface="Times New Roman"/>
                <a:sym typeface="Times New Roman"/>
              </a:rPr>
              <a:t>s</a:t>
            </a:r>
            <a:r>
              <a:rPr lang="en">
                <a:latin typeface="Times New Roman"/>
                <a:ea typeface="Times New Roman"/>
                <a:cs typeface="Times New Roman"/>
                <a:sym typeface="Times New Roman"/>
              </a:rPr>
              <a:t> bits of the shift register. This process continues until all plaintext units have been encrypted. </a:t>
            </a:r>
            <a:endParaRPr/>
          </a:p>
          <a:p>
            <a:pPr marL="0" lvl="0" indent="0" algn="l" rtl="0">
              <a:spcBef>
                <a:spcPts val="360"/>
              </a:spcBef>
              <a:spcAft>
                <a:spcPts val="0"/>
              </a:spcAft>
              <a:buNone/>
            </a:pPr>
            <a:endParaRPr>
              <a:latin typeface="Times New Roman"/>
              <a:ea typeface="Times New Roman"/>
              <a:cs typeface="Times New Roman"/>
              <a:sym typeface="Times New Roman"/>
            </a:endParaRPr>
          </a:p>
          <a:p>
            <a:pPr marL="0" lvl="0" indent="0" algn="l" rtl="0">
              <a:spcBef>
                <a:spcPts val="360"/>
              </a:spcBef>
              <a:spcAft>
                <a:spcPts val="0"/>
              </a:spcAft>
              <a:buNone/>
            </a:pPr>
            <a:r>
              <a:rPr lang="en">
                <a:latin typeface="Times New Roman"/>
                <a:ea typeface="Times New Roman"/>
                <a:cs typeface="Times New Roman"/>
                <a:sym typeface="Times New Roman"/>
              </a:rPr>
              <a:t>For decryption, the same scheme is used, except that the received ciphertext unit is XORed with the output of the encryption function to produce the plaintext unit. Note that it is the </a:t>
            </a:r>
            <a:r>
              <a:rPr lang="en" i="1">
                <a:latin typeface="Times New Roman"/>
                <a:ea typeface="Times New Roman"/>
                <a:cs typeface="Times New Roman"/>
                <a:sym typeface="Times New Roman"/>
              </a:rPr>
              <a:t>encryption</a:t>
            </a:r>
            <a:r>
              <a:rPr lang="en">
                <a:latin typeface="Times New Roman"/>
                <a:ea typeface="Times New Roman"/>
                <a:cs typeface="Times New Roman"/>
                <a:sym typeface="Times New Roman"/>
              </a:rPr>
              <a:t> function that is used, not the decryption function. This is easily explained. Let S</a:t>
            </a:r>
            <a:r>
              <a:rPr lang="en" i="1" baseline="-25000">
                <a:latin typeface="Times New Roman"/>
                <a:ea typeface="Times New Roman"/>
                <a:cs typeface="Times New Roman"/>
                <a:sym typeface="Times New Roman"/>
              </a:rPr>
              <a:t>s</a:t>
            </a:r>
            <a:r>
              <a:rPr lang="en">
                <a:latin typeface="Times New Roman"/>
                <a:ea typeface="Times New Roman"/>
                <a:cs typeface="Times New Roman"/>
                <a:sym typeface="Times New Roman"/>
              </a:rPr>
              <a:t>(</a:t>
            </a:r>
            <a:r>
              <a:rPr lang="en" i="1">
                <a:latin typeface="Times New Roman"/>
                <a:ea typeface="Times New Roman"/>
                <a:cs typeface="Times New Roman"/>
                <a:sym typeface="Times New Roman"/>
              </a:rPr>
              <a:t>X</a:t>
            </a:r>
            <a:r>
              <a:rPr lang="en">
                <a:latin typeface="Times New Roman"/>
                <a:ea typeface="Times New Roman"/>
                <a:cs typeface="Times New Roman"/>
                <a:sym typeface="Times New Roman"/>
              </a:rPr>
              <a:t>) be defined as the most significant </a:t>
            </a:r>
            <a:r>
              <a:rPr lang="en" i="1">
                <a:latin typeface="Times New Roman"/>
                <a:ea typeface="Times New Roman"/>
                <a:cs typeface="Times New Roman"/>
                <a:sym typeface="Times New Roman"/>
              </a:rPr>
              <a:t>s</a:t>
            </a:r>
            <a:r>
              <a:rPr lang="en">
                <a:latin typeface="Times New Roman"/>
                <a:ea typeface="Times New Roman"/>
                <a:cs typeface="Times New Roman"/>
                <a:sym typeface="Times New Roman"/>
              </a:rPr>
              <a:t> bits of </a:t>
            </a:r>
            <a:r>
              <a:rPr lang="en" i="1">
                <a:latin typeface="Times New Roman"/>
                <a:ea typeface="Times New Roman"/>
                <a:cs typeface="Times New Roman"/>
                <a:sym typeface="Times New Roman"/>
              </a:rPr>
              <a:t>X</a:t>
            </a:r>
            <a:r>
              <a:rPr lang="en">
                <a:latin typeface="Times New Roman"/>
                <a:ea typeface="Times New Roman"/>
                <a:cs typeface="Times New Roman"/>
                <a:sym typeface="Times New Roman"/>
              </a:rPr>
              <a:t>. Then</a:t>
            </a:r>
            <a:endParaRPr/>
          </a:p>
          <a:p>
            <a:pPr marL="0" lvl="0" indent="0" algn="l" rtl="0">
              <a:spcBef>
                <a:spcPts val="360"/>
              </a:spcBef>
              <a:spcAft>
                <a:spcPts val="0"/>
              </a:spcAft>
              <a:buNone/>
            </a:pPr>
            <a:endParaRPr i="1">
              <a:latin typeface="Times New Roman"/>
              <a:ea typeface="Times New Roman"/>
              <a:cs typeface="Times New Roman"/>
              <a:sym typeface="Times New Roman"/>
            </a:endParaRPr>
          </a:p>
          <a:p>
            <a:pPr marL="0" lvl="0" indent="0" algn="l" rtl="0">
              <a:spcBef>
                <a:spcPts val="360"/>
              </a:spcBef>
              <a:spcAft>
                <a:spcPts val="0"/>
              </a:spcAft>
              <a:buNone/>
            </a:pPr>
            <a:r>
              <a:rPr lang="en" i="1">
                <a:latin typeface="Times New Roman"/>
                <a:ea typeface="Times New Roman"/>
                <a:cs typeface="Times New Roman"/>
                <a:sym typeface="Times New Roman"/>
              </a:rPr>
              <a:t>C</a:t>
            </a:r>
            <a:r>
              <a:rPr lang="en" baseline="-25000">
                <a:latin typeface="Times New Roman"/>
                <a:ea typeface="Times New Roman"/>
                <a:cs typeface="Times New Roman"/>
                <a:sym typeface="Times New Roman"/>
              </a:rPr>
              <a:t>1</a:t>
            </a:r>
            <a:r>
              <a:rPr lang="en">
                <a:latin typeface="Times New Roman"/>
                <a:ea typeface="Times New Roman"/>
                <a:cs typeface="Times New Roman"/>
                <a:sym typeface="Times New Roman"/>
              </a:rPr>
              <a:t> = </a:t>
            </a:r>
            <a:r>
              <a:rPr lang="en" i="1">
                <a:latin typeface="Times New Roman"/>
                <a:ea typeface="Times New Roman"/>
                <a:cs typeface="Times New Roman"/>
                <a:sym typeface="Times New Roman"/>
              </a:rPr>
              <a:t>P</a:t>
            </a:r>
            <a:r>
              <a:rPr lang="en" baseline="-25000">
                <a:latin typeface="Times New Roman"/>
                <a:ea typeface="Times New Roman"/>
                <a:cs typeface="Times New Roman"/>
                <a:sym typeface="Times New Roman"/>
              </a:rPr>
              <a:t>1</a:t>
            </a:r>
            <a:r>
              <a:rPr lang="en">
                <a:latin typeface="Times New Roman"/>
                <a:ea typeface="Times New Roman"/>
                <a:cs typeface="Times New Roman"/>
                <a:sym typeface="Times New Roman"/>
              </a:rPr>
              <a:t> ⊕ S</a:t>
            </a:r>
            <a:r>
              <a:rPr lang="en" i="1" baseline="-25000">
                <a:latin typeface="Times New Roman"/>
                <a:ea typeface="Times New Roman"/>
                <a:cs typeface="Times New Roman"/>
                <a:sym typeface="Times New Roman"/>
              </a:rPr>
              <a:t>s</a:t>
            </a:r>
            <a:r>
              <a:rPr lang="en">
                <a:latin typeface="Times New Roman"/>
                <a:ea typeface="Times New Roman"/>
                <a:cs typeface="Times New Roman"/>
                <a:sym typeface="Times New Roman"/>
              </a:rPr>
              <a:t>[E(</a:t>
            </a:r>
            <a:r>
              <a:rPr lang="en" i="1">
                <a:latin typeface="Times New Roman"/>
                <a:ea typeface="Times New Roman"/>
                <a:cs typeface="Times New Roman"/>
                <a:sym typeface="Times New Roman"/>
              </a:rPr>
              <a:t>K</a:t>
            </a:r>
            <a:r>
              <a:rPr lang="en">
                <a:latin typeface="Times New Roman"/>
                <a:ea typeface="Times New Roman"/>
                <a:cs typeface="Times New Roman"/>
                <a:sym typeface="Times New Roman"/>
              </a:rPr>
              <a:t>, IV)]</a:t>
            </a:r>
            <a:endParaRPr/>
          </a:p>
          <a:p>
            <a:pPr marL="0" lvl="0" indent="0" algn="ctr" rtl="0">
              <a:spcBef>
                <a:spcPts val="360"/>
              </a:spcBef>
              <a:spcAft>
                <a:spcPts val="0"/>
              </a:spcAft>
              <a:buNone/>
            </a:pPr>
            <a:endParaRPr>
              <a:latin typeface="Times New Roman"/>
              <a:ea typeface="Times New Roman"/>
              <a:cs typeface="Times New Roman"/>
              <a:sym typeface="Times New Roman"/>
            </a:endParaRPr>
          </a:p>
          <a:p>
            <a:pPr marL="0" lvl="0" indent="0" algn="l" rtl="0">
              <a:spcBef>
                <a:spcPts val="360"/>
              </a:spcBef>
              <a:spcAft>
                <a:spcPts val="0"/>
              </a:spcAft>
              <a:buNone/>
            </a:pPr>
            <a:r>
              <a:rPr lang="en">
                <a:latin typeface="Times New Roman"/>
                <a:ea typeface="Times New Roman"/>
                <a:cs typeface="Times New Roman"/>
                <a:sym typeface="Times New Roman"/>
              </a:rPr>
              <a:t>Therefore</a:t>
            </a:r>
            <a:endParaRPr/>
          </a:p>
          <a:p>
            <a:pPr marL="0" lvl="0" indent="0" algn="l" rtl="0">
              <a:spcBef>
                <a:spcPts val="360"/>
              </a:spcBef>
              <a:spcAft>
                <a:spcPts val="0"/>
              </a:spcAft>
              <a:buNone/>
            </a:pPr>
            <a:endParaRPr>
              <a:latin typeface="Times New Roman"/>
              <a:ea typeface="Times New Roman"/>
              <a:cs typeface="Times New Roman"/>
              <a:sym typeface="Times New Roman"/>
            </a:endParaRPr>
          </a:p>
          <a:p>
            <a:pPr marL="0" marR="0" lvl="0" indent="0" algn="l" rtl="0">
              <a:lnSpc>
                <a:spcPct val="100000"/>
              </a:lnSpc>
              <a:spcBef>
                <a:spcPts val="360"/>
              </a:spcBef>
              <a:spcAft>
                <a:spcPts val="0"/>
              </a:spcAft>
              <a:buClr>
                <a:schemeClr val="dk1"/>
              </a:buClr>
              <a:buSzPts val="1200"/>
              <a:buFont typeface="Times New Roman"/>
              <a:buNone/>
            </a:pPr>
            <a:r>
              <a:rPr lang="en" i="1">
                <a:latin typeface="Times New Roman"/>
                <a:ea typeface="Times New Roman"/>
                <a:cs typeface="Times New Roman"/>
                <a:sym typeface="Times New Roman"/>
              </a:rPr>
              <a:t>P</a:t>
            </a:r>
            <a:r>
              <a:rPr lang="en" baseline="-25000">
                <a:latin typeface="Times New Roman"/>
                <a:ea typeface="Times New Roman"/>
                <a:cs typeface="Times New Roman"/>
                <a:sym typeface="Times New Roman"/>
              </a:rPr>
              <a:t>1</a:t>
            </a:r>
            <a:r>
              <a:rPr lang="en">
                <a:latin typeface="Times New Roman"/>
                <a:ea typeface="Times New Roman"/>
                <a:cs typeface="Times New Roman"/>
                <a:sym typeface="Times New Roman"/>
              </a:rPr>
              <a:t> = </a:t>
            </a:r>
            <a:r>
              <a:rPr lang="en" i="1">
                <a:latin typeface="Times New Roman"/>
                <a:ea typeface="Times New Roman"/>
                <a:cs typeface="Times New Roman"/>
                <a:sym typeface="Times New Roman"/>
              </a:rPr>
              <a:t>C</a:t>
            </a:r>
            <a:r>
              <a:rPr lang="en" baseline="-25000">
                <a:latin typeface="Times New Roman"/>
                <a:ea typeface="Times New Roman"/>
                <a:cs typeface="Times New Roman"/>
                <a:sym typeface="Times New Roman"/>
              </a:rPr>
              <a:t>1</a:t>
            </a:r>
            <a:r>
              <a:rPr lang="en">
                <a:latin typeface="Times New Roman"/>
                <a:ea typeface="Times New Roman"/>
                <a:cs typeface="Times New Roman"/>
                <a:sym typeface="Times New Roman"/>
              </a:rPr>
              <a:t> ⊕ S</a:t>
            </a:r>
            <a:r>
              <a:rPr lang="en" i="1" baseline="-25000">
                <a:latin typeface="Times New Roman"/>
                <a:ea typeface="Times New Roman"/>
                <a:cs typeface="Times New Roman"/>
                <a:sym typeface="Times New Roman"/>
              </a:rPr>
              <a:t>s</a:t>
            </a:r>
            <a:r>
              <a:rPr lang="en">
                <a:latin typeface="Times New Roman"/>
                <a:ea typeface="Times New Roman"/>
                <a:cs typeface="Times New Roman"/>
                <a:sym typeface="Times New Roman"/>
              </a:rPr>
              <a:t>[E(</a:t>
            </a:r>
            <a:r>
              <a:rPr lang="en" i="1">
                <a:latin typeface="Times New Roman"/>
                <a:ea typeface="Times New Roman"/>
                <a:cs typeface="Times New Roman"/>
                <a:sym typeface="Times New Roman"/>
              </a:rPr>
              <a:t>K</a:t>
            </a:r>
            <a:r>
              <a:rPr lang="en">
                <a:latin typeface="Times New Roman"/>
                <a:ea typeface="Times New Roman"/>
                <a:cs typeface="Times New Roman"/>
                <a:sym typeface="Times New Roman"/>
              </a:rPr>
              <a:t>, IV)]</a:t>
            </a:r>
            <a:endParaRPr/>
          </a:p>
          <a:p>
            <a:pPr marL="0" lvl="0" indent="0" algn="l" rtl="0">
              <a:spcBef>
                <a:spcPts val="360"/>
              </a:spcBef>
              <a:spcAft>
                <a:spcPts val="0"/>
              </a:spcAft>
              <a:buNone/>
            </a:pPr>
            <a:endParaRPr>
              <a:latin typeface="Times New Roman"/>
              <a:ea typeface="Times New Roman"/>
              <a:cs typeface="Times New Roman"/>
              <a:sym typeface="Times New Roman"/>
            </a:endParaRPr>
          </a:p>
          <a:p>
            <a:pPr marL="0" lvl="0" indent="0" algn="l" rtl="0">
              <a:spcBef>
                <a:spcPts val="360"/>
              </a:spcBef>
              <a:spcAft>
                <a:spcPts val="0"/>
              </a:spcAft>
              <a:buNone/>
            </a:pPr>
            <a:r>
              <a:rPr lang="en" sz="1200" b="0" i="0" u="none" strike="noStrike">
                <a:solidFill>
                  <a:schemeClr val="dk1"/>
                </a:solidFill>
                <a:latin typeface="Times New Roman"/>
                <a:ea typeface="Times New Roman"/>
                <a:cs typeface="Times New Roman"/>
                <a:sym typeface="Times New Roman"/>
              </a:rPr>
              <a:t> The same reasoning holds for subsequent steps in the process.</a:t>
            </a:r>
            <a:endParaRPr>
              <a:latin typeface="Times New Roman"/>
              <a:ea typeface="Times New Roman"/>
              <a:cs typeface="Times New Roman"/>
              <a:sym typeface="Times New Roman"/>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111be71928f_2_3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a:solidFill>
                  <a:schemeClr val="dk1"/>
                </a:solidFill>
                <a:latin typeface="Arial"/>
                <a:ea typeface="Arial"/>
                <a:cs typeface="Arial"/>
                <a:sym typeface="Arial"/>
              </a:rPr>
              <a:t>35</a:t>
            </a:fld>
            <a:endParaRPr sz="1200">
              <a:solidFill>
                <a:schemeClr val="dk1"/>
              </a:solidFill>
              <a:latin typeface="Arial"/>
              <a:ea typeface="Arial"/>
              <a:cs typeface="Arial"/>
              <a:sym typeface="Arial"/>
            </a:endParaRPr>
          </a:p>
        </p:txBody>
      </p:sp>
      <p:sp>
        <p:nvSpPr>
          <p:cNvPr id="450" name="Google Shape;450;g111be71928f_2_3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51" name="Google Shape;451;g111be71928f_2_3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0">
                <a:latin typeface="Times New Roman"/>
                <a:ea typeface="Times New Roman"/>
                <a:cs typeface="Times New Roman"/>
                <a:sym typeface="Times New Roman"/>
              </a:rPr>
              <a:t>For symmetric encryption to work, the two parties to an exchange must share the</a:t>
            </a:r>
            <a:endParaRPr/>
          </a:p>
          <a:p>
            <a:pPr marL="0" lvl="0" indent="0" algn="l" rtl="0">
              <a:spcBef>
                <a:spcPts val="360"/>
              </a:spcBef>
              <a:spcAft>
                <a:spcPts val="0"/>
              </a:spcAft>
              <a:buNone/>
            </a:pPr>
            <a:r>
              <a:rPr lang="en" b="0">
                <a:latin typeface="Times New Roman"/>
                <a:ea typeface="Times New Roman"/>
                <a:cs typeface="Times New Roman"/>
                <a:sym typeface="Times New Roman"/>
              </a:rPr>
              <a:t>same key, and that key must be protected from access by others. Furthermore, frequent</a:t>
            </a:r>
            <a:endParaRPr/>
          </a:p>
          <a:p>
            <a:pPr marL="0" lvl="0" indent="0" algn="l" rtl="0">
              <a:spcBef>
                <a:spcPts val="360"/>
              </a:spcBef>
              <a:spcAft>
                <a:spcPts val="0"/>
              </a:spcAft>
              <a:buNone/>
            </a:pPr>
            <a:r>
              <a:rPr lang="en" b="0">
                <a:latin typeface="Times New Roman"/>
                <a:ea typeface="Times New Roman"/>
                <a:cs typeface="Times New Roman"/>
                <a:sym typeface="Times New Roman"/>
              </a:rPr>
              <a:t>key changes are usually desirable to limit the amount of data compromised if</a:t>
            </a:r>
            <a:endParaRPr/>
          </a:p>
          <a:p>
            <a:pPr marL="0" lvl="0" indent="0" algn="l" rtl="0">
              <a:spcBef>
                <a:spcPts val="360"/>
              </a:spcBef>
              <a:spcAft>
                <a:spcPts val="0"/>
              </a:spcAft>
              <a:buNone/>
            </a:pPr>
            <a:r>
              <a:rPr lang="en" b="0">
                <a:latin typeface="Times New Roman"/>
                <a:ea typeface="Times New Roman"/>
                <a:cs typeface="Times New Roman"/>
                <a:sym typeface="Times New Roman"/>
              </a:rPr>
              <a:t>an attacker learns the key. Therefore, the strength of any cryptographic system rests</a:t>
            </a:r>
            <a:endParaRPr/>
          </a:p>
          <a:p>
            <a:pPr marL="0" lvl="0" indent="0" algn="l" rtl="0">
              <a:spcBef>
                <a:spcPts val="360"/>
              </a:spcBef>
              <a:spcAft>
                <a:spcPts val="0"/>
              </a:spcAft>
              <a:buNone/>
            </a:pPr>
            <a:r>
              <a:rPr lang="en" b="0">
                <a:latin typeface="Times New Roman"/>
                <a:ea typeface="Times New Roman"/>
                <a:cs typeface="Times New Roman"/>
                <a:sym typeface="Times New Roman"/>
              </a:rPr>
              <a:t>with the key distribution technique, a term that refers to the means of delivering a</a:t>
            </a:r>
            <a:endParaRPr/>
          </a:p>
          <a:p>
            <a:pPr marL="0" lvl="0" indent="0" algn="l" rtl="0">
              <a:spcBef>
                <a:spcPts val="360"/>
              </a:spcBef>
              <a:spcAft>
                <a:spcPts val="0"/>
              </a:spcAft>
              <a:buNone/>
            </a:pPr>
            <a:r>
              <a:rPr lang="en" b="0">
                <a:latin typeface="Times New Roman"/>
                <a:ea typeface="Times New Roman"/>
                <a:cs typeface="Times New Roman"/>
                <a:sym typeface="Times New Roman"/>
              </a:rPr>
              <a:t>key to two parties that wish to exchange data, without allowing others to see the</a:t>
            </a:r>
            <a:endParaRPr/>
          </a:p>
          <a:p>
            <a:pPr marL="0" lvl="0" indent="0" algn="l" rtl="0">
              <a:spcBef>
                <a:spcPts val="360"/>
              </a:spcBef>
              <a:spcAft>
                <a:spcPts val="0"/>
              </a:spcAft>
              <a:buNone/>
            </a:pPr>
            <a:r>
              <a:rPr lang="en" b="0">
                <a:latin typeface="Times New Roman"/>
                <a:ea typeface="Times New Roman"/>
                <a:cs typeface="Times New Roman"/>
                <a:sym typeface="Times New Roman"/>
              </a:rPr>
              <a:t>key. Key distribution can be achieved in a number of ways. For two parties A and B,</a:t>
            </a:r>
            <a:endParaRPr/>
          </a:p>
          <a:p>
            <a:pPr marL="0" lvl="0" indent="0" algn="l" rtl="0">
              <a:spcBef>
                <a:spcPts val="360"/>
              </a:spcBef>
              <a:spcAft>
                <a:spcPts val="0"/>
              </a:spcAft>
              <a:buNone/>
            </a:pPr>
            <a:endParaRPr b="0">
              <a:latin typeface="Times New Roman"/>
              <a:ea typeface="Times New Roman"/>
              <a:cs typeface="Times New Roman"/>
              <a:sym typeface="Times New Roman"/>
            </a:endParaRPr>
          </a:p>
          <a:p>
            <a:pPr marL="0" lvl="0" indent="0" algn="l" rtl="0">
              <a:spcBef>
                <a:spcPts val="360"/>
              </a:spcBef>
              <a:spcAft>
                <a:spcPts val="0"/>
              </a:spcAft>
              <a:buNone/>
            </a:pPr>
            <a:r>
              <a:rPr lang="en" b="0">
                <a:latin typeface="Times New Roman"/>
                <a:ea typeface="Times New Roman"/>
                <a:cs typeface="Times New Roman"/>
                <a:sym typeface="Times New Roman"/>
              </a:rPr>
              <a:t>1. A key could be selected by A and physically delivered to B.</a:t>
            </a:r>
            <a:endParaRPr/>
          </a:p>
          <a:p>
            <a:pPr marL="0" lvl="0" indent="0" algn="l" rtl="0">
              <a:spcBef>
                <a:spcPts val="360"/>
              </a:spcBef>
              <a:spcAft>
                <a:spcPts val="0"/>
              </a:spcAft>
              <a:buNone/>
            </a:pPr>
            <a:endParaRPr b="0">
              <a:latin typeface="Times New Roman"/>
              <a:ea typeface="Times New Roman"/>
              <a:cs typeface="Times New Roman"/>
              <a:sym typeface="Times New Roman"/>
            </a:endParaRPr>
          </a:p>
          <a:p>
            <a:pPr marL="0" lvl="0" indent="0" algn="l" rtl="0">
              <a:spcBef>
                <a:spcPts val="360"/>
              </a:spcBef>
              <a:spcAft>
                <a:spcPts val="0"/>
              </a:spcAft>
              <a:buNone/>
            </a:pPr>
            <a:r>
              <a:rPr lang="en" b="0">
                <a:latin typeface="Times New Roman"/>
                <a:ea typeface="Times New Roman"/>
                <a:cs typeface="Times New Roman"/>
                <a:sym typeface="Times New Roman"/>
              </a:rPr>
              <a:t>2. A third party could select the key and physically deliver it to A and B.</a:t>
            </a:r>
            <a:endParaRPr/>
          </a:p>
          <a:p>
            <a:pPr marL="0" lvl="0" indent="0" algn="l" rtl="0">
              <a:spcBef>
                <a:spcPts val="360"/>
              </a:spcBef>
              <a:spcAft>
                <a:spcPts val="0"/>
              </a:spcAft>
              <a:buNone/>
            </a:pPr>
            <a:endParaRPr b="0">
              <a:latin typeface="Times New Roman"/>
              <a:ea typeface="Times New Roman"/>
              <a:cs typeface="Times New Roman"/>
              <a:sym typeface="Times New Roman"/>
            </a:endParaRPr>
          </a:p>
          <a:p>
            <a:pPr marL="0" lvl="0" indent="0" algn="l" rtl="0">
              <a:spcBef>
                <a:spcPts val="360"/>
              </a:spcBef>
              <a:spcAft>
                <a:spcPts val="0"/>
              </a:spcAft>
              <a:buNone/>
            </a:pPr>
            <a:r>
              <a:rPr lang="en" b="0">
                <a:latin typeface="Times New Roman"/>
                <a:ea typeface="Times New Roman"/>
                <a:cs typeface="Times New Roman"/>
                <a:sym typeface="Times New Roman"/>
              </a:rPr>
              <a:t>3. If A and B have previously and recently used a key, one party could transmit</a:t>
            </a:r>
            <a:endParaRPr/>
          </a:p>
          <a:p>
            <a:pPr marL="0" lvl="0" indent="0" algn="l" rtl="0">
              <a:spcBef>
                <a:spcPts val="360"/>
              </a:spcBef>
              <a:spcAft>
                <a:spcPts val="0"/>
              </a:spcAft>
              <a:buNone/>
            </a:pPr>
            <a:r>
              <a:rPr lang="en" b="0">
                <a:latin typeface="Times New Roman"/>
                <a:ea typeface="Times New Roman"/>
                <a:cs typeface="Times New Roman"/>
                <a:sym typeface="Times New Roman"/>
              </a:rPr>
              <a:t>the new key to the other, encrypted using the old key.</a:t>
            </a:r>
            <a:endParaRPr/>
          </a:p>
          <a:p>
            <a:pPr marL="0" lvl="0" indent="0" algn="l" rtl="0">
              <a:spcBef>
                <a:spcPts val="360"/>
              </a:spcBef>
              <a:spcAft>
                <a:spcPts val="0"/>
              </a:spcAft>
              <a:buNone/>
            </a:pPr>
            <a:endParaRPr b="0">
              <a:latin typeface="Times New Roman"/>
              <a:ea typeface="Times New Roman"/>
              <a:cs typeface="Times New Roman"/>
              <a:sym typeface="Times New Roman"/>
            </a:endParaRPr>
          </a:p>
          <a:p>
            <a:pPr marL="0" lvl="0" indent="0" algn="l" rtl="0">
              <a:spcBef>
                <a:spcPts val="360"/>
              </a:spcBef>
              <a:spcAft>
                <a:spcPts val="0"/>
              </a:spcAft>
              <a:buNone/>
            </a:pPr>
            <a:r>
              <a:rPr lang="en" b="0">
                <a:latin typeface="Times New Roman"/>
                <a:ea typeface="Times New Roman"/>
                <a:cs typeface="Times New Roman"/>
                <a:sym typeface="Times New Roman"/>
              </a:rPr>
              <a:t>4. If A and B each have an encrypted connection to a third party C, C could</a:t>
            </a:r>
            <a:endParaRPr/>
          </a:p>
          <a:p>
            <a:pPr marL="0" lvl="0" indent="0" algn="l" rtl="0">
              <a:spcBef>
                <a:spcPts val="360"/>
              </a:spcBef>
              <a:spcAft>
                <a:spcPts val="0"/>
              </a:spcAft>
              <a:buNone/>
            </a:pPr>
            <a:r>
              <a:rPr lang="en" b="0">
                <a:latin typeface="Times New Roman"/>
                <a:ea typeface="Times New Roman"/>
                <a:cs typeface="Times New Roman"/>
                <a:sym typeface="Times New Roman"/>
              </a:rPr>
              <a:t>deliver a key on the encrypted links to A and B.</a:t>
            </a:r>
            <a:endParaRPr/>
          </a:p>
          <a:p>
            <a:pPr marL="0" lvl="0" indent="0" algn="l" rtl="0">
              <a:spcBef>
                <a:spcPts val="360"/>
              </a:spcBef>
              <a:spcAft>
                <a:spcPts val="0"/>
              </a:spcAft>
              <a:buNone/>
            </a:pPr>
            <a:endParaRPr b="0">
              <a:latin typeface="Times New Roman"/>
              <a:ea typeface="Times New Roman"/>
              <a:cs typeface="Times New Roman"/>
              <a:sym typeface="Times New Roman"/>
            </a:endParaRPr>
          </a:p>
          <a:p>
            <a:pPr marL="0" lvl="0" indent="0" algn="l" rtl="0">
              <a:spcBef>
                <a:spcPts val="360"/>
              </a:spcBef>
              <a:spcAft>
                <a:spcPts val="0"/>
              </a:spcAft>
              <a:buNone/>
            </a:pPr>
            <a:r>
              <a:rPr lang="en" sz="1200">
                <a:solidFill>
                  <a:schemeClr val="dk1"/>
                </a:solidFill>
                <a:latin typeface="Times New Roman"/>
                <a:ea typeface="Times New Roman"/>
                <a:cs typeface="Times New Roman"/>
                <a:sym typeface="Times New Roman"/>
              </a:rPr>
              <a:t> Options 1 and 2 call for manual delivery of a key. For </a:t>
            </a:r>
            <a:r>
              <a:rPr lang="en" sz="1200" b="1">
                <a:solidFill>
                  <a:schemeClr val="dk1"/>
                </a:solidFill>
                <a:latin typeface="Times New Roman"/>
                <a:ea typeface="Times New Roman"/>
                <a:cs typeface="Times New Roman"/>
                <a:sym typeface="Times New Roman"/>
              </a:rPr>
              <a:t>link encryption</a:t>
            </a:r>
            <a:r>
              <a:rPr lang="en" sz="1200">
                <a:solidFill>
                  <a:schemeClr val="dk1"/>
                </a:solidFill>
                <a:latin typeface="Times New Roman"/>
                <a:ea typeface="Times New Roman"/>
                <a:cs typeface="Times New Roman"/>
                <a:sym typeface="Times New Roman"/>
              </a:rPr>
              <a:t> between two</a:t>
            </a:r>
            <a:endParaRPr/>
          </a:p>
          <a:p>
            <a:pPr marL="0" lvl="0" indent="0" algn="l" rtl="0">
              <a:spcBef>
                <a:spcPts val="360"/>
              </a:spcBef>
              <a:spcAft>
                <a:spcPts val="0"/>
              </a:spcAft>
              <a:buNone/>
            </a:pPr>
            <a:r>
              <a:rPr lang="en" sz="1200">
                <a:solidFill>
                  <a:schemeClr val="dk1"/>
                </a:solidFill>
                <a:latin typeface="Times New Roman"/>
                <a:ea typeface="Times New Roman"/>
                <a:cs typeface="Times New Roman"/>
                <a:sym typeface="Times New Roman"/>
              </a:rPr>
              <a:t>directly-connected devices, this is a reasonable requirement, because each link encryption</a:t>
            </a:r>
            <a:endParaRPr/>
          </a:p>
          <a:p>
            <a:pPr marL="0" lvl="0" indent="0" algn="l" rtl="0">
              <a:spcBef>
                <a:spcPts val="360"/>
              </a:spcBef>
              <a:spcAft>
                <a:spcPts val="0"/>
              </a:spcAft>
              <a:buNone/>
            </a:pPr>
            <a:r>
              <a:rPr lang="en" sz="1200">
                <a:solidFill>
                  <a:schemeClr val="dk1"/>
                </a:solidFill>
                <a:latin typeface="Times New Roman"/>
                <a:ea typeface="Times New Roman"/>
                <a:cs typeface="Times New Roman"/>
                <a:sym typeface="Times New Roman"/>
              </a:rPr>
              <a:t>device is only going to be exchanging data with its partner on the other end of the</a:t>
            </a:r>
            <a:endParaRPr/>
          </a:p>
          <a:p>
            <a:pPr marL="0" lvl="0" indent="0" algn="l" rtl="0">
              <a:spcBef>
                <a:spcPts val="360"/>
              </a:spcBef>
              <a:spcAft>
                <a:spcPts val="0"/>
              </a:spcAft>
              <a:buNone/>
            </a:pPr>
            <a:r>
              <a:rPr lang="en" sz="1200">
                <a:solidFill>
                  <a:schemeClr val="dk1"/>
                </a:solidFill>
                <a:latin typeface="Times New Roman"/>
                <a:ea typeface="Times New Roman"/>
                <a:cs typeface="Times New Roman"/>
                <a:sym typeface="Times New Roman"/>
              </a:rPr>
              <a:t>link. However, for </a:t>
            </a:r>
            <a:r>
              <a:rPr lang="en" sz="1200" b="1">
                <a:solidFill>
                  <a:schemeClr val="dk1"/>
                </a:solidFill>
                <a:latin typeface="Times New Roman"/>
                <a:ea typeface="Times New Roman"/>
                <a:cs typeface="Times New Roman"/>
                <a:sym typeface="Times New Roman"/>
              </a:rPr>
              <a:t>end-to-end encryption</a:t>
            </a:r>
            <a:r>
              <a:rPr lang="en" sz="1200">
                <a:solidFill>
                  <a:schemeClr val="dk1"/>
                </a:solidFill>
                <a:latin typeface="Times New Roman"/>
                <a:ea typeface="Times New Roman"/>
                <a:cs typeface="Times New Roman"/>
                <a:sym typeface="Times New Roman"/>
              </a:rPr>
              <a:t>  over a network, manual delivery is awkward.</a:t>
            </a:r>
            <a:endParaRPr/>
          </a:p>
          <a:p>
            <a:pPr marL="0" lvl="0" indent="0" algn="l" rtl="0">
              <a:spcBef>
                <a:spcPts val="360"/>
              </a:spcBef>
              <a:spcAft>
                <a:spcPts val="0"/>
              </a:spcAft>
              <a:buNone/>
            </a:pPr>
            <a:r>
              <a:rPr lang="en" sz="1200">
                <a:solidFill>
                  <a:schemeClr val="dk1"/>
                </a:solidFill>
                <a:latin typeface="Times New Roman"/>
                <a:ea typeface="Times New Roman"/>
                <a:cs typeface="Times New Roman"/>
                <a:sym typeface="Times New Roman"/>
              </a:rPr>
              <a:t>In a distributed system, any given host or terminal may need to engage in exchanges with</a:t>
            </a:r>
            <a:endParaRPr/>
          </a:p>
          <a:p>
            <a:pPr marL="0" lvl="0" indent="0" algn="l" rtl="0">
              <a:spcBef>
                <a:spcPts val="360"/>
              </a:spcBef>
              <a:spcAft>
                <a:spcPts val="0"/>
              </a:spcAft>
              <a:buNone/>
            </a:pPr>
            <a:r>
              <a:rPr lang="en" sz="1200">
                <a:solidFill>
                  <a:schemeClr val="dk1"/>
                </a:solidFill>
                <a:latin typeface="Times New Roman"/>
                <a:ea typeface="Times New Roman"/>
                <a:cs typeface="Times New Roman"/>
                <a:sym typeface="Times New Roman"/>
              </a:rPr>
              <a:t>many other hosts and terminals over time. Thus, each device needs a number of keys, supplied</a:t>
            </a:r>
            <a:endParaRPr/>
          </a:p>
          <a:p>
            <a:pPr marL="0" lvl="0" indent="0" algn="l" rtl="0">
              <a:spcBef>
                <a:spcPts val="360"/>
              </a:spcBef>
              <a:spcAft>
                <a:spcPts val="0"/>
              </a:spcAft>
              <a:buNone/>
            </a:pPr>
            <a:r>
              <a:rPr lang="en" sz="1200">
                <a:solidFill>
                  <a:schemeClr val="dk1"/>
                </a:solidFill>
                <a:latin typeface="Times New Roman"/>
                <a:ea typeface="Times New Roman"/>
                <a:cs typeface="Times New Roman"/>
                <a:sym typeface="Times New Roman"/>
              </a:rPr>
              <a:t>dynamically. The problem is especially difficult in a wide area distributed system.</a:t>
            </a:r>
            <a:endParaRPr/>
          </a:p>
          <a:p>
            <a:pPr marL="0" lvl="0" indent="0" algn="l" rtl="0">
              <a:spcBef>
                <a:spcPts val="360"/>
              </a:spcBef>
              <a:spcAft>
                <a:spcPts val="0"/>
              </a:spcAft>
              <a:buNone/>
            </a:pPr>
            <a:endParaRPr sz="1200">
              <a:solidFill>
                <a:schemeClr val="dk1"/>
              </a:solidFill>
              <a:latin typeface="Times New Roman"/>
              <a:ea typeface="Times New Roman"/>
              <a:cs typeface="Times New Roman"/>
              <a:sym typeface="Times New Roman"/>
            </a:endParaRPr>
          </a:p>
          <a:p>
            <a:pPr marL="0" lvl="0" indent="0" algn="l" rtl="0">
              <a:spcBef>
                <a:spcPts val="360"/>
              </a:spcBef>
              <a:spcAft>
                <a:spcPts val="0"/>
              </a:spcAft>
              <a:buNone/>
            </a:pPr>
            <a:r>
              <a:rPr lang="en" sz="1200">
                <a:solidFill>
                  <a:schemeClr val="dk1"/>
                </a:solidFill>
                <a:latin typeface="Times New Roman"/>
                <a:ea typeface="Times New Roman"/>
                <a:cs typeface="Times New Roman"/>
                <a:sym typeface="Times New Roman"/>
              </a:rPr>
              <a:t>Option 3 is a possibility for either link encryption or end-to-end encryption, but</a:t>
            </a:r>
            <a:endParaRPr/>
          </a:p>
          <a:p>
            <a:pPr marL="0" lvl="0" indent="0" algn="l" rtl="0">
              <a:spcBef>
                <a:spcPts val="360"/>
              </a:spcBef>
              <a:spcAft>
                <a:spcPts val="0"/>
              </a:spcAft>
              <a:buNone/>
            </a:pPr>
            <a:r>
              <a:rPr lang="en" sz="1200">
                <a:solidFill>
                  <a:schemeClr val="dk1"/>
                </a:solidFill>
                <a:latin typeface="Times New Roman"/>
                <a:ea typeface="Times New Roman"/>
                <a:cs typeface="Times New Roman"/>
                <a:sym typeface="Times New Roman"/>
              </a:rPr>
              <a:t>if an attacker ever succeeds in gaining access to one key, then all subsequent keys are</a:t>
            </a:r>
            <a:endParaRPr/>
          </a:p>
          <a:p>
            <a:pPr marL="0" lvl="0" indent="0" algn="l" rtl="0">
              <a:spcBef>
                <a:spcPts val="360"/>
              </a:spcBef>
              <a:spcAft>
                <a:spcPts val="0"/>
              </a:spcAft>
              <a:buNone/>
            </a:pPr>
            <a:r>
              <a:rPr lang="en" sz="1200">
                <a:solidFill>
                  <a:schemeClr val="dk1"/>
                </a:solidFill>
                <a:latin typeface="Times New Roman"/>
                <a:ea typeface="Times New Roman"/>
                <a:cs typeface="Times New Roman"/>
                <a:sym typeface="Times New Roman"/>
              </a:rPr>
              <a:t>revealed. Even if frequent changes are made to the link encryption keys, these should</a:t>
            </a:r>
            <a:endParaRPr/>
          </a:p>
          <a:p>
            <a:pPr marL="0" lvl="0" indent="0" algn="l" rtl="0">
              <a:spcBef>
                <a:spcPts val="360"/>
              </a:spcBef>
              <a:spcAft>
                <a:spcPts val="0"/>
              </a:spcAft>
              <a:buNone/>
            </a:pPr>
            <a:r>
              <a:rPr lang="en" sz="1200">
                <a:solidFill>
                  <a:schemeClr val="dk1"/>
                </a:solidFill>
                <a:latin typeface="Times New Roman"/>
                <a:ea typeface="Times New Roman"/>
                <a:cs typeface="Times New Roman"/>
                <a:sym typeface="Times New Roman"/>
              </a:rPr>
              <a:t>be done manually. To provide keys for end-to-end encryption, option 4 is preferable.</a:t>
            </a:r>
            <a:endParaRPr/>
          </a:p>
          <a:p>
            <a:pPr marL="0" lvl="0" indent="0" algn="l" rtl="0">
              <a:spcBef>
                <a:spcPts val="360"/>
              </a:spcBef>
              <a:spcAft>
                <a:spcPts val="0"/>
              </a:spcAft>
              <a:buNone/>
            </a:pPr>
            <a:endParaRPr b="0">
              <a:latin typeface="Times New Roman"/>
              <a:ea typeface="Times New Roman"/>
              <a:cs typeface="Times New Roman"/>
              <a:sym typeface="Times New Roman"/>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111be71928f_2_34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a:solidFill>
                  <a:schemeClr val="dk1"/>
                </a:solidFill>
                <a:latin typeface="Arial"/>
                <a:ea typeface="Arial"/>
                <a:cs typeface="Arial"/>
                <a:sym typeface="Arial"/>
              </a:rPr>
              <a:t>36</a:t>
            </a:fld>
            <a:endParaRPr sz="1200">
              <a:solidFill>
                <a:schemeClr val="dk1"/>
              </a:solidFill>
              <a:latin typeface="Arial"/>
              <a:ea typeface="Arial"/>
              <a:cs typeface="Arial"/>
              <a:sym typeface="Arial"/>
            </a:endParaRPr>
          </a:p>
        </p:txBody>
      </p:sp>
      <p:sp>
        <p:nvSpPr>
          <p:cNvPr id="474" name="Google Shape;474;g111be71928f_2_3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75" name="Google Shape;475;g111be71928f_2_3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0">
                <a:latin typeface="Times New Roman"/>
                <a:ea typeface="Times New Roman"/>
                <a:cs typeface="Times New Roman"/>
                <a:sym typeface="Times New Roman"/>
              </a:rPr>
              <a:t>Figure 20.10 illustrates an implementation that satisfies option 4 for end-to-end</a:t>
            </a:r>
            <a:endParaRPr/>
          </a:p>
          <a:p>
            <a:pPr marL="0" lvl="0" indent="0" algn="l" rtl="0">
              <a:spcBef>
                <a:spcPts val="360"/>
              </a:spcBef>
              <a:spcAft>
                <a:spcPts val="0"/>
              </a:spcAft>
              <a:buNone/>
            </a:pPr>
            <a:r>
              <a:rPr lang="en" b="0">
                <a:latin typeface="Times New Roman"/>
                <a:ea typeface="Times New Roman"/>
                <a:cs typeface="Times New Roman"/>
                <a:sym typeface="Times New Roman"/>
              </a:rPr>
              <a:t>encryption. In the figure, link encryption is ignored. This can be added, or not,</a:t>
            </a:r>
            <a:endParaRPr/>
          </a:p>
          <a:p>
            <a:pPr marL="0" lvl="0" indent="0" algn="l" rtl="0">
              <a:spcBef>
                <a:spcPts val="360"/>
              </a:spcBef>
              <a:spcAft>
                <a:spcPts val="0"/>
              </a:spcAft>
              <a:buNone/>
            </a:pPr>
            <a:r>
              <a:rPr lang="en" b="0">
                <a:latin typeface="Times New Roman"/>
                <a:ea typeface="Times New Roman"/>
                <a:cs typeface="Times New Roman"/>
                <a:sym typeface="Times New Roman"/>
              </a:rPr>
              <a:t>as required. For this scheme, two kinds of keys are identified:</a:t>
            </a:r>
            <a:endParaRPr/>
          </a:p>
          <a:p>
            <a:pPr marL="0" lvl="0" indent="0" algn="l" rtl="0">
              <a:spcBef>
                <a:spcPts val="360"/>
              </a:spcBef>
              <a:spcAft>
                <a:spcPts val="0"/>
              </a:spcAft>
              <a:buNone/>
            </a:pPr>
            <a:endParaRPr b="0">
              <a:latin typeface="Times New Roman"/>
              <a:ea typeface="Times New Roman"/>
              <a:cs typeface="Times New Roman"/>
              <a:sym typeface="Times New Roman"/>
            </a:endParaRPr>
          </a:p>
          <a:p>
            <a:pPr marL="0" lvl="0" indent="0" algn="l" rtl="0">
              <a:spcBef>
                <a:spcPts val="360"/>
              </a:spcBef>
              <a:spcAft>
                <a:spcPts val="0"/>
              </a:spcAft>
              <a:buNone/>
            </a:pPr>
            <a:r>
              <a:rPr lang="en" b="1">
                <a:latin typeface="Times New Roman"/>
                <a:ea typeface="Times New Roman"/>
                <a:cs typeface="Times New Roman"/>
                <a:sym typeface="Times New Roman"/>
              </a:rPr>
              <a:t>• Session key: </a:t>
            </a:r>
            <a:r>
              <a:rPr lang="en" b="0">
                <a:latin typeface="Times New Roman"/>
                <a:ea typeface="Times New Roman"/>
                <a:cs typeface="Times New Roman"/>
                <a:sym typeface="Times New Roman"/>
              </a:rPr>
              <a:t>When two end systems (hosts, terminals, etc.) wish to communicate,</a:t>
            </a:r>
            <a:endParaRPr/>
          </a:p>
          <a:p>
            <a:pPr marL="0" lvl="0" indent="0" algn="l" rtl="0">
              <a:spcBef>
                <a:spcPts val="360"/>
              </a:spcBef>
              <a:spcAft>
                <a:spcPts val="0"/>
              </a:spcAft>
              <a:buNone/>
            </a:pPr>
            <a:r>
              <a:rPr lang="en" b="0">
                <a:latin typeface="Times New Roman"/>
                <a:ea typeface="Times New Roman"/>
                <a:cs typeface="Times New Roman"/>
                <a:sym typeface="Times New Roman"/>
              </a:rPr>
              <a:t>they establish a logical connection (e.g., virtual circuit). For the duration</a:t>
            </a:r>
            <a:endParaRPr/>
          </a:p>
          <a:p>
            <a:pPr marL="0" lvl="0" indent="0" algn="l" rtl="0">
              <a:spcBef>
                <a:spcPts val="360"/>
              </a:spcBef>
              <a:spcAft>
                <a:spcPts val="0"/>
              </a:spcAft>
              <a:buNone/>
            </a:pPr>
            <a:r>
              <a:rPr lang="en" b="0">
                <a:latin typeface="Times New Roman"/>
                <a:ea typeface="Times New Roman"/>
                <a:cs typeface="Times New Roman"/>
                <a:sym typeface="Times New Roman"/>
              </a:rPr>
              <a:t>of that logical connection, all user data are encrypted with a one-time session</a:t>
            </a:r>
            <a:endParaRPr/>
          </a:p>
          <a:p>
            <a:pPr marL="0" lvl="0" indent="0" algn="l" rtl="0">
              <a:spcBef>
                <a:spcPts val="360"/>
              </a:spcBef>
              <a:spcAft>
                <a:spcPts val="0"/>
              </a:spcAft>
              <a:buNone/>
            </a:pPr>
            <a:r>
              <a:rPr lang="en" b="0">
                <a:latin typeface="Times New Roman"/>
                <a:ea typeface="Times New Roman"/>
                <a:cs typeface="Times New Roman"/>
                <a:sym typeface="Times New Roman"/>
              </a:rPr>
              <a:t>key. At the conclusion of the session, or connection, the session key is</a:t>
            </a:r>
            <a:endParaRPr/>
          </a:p>
          <a:p>
            <a:pPr marL="0" lvl="0" indent="0" algn="l" rtl="0">
              <a:spcBef>
                <a:spcPts val="360"/>
              </a:spcBef>
              <a:spcAft>
                <a:spcPts val="0"/>
              </a:spcAft>
              <a:buNone/>
            </a:pPr>
            <a:r>
              <a:rPr lang="en" b="0">
                <a:latin typeface="Times New Roman"/>
                <a:ea typeface="Times New Roman"/>
                <a:cs typeface="Times New Roman"/>
                <a:sym typeface="Times New Roman"/>
              </a:rPr>
              <a:t>destroyed.</a:t>
            </a:r>
            <a:endParaRPr/>
          </a:p>
          <a:p>
            <a:pPr marL="0" lvl="0" indent="0" algn="l" rtl="0">
              <a:spcBef>
                <a:spcPts val="360"/>
              </a:spcBef>
              <a:spcAft>
                <a:spcPts val="0"/>
              </a:spcAft>
              <a:buNone/>
            </a:pPr>
            <a:endParaRPr b="0">
              <a:latin typeface="Times New Roman"/>
              <a:ea typeface="Times New Roman"/>
              <a:cs typeface="Times New Roman"/>
              <a:sym typeface="Times New Roman"/>
            </a:endParaRPr>
          </a:p>
          <a:p>
            <a:pPr marL="0" lvl="0" indent="0" algn="l" rtl="0">
              <a:spcBef>
                <a:spcPts val="360"/>
              </a:spcBef>
              <a:spcAft>
                <a:spcPts val="0"/>
              </a:spcAft>
              <a:buNone/>
            </a:pPr>
            <a:r>
              <a:rPr lang="en" b="1">
                <a:latin typeface="Times New Roman"/>
                <a:ea typeface="Times New Roman"/>
                <a:cs typeface="Times New Roman"/>
                <a:sym typeface="Times New Roman"/>
              </a:rPr>
              <a:t>• Permanent key: </a:t>
            </a:r>
            <a:r>
              <a:rPr lang="en" b="0">
                <a:latin typeface="Times New Roman"/>
                <a:ea typeface="Times New Roman"/>
                <a:cs typeface="Times New Roman"/>
                <a:sym typeface="Times New Roman"/>
              </a:rPr>
              <a:t>A permanent key is a key used between entities for the purpose</a:t>
            </a:r>
            <a:endParaRPr/>
          </a:p>
          <a:p>
            <a:pPr marL="0" lvl="0" indent="0" algn="l" rtl="0">
              <a:spcBef>
                <a:spcPts val="360"/>
              </a:spcBef>
              <a:spcAft>
                <a:spcPts val="0"/>
              </a:spcAft>
              <a:buNone/>
            </a:pPr>
            <a:r>
              <a:rPr lang="en" b="0">
                <a:latin typeface="Times New Roman"/>
                <a:ea typeface="Times New Roman"/>
                <a:cs typeface="Times New Roman"/>
                <a:sym typeface="Times New Roman"/>
              </a:rPr>
              <a:t>of distributing session keys.</a:t>
            </a:r>
            <a:endParaRPr/>
          </a:p>
          <a:p>
            <a:pPr marL="0" lvl="0" indent="0" algn="l" rtl="0">
              <a:spcBef>
                <a:spcPts val="360"/>
              </a:spcBef>
              <a:spcAft>
                <a:spcPts val="0"/>
              </a:spcAft>
              <a:buNone/>
            </a:pPr>
            <a:endParaRPr b="0">
              <a:latin typeface="Times New Roman"/>
              <a:ea typeface="Times New Roman"/>
              <a:cs typeface="Times New Roman"/>
              <a:sym typeface="Times New Roman"/>
            </a:endParaRPr>
          </a:p>
          <a:p>
            <a:pPr marL="0" lvl="0" indent="0" algn="l" rtl="0">
              <a:spcBef>
                <a:spcPts val="360"/>
              </a:spcBef>
              <a:spcAft>
                <a:spcPts val="0"/>
              </a:spcAft>
              <a:buNone/>
            </a:pPr>
            <a:r>
              <a:rPr lang="en" b="0">
                <a:latin typeface="Times New Roman"/>
                <a:ea typeface="Times New Roman"/>
                <a:cs typeface="Times New Roman"/>
                <a:sym typeface="Times New Roman"/>
              </a:rPr>
              <a:t>The configuration consists of the following elements:</a:t>
            </a:r>
            <a:endParaRPr/>
          </a:p>
          <a:p>
            <a:pPr marL="0" lvl="0" indent="0" algn="l" rtl="0">
              <a:spcBef>
                <a:spcPts val="360"/>
              </a:spcBef>
              <a:spcAft>
                <a:spcPts val="0"/>
              </a:spcAft>
              <a:buNone/>
            </a:pPr>
            <a:endParaRPr b="1">
              <a:latin typeface="Times New Roman"/>
              <a:ea typeface="Times New Roman"/>
              <a:cs typeface="Times New Roman"/>
              <a:sym typeface="Times New Roman"/>
            </a:endParaRPr>
          </a:p>
          <a:p>
            <a:pPr marL="0" lvl="0" indent="0" algn="l" rtl="0">
              <a:spcBef>
                <a:spcPts val="360"/>
              </a:spcBef>
              <a:spcAft>
                <a:spcPts val="0"/>
              </a:spcAft>
              <a:buNone/>
            </a:pPr>
            <a:r>
              <a:rPr lang="en" b="1">
                <a:latin typeface="Times New Roman"/>
                <a:ea typeface="Times New Roman"/>
                <a:cs typeface="Times New Roman"/>
                <a:sym typeface="Times New Roman"/>
              </a:rPr>
              <a:t>• Key distribution center: </a:t>
            </a:r>
            <a:r>
              <a:rPr lang="en" b="0">
                <a:latin typeface="Times New Roman"/>
                <a:ea typeface="Times New Roman"/>
                <a:cs typeface="Times New Roman"/>
                <a:sym typeface="Times New Roman"/>
              </a:rPr>
              <a:t>The key distribution center (KDC) determines</a:t>
            </a:r>
            <a:endParaRPr/>
          </a:p>
          <a:p>
            <a:pPr marL="0" lvl="0" indent="0" algn="l" rtl="0">
              <a:spcBef>
                <a:spcPts val="360"/>
              </a:spcBef>
              <a:spcAft>
                <a:spcPts val="0"/>
              </a:spcAft>
              <a:buNone/>
            </a:pPr>
            <a:r>
              <a:rPr lang="en" b="0">
                <a:latin typeface="Times New Roman"/>
                <a:ea typeface="Times New Roman"/>
                <a:cs typeface="Times New Roman"/>
                <a:sym typeface="Times New Roman"/>
              </a:rPr>
              <a:t>which systems are allowed to communicate with each other. When permission</a:t>
            </a:r>
            <a:endParaRPr/>
          </a:p>
          <a:p>
            <a:pPr marL="0" lvl="0" indent="0" algn="l" rtl="0">
              <a:spcBef>
                <a:spcPts val="360"/>
              </a:spcBef>
              <a:spcAft>
                <a:spcPts val="0"/>
              </a:spcAft>
              <a:buNone/>
            </a:pPr>
            <a:r>
              <a:rPr lang="en" b="0">
                <a:latin typeface="Times New Roman"/>
                <a:ea typeface="Times New Roman"/>
                <a:cs typeface="Times New Roman"/>
                <a:sym typeface="Times New Roman"/>
              </a:rPr>
              <a:t>is granted for two systems to establish a connection, the KDC provides a</a:t>
            </a:r>
            <a:endParaRPr/>
          </a:p>
          <a:p>
            <a:pPr marL="0" lvl="0" indent="0" algn="l" rtl="0">
              <a:spcBef>
                <a:spcPts val="360"/>
              </a:spcBef>
              <a:spcAft>
                <a:spcPts val="0"/>
              </a:spcAft>
              <a:buNone/>
            </a:pPr>
            <a:r>
              <a:rPr lang="en" b="0">
                <a:latin typeface="Times New Roman"/>
                <a:ea typeface="Times New Roman"/>
                <a:cs typeface="Times New Roman"/>
                <a:sym typeface="Times New Roman"/>
              </a:rPr>
              <a:t>one-time session key for that connection.</a:t>
            </a:r>
            <a:endParaRPr/>
          </a:p>
          <a:p>
            <a:pPr marL="0" lvl="0" indent="0" algn="l" rtl="0">
              <a:spcBef>
                <a:spcPts val="360"/>
              </a:spcBef>
              <a:spcAft>
                <a:spcPts val="0"/>
              </a:spcAft>
              <a:buNone/>
            </a:pPr>
            <a:endParaRPr b="0">
              <a:latin typeface="Times New Roman"/>
              <a:ea typeface="Times New Roman"/>
              <a:cs typeface="Times New Roman"/>
              <a:sym typeface="Times New Roman"/>
            </a:endParaRPr>
          </a:p>
          <a:p>
            <a:pPr marL="0" lvl="0" indent="0" algn="l" rtl="0">
              <a:spcBef>
                <a:spcPts val="360"/>
              </a:spcBef>
              <a:spcAft>
                <a:spcPts val="0"/>
              </a:spcAft>
              <a:buNone/>
            </a:pPr>
            <a:r>
              <a:rPr lang="en" b="0">
                <a:latin typeface="Times New Roman"/>
                <a:ea typeface="Times New Roman"/>
                <a:cs typeface="Times New Roman"/>
                <a:sym typeface="Times New Roman"/>
              </a:rPr>
              <a:t>• </a:t>
            </a:r>
            <a:r>
              <a:rPr lang="en" b="1">
                <a:latin typeface="Times New Roman"/>
                <a:ea typeface="Times New Roman"/>
                <a:cs typeface="Times New Roman"/>
                <a:sym typeface="Times New Roman"/>
              </a:rPr>
              <a:t>Security service module (SSM): </a:t>
            </a:r>
            <a:r>
              <a:rPr lang="en" b="0">
                <a:latin typeface="Times New Roman"/>
                <a:ea typeface="Times New Roman"/>
                <a:cs typeface="Times New Roman"/>
                <a:sym typeface="Times New Roman"/>
              </a:rPr>
              <a:t>This module, which may consist of functionality</a:t>
            </a:r>
            <a:endParaRPr/>
          </a:p>
          <a:p>
            <a:pPr marL="0" lvl="0" indent="0" algn="l" rtl="0">
              <a:spcBef>
                <a:spcPts val="360"/>
              </a:spcBef>
              <a:spcAft>
                <a:spcPts val="0"/>
              </a:spcAft>
              <a:buNone/>
            </a:pPr>
            <a:r>
              <a:rPr lang="en" b="0">
                <a:latin typeface="Times New Roman"/>
                <a:ea typeface="Times New Roman"/>
                <a:cs typeface="Times New Roman"/>
                <a:sym typeface="Times New Roman"/>
              </a:rPr>
              <a:t>at one protocol layer, performs end-to-end encryption and obtains session</a:t>
            </a:r>
            <a:endParaRPr/>
          </a:p>
          <a:p>
            <a:pPr marL="0" lvl="0" indent="0" algn="l" rtl="0">
              <a:spcBef>
                <a:spcPts val="360"/>
              </a:spcBef>
              <a:spcAft>
                <a:spcPts val="0"/>
              </a:spcAft>
              <a:buNone/>
            </a:pPr>
            <a:r>
              <a:rPr lang="en" b="0">
                <a:latin typeface="Times New Roman"/>
                <a:ea typeface="Times New Roman"/>
                <a:cs typeface="Times New Roman"/>
                <a:sym typeface="Times New Roman"/>
              </a:rPr>
              <a:t>keys on behalf of users.</a:t>
            </a:r>
            <a:endParaRPr/>
          </a:p>
          <a:p>
            <a:pPr marL="0" lvl="0" indent="0" algn="l" rtl="0">
              <a:spcBef>
                <a:spcPts val="360"/>
              </a:spcBef>
              <a:spcAft>
                <a:spcPts val="0"/>
              </a:spcAft>
              <a:buNone/>
            </a:pPr>
            <a:endParaRPr b="0">
              <a:latin typeface="Times New Roman"/>
              <a:ea typeface="Times New Roman"/>
              <a:cs typeface="Times New Roman"/>
              <a:sym typeface="Times New Roman"/>
            </a:endParaRPr>
          </a:p>
          <a:p>
            <a:pPr marL="0" lvl="0" indent="0" algn="l" rtl="0">
              <a:spcBef>
                <a:spcPts val="360"/>
              </a:spcBef>
              <a:spcAft>
                <a:spcPts val="0"/>
              </a:spcAft>
              <a:buNone/>
            </a:pPr>
            <a:r>
              <a:rPr lang="en" b="0">
                <a:latin typeface="Times New Roman"/>
                <a:ea typeface="Times New Roman"/>
                <a:cs typeface="Times New Roman"/>
                <a:sym typeface="Times New Roman"/>
              </a:rPr>
              <a:t>The steps involved in establishing a connection are shown in Figure 20.10 . When</a:t>
            </a:r>
            <a:endParaRPr/>
          </a:p>
          <a:p>
            <a:pPr marL="0" lvl="0" indent="0" algn="l" rtl="0">
              <a:spcBef>
                <a:spcPts val="360"/>
              </a:spcBef>
              <a:spcAft>
                <a:spcPts val="0"/>
              </a:spcAft>
              <a:buNone/>
            </a:pPr>
            <a:r>
              <a:rPr lang="en" b="0">
                <a:latin typeface="Times New Roman"/>
                <a:ea typeface="Times New Roman"/>
                <a:cs typeface="Times New Roman"/>
                <a:sym typeface="Times New Roman"/>
              </a:rPr>
              <a:t>one host wishes to set up a connection to another host, it transmits a connection request</a:t>
            </a:r>
            <a:endParaRPr/>
          </a:p>
          <a:p>
            <a:pPr marL="0" lvl="0" indent="0" algn="l" rtl="0">
              <a:spcBef>
                <a:spcPts val="360"/>
              </a:spcBef>
              <a:spcAft>
                <a:spcPts val="0"/>
              </a:spcAft>
              <a:buNone/>
            </a:pPr>
            <a:r>
              <a:rPr lang="en" b="0">
                <a:latin typeface="Times New Roman"/>
                <a:ea typeface="Times New Roman"/>
                <a:cs typeface="Times New Roman"/>
                <a:sym typeface="Times New Roman"/>
              </a:rPr>
              <a:t>packet (step 1). The SSM saves that packet and applies to the KDC for permission</a:t>
            </a:r>
            <a:endParaRPr/>
          </a:p>
          <a:p>
            <a:pPr marL="0" lvl="0" indent="0" algn="l" rtl="0">
              <a:spcBef>
                <a:spcPts val="360"/>
              </a:spcBef>
              <a:spcAft>
                <a:spcPts val="0"/>
              </a:spcAft>
              <a:buNone/>
            </a:pPr>
            <a:r>
              <a:rPr lang="en" b="0">
                <a:latin typeface="Times New Roman"/>
                <a:ea typeface="Times New Roman"/>
                <a:cs typeface="Times New Roman"/>
                <a:sym typeface="Times New Roman"/>
              </a:rPr>
              <a:t>to establish the connection (step 2). The communication between the SSM and</a:t>
            </a:r>
            <a:endParaRPr/>
          </a:p>
          <a:p>
            <a:pPr marL="0" lvl="0" indent="0" algn="l" rtl="0">
              <a:spcBef>
                <a:spcPts val="360"/>
              </a:spcBef>
              <a:spcAft>
                <a:spcPts val="0"/>
              </a:spcAft>
              <a:buNone/>
            </a:pPr>
            <a:r>
              <a:rPr lang="en" b="0">
                <a:latin typeface="Times New Roman"/>
                <a:ea typeface="Times New Roman"/>
                <a:cs typeface="Times New Roman"/>
                <a:sym typeface="Times New Roman"/>
              </a:rPr>
              <a:t>the KDC is encrypted using a master key shared only by this SSM and the KDC. If the</a:t>
            </a:r>
            <a:endParaRPr/>
          </a:p>
          <a:p>
            <a:pPr marL="0" lvl="0" indent="0" algn="l" rtl="0">
              <a:spcBef>
                <a:spcPts val="360"/>
              </a:spcBef>
              <a:spcAft>
                <a:spcPts val="0"/>
              </a:spcAft>
              <a:buNone/>
            </a:pPr>
            <a:r>
              <a:rPr lang="en" b="0">
                <a:latin typeface="Times New Roman"/>
                <a:ea typeface="Times New Roman"/>
                <a:cs typeface="Times New Roman"/>
                <a:sym typeface="Times New Roman"/>
              </a:rPr>
              <a:t>KDC approves the connection request, it generates the session key and delivers it to</a:t>
            </a:r>
            <a:endParaRPr/>
          </a:p>
          <a:p>
            <a:pPr marL="0" lvl="0" indent="0" algn="l" rtl="0">
              <a:spcBef>
                <a:spcPts val="360"/>
              </a:spcBef>
              <a:spcAft>
                <a:spcPts val="0"/>
              </a:spcAft>
              <a:buNone/>
            </a:pPr>
            <a:r>
              <a:rPr lang="en" b="0">
                <a:latin typeface="Times New Roman"/>
                <a:ea typeface="Times New Roman"/>
                <a:cs typeface="Times New Roman"/>
                <a:sym typeface="Times New Roman"/>
              </a:rPr>
              <a:t>the two appropriate SSMs, using a unique permanent key for each SSM (step 3). The</a:t>
            </a:r>
            <a:endParaRPr/>
          </a:p>
          <a:p>
            <a:pPr marL="0" lvl="0" indent="0" algn="l" rtl="0">
              <a:spcBef>
                <a:spcPts val="360"/>
              </a:spcBef>
              <a:spcAft>
                <a:spcPts val="0"/>
              </a:spcAft>
              <a:buNone/>
            </a:pPr>
            <a:r>
              <a:rPr lang="en" b="0">
                <a:latin typeface="Times New Roman"/>
                <a:ea typeface="Times New Roman"/>
                <a:cs typeface="Times New Roman"/>
                <a:sym typeface="Times New Roman"/>
              </a:rPr>
              <a:t>requesting SSM can now release the connection request packet, and a connection is</a:t>
            </a:r>
            <a:endParaRPr/>
          </a:p>
          <a:p>
            <a:pPr marL="0" lvl="0" indent="0" algn="l" rtl="0">
              <a:spcBef>
                <a:spcPts val="360"/>
              </a:spcBef>
              <a:spcAft>
                <a:spcPts val="0"/>
              </a:spcAft>
              <a:buNone/>
            </a:pPr>
            <a:r>
              <a:rPr lang="en" b="0">
                <a:latin typeface="Times New Roman"/>
                <a:ea typeface="Times New Roman"/>
                <a:cs typeface="Times New Roman"/>
                <a:sym typeface="Times New Roman"/>
              </a:rPr>
              <a:t>set up between the two end systems (step 4). All user data exchanged between the two</a:t>
            </a:r>
            <a:endParaRPr/>
          </a:p>
          <a:p>
            <a:pPr marL="0" lvl="0" indent="0" algn="l" rtl="0">
              <a:spcBef>
                <a:spcPts val="360"/>
              </a:spcBef>
              <a:spcAft>
                <a:spcPts val="0"/>
              </a:spcAft>
              <a:buNone/>
            </a:pPr>
            <a:r>
              <a:rPr lang="en" b="0">
                <a:latin typeface="Times New Roman"/>
                <a:ea typeface="Times New Roman"/>
                <a:cs typeface="Times New Roman"/>
                <a:sym typeface="Times New Roman"/>
              </a:rPr>
              <a:t>end systems are encrypted by their respective SSMs using the one-time session key.</a:t>
            </a:r>
            <a:endParaRPr/>
          </a:p>
          <a:p>
            <a:pPr marL="0" lvl="0" indent="0" algn="l" rtl="0">
              <a:spcBef>
                <a:spcPts val="360"/>
              </a:spcBef>
              <a:spcAft>
                <a:spcPts val="0"/>
              </a:spcAft>
              <a:buNone/>
            </a:pPr>
            <a:endParaRPr b="0">
              <a:latin typeface="Times New Roman"/>
              <a:ea typeface="Times New Roman"/>
              <a:cs typeface="Times New Roman"/>
              <a:sym typeface="Times New Roman"/>
            </a:endParaRPr>
          </a:p>
          <a:p>
            <a:pPr marL="0" lvl="0" indent="0" algn="l" rtl="0">
              <a:spcBef>
                <a:spcPts val="360"/>
              </a:spcBef>
              <a:spcAft>
                <a:spcPts val="0"/>
              </a:spcAft>
              <a:buNone/>
            </a:pPr>
            <a:r>
              <a:rPr lang="en" b="0">
                <a:latin typeface="Times New Roman"/>
                <a:ea typeface="Times New Roman"/>
                <a:cs typeface="Times New Roman"/>
                <a:sym typeface="Times New Roman"/>
              </a:rPr>
              <a:t>The automated key distribution approach provides the flexibility and dynamic</a:t>
            </a:r>
            <a:endParaRPr/>
          </a:p>
          <a:p>
            <a:pPr marL="0" lvl="0" indent="0" algn="l" rtl="0">
              <a:spcBef>
                <a:spcPts val="360"/>
              </a:spcBef>
              <a:spcAft>
                <a:spcPts val="0"/>
              </a:spcAft>
              <a:buNone/>
            </a:pPr>
            <a:r>
              <a:rPr lang="en" b="0">
                <a:latin typeface="Times New Roman"/>
                <a:ea typeface="Times New Roman"/>
                <a:cs typeface="Times New Roman"/>
                <a:sym typeface="Times New Roman"/>
              </a:rPr>
              <a:t>characteristics needed to allow a number of terminal users to access a number of</a:t>
            </a:r>
            <a:endParaRPr/>
          </a:p>
          <a:p>
            <a:pPr marL="0" lvl="0" indent="0" algn="l" rtl="0">
              <a:spcBef>
                <a:spcPts val="360"/>
              </a:spcBef>
              <a:spcAft>
                <a:spcPts val="0"/>
              </a:spcAft>
              <a:buNone/>
            </a:pPr>
            <a:r>
              <a:rPr lang="en" b="0">
                <a:latin typeface="Times New Roman"/>
                <a:ea typeface="Times New Roman"/>
                <a:cs typeface="Times New Roman"/>
                <a:sym typeface="Times New Roman"/>
              </a:rPr>
              <a:t>hosts and for the hosts to exchange data with each other.</a:t>
            </a:r>
            <a:endParaRPr/>
          </a:p>
          <a:p>
            <a:pPr marL="0" lvl="0" indent="0" algn="l" rtl="0">
              <a:spcBef>
                <a:spcPts val="360"/>
              </a:spcBef>
              <a:spcAft>
                <a:spcPts val="0"/>
              </a:spcAft>
              <a:buNone/>
            </a:pPr>
            <a:endParaRPr b="0">
              <a:latin typeface="Times New Roman"/>
              <a:ea typeface="Times New Roman"/>
              <a:cs typeface="Times New Roman"/>
              <a:sym typeface="Times New Roman"/>
            </a:endParaRPr>
          </a:p>
          <a:p>
            <a:pPr marL="0" lvl="0" indent="0" algn="l" rtl="0">
              <a:spcBef>
                <a:spcPts val="360"/>
              </a:spcBef>
              <a:spcAft>
                <a:spcPts val="0"/>
              </a:spcAft>
              <a:buNone/>
            </a:pPr>
            <a:r>
              <a:rPr lang="en" b="0">
                <a:latin typeface="Times New Roman"/>
                <a:ea typeface="Times New Roman"/>
                <a:cs typeface="Times New Roman"/>
                <a:sym typeface="Times New Roman"/>
              </a:rPr>
              <a:t>Another approach to key distribution uses public-key encryption, which is</a:t>
            </a:r>
            <a:endParaRPr/>
          </a:p>
          <a:p>
            <a:pPr marL="0" lvl="0" indent="0" algn="l" rtl="0">
              <a:spcBef>
                <a:spcPts val="360"/>
              </a:spcBef>
              <a:spcAft>
                <a:spcPts val="0"/>
              </a:spcAft>
              <a:buNone/>
            </a:pPr>
            <a:r>
              <a:rPr lang="en" b="0">
                <a:latin typeface="Times New Roman"/>
                <a:ea typeface="Times New Roman"/>
                <a:cs typeface="Times New Roman"/>
                <a:sym typeface="Times New Roman"/>
              </a:rPr>
              <a:t>discussed in Chapter 21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111be71928f_0_3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latin typeface="Arial"/>
                <a:ea typeface="Arial"/>
                <a:cs typeface="Arial"/>
                <a:sym typeface="Arial"/>
              </a:rPr>
              <a:t>37</a:t>
            </a:fld>
            <a:endParaRPr>
              <a:latin typeface="Arial"/>
              <a:ea typeface="Arial"/>
              <a:cs typeface="Arial"/>
              <a:sym typeface="Arial"/>
            </a:endParaRPr>
          </a:p>
        </p:txBody>
      </p:sp>
      <p:sp>
        <p:nvSpPr>
          <p:cNvPr id="480" name="Google Shape;480;g111be71928f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81" name="Google Shape;481;g111be71928f_0_39:notes"/>
          <p:cNvSpPr txBox="1">
            <a:spLocks noGrp="1"/>
          </p:cNvSpPr>
          <p:nvPr>
            <p:ph type="body" idx="1"/>
          </p:nvPr>
        </p:nvSpPr>
        <p:spPr>
          <a:xfrm>
            <a:off x="685800" y="4343400"/>
            <a:ext cx="5562600" cy="4495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sz="1200" b="0" i="0" u="none" strike="noStrike">
                <a:solidFill>
                  <a:schemeClr val="dk1"/>
                </a:solidFill>
                <a:latin typeface="Arial"/>
                <a:ea typeface="Arial"/>
                <a:cs typeface="Arial"/>
                <a:sym typeface="Arial"/>
              </a:rPr>
              <a:t> Table 2.2 shows how much time is required for</a:t>
            </a:r>
            <a:endParaRPr/>
          </a:p>
          <a:p>
            <a:pPr marL="0" lvl="0" indent="0" algn="l" rtl="0">
              <a:spcBef>
                <a:spcPts val="360"/>
              </a:spcBef>
              <a:spcAft>
                <a:spcPts val="0"/>
              </a:spcAft>
              <a:buNone/>
            </a:pPr>
            <a:r>
              <a:rPr lang="en" sz="1200" b="0" i="0" u="none" strike="noStrike">
                <a:solidFill>
                  <a:schemeClr val="dk1"/>
                </a:solidFill>
                <a:latin typeface="Arial"/>
                <a:ea typeface="Arial"/>
                <a:cs typeface="Arial"/>
                <a:sym typeface="Arial"/>
              </a:rPr>
              <a:t>a brute-force attack for various key sizes. As can be seen, a single PC can break</a:t>
            </a:r>
            <a:endParaRPr/>
          </a:p>
          <a:p>
            <a:pPr marL="0" lvl="0" indent="0" algn="l" rtl="0">
              <a:spcBef>
                <a:spcPts val="360"/>
              </a:spcBef>
              <a:spcAft>
                <a:spcPts val="0"/>
              </a:spcAft>
              <a:buNone/>
            </a:pPr>
            <a:r>
              <a:rPr lang="en" sz="1200" b="0" i="0" u="none" strike="noStrike">
                <a:solidFill>
                  <a:schemeClr val="dk1"/>
                </a:solidFill>
                <a:latin typeface="Arial"/>
                <a:ea typeface="Arial"/>
                <a:cs typeface="Arial"/>
                <a:sym typeface="Arial"/>
              </a:rPr>
              <a:t>DES in about a year; if multiple PCs work in parallel, the time is drastically shortened.</a:t>
            </a:r>
            <a:endParaRPr/>
          </a:p>
          <a:p>
            <a:pPr marL="0" lvl="0" indent="0" algn="l" rtl="0">
              <a:spcBef>
                <a:spcPts val="360"/>
              </a:spcBef>
              <a:spcAft>
                <a:spcPts val="0"/>
              </a:spcAft>
              <a:buNone/>
            </a:pPr>
            <a:r>
              <a:rPr lang="en" sz="1200" b="0" i="0" u="none" strike="noStrike">
                <a:solidFill>
                  <a:schemeClr val="dk1"/>
                </a:solidFill>
                <a:latin typeface="Arial"/>
                <a:ea typeface="Arial"/>
                <a:cs typeface="Arial"/>
                <a:sym typeface="Arial"/>
              </a:rPr>
              <a:t>And today’s supercomputers should be able to find a key in about an hour.</a:t>
            </a:r>
            <a:endParaRPr/>
          </a:p>
          <a:p>
            <a:pPr marL="0" lvl="0" indent="0" algn="l" rtl="0">
              <a:spcBef>
                <a:spcPts val="360"/>
              </a:spcBef>
              <a:spcAft>
                <a:spcPts val="0"/>
              </a:spcAft>
              <a:buNone/>
            </a:pPr>
            <a:r>
              <a:rPr lang="en" sz="1200" b="0" i="0" u="none" strike="noStrike">
                <a:solidFill>
                  <a:schemeClr val="dk1"/>
                </a:solidFill>
                <a:latin typeface="Arial"/>
                <a:ea typeface="Arial"/>
                <a:cs typeface="Arial"/>
                <a:sym typeface="Arial"/>
              </a:rPr>
              <a:t>Key sizes of 128 bits or greater are effectively unbreakable using simply a brute-force</a:t>
            </a:r>
            <a:endParaRPr/>
          </a:p>
          <a:p>
            <a:pPr marL="0" lvl="0" indent="0" algn="l" rtl="0">
              <a:spcBef>
                <a:spcPts val="360"/>
              </a:spcBef>
              <a:spcAft>
                <a:spcPts val="0"/>
              </a:spcAft>
              <a:buNone/>
            </a:pPr>
            <a:r>
              <a:rPr lang="en" sz="1200" b="0" i="0" u="none" strike="noStrike">
                <a:solidFill>
                  <a:schemeClr val="dk1"/>
                </a:solidFill>
                <a:latin typeface="Arial"/>
                <a:ea typeface="Arial"/>
                <a:cs typeface="Arial"/>
                <a:sym typeface="Arial"/>
              </a:rPr>
              <a:t>approach. Even if we managed to speed up the attacking system by a factor</a:t>
            </a:r>
            <a:endParaRPr/>
          </a:p>
          <a:p>
            <a:pPr marL="0" lvl="0" indent="0" algn="l" rtl="0">
              <a:spcBef>
                <a:spcPts val="360"/>
              </a:spcBef>
              <a:spcAft>
                <a:spcPts val="0"/>
              </a:spcAft>
              <a:buNone/>
            </a:pPr>
            <a:r>
              <a:rPr lang="en" sz="1200" b="0" i="0" u="none" strike="noStrike">
                <a:solidFill>
                  <a:schemeClr val="dk1"/>
                </a:solidFill>
                <a:latin typeface="Arial"/>
                <a:ea typeface="Arial"/>
                <a:cs typeface="Arial"/>
                <a:sym typeface="Arial"/>
              </a:rPr>
              <a:t>of 1 trillion (10</a:t>
            </a:r>
            <a:r>
              <a:rPr lang="en" sz="1200" b="0" i="0" u="none" strike="noStrike" baseline="30000">
                <a:solidFill>
                  <a:schemeClr val="dk1"/>
                </a:solidFill>
                <a:latin typeface="Arial"/>
                <a:ea typeface="Arial"/>
                <a:cs typeface="Arial"/>
                <a:sym typeface="Arial"/>
              </a:rPr>
              <a:t>12</a:t>
            </a:r>
            <a:r>
              <a:rPr lang="en" sz="1200" b="0" i="0" u="none" strike="noStrike">
                <a:solidFill>
                  <a:schemeClr val="dk1"/>
                </a:solidFill>
                <a:latin typeface="Arial"/>
                <a:ea typeface="Arial"/>
                <a:cs typeface="Arial"/>
                <a:sym typeface="Arial"/>
              </a:rPr>
              <a:t> ), it would still take over 100,000 years to break a code using a</a:t>
            </a:r>
            <a:endParaRPr/>
          </a:p>
          <a:p>
            <a:pPr marL="0" lvl="0" indent="0" algn="l" rtl="0">
              <a:spcBef>
                <a:spcPts val="360"/>
              </a:spcBef>
              <a:spcAft>
                <a:spcPts val="0"/>
              </a:spcAft>
              <a:buNone/>
            </a:pPr>
            <a:r>
              <a:rPr lang="en" sz="1200" b="0" i="0" u="none" strike="noStrike">
                <a:solidFill>
                  <a:schemeClr val="dk1"/>
                </a:solidFill>
                <a:latin typeface="Arial"/>
                <a:ea typeface="Arial"/>
                <a:cs typeface="Arial"/>
                <a:sym typeface="Arial"/>
              </a:rPr>
              <a:t>128-bit key.</a:t>
            </a:r>
            <a:endParaRPr>
              <a:latin typeface="Times New Roman"/>
              <a:ea typeface="Times New Roman"/>
              <a:cs typeface="Times New Roman"/>
              <a:sym typeface="Times New Roman"/>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111be71928f_0_10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latin typeface="Arial"/>
                <a:ea typeface="Arial"/>
                <a:cs typeface="Arial"/>
                <a:sym typeface="Arial"/>
              </a:rPr>
              <a:t>38</a:t>
            </a:fld>
            <a:endParaRPr>
              <a:latin typeface="Arial"/>
              <a:ea typeface="Arial"/>
              <a:cs typeface="Arial"/>
              <a:sym typeface="Arial"/>
            </a:endParaRPr>
          </a:p>
        </p:txBody>
      </p:sp>
      <p:sp>
        <p:nvSpPr>
          <p:cNvPr id="488" name="Google Shape;488;g111be71928f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89" name="Google Shape;489;g111be71928f_0_10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latin typeface="Arial"/>
                <a:ea typeface="Arial"/>
                <a:cs typeface="Arial"/>
                <a:sym typeface="Arial"/>
              </a:rPr>
              <a:t>Encryption protects against passive attack (eavesdropping). A different requirement</a:t>
            </a:r>
            <a:endParaRPr/>
          </a:p>
          <a:p>
            <a:pPr marL="0" lvl="0" indent="0" algn="l" rtl="0">
              <a:spcBef>
                <a:spcPts val="360"/>
              </a:spcBef>
              <a:spcAft>
                <a:spcPts val="0"/>
              </a:spcAft>
              <a:buNone/>
            </a:pPr>
            <a:r>
              <a:rPr lang="en">
                <a:latin typeface="Arial"/>
                <a:ea typeface="Arial"/>
                <a:cs typeface="Arial"/>
                <a:sym typeface="Arial"/>
              </a:rPr>
              <a:t>is to protect against active attack (falsification of data and transactions). Protection</a:t>
            </a:r>
            <a:endParaRPr/>
          </a:p>
          <a:p>
            <a:pPr marL="0" lvl="0" indent="0" algn="l" rtl="0">
              <a:spcBef>
                <a:spcPts val="360"/>
              </a:spcBef>
              <a:spcAft>
                <a:spcPts val="0"/>
              </a:spcAft>
              <a:buNone/>
            </a:pPr>
            <a:r>
              <a:rPr lang="en">
                <a:latin typeface="Arial"/>
                <a:ea typeface="Arial"/>
                <a:cs typeface="Arial"/>
                <a:sym typeface="Arial"/>
              </a:rPr>
              <a:t>against such attacks is known as message or data authentication.</a:t>
            </a:r>
            <a:endParaRPr/>
          </a:p>
          <a:p>
            <a:pPr marL="0" lvl="0" indent="0" algn="l" rtl="0">
              <a:spcBef>
                <a:spcPts val="360"/>
              </a:spcBef>
              <a:spcAft>
                <a:spcPts val="0"/>
              </a:spcAft>
              <a:buNone/>
            </a:pPr>
            <a:endParaRPr>
              <a:latin typeface="Arial"/>
              <a:ea typeface="Arial"/>
              <a:cs typeface="Arial"/>
              <a:sym typeface="Arial"/>
            </a:endParaRPr>
          </a:p>
          <a:p>
            <a:pPr marL="0" lvl="0" indent="0" algn="l" rtl="0">
              <a:spcBef>
                <a:spcPts val="360"/>
              </a:spcBef>
              <a:spcAft>
                <a:spcPts val="0"/>
              </a:spcAft>
              <a:buNone/>
            </a:pPr>
            <a:r>
              <a:rPr lang="en">
                <a:latin typeface="Arial"/>
                <a:ea typeface="Arial"/>
                <a:cs typeface="Arial"/>
                <a:sym typeface="Arial"/>
              </a:rPr>
              <a:t>A message, file, document, or other collection of data is said to be authentic</a:t>
            </a:r>
            <a:endParaRPr/>
          </a:p>
          <a:p>
            <a:pPr marL="0" lvl="0" indent="0" algn="l" rtl="0">
              <a:spcBef>
                <a:spcPts val="360"/>
              </a:spcBef>
              <a:spcAft>
                <a:spcPts val="0"/>
              </a:spcAft>
              <a:buNone/>
            </a:pPr>
            <a:r>
              <a:rPr lang="en">
                <a:latin typeface="Arial"/>
                <a:ea typeface="Arial"/>
                <a:cs typeface="Arial"/>
                <a:sym typeface="Arial"/>
              </a:rPr>
              <a:t>when it is genuine and came from its alleged source. Message or data authentication</a:t>
            </a:r>
            <a:endParaRPr/>
          </a:p>
          <a:p>
            <a:pPr marL="0" lvl="0" indent="0" algn="l" rtl="0">
              <a:spcBef>
                <a:spcPts val="360"/>
              </a:spcBef>
              <a:spcAft>
                <a:spcPts val="0"/>
              </a:spcAft>
              <a:buNone/>
            </a:pPr>
            <a:r>
              <a:rPr lang="en">
                <a:latin typeface="Arial"/>
                <a:ea typeface="Arial"/>
                <a:cs typeface="Arial"/>
                <a:sym typeface="Arial"/>
              </a:rPr>
              <a:t>is a procedure that allows communicating parties to verify that received or stored</a:t>
            </a:r>
            <a:endParaRPr/>
          </a:p>
          <a:p>
            <a:pPr marL="0" lvl="0" indent="0" algn="l" rtl="0">
              <a:spcBef>
                <a:spcPts val="360"/>
              </a:spcBef>
              <a:spcAft>
                <a:spcPts val="0"/>
              </a:spcAft>
              <a:buNone/>
            </a:pPr>
            <a:r>
              <a:rPr lang="en">
                <a:latin typeface="Arial"/>
                <a:ea typeface="Arial"/>
                <a:cs typeface="Arial"/>
                <a:sym typeface="Arial"/>
              </a:rPr>
              <a:t>messages are authentic. The two important aspects are to verify that the contents of</a:t>
            </a:r>
            <a:endParaRPr/>
          </a:p>
          <a:p>
            <a:pPr marL="0" lvl="0" indent="0" algn="l" rtl="0">
              <a:spcBef>
                <a:spcPts val="360"/>
              </a:spcBef>
              <a:spcAft>
                <a:spcPts val="0"/>
              </a:spcAft>
              <a:buNone/>
            </a:pPr>
            <a:r>
              <a:rPr lang="en">
                <a:latin typeface="Arial"/>
                <a:ea typeface="Arial"/>
                <a:cs typeface="Arial"/>
                <a:sym typeface="Arial"/>
              </a:rPr>
              <a:t>the message have not been altered and that the source is authentic. We may also wish</a:t>
            </a:r>
            <a:endParaRPr/>
          </a:p>
          <a:p>
            <a:pPr marL="0" lvl="0" indent="0" algn="l" rtl="0">
              <a:spcBef>
                <a:spcPts val="360"/>
              </a:spcBef>
              <a:spcAft>
                <a:spcPts val="0"/>
              </a:spcAft>
              <a:buNone/>
            </a:pPr>
            <a:r>
              <a:rPr lang="en">
                <a:latin typeface="Arial"/>
                <a:ea typeface="Arial"/>
                <a:cs typeface="Arial"/>
                <a:sym typeface="Arial"/>
              </a:rPr>
              <a:t>to verify a message’s timeliness (it has not been artificially delayed and replayed)</a:t>
            </a:r>
            <a:endParaRPr/>
          </a:p>
          <a:p>
            <a:pPr marL="0" lvl="0" indent="0" algn="l" rtl="0">
              <a:spcBef>
                <a:spcPts val="360"/>
              </a:spcBef>
              <a:spcAft>
                <a:spcPts val="0"/>
              </a:spcAft>
              <a:buNone/>
            </a:pPr>
            <a:r>
              <a:rPr lang="en">
                <a:latin typeface="Arial"/>
                <a:ea typeface="Arial"/>
                <a:cs typeface="Arial"/>
                <a:sym typeface="Arial"/>
              </a:rPr>
              <a:t>and sequence relative to other messages flowing between two parties. All of these</a:t>
            </a:r>
            <a:endParaRPr/>
          </a:p>
          <a:p>
            <a:pPr marL="0" lvl="0" indent="0" algn="l" rtl="0">
              <a:spcBef>
                <a:spcPts val="360"/>
              </a:spcBef>
              <a:spcAft>
                <a:spcPts val="0"/>
              </a:spcAft>
              <a:buNone/>
            </a:pPr>
            <a:r>
              <a:rPr lang="en">
                <a:latin typeface="Arial"/>
                <a:ea typeface="Arial"/>
                <a:cs typeface="Arial"/>
                <a:sym typeface="Arial"/>
              </a:rPr>
              <a:t>concerns come under the category of data integrity as described in Chapter 1.</a:t>
            </a:r>
            <a:endParaRPr/>
          </a:p>
          <a:p>
            <a:pPr marL="0" lvl="0" indent="0" algn="l" rtl="0">
              <a:spcBef>
                <a:spcPts val="360"/>
              </a:spcBef>
              <a:spcAft>
                <a:spcPts val="0"/>
              </a:spcAft>
              <a:buNone/>
            </a:pPr>
            <a:endParaRPr>
              <a:latin typeface="Arial"/>
              <a:ea typeface="Arial"/>
              <a:cs typeface="Arial"/>
              <a:sym typeface="Arial"/>
            </a:endParaRPr>
          </a:p>
          <a:p>
            <a:pPr marL="0" lvl="0" indent="0" algn="l" rtl="0">
              <a:spcBef>
                <a:spcPts val="360"/>
              </a:spcBef>
              <a:spcAft>
                <a:spcPts val="0"/>
              </a:spcAft>
              <a:buNone/>
            </a:pPr>
            <a:r>
              <a:rPr lang="en">
                <a:latin typeface="Arial"/>
                <a:ea typeface="Arial"/>
                <a:cs typeface="Arial"/>
                <a:sym typeface="Arial"/>
              </a:rPr>
              <a:t>It would seem possible to perform authentication simply by the use of symmetric</a:t>
            </a:r>
            <a:endParaRPr/>
          </a:p>
          <a:p>
            <a:pPr marL="0" lvl="0" indent="0" algn="l" rtl="0">
              <a:spcBef>
                <a:spcPts val="360"/>
              </a:spcBef>
              <a:spcAft>
                <a:spcPts val="0"/>
              </a:spcAft>
              <a:buNone/>
            </a:pPr>
            <a:r>
              <a:rPr lang="en">
                <a:latin typeface="Arial"/>
                <a:ea typeface="Arial"/>
                <a:cs typeface="Arial"/>
                <a:sym typeface="Arial"/>
              </a:rPr>
              <a:t>encryption. If we assume that only the sender and receiver share a key (which is</a:t>
            </a:r>
            <a:endParaRPr/>
          </a:p>
          <a:p>
            <a:pPr marL="0" lvl="0" indent="0" algn="l" rtl="0">
              <a:spcBef>
                <a:spcPts val="360"/>
              </a:spcBef>
              <a:spcAft>
                <a:spcPts val="0"/>
              </a:spcAft>
              <a:buNone/>
            </a:pPr>
            <a:r>
              <a:rPr lang="en">
                <a:latin typeface="Arial"/>
                <a:ea typeface="Arial"/>
                <a:cs typeface="Arial"/>
                <a:sym typeface="Arial"/>
              </a:rPr>
              <a:t>as it should be), then only the genuine sender would be able to encrypt a message</a:t>
            </a:r>
            <a:endParaRPr/>
          </a:p>
          <a:p>
            <a:pPr marL="0" lvl="0" indent="0" algn="l" rtl="0">
              <a:spcBef>
                <a:spcPts val="360"/>
              </a:spcBef>
              <a:spcAft>
                <a:spcPts val="0"/>
              </a:spcAft>
              <a:buNone/>
            </a:pPr>
            <a:r>
              <a:rPr lang="en">
                <a:latin typeface="Arial"/>
                <a:ea typeface="Arial"/>
                <a:cs typeface="Arial"/>
                <a:sym typeface="Arial"/>
              </a:rPr>
              <a:t>successfully for the other participant, provided the receiver can recognize a valid message.</a:t>
            </a:r>
            <a:endParaRPr/>
          </a:p>
          <a:p>
            <a:pPr marL="0" lvl="0" indent="0" algn="l" rtl="0">
              <a:spcBef>
                <a:spcPts val="360"/>
              </a:spcBef>
              <a:spcAft>
                <a:spcPts val="0"/>
              </a:spcAft>
              <a:buNone/>
            </a:pPr>
            <a:r>
              <a:rPr lang="en">
                <a:latin typeface="Arial"/>
                <a:ea typeface="Arial"/>
                <a:cs typeface="Arial"/>
                <a:sym typeface="Arial"/>
              </a:rPr>
              <a:t>Furthermore, if the message includes an error-detection code and a sequence</a:t>
            </a:r>
            <a:endParaRPr/>
          </a:p>
          <a:p>
            <a:pPr marL="0" lvl="0" indent="0" algn="l" rtl="0">
              <a:spcBef>
                <a:spcPts val="360"/>
              </a:spcBef>
              <a:spcAft>
                <a:spcPts val="0"/>
              </a:spcAft>
              <a:buNone/>
            </a:pPr>
            <a:r>
              <a:rPr lang="en">
                <a:latin typeface="Arial"/>
                <a:ea typeface="Arial"/>
                <a:cs typeface="Arial"/>
                <a:sym typeface="Arial"/>
              </a:rPr>
              <a:t>number, the receiver is assured that no alterations have been made and that sequencing</a:t>
            </a:r>
            <a:endParaRPr/>
          </a:p>
          <a:p>
            <a:pPr marL="0" lvl="0" indent="0" algn="l" rtl="0">
              <a:spcBef>
                <a:spcPts val="360"/>
              </a:spcBef>
              <a:spcAft>
                <a:spcPts val="0"/>
              </a:spcAft>
              <a:buNone/>
            </a:pPr>
            <a:r>
              <a:rPr lang="en">
                <a:latin typeface="Arial"/>
                <a:ea typeface="Arial"/>
                <a:cs typeface="Arial"/>
                <a:sym typeface="Arial"/>
              </a:rPr>
              <a:t>is proper. If the message also includes a timestamp, the receiver is assured that the</a:t>
            </a:r>
            <a:endParaRPr/>
          </a:p>
          <a:p>
            <a:pPr marL="0" lvl="0" indent="0" algn="l" rtl="0">
              <a:spcBef>
                <a:spcPts val="360"/>
              </a:spcBef>
              <a:spcAft>
                <a:spcPts val="0"/>
              </a:spcAft>
              <a:buNone/>
            </a:pPr>
            <a:r>
              <a:rPr lang="en">
                <a:latin typeface="Arial"/>
                <a:ea typeface="Arial"/>
                <a:cs typeface="Arial"/>
                <a:sym typeface="Arial"/>
              </a:rPr>
              <a:t>message has not been delayed beyond that normally expected for network transit.</a:t>
            </a:r>
            <a:endParaRPr/>
          </a:p>
          <a:p>
            <a:pPr marL="0" lvl="0" indent="0" algn="l" rtl="0">
              <a:spcBef>
                <a:spcPts val="360"/>
              </a:spcBef>
              <a:spcAft>
                <a:spcPts val="0"/>
              </a:spcAft>
              <a:buNone/>
            </a:pPr>
            <a:endParaRPr>
              <a:latin typeface="Arial"/>
              <a:ea typeface="Arial"/>
              <a:cs typeface="Arial"/>
              <a:sym typeface="Arial"/>
            </a:endParaRPr>
          </a:p>
          <a:p>
            <a:pPr marL="0" lvl="0" indent="0" algn="l" rtl="0">
              <a:spcBef>
                <a:spcPts val="360"/>
              </a:spcBef>
              <a:spcAft>
                <a:spcPts val="0"/>
              </a:spcAft>
              <a:buNone/>
            </a:pPr>
            <a:r>
              <a:rPr lang="en">
                <a:latin typeface="Arial"/>
                <a:ea typeface="Arial"/>
                <a:cs typeface="Arial"/>
                <a:sym typeface="Arial"/>
              </a:rPr>
              <a:t>In fact, symmetric encryption alone is not a suitable tool for data authentication.</a:t>
            </a:r>
            <a:endParaRPr/>
          </a:p>
          <a:p>
            <a:pPr marL="0" lvl="0" indent="0" algn="l" rtl="0">
              <a:spcBef>
                <a:spcPts val="360"/>
              </a:spcBef>
              <a:spcAft>
                <a:spcPts val="0"/>
              </a:spcAft>
              <a:buNone/>
            </a:pPr>
            <a:r>
              <a:rPr lang="en">
                <a:latin typeface="Arial"/>
                <a:ea typeface="Arial"/>
                <a:cs typeface="Arial"/>
                <a:sym typeface="Arial"/>
              </a:rPr>
              <a:t>To give one simple example, in the ECB mode of encryption, if an attacker</a:t>
            </a:r>
            <a:endParaRPr/>
          </a:p>
          <a:p>
            <a:pPr marL="0" lvl="0" indent="0" algn="l" rtl="0">
              <a:spcBef>
                <a:spcPts val="360"/>
              </a:spcBef>
              <a:spcAft>
                <a:spcPts val="0"/>
              </a:spcAft>
              <a:buNone/>
            </a:pPr>
            <a:r>
              <a:rPr lang="en">
                <a:latin typeface="Arial"/>
                <a:ea typeface="Arial"/>
                <a:cs typeface="Arial"/>
                <a:sym typeface="Arial"/>
              </a:rPr>
              <a:t>reorders the blocks of ciphertext, then each block will still decrypt successfully.</a:t>
            </a:r>
            <a:endParaRPr/>
          </a:p>
          <a:p>
            <a:pPr marL="0" lvl="0" indent="0" algn="l" rtl="0">
              <a:spcBef>
                <a:spcPts val="360"/>
              </a:spcBef>
              <a:spcAft>
                <a:spcPts val="0"/>
              </a:spcAft>
              <a:buNone/>
            </a:pPr>
            <a:r>
              <a:rPr lang="en">
                <a:latin typeface="Arial"/>
                <a:ea typeface="Arial"/>
                <a:cs typeface="Arial"/>
                <a:sym typeface="Arial"/>
              </a:rPr>
              <a:t>However, the reordering may alter the meaning of the overall data sequence.</a:t>
            </a:r>
            <a:endParaRPr/>
          </a:p>
          <a:p>
            <a:pPr marL="0" lvl="0" indent="0" algn="l" rtl="0">
              <a:spcBef>
                <a:spcPts val="360"/>
              </a:spcBef>
              <a:spcAft>
                <a:spcPts val="0"/>
              </a:spcAft>
              <a:buNone/>
            </a:pPr>
            <a:r>
              <a:rPr lang="en">
                <a:latin typeface="Arial"/>
                <a:ea typeface="Arial"/>
                <a:cs typeface="Arial"/>
                <a:sym typeface="Arial"/>
              </a:rPr>
              <a:t>Although sequence numbers may be used at some level (e.g., each IP packet), it is</a:t>
            </a:r>
            <a:endParaRPr/>
          </a:p>
          <a:p>
            <a:pPr marL="0" lvl="0" indent="0" algn="l" rtl="0">
              <a:spcBef>
                <a:spcPts val="360"/>
              </a:spcBef>
              <a:spcAft>
                <a:spcPts val="0"/>
              </a:spcAft>
              <a:buNone/>
            </a:pPr>
            <a:r>
              <a:rPr lang="en">
                <a:latin typeface="Arial"/>
                <a:ea typeface="Arial"/>
                <a:cs typeface="Arial"/>
                <a:sym typeface="Arial"/>
              </a:rPr>
              <a:t>typically not the case that a separate sequence number will be associated with each</a:t>
            </a:r>
            <a:endParaRPr/>
          </a:p>
          <a:p>
            <a:pPr marL="0" lvl="0" indent="0" algn="l" rtl="0">
              <a:spcBef>
                <a:spcPts val="360"/>
              </a:spcBef>
              <a:spcAft>
                <a:spcPts val="0"/>
              </a:spcAft>
              <a:buNone/>
            </a:pPr>
            <a:r>
              <a:rPr lang="en" i="1">
                <a:latin typeface="Arial"/>
                <a:ea typeface="Arial"/>
                <a:cs typeface="Arial"/>
                <a:sym typeface="Arial"/>
              </a:rPr>
              <a:t>b-bit block of plaintext. Thus, block reordering is a threat.</a:t>
            </a:r>
            <a:endParaRPr>
              <a:latin typeface="Arial"/>
              <a:ea typeface="Arial"/>
              <a:cs typeface="Arial"/>
              <a:sym typeface="Aria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111be71928f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08" name="Google Shape;508;g111be71928f_0_1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sz="1200">
                <a:solidFill>
                  <a:schemeClr val="dk1"/>
                </a:solidFill>
                <a:latin typeface="Arial"/>
                <a:ea typeface="Arial"/>
                <a:cs typeface="Arial"/>
                <a:sym typeface="Arial"/>
              </a:rPr>
              <a:t>Because the approaches discussed in this section do not encrypt the message,</a:t>
            </a:r>
            <a:endParaRPr/>
          </a:p>
          <a:p>
            <a:pPr marL="0" lvl="0" indent="0" algn="l" rtl="0">
              <a:spcBef>
                <a:spcPts val="360"/>
              </a:spcBef>
              <a:spcAft>
                <a:spcPts val="0"/>
              </a:spcAft>
              <a:buNone/>
            </a:pPr>
            <a:r>
              <a:rPr lang="en" sz="1200">
                <a:solidFill>
                  <a:schemeClr val="dk1"/>
                </a:solidFill>
                <a:latin typeface="Arial"/>
                <a:ea typeface="Arial"/>
                <a:cs typeface="Arial"/>
                <a:sym typeface="Arial"/>
              </a:rPr>
              <a:t>message confidentiality is not provided. As was mentioned, message encryption by</a:t>
            </a:r>
            <a:endParaRPr/>
          </a:p>
          <a:p>
            <a:pPr marL="0" lvl="0" indent="0" algn="l" rtl="0">
              <a:spcBef>
                <a:spcPts val="360"/>
              </a:spcBef>
              <a:spcAft>
                <a:spcPts val="0"/>
              </a:spcAft>
              <a:buNone/>
            </a:pPr>
            <a:r>
              <a:rPr lang="en" sz="1200">
                <a:solidFill>
                  <a:schemeClr val="dk1"/>
                </a:solidFill>
                <a:latin typeface="Arial"/>
                <a:ea typeface="Arial"/>
                <a:cs typeface="Arial"/>
                <a:sym typeface="Arial"/>
              </a:rPr>
              <a:t>itself does not provide a secure form of authentication. However, it is possible to combine</a:t>
            </a:r>
            <a:endParaRPr/>
          </a:p>
          <a:p>
            <a:pPr marL="0" lvl="0" indent="0" algn="l" rtl="0">
              <a:spcBef>
                <a:spcPts val="360"/>
              </a:spcBef>
              <a:spcAft>
                <a:spcPts val="0"/>
              </a:spcAft>
              <a:buNone/>
            </a:pPr>
            <a:r>
              <a:rPr lang="en" sz="1200">
                <a:solidFill>
                  <a:schemeClr val="dk1"/>
                </a:solidFill>
                <a:latin typeface="Arial"/>
                <a:ea typeface="Arial"/>
                <a:cs typeface="Arial"/>
                <a:sym typeface="Arial"/>
              </a:rPr>
              <a:t>authentication and confidentiality in a single algorithm by encrypting a message</a:t>
            </a:r>
            <a:endParaRPr/>
          </a:p>
          <a:p>
            <a:pPr marL="0" lvl="0" indent="0" algn="l" rtl="0">
              <a:spcBef>
                <a:spcPts val="360"/>
              </a:spcBef>
              <a:spcAft>
                <a:spcPts val="0"/>
              </a:spcAft>
              <a:buNone/>
            </a:pPr>
            <a:r>
              <a:rPr lang="en" sz="1200">
                <a:solidFill>
                  <a:schemeClr val="dk1"/>
                </a:solidFill>
                <a:latin typeface="Arial"/>
                <a:ea typeface="Arial"/>
                <a:cs typeface="Arial"/>
                <a:sym typeface="Arial"/>
              </a:rPr>
              <a:t>plus its authentication tag. Typically, however, message authentication is provided as</a:t>
            </a:r>
            <a:endParaRPr/>
          </a:p>
          <a:p>
            <a:pPr marL="0" lvl="0" indent="0" algn="l" rtl="0">
              <a:spcBef>
                <a:spcPts val="360"/>
              </a:spcBef>
              <a:spcAft>
                <a:spcPts val="0"/>
              </a:spcAft>
              <a:buNone/>
            </a:pPr>
            <a:r>
              <a:rPr lang="en" sz="1200">
                <a:solidFill>
                  <a:schemeClr val="dk1"/>
                </a:solidFill>
                <a:latin typeface="Arial"/>
                <a:ea typeface="Arial"/>
                <a:cs typeface="Arial"/>
                <a:sym typeface="Arial"/>
              </a:rPr>
              <a:t>a separate function from message encryption. [DAVI89] suggests three situations in</a:t>
            </a:r>
            <a:endParaRPr/>
          </a:p>
          <a:p>
            <a:pPr marL="0" lvl="0" indent="0" algn="l" rtl="0">
              <a:spcBef>
                <a:spcPts val="360"/>
              </a:spcBef>
              <a:spcAft>
                <a:spcPts val="0"/>
              </a:spcAft>
              <a:buNone/>
            </a:pPr>
            <a:r>
              <a:rPr lang="en" sz="1200">
                <a:solidFill>
                  <a:schemeClr val="dk1"/>
                </a:solidFill>
                <a:latin typeface="Arial"/>
                <a:ea typeface="Arial"/>
                <a:cs typeface="Arial"/>
                <a:sym typeface="Arial"/>
              </a:rPr>
              <a:t>which message authentication without confidentiality is preferable:</a:t>
            </a:r>
            <a:endParaRPr/>
          </a:p>
          <a:p>
            <a:pPr marL="0" lvl="0" indent="0" algn="l" rtl="0">
              <a:spcBef>
                <a:spcPts val="360"/>
              </a:spcBef>
              <a:spcAft>
                <a:spcPts val="0"/>
              </a:spcAft>
              <a:buNone/>
            </a:pPr>
            <a:endParaRPr sz="1200">
              <a:solidFill>
                <a:schemeClr val="dk1"/>
              </a:solidFill>
              <a:latin typeface="Arial"/>
              <a:ea typeface="Arial"/>
              <a:cs typeface="Arial"/>
              <a:sym typeface="Arial"/>
            </a:endParaRPr>
          </a:p>
          <a:p>
            <a:pPr marL="0" lvl="0" indent="0" algn="l" rtl="0">
              <a:spcBef>
                <a:spcPts val="360"/>
              </a:spcBef>
              <a:spcAft>
                <a:spcPts val="0"/>
              </a:spcAft>
              <a:buNone/>
            </a:pPr>
            <a:r>
              <a:rPr lang="en" sz="1200">
                <a:solidFill>
                  <a:schemeClr val="dk1"/>
                </a:solidFill>
                <a:latin typeface="Arial"/>
                <a:ea typeface="Arial"/>
                <a:cs typeface="Arial"/>
                <a:sym typeface="Arial"/>
              </a:rPr>
              <a:t>1.  There are a number of applications in which the same message is broadcast to</a:t>
            </a:r>
            <a:endParaRPr/>
          </a:p>
          <a:p>
            <a:pPr marL="0" lvl="0" indent="0" algn="l" rtl="0">
              <a:spcBef>
                <a:spcPts val="360"/>
              </a:spcBef>
              <a:spcAft>
                <a:spcPts val="0"/>
              </a:spcAft>
              <a:buNone/>
            </a:pPr>
            <a:r>
              <a:rPr lang="en" sz="1200">
                <a:solidFill>
                  <a:schemeClr val="dk1"/>
                </a:solidFill>
                <a:latin typeface="Arial"/>
                <a:ea typeface="Arial"/>
                <a:cs typeface="Arial"/>
                <a:sym typeface="Arial"/>
              </a:rPr>
              <a:t>a number of destinations. Two examples are notification to users that the network</a:t>
            </a:r>
            <a:endParaRPr/>
          </a:p>
          <a:p>
            <a:pPr marL="0" lvl="0" indent="0" algn="l" rtl="0">
              <a:spcBef>
                <a:spcPts val="360"/>
              </a:spcBef>
              <a:spcAft>
                <a:spcPts val="0"/>
              </a:spcAft>
              <a:buNone/>
            </a:pPr>
            <a:r>
              <a:rPr lang="en" sz="1200">
                <a:solidFill>
                  <a:schemeClr val="dk1"/>
                </a:solidFill>
                <a:latin typeface="Arial"/>
                <a:ea typeface="Arial"/>
                <a:cs typeface="Arial"/>
                <a:sym typeface="Arial"/>
              </a:rPr>
              <a:t>is now unavailable, and an alarm signal in a control center. It is cheaper</a:t>
            </a:r>
            <a:endParaRPr/>
          </a:p>
          <a:p>
            <a:pPr marL="0" lvl="0" indent="0" algn="l" rtl="0">
              <a:spcBef>
                <a:spcPts val="360"/>
              </a:spcBef>
              <a:spcAft>
                <a:spcPts val="0"/>
              </a:spcAft>
              <a:buNone/>
            </a:pPr>
            <a:r>
              <a:rPr lang="en" sz="1200">
                <a:solidFill>
                  <a:schemeClr val="dk1"/>
                </a:solidFill>
                <a:latin typeface="Arial"/>
                <a:ea typeface="Arial"/>
                <a:cs typeface="Arial"/>
                <a:sym typeface="Arial"/>
              </a:rPr>
              <a:t>and more reliable to have only one destination responsible for monitoring</a:t>
            </a:r>
            <a:endParaRPr/>
          </a:p>
          <a:p>
            <a:pPr marL="0" lvl="0" indent="0" algn="l" rtl="0">
              <a:spcBef>
                <a:spcPts val="360"/>
              </a:spcBef>
              <a:spcAft>
                <a:spcPts val="0"/>
              </a:spcAft>
              <a:buNone/>
            </a:pPr>
            <a:r>
              <a:rPr lang="en" sz="1200">
                <a:solidFill>
                  <a:schemeClr val="dk1"/>
                </a:solidFill>
                <a:latin typeface="Arial"/>
                <a:ea typeface="Arial"/>
                <a:cs typeface="Arial"/>
                <a:sym typeface="Arial"/>
              </a:rPr>
              <a:t>authenticity. Thus, the message must be broadcast in plaintext with an associated</a:t>
            </a:r>
            <a:endParaRPr/>
          </a:p>
          <a:p>
            <a:pPr marL="0" lvl="0" indent="0" algn="l" rtl="0">
              <a:spcBef>
                <a:spcPts val="360"/>
              </a:spcBef>
              <a:spcAft>
                <a:spcPts val="0"/>
              </a:spcAft>
              <a:buNone/>
            </a:pPr>
            <a:r>
              <a:rPr lang="en" sz="1200">
                <a:solidFill>
                  <a:schemeClr val="dk1"/>
                </a:solidFill>
                <a:latin typeface="Arial"/>
                <a:ea typeface="Arial"/>
                <a:cs typeface="Arial"/>
                <a:sym typeface="Arial"/>
              </a:rPr>
              <a:t>message authentication tag. The responsible system performs authentication.</a:t>
            </a:r>
            <a:endParaRPr/>
          </a:p>
          <a:p>
            <a:pPr marL="0" lvl="0" indent="0" algn="l" rtl="0">
              <a:spcBef>
                <a:spcPts val="360"/>
              </a:spcBef>
              <a:spcAft>
                <a:spcPts val="0"/>
              </a:spcAft>
              <a:buNone/>
            </a:pPr>
            <a:r>
              <a:rPr lang="en" sz="1200">
                <a:solidFill>
                  <a:schemeClr val="dk1"/>
                </a:solidFill>
                <a:latin typeface="Arial"/>
                <a:ea typeface="Arial"/>
                <a:cs typeface="Arial"/>
                <a:sym typeface="Arial"/>
              </a:rPr>
              <a:t>If a violation occurs, the other destination systems are alerted by a</a:t>
            </a:r>
            <a:endParaRPr/>
          </a:p>
          <a:p>
            <a:pPr marL="0" lvl="0" indent="0" algn="l" rtl="0">
              <a:spcBef>
                <a:spcPts val="360"/>
              </a:spcBef>
              <a:spcAft>
                <a:spcPts val="0"/>
              </a:spcAft>
              <a:buNone/>
            </a:pPr>
            <a:r>
              <a:rPr lang="en" sz="1200">
                <a:solidFill>
                  <a:schemeClr val="dk1"/>
                </a:solidFill>
                <a:latin typeface="Arial"/>
                <a:ea typeface="Arial"/>
                <a:cs typeface="Arial"/>
                <a:sym typeface="Arial"/>
              </a:rPr>
              <a:t>general alarm.</a:t>
            </a:r>
            <a:endParaRPr/>
          </a:p>
          <a:p>
            <a:pPr marL="0" lvl="0" indent="0" algn="l" rtl="0">
              <a:spcBef>
                <a:spcPts val="360"/>
              </a:spcBef>
              <a:spcAft>
                <a:spcPts val="0"/>
              </a:spcAft>
              <a:buNone/>
            </a:pPr>
            <a:endParaRPr sz="1200">
              <a:solidFill>
                <a:schemeClr val="dk1"/>
              </a:solidFill>
              <a:latin typeface="Arial"/>
              <a:ea typeface="Arial"/>
              <a:cs typeface="Arial"/>
              <a:sym typeface="Arial"/>
            </a:endParaRPr>
          </a:p>
          <a:p>
            <a:pPr marL="0" lvl="0" indent="0" algn="l" rtl="0">
              <a:spcBef>
                <a:spcPts val="360"/>
              </a:spcBef>
              <a:spcAft>
                <a:spcPts val="0"/>
              </a:spcAft>
              <a:buNone/>
            </a:pPr>
            <a:r>
              <a:rPr lang="en" sz="1200">
                <a:solidFill>
                  <a:schemeClr val="dk1"/>
                </a:solidFill>
                <a:latin typeface="Arial"/>
                <a:ea typeface="Arial"/>
                <a:cs typeface="Arial"/>
                <a:sym typeface="Arial"/>
              </a:rPr>
              <a:t>2.  Another possible scenario is an exchange in which one side has a heavy load and</a:t>
            </a:r>
            <a:endParaRPr/>
          </a:p>
          <a:p>
            <a:pPr marL="0" lvl="0" indent="0" algn="l" rtl="0">
              <a:spcBef>
                <a:spcPts val="360"/>
              </a:spcBef>
              <a:spcAft>
                <a:spcPts val="0"/>
              </a:spcAft>
              <a:buNone/>
            </a:pPr>
            <a:r>
              <a:rPr lang="en" sz="1200">
                <a:solidFill>
                  <a:schemeClr val="dk1"/>
                </a:solidFill>
                <a:latin typeface="Arial"/>
                <a:ea typeface="Arial"/>
                <a:cs typeface="Arial"/>
                <a:sym typeface="Arial"/>
              </a:rPr>
              <a:t>cannot afford the time to decrypt all incoming messages. Authentication is carried</a:t>
            </a:r>
            <a:endParaRPr/>
          </a:p>
          <a:p>
            <a:pPr marL="0" lvl="0" indent="0" algn="l" rtl="0">
              <a:spcBef>
                <a:spcPts val="360"/>
              </a:spcBef>
              <a:spcAft>
                <a:spcPts val="0"/>
              </a:spcAft>
              <a:buNone/>
            </a:pPr>
            <a:r>
              <a:rPr lang="en" sz="1200">
                <a:solidFill>
                  <a:schemeClr val="dk1"/>
                </a:solidFill>
                <a:latin typeface="Arial"/>
                <a:ea typeface="Arial"/>
                <a:cs typeface="Arial"/>
                <a:sym typeface="Arial"/>
              </a:rPr>
              <a:t>out on a selective basis, with messages being chosen at random for checking.</a:t>
            </a:r>
            <a:endParaRPr/>
          </a:p>
          <a:p>
            <a:pPr marL="0" lvl="0" indent="0" algn="l" rtl="0">
              <a:spcBef>
                <a:spcPts val="360"/>
              </a:spcBef>
              <a:spcAft>
                <a:spcPts val="0"/>
              </a:spcAft>
              <a:buNone/>
            </a:pPr>
            <a:endParaRPr sz="1200">
              <a:solidFill>
                <a:schemeClr val="dk1"/>
              </a:solidFill>
              <a:latin typeface="Arial"/>
              <a:ea typeface="Arial"/>
              <a:cs typeface="Arial"/>
              <a:sym typeface="Arial"/>
            </a:endParaRPr>
          </a:p>
          <a:p>
            <a:pPr marL="0" lvl="0" indent="0" algn="l" rtl="0">
              <a:spcBef>
                <a:spcPts val="360"/>
              </a:spcBef>
              <a:spcAft>
                <a:spcPts val="0"/>
              </a:spcAft>
              <a:buNone/>
            </a:pPr>
            <a:r>
              <a:rPr lang="en" sz="1200">
                <a:solidFill>
                  <a:schemeClr val="dk1"/>
                </a:solidFill>
                <a:latin typeface="Arial"/>
                <a:ea typeface="Arial"/>
                <a:cs typeface="Arial"/>
                <a:sym typeface="Arial"/>
              </a:rPr>
              <a:t>3.  Authentication of a computer program in plaintext is an attractive service. The</a:t>
            </a:r>
            <a:endParaRPr/>
          </a:p>
          <a:p>
            <a:pPr marL="0" lvl="0" indent="0" algn="l" rtl="0">
              <a:spcBef>
                <a:spcPts val="360"/>
              </a:spcBef>
              <a:spcAft>
                <a:spcPts val="0"/>
              </a:spcAft>
              <a:buNone/>
            </a:pPr>
            <a:r>
              <a:rPr lang="en" sz="1200">
                <a:solidFill>
                  <a:schemeClr val="dk1"/>
                </a:solidFill>
                <a:latin typeface="Arial"/>
                <a:ea typeface="Arial"/>
                <a:cs typeface="Arial"/>
                <a:sym typeface="Arial"/>
              </a:rPr>
              <a:t>computer program can be executed without having to decrypt it every time,</a:t>
            </a:r>
            <a:endParaRPr/>
          </a:p>
          <a:p>
            <a:pPr marL="0" lvl="0" indent="0" algn="l" rtl="0">
              <a:spcBef>
                <a:spcPts val="360"/>
              </a:spcBef>
              <a:spcAft>
                <a:spcPts val="0"/>
              </a:spcAft>
              <a:buNone/>
            </a:pPr>
            <a:r>
              <a:rPr lang="en" sz="1200">
                <a:solidFill>
                  <a:schemeClr val="dk1"/>
                </a:solidFill>
                <a:latin typeface="Arial"/>
                <a:ea typeface="Arial"/>
                <a:cs typeface="Arial"/>
                <a:sym typeface="Arial"/>
              </a:rPr>
              <a:t>which would be wasteful of processor resources. However, if a message authentication</a:t>
            </a:r>
            <a:endParaRPr/>
          </a:p>
          <a:p>
            <a:pPr marL="0" lvl="0" indent="0" algn="l" rtl="0">
              <a:spcBef>
                <a:spcPts val="360"/>
              </a:spcBef>
              <a:spcAft>
                <a:spcPts val="0"/>
              </a:spcAft>
              <a:buNone/>
            </a:pPr>
            <a:r>
              <a:rPr lang="en" sz="1200">
                <a:solidFill>
                  <a:schemeClr val="dk1"/>
                </a:solidFill>
                <a:latin typeface="Arial"/>
                <a:ea typeface="Arial"/>
                <a:cs typeface="Arial"/>
                <a:sym typeface="Arial"/>
              </a:rPr>
              <a:t>tag were attached to the program, it could be checked whenever assurance</a:t>
            </a:r>
            <a:endParaRPr/>
          </a:p>
          <a:p>
            <a:pPr marL="0" lvl="0" indent="0" algn="l" rtl="0">
              <a:spcBef>
                <a:spcPts val="360"/>
              </a:spcBef>
              <a:spcAft>
                <a:spcPts val="0"/>
              </a:spcAft>
              <a:buNone/>
            </a:pPr>
            <a:r>
              <a:rPr lang="en" sz="1200">
                <a:solidFill>
                  <a:schemeClr val="dk1"/>
                </a:solidFill>
                <a:latin typeface="Arial"/>
                <a:ea typeface="Arial"/>
                <a:cs typeface="Arial"/>
                <a:sym typeface="Arial"/>
              </a:rPr>
              <a:t>is required of the integrity of the program.</a:t>
            </a:r>
            <a:endParaRPr/>
          </a:p>
          <a:p>
            <a:pPr marL="0" lvl="0" indent="0" algn="l" rtl="0">
              <a:spcBef>
                <a:spcPts val="360"/>
              </a:spcBef>
              <a:spcAft>
                <a:spcPts val="0"/>
              </a:spcAft>
              <a:buNone/>
            </a:pPr>
            <a:endParaRPr sz="1200">
              <a:solidFill>
                <a:schemeClr val="dk1"/>
              </a:solidFill>
              <a:latin typeface="Arial"/>
              <a:ea typeface="Arial"/>
              <a:cs typeface="Arial"/>
              <a:sym typeface="Arial"/>
            </a:endParaRPr>
          </a:p>
          <a:p>
            <a:pPr marL="0" lvl="0" indent="0" algn="l" rtl="0">
              <a:spcBef>
                <a:spcPts val="360"/>
              </a:spcBef>
              <a:spcAft>
                <a:spcPts val="0"/>
              </a:spcAft>
              <a:buNone/>
            </a:pPr>
            <a:r>
              <a:rPr lang="en" sz="1200">
                <a:solidFill>
                  <a:schemeClr val="dk1"/>
                </a:solidFill>
                <a:latin typeface="Arial"/>
                <a:ea typeface="Arial"/>
                <a:cs typeface="Arial"/>
                <a:sym typeface="Arial"/>
              </a:rPr>
              <a:t>Thus, there is a place for both authentication and encryption in meeting security</a:t>
            </a:r>
            <a:endParaRPr/>
          </a:p>
          <a:p>
            <a:pPr marL="0" lvl="0" indent="0" algn="l" rtl="0">
              <a:spcBef>
                <a:spcPts val="360"/>
              </a:spcBef>
              <a:spcAft>
                <a:spcPts val="0"/>
              </a:spcAft>
              <a:buNone/>
            </a:pPr>
            <a:r>
              <a:rPr lang="en" sz="1200">
                <a:solidFill>
                  <a:schemeClr val="dk1"/>
                </a:solidFill>
                <a:latin typeface="Arial"/>
                <a:ea typeface="Arial"/>
                <a:cs typeface="Arial"/>
                <a:sym typeface="Arial"/>
              </a:rPr>
              <a:t>requirements.</a:t>
            </a:r>
            <a:endParaRPr sz="1200">
              <a:solidFill>
                <a:schemeClr val="dk1"/>
              </a:solidFill>
              <a:latin typeface="Arial"/>
              <a:ea typeface="Arial"/>
              <a:cs typeface="Arial"/>
              <a:sym typeface="Arial"/>
            </a:endParaRPr>
          </a:p>
        </p:txBody>
      </p:sp>
      <p:sp>
        <p:nvSpPr>
          <p:cNvPr id="509" name="Google Shape;509;g111be71928f_0_12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39</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11be71928f_2_1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b="0" i="0" u="none" strike="noStrike" cap="none">
                <a:solidFill>
                  <a:schemeClr val="dk1"/>
                </a:solidFill>
                <a:latin typeface="Arial"/>
                <a:ea typeface="Arial"/>
                <a:cs typeface="Arial"/>
                <a:sym typeface="Arial"/>
              </a:rPr>
              <a:t>4</a:t>
            </a:fld>
            <a:endParaRPr sz="1200" b="0" i="0" u="none" strike="noStrike" cap="none">
              <a:solidFill>
                <a:schemeClr val="dk1"/>
              </a:solidFill>
              <a:latin typeface="Arial"/>
              <a:ea typeface="Arial"/>
              <a:cs typeface="Arial"/>
              <a:sym typeface="Arial"/>
            </a:endParaRPr>
          </a:p>
        </p:txBody>
      </p:sp>
      <p:sp>
        <p:nvSpPr>
          <p:cNvPr id="163" name="Google Shape;163;g111be71928f_2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4" name="Google Shape;164;g111be71928f_2_1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0">
                <a:latin typeface="Times New Roman"/>
                <a:ea typeface="Times New Roman"/>
                <a:cs typeface="Times New Roman"/>
                <a:sym typeface="Times New Roman"/>
              </a:rPr>
              <a:t>The process of attempting to discover the plaintext or key is known as </a:t>
            </a:r>
            <a:r>
              <a:rPr lang="en" b="1">
                <a:latin typeface="Times New Roman"/>
                <a:ea typeface="Times New Roman"/>
                <a:cs typeface="Times New Roman"/>
                <a:sym typeface="Times New Roman"/>
              </a:rPr>
              <a:t>cryptanalysis </a:t>
            </a:r>
            <a:r>
              <a:rPr lang="en" b="0">
                <a:latin typeface="Times New Roman"/>
                <a:ea typeface="Times New Roman"/>
                <a:cs typeface="Times New Roman"/>
                <a:sym typeface="Times New Roman"/>
              </a:rPr>
              <a:t>.</a:t>
            </a:r>
            <a:endParaRPr/>
          </a:p>
          <a:p>
            <a:pPr marL="0" lvl="0" indent="0" algn="l" rtl="0">
              <a:spcBef>
                <a:spcPts val="360"/>
              </a:spcBef>
              <a:spcAft>
                <a:spcPts val="0"/>
              </a:spcAft>
              <a:buNone/>
            </a:pPr>
            <a:r>
              <a:rPr lang="en" b="0">
                <a:latin typeface="Times New Roman"/>
                <a:ea typeface="Times New Roman"/>
                <a:cs typeface="Times New Roman"/>
                <a:sym typeface="Times New Roman"/>
              </a:rPr>
              <a:t>The strategy used by the cryptanalyst depends on the nature of the encryption scheme</a:t>
            </a:r>
            <a:endParaRPr/>
          </a:p>
          <a:p>
            <a:pPr marL="0" lvl="0" indent="0" algn="l" rtl="0">
              <a:spcBef>
                <a:spcPts val="360"/>
              </a:spcBef>
              <a:spcAft>
                <a:spcPts val="0"/>
              </a:spcAft>
              <a:buNone/>
            </a:pPr>
            <a:r>
              <a:rPr lang="en" b="0">
                <a:latin typeface="Times New Roman"/>
                <a:ea typeface="Times New Roman"/>
                <a:cs typeface="Times New Roman"/>
                <a:sym typeface="Times New Roman"/>
              </a:rPr>
              <a:t>and the information available to the cryptanalyst.</a:t>
            </a:r>
            <a:endParaRPr/>
          </a:p>
          <a:p>
            <a:pPr marL="0" lvl="0" indent="0" algn="l" rtl="0">
              <a:spcBef>
                <a:spcPts val="360"/>
              </a:spcBef>
              <a:spcAft>
                <a:spcPts val="0"/>
              </a:spcAft>
              <a:buNone/>
            </a:pPr>
            <a:endParaRPr b="0">
              <a:latin typeface="Times New Roman"/>
              <a:ea typeface="Times New Roman"/>
              <a:cs typeface="Times New Roman"/>
              <a:sym typeface="Times New Roman"/>
            </a:endParaRPr>
          </a:p>
          <a:p>
            <a:pPr marL="0" lvl="0" indent="0" algn="l" rtl="0">
              <a:spcBef>
                <a:spcPts val="360"/>
              </a:spcBef>
              <a:spcAft>
                <a:spcPts val="0"/>
              </a:spcAft>
              <a:buNone/>
            </a:pPr>
            <a:r>
              <a:rPr lang="en" b="0">
                <a:latin typeface="Times New Roman"/>
                <a:ea typeface="Times New Roman"/>
                <a:cs typeface="Times New Roman"/>
                <a:sym typeface="Times New Roman"/>
              </a:rPr>
              <a:t>Table 20.1 summarizes the various types of cryptanalytic attacks, based on</a:t>
            </a:r>
            <a:endParaRPr/>
          </a:p>
          <a:p>
            <a:pPr marL="0" lvl="0" indent="0" algn="l" rtl="0">
              <a:spcBef>
                <a:spcPts val="360"/>
              </a:spcBef>
              <a:spcAft>
                <a:spcPts val="0"/>
              </a:spcAft>
              <a:buNone/>
            </a:pPr>
            <a:r>
              <a:rPr lang="en" b="0">
                <a:latin typeface="Times New Roman"/>
                <a:ea typeface="Times New Roman"/>
                <a:cs typeface="Times New Roman"/>
                <a:sym typeface="Times New Roman"/>
              </a:rPr>
              <a:t>the amount of information known to the cryptanalyst. The most difficult problem</a:t>
            </a:r>
            <a:endParaRPr/>
          </a:p>
          <a:p>
            <a:pPr marL="0" lvl="0" indent="0" algn="l" rtl="0">
              <a:spcBef>
                <a:spcPts val="360"/>
              </a:spcBef>
              <a:spcAft>
                <a:spcPts val="0"/>
              </a:spcAft>
              <a:buNone/>
            </a:pPr>
            <a:r>
              <a:rPr lang="en" b="0">
                <a:latin typeface="Times New Roman"/>
                <a:ea typeface="Times New Roman"/>
                <a:cs typeface="Times New Roman"/>
                <a:sym typeface="Times New Roman"/>
              </a:rPr>
              <a:t>is presented when all that is available is the </a:t>
            </a:r>
            <a:r>
              <a:rPr lang="en" b="0" i="1">
                <a:latin typeface="Times New Roman"/>
                <a:ea typeface="Times New Roman"/>
                <a:cs typeface="Times New Roman"/>
                <a:sym typeface="Times New Roman"/>
              </a:rPr>
              <a:t>ciphertext only . </a:t>
            </a:r>
            <a:r>
              <a:rPr lang="en" b="0" i="0">
                <a:latin typeface="Times New Roman"/>
                <a:ea typeface="Times New Roman"/>
                <a:cs typeface="Times New Roman"/>
                <a:sym typeface="Times New Roman"/>
              </a:rPr>
              <a:t>In some cases, not even</a:t>
            </a:r>
            <a:endParaRPr/>
          </a:p>
          <a:p>
            <a:pPr marL="0" lvl="0" indent="0" algn="l" rtl="0">
              <a:spcBef>
                <a:spcPts val="360"/>
              </a:spcBef>
              <a:spcAft>
                <a:spcPts val="0"/>
              </a:spcAft>
              <a:buNone/>
            </a:pPr>
            <a:r>
              <a:rPr lang="en" b="0">
                <a:latin typeface="Times New Roman"/>
                <a:ea typeface="Times New Roman"/>
                <a:cs typeface="Times New Roman"/>
                <a:sym typeface="Times New Roman"/>
              </a:rPr>
              <a:t>the encryption algorithm is known, but in general we can assume that the opponent</a:t>
            </a:r>
            <a:endParaRPr/>
          </a:p>
          <a:p>
            <a:pPr marL="0" lvl="0" indent="0" algn="l" rtl="0">
              <a:spcBef>
                <a:spcPts val="360"/>
              </a:spcBef>
              <a:spcAft>
                <a:spcPts val="0"/>
              </a:spcAft>
              <a:buNone/>
            </a:pPr>
            <a:r>
              <a:rPr lang="en" b="0">
                <a:latin typeface="Times New Roman"/>
                <a:ea typeface="Times New Roman"/>
                <a:cs typeface="Times New Roman"/>
                <a:sym typeface="Times New Roman"/>
              </a:rPr>
              <a:t>does know the algorithm used for encryption. One possible attack under these circumstances</a:t>
            </a:r>
            <a:endParaRPr/>
          </a:p>
          <a:p>
            <a:pPr marL="0" lvl="0" indent="0" algn="l" rtl="0">
              <a:spcBef>
                <a:spcPts val="360"/>
              </a:spcBef>
              <a:spcAft>
                <a:spcPts val="0"/>
              </a:spcAft>
              <a:buNone/>
            </a:pPr>
            <a:r>
              <a:rPr lang="en" b="0">
                <a:latin typeface="Times New Roman"/>
                <a:ea typeface="Times New Roman"/>
                <a:cs typeface="Times New Roman"/>
                <a:sym typeface="Times New Roman"/>
              </a:rPr>
              <a:t>is the brute-force approach of trying all possible keys. If the key space</a:t>
            </a:r>
            <a:endParaRPr/>
          </a:p>
          <a:p>
            <a:pPr marL="0" lvl="0" indent="0" algn="l" rtl="0">
              <a:spcBef>
                <a:spcPts val="360"/>
              </a:spcBef>
              <a:spcAft>
                <a:spcPts val="0"/>
              </a:spcAft>
              <a:buNone/>
            </a:pPr>
            <a:r>
              <a:rPr lang="en" b="0">
                <a:latin typeface="Times New Roman"/>
                <a:ea typeface="Times New Roman"/>
                <a:cs typeface="Times New Roman"/>
                <a:sym typeface="Times New Roman"/>
              </a:rPr>
              <a:t>is very large, this becomes impractical. Thus, the opponent must rely on an analysis</a:t>
            </a:r>
            <a:endParaRPr/>
          </a:p>
          <a:p>
            <a:pPr marL="0" lvl="0" indent="0" algn="l" rtl="0">
              <a:spcBef>
                <a:spcPts val="360"/>
              </a:spcBef>
              <a:spcAft>
                <a:spcPts val="0"/>
              </a:spcAft>
              <a:buNone/>
            </a:pPr>
            <a:r>
              <a:rPr lang="en" b="0">
                <a:latin typeface="Times New Roman"/>
                <a:ea typeface="Times New Roman"/>
                <a:cs typeface="Times New Roman"/>
                <a:sym typeface="Times New Roman"/>
              </a:rPr>
              <a:t>of the ciphertext itself, generally applying various statistical tests to it. To use this</a:t>
            </a:r>
            <a:endParaRPr/>
          </a:p>
          <a:p>
            <a:pPr marL="0" lvl="0" indent="0" algn="l" rtl="0">
              <a:spcBef>
                <a:spcPts val="360"/>
              </a:spcBef>
              <a:spcAft>
                <a:spcPts val="0"/>
              </a:spcAft>
              <a:buNone/>
            </a:pPr>
            <a:r>
              <a:rPr lang="en" b="0">
                <a:latin typeface="Times New Roman"/>
                <a:ea typeface="Times New Roman"/>
                <a:cs typeface="Times New Roman"/>
                <a:sym typeface="Times New Roman"/>
              </a:rPr>
              <a:t>approach, the opponent must have some general idea of the type of plaintext that</a:t>
            </a:r>
            <a:endParaRPr/>
          </a:p>
          <a:p>
            <a:pPr marL="0" lvl="0" indent="0" algn="l" rtl="0">
              <a:spcBef>
                <a:spcPts val="360"/>
              </a:spcBef>
              <a:spcAft>
                <a:spcPts val="0"/>
              </a:spcAft>
              <a:buNone/>
            </a:pPr>
            <a:r>
              <a:rPr lang="en" b="0">
                <a:latin typeface="Times New Roman"/>
                <a:ea typeface="Times New Roman"/>
                <a:cs typeface="Times New Roman"/>
                <a:sym typeface="Times New Roman"/>
              </a:rPr>
              <a:t>is concealed, such as English or French text, an EXE file, a Java source listing, an</a:t>
            </a:r>
            <a:endParaRPr/>
          </a:p>
          <a:p>
            <a:pPr marL="0" lvl="0" indent="0" algn="l" rtl="0">
              <a:spcBef>
                <a:spcPts val="360"/>
              </a:spcBef>
              <a:spcAft>
                <a:spcPts val="0"/>
              </a:spcAft>
              <a:buNone/>
            </a:pPr>
            <a:r>
              <a:rPr lang="en" b="0">
                <a:latin typeface="Times New Roman"/>
                <a:ea typeface="Times New Roman"/>
                <a:cs typeface="Times New Roman"/>
                <a:sym typeface="Times New Roman"/>
              </a:rPr>
              <a:t>accounting file, and so on.</a:t>
            </a:r>
            <a:endParaRPr/>
          </a:p>
          <a:p>
            <a:pPr marL="0" lvl="0" indent="0" algn="l" rtl="0">
              <a:spcBef>
                <a:spcPts val="360"/>
              </a:spcBef>
              <a:spcAft>
                <a:spcPts val="0"/>
              </a:spcAft>
              <a:buNone/>
            </a:pPr>
            <a:endParaRPr b="0">
              <a:latin typeface="Times New Roman"/>
              <a:ea typeface="Times New Roman"/>
              <a:cs typeface="Times New Roman"/>
              <a:sym typeface="Times New Roman"/>
            </a:endParaRPr>
          </a:p>
          <a:p>
            <a:pPr marL="0" lvl="0" indent="0" algn="l" rtl="0">
              <a:spcBef>
                <a:spcPts val="360"/>
              </a:spcBef>
              <a:spcAft>
                <a:spcPts val="0"/>
              </a:spcAft>
              <a:buNone/>
            </a:pPr>
            <a:r>
              <a:rPr lang="en" b="0">
                <a:latin typeface="Times New Roman"/>
                <a:ea typeface="Times New Roman"/>
                <a:cs typeface="Times New Roman"/>
                <a:sym typeface="Times New Roman"/>
              </a:rPr>
              <a:t>The ciphertext-only attack is the easiest to defend against because the opponent</a:t>
            </a:r>
            <a:endParaRPr/>
          </a:p>
          <a:p>
            <a:pPr marL="0" lvl="0" indent="0" algn="l" rtl="0">
              <a:spcBef>
                <a:spcPts val="360"/>
              </a:spcBef>
              <a:spcAft>
                <a:spcPts val="0"/>
              </a:spcAft>
              <a:buNone/>
            </a:pPr>
            <a:r>
              <a:rPr lang="en" b="0">
                <a:latin typeface="Times New Roman"/>
                <a:ea typeface="Times New Roman"/>
                <a:cs typeface="Times New Roman"/>
                <a:sym typeface="Times New Roman"/>
              </a:rPr>
              <a:t>has the least amount of information to work with. In many cases, however,</a:t>
            </a:r>
            <a:endParaRPr/>
          </a:p>
          <a:p>
            <a:pPr marL="0" lvl="0" indent="0" algn="l" rtl="0">
              <a:spcBef>
                <a:spcPts val="360"/>
              </a:spcBef>
              <a:spcAft>
                <a:spcPts val="0"/>
              </a:spcAft>
              <a:buNone/>
            </a:pPr>
            <a:r>
              <a:rPr lang="en" b="0">
                <a:latin typeface="Times New Roman"/>
                <a:ea typeface="Times New Roman"/>
                <a:cs typeface="Times New Roman"/>
                <a:sym typeface="Times New Roman"/>
              </a:rPr>
              <a:t>the analyst has more information. The analyst may be able to capture one or more</a:t>
            </a:r>
            <a:endParaRPr/>
          </a:p>
          <a:p>
            <a:pPr marL="0" lvl="0" indent="0" algn="l" rtl="0">
              <a:spcBef>
                <a:spcPts val="360"/>
              </a:spcBef>
              <a:spcAft>
                <a:spcPts val="0"/>
              </a:spcAft>
              <a:buNone/>
            </a:pPr>
            <a:r>
              <a:rPr lang="en" b="0">
                <a:latin typeface="Times New Roman"/>
                <a:ea typeface="Times New Roman"/>
                <a:cs typeface="Times New Roman"/>
                <a:sym typeface="Times New Roman"/>
              </a:rPr>
              <a:t>plaintext messages as well as their encryptions. Or the analyst may know that certain</a:t>
            </a:r>
            <a:endParaRPr/>
          </a:p>
          <a:p>
            <a:pPr marL="0" lvl="0" indent="0" algn="l" rtl="0">
              <a:spcBef>
                <a:spcPts val="360"/>
              </a:spcBef>
              <a:spcAft>
                <a:spcPts val="0"/>
              </a:spcAft>
              <a:buNone/>
            </a:pPr>
            <a:r>
              <a:rPr lang="en" b="0">
                <a:latin typeface="Times New Roman"/>
                <a:ea typeface="Times New Roman"/>
                <a:cs typeface="Times New Roman"/>
                <a:sym typeface="Times New Roman"/>
              </a:rPr>
              <a:t>plaintext patterns will appear in a message. For example, a file that is encoded</a:t>
            </a:r>
            <a:endParaRPr/>
          </a:p>
          <a:p>
            <a:pPr marL="0" lvl="0" indent="0" algn="l" rtl="0">
              <a:spcBef>
                <a:spcPts val="360"/>
              </a:spcBef>
              <a:spcAft>
                <a:spcPts val="0"/>
              </a:spcAft>
              <a:buNone/>
            </a:pPr>
            <a:r>
              <a:rPr lang="en" b="0">
                <a:latin typeface="Times New Roman"/>
                <a:ea typeface="Times New Roman"/>
                <a:cs typeface="Times New Roman"/>
                <a:sym typeface="Times New Roman"/>
              </a:rPr>
              <a:t>in the Postscript format always begins with the same pattern, or there may be a</a:t>
            </a:r>
            <a:endParaRPr/>
          </a:p>
          <a:p>
            <a:pPr marL="0" lvl="0" indent="0" algn="l" rtl="0">
              <a:spcBef>
                <a:spcPts val="360"/>
              </a:spcBef>
              <a:spcAft>
                <a:spcPts val="0"/>
              </a:spcAft>
              <a:buNone/>
            </a:pPr>
            <a:r>
              <a:rPr lang="en" b="0">
                <a:latin typeface="Times New Roman"/>
                <a:ea typeface="Times New Roman"/>
                <a:cs typeface="Times New Roman"/>
                <a:sym typeface="Times New Roman"/>
              </a:rPr>
              <a:t>standardized header or banner to an electronic funds transfer message, and so on.</a:t>
            </a:r>
            <a:endParaRPr/>
          </a:p>
          <a:p>
            <a:pPr marL="0" lvl="0" indent="0" algn="l" rtl="0">
              <a:spcBef>
                <a:spcPts val="360"/>
              </a:spcBef>
              <a:spcAft>
                <a:spcPts val="0"/>
              </a:spcAft>
              <a:buNone/>
            </a:pPr>
            <a:r>
              <a:rPr lang="en" b="0">
                <a:latin typeface="Times New Roman"/>
                <a:ea typeface="Times New Roman"/>
                <a:cs typeface="Times New Roman"/>
                <a:sym typeface="Times New Roman"/>
              </a:rPr>
              <a:t>All these are examples of </a:t>
            </a:r>
            <a:r>
              <a:rPr lang="en" b="0" i="1">
                <a:latin typeface="Times New Roman"/>
                <a:ea typeface="Times New Roman"/>
                <a:cs typeface="Times New Roman"/>
                <a:sym typeface="Times New Roman"/>
              </a:rPr>
              <a:t>known plaintext . </a:t>
            </a:r>
            <a:r>
              <a:rPr lang="en" b="0" i="0">
                <a:latin typeface="Times New Roman"/>
                <a:ea typeface="Times New Roman"/>
                <a:cs typeface="Times New Roman"/>
                <a:sym typeface="Times New Roman"/>
              </a:rPr>
              <a:t>With this knowledge, the analyst may</a:t>
            </a:r>
            <a:endParaRPr/>
          </a:p>
          <a:p>
            <a:pPr marL="0" lvl="0" indent="0" algn="l" rtl="0">
              <a:spcBef>
                <a:spcPts val="360"/>
              </a:spcBef>
              <a:spcAft>
                <a:spcPts val="0"/>
              </a:spcAft>
              <a:buNone/>
            </a:pPr>
            <a:r>
              <a:rPr lang="en" b="0">
                <a:latin typeface="Times New Roman"/>
                <a:ea typeface="Times New Roman"/>
                <a:cs typeface="Times New Roman"/>
                <a:sym typeface="Times New Roman"/>
              </a:rPr>
              <a:t>be able to deduce the key on the basis of the way in which the known plaintext is</a:t>
            </a:r>
            <a:endParaRPr/>
          </a:p>
          <a:p>
            <a:pPr marL="0" lvl="0" indent="0" algn="l" rtl="0">
              <a:spcBef>
                <a:spcPts val="360"/>
              </a:spcBef>
              <a:spcAft>
                <a:spcPts val="0"/>
              </a:spcAft>
              <a:buNone/>
            </a:pPr>
            <a:r>
              <a:rPr lang="en" b="0">
                <a:latin typeface="Times New Roman"/>
                <a:ea typeface="Times New Roman"/>
                <a:cs typeface="Times New Roman"/>
                <a:sym typeface="Times New Roman"/>
              </a:rPr>
              <a:t>transformed.</a:t>
            </a:r>
            <a:endParaRPr/>
          </a:p>
          <a:p>
            <a:pPr marL="0" lvl="0" indent="0" algn="l" rtl="0">
              <a:spcBef>
                <a:spcPts val="360"/>
              </a:spcBef>
              <a:spcAft>
                <a:spcPts val="0"/>
              </a:spcAft>
              <a:buNone/>
            </a:pPr>
            <a:endParaRPr b="0">
              <a:latin typeface="Times New Roman"/>
              <a:ea typeface="Times New Roman"/>
              <a:cs typeface="Times New Roman"/>
              <a:sym typeface="Times New Roman"/>
            </a:endParaRPr>
          </a:p>
          <a:p>
            <a:pPr marL="0" lvl="0" indent="0" algn="l" rtl="0">
              <a:spcBef>
                <a:spcPts val="360"/>
              </a:spcBef>
              <a:spcAft>
                <a:spcPts val="0"/>
              </a:spcAft>
              <a:buNone/>
            </a:pPr>
            <a:r>
              <a:rPr lang="en" b="0">
                <a:latin typeface="Times New Roman"/>
                <a:ea typeface="Times New Roman"/>
                <a:cs typeface="Times New Roman"/>
                <a:sym typeface="Times New Roman"/>
              </a:rPr>
              <a:t>Closely related to the known-plaintext attack is what might be referred to as a</a:t>
            </a:r>
            <a:endParaRPr/>
          </a:p>
          <a:p>
            <a:pPr marL="0" lvl="0" indent="0" algn="l" rtl="0">
              <a:spcBef>
                <a:spcPts val="360"/>
              </a:spcBef>
              <a:spcAft>
                <a:spcPts val="0"/>
              </a:spcAft>
              <a:buNone/>
            </a:pPr>
            <a:r>
              <a:rPr lang="en" b="0">
                <a:latin typeface="Times New Roman"/>
                <a:ea typeface="Times New Roman"/>
                <a:cs typeface="Times New Roman"/>
                <a:sym typeface="Times New Roman"/>
              </a:rPr>
              <a:t>probable-word attack. If the opponent is working with the encryption of some general</a:t>
            </a:r>
            <a:endParaRPr/>
          </a:p>
          <a:p>
            <a:pPr marL="0" lvl="0" indent="0" algn="l" rtl="0">
              <a:spcBef>
                <a:spcPts val="360"/>
              </a:spcBef>
              <a:spcAft>
                <a:spcPts val="0"/>
              </a:spcAft>
              <a:buNone/>
            </a:pPr>
            <a:r>
              <a:rPr lang="en" b="0">
                <a:latin typeface="Times New Roman"/>
                <a:ea typeface="Times New Roman"/>
                <a:cs typeface="Times New Roman"/>
                <a:sym typeface="Times New Roman"/>
              </a:rPr>
              <a:t>prose message, he or she may have little knowledge of what is in the message.</a:t>
            </a:r>
            <a:endParaRPr/>
          </a:p>
          <a:p>
            <a:pPr marL="0" lvl="0" indent="0" algn="l" rtl="0">
              <a:spcBef>
                <a:spcPts val="360"/>
              </a:spcBef>
              <a:spcAft>
                <a:spcPts val="0"/>
              </a:spcAft>
              <a:buNone/>
            </a:pPr>
            <a:r>
              <a:rPr lang="en" b="0">
                <a:latin typeface="Times New Roman"/>
                <a:ea typeface="Times New Roman"/>
                <a:cs typeface="Times New Roman"/>
                <a:sym typeface="Times New Roman"/>
              </a:rPr>
              <a:t>However, if the opponent is after some very specific information, then parts of the</a:t>
            </a:r>
            <a:endParaRPr/>
          </a:p>
          <a:p>
            <a:pPr marL="0" lvl="0" indent="0" algn="l" rtl="0">
              <a:spcBef>
                <a:spcPts val="360"/>
              </a:spcBef>
              <a:spcAft>
                <a:spcPts val="0"/>
              </a:spcAft>
              <a:buNone/>
            </a:pPr>
            <a:r>
              <a:rPr lang="en" b="0">
                <a:latin typeface="Times New Roman"/>
                <a:ea typeface="Times New Roman"/>
                <a:cs typeface="Times New Roman"/>
                <a:sym typeface="Times New Roman"/>
              </a:rPr>
              <a:t>message may be known. For example, if an entire accounting file is being transmitted,</a:t>
            </a:r>
            <a:endParaRPr/>
          </a:p>
          <a:p>
            <a:pPr marL="0" lvl="0" indent="0" algn="l" rtl="0">
              <a:spcBef>
                <a:spcPts val="360"/>
              </a:spcBef>
              <a:spcAft>
                <a:spcPts val="0"/>
              </a:spcAft>
              <a:buNone/>
            </a:pPr>
            <a:r>
              <a:rPr lang="en" b="0">
                <a:latin typeface="Times New Roman"/>
                <a:ea typeface="Times New Roman"/>
                <a:cs typeface="Times New Roman"/>
                <a:sym typeface="Times New Roman"/>
              </a:rPr>
              <a:t>the opponent may know the placement of certain key words in the header of</a:t>
            </a:r>
            <a:endParaRPr/>
          </a:p>
          <a:p>
            <a:pPr marL="0" lvl="0" indent="0" algn="l" rtl="0">
              <a:spcBef>
                <a:spcPts val="360"/>
              </a:spcBef>
              <a:spcAft>
                <a:spcPts val="0"/>
              </a:spcAft>
              <a:buNone/>
            </a:pPr>
            <a:r>
              <a:rPr lang="en" b="0">
                <a:latin typeface="Times New Roman"/>
                <a:ea typeface="Times New Roman"/>
                <a:cs typeface="Times New Roman"/>
                <a:sym typeface="Times New Roman"/>
              </a:rPr>
              <a:t>the file. As another example, the source code for a program developed by a corporation</a:t>
            </a:r>
            <a:endParaRPr/>
          </a:p>
          <a:p>
            <a:pPr marL="0" lvl="0" indent="0" algn="l" rtl="0">
              <a:spcBef>
                <a:spcPts val="360"/>
              </a:spcBef>
              <a:spcAft>
                <a:spcPts val="0"/>
              </a:spcAft>
              <a:buNone/>
            </a:pPr>
            <a:r>
              <a:rPr lang="en" b="0">
                <a:latin typeface="Times New Roman"/>
                <a:ea typeface="Times New Roman"/>
                <a:cs typeface="Times New Roman"/>
                <a:sym typeface="Times New Roman"/>
              </a:rPr>
              <a:t>might include a copyright statement in some standardized position.</a:t>
            </a:r>
            <a:endParaRPr/>
          </a:p>
          <a:p>
            <a:pPr marL="0" lvl="0" indent="0" algn="l" rtl="0">
              <a:spcBef>
                <a:spcPts val="360"/>
              </a:spcBef>
              <a:spcAft>
                <a:spcPts val="0"/>
              </a:spcAft>
              <a:buNone/>
            </a:pPr>
            <a:endParaRPr b="0">
              <a:latin typeface="Times New Roman"/>
              <a:ea typeface="Times New Roman"/>
              <a:cs typeface="Times New Roman"/>
              <a:sym typeface="Times New Roman"/>
            </a:endParaRPr>
          </a:p>
          <a:p>
            <a:pPr marL="0" lvl="0" indent="0" algn="l" rtl="0">
              <a:spcBef>
                <a:spcPts val="360"/>
              </a:spcBef>
              <a:spcAft>
                <a:spcPts val="0"/>
              </a:spcAft>
              <a:buNone/>
            </a:pPr>
            <a:r>
              <a:rPr lang="en" b="0">
                <a:latin typeface="Times New Roman"/>
                <a:ea typeface="Times New Roman"/>
                <a:cs typeface="Times New Roman"/>
                <a:sym typeface="Times New Roman"/>
              </a:rPr>
              <a:t>If the analyst is able somehow to get the source system to insert into</a:t>
            </a:r>
            <a:endParaRPr/>
          </a:p>
          <a:p>
            <a:pPr marL="0" lvl="0" indent="0" algn="l" rtl="0">
              <a:spcBef>
                <a:spcPts val="360"/>
              </a:spcBef>
              <a:spcAft>
                <a:spcPts val="0"/>
              </a:spcAft>
              <a:buNone/>
            </a:pPr>
            <a:r>
              <a:rPr lang="en" b="0">
                <a:latin typeface="Times New Roman"/>
                <a:ea typeface="Times New Roman"/>
                <a:cs typeface="Times New Roman"/>
                <a:sym typeface="Times New Roman"/>
              </a:rPr>
              <a:t>the system a message chosen by the analyst, then a </a:t>
            </a:r>
            <a:r>
              <a:rPr lang="en" b="0" i="1">
                <a:latin typeface="Times New Roman"/>
                <a:ea typeface="Times New Roman"/>
                <a:cs typeface="Times New Roman"/>
                <a:sym typeface="Times New Roman"/>
              </a:rPr>
              <a:t>chosen-plaintext </a:t>
            </a:r>
            <a:r>
              <a:rPr lang="en" b="0" i="0">
                <a:latin typeface="Times New Roman"/>
                <a:ea typeface="Times New Roman"/>
                <a:cs typeface="Times New Roman"/>
                <a:sym typeface="Times New Roman"/>
              </a:rPr>
              <a:t>attack is</a:t>
            </a:r>
            <a:endParaRPr/>
          </a:p>
          <a:p>
            <a:pPr marL="0" lvl="0" indent="0" algn="l" rtl="0">
              <a:spcBef>
                <a:spcPts val="360"/>
              </a:spcBef>
              <a:spcAft>
                <a:spcPts val="0"/>
              </a:spcAft>
              <a:buNone/>
            </a:pPr>
            <a:r>
              <a:rPr lang="en" b="0">
                <a:latin typeface="Times New Roman"/>
                <a:ea typeface="Times New Roman"/>
                <a:cs typeface="Times New Roman"/>
                <a:sym typeface="Times New Roman"/>
              </a:rPr>
              <a:t>possible. In general, if the analyst is able to choose the messages to encrypt,</a:t>
            </a:r>
            <a:endParaRPr/>
          </a:p>
          <a:p>
            <a:pPr marL="0" lvl="0" indent="0" algn="l" rtl="0">
              <a:spcBef>
                <a:spcPts val="360"/>
              </a:spcBef>
              <a:spcAft>
                <a:spcPts val="0"/>
              </a:spcAft>
              <a:buNone/>
            </a:pPr>
            <a:r>
              <a:rPr lang="en" b="0">
                <a:latin typeface="Times New Roman"/>
                <a:ea typeface="Times New Roman"/>
                <a:cs typeface="Times New Roman"/>
                <a:sym typeface="Times New Roman"/>
              </a:rPr>
              <a:t>the analyst may deliberately pick patterns that can be expected to reveal the</a:t>
            </a:r>
            <a:endParaRPr/>
          </a:p>
          <a:p>
            <a:pPr marL="0" lvl="0" indent="0" algn="l" rtl="0">
              <a:spcBef>
                <a:spcPts val="360"/>
              </a:spcBef>
              <a:spcAft>
                <a:spcPts val="0"/>
              </a:spcAft>
              <a:buNone/>
            </a:pPr>
            <a:r>
              <a:rPr lang="en" b="0">
                <a:latin typeface="Times New Roman"/>
                <a:ea typeface="Times New Roman"/>
                <a:cs typeface="Times New Roman"/>
                <a:sym typeface="Times New Roman"/>
              </a:rPr>
              <a:t>structure of the key.</a:t>
            </a:r>
            <a:endParaRPr/>
          </a:p>
          <a:p>
            <a:pPr marL="0" lvl="0" indent="0" algn="l" rtl="0">
              <a:spcBef>
                <a:spcPts val="360"/>
              </a:spcBef>
              <a:spcAft>
                <a:spcPts val="0"/>
              </a:spcAft>
              <a:buNone/>
            </a:pPr>
            <a:endParaRPr b="0">
              <a:latin typeface="Times New Roman"/>
              <a:ea typeface="Times New Roman"/>
              <a:cs typeface="Times New Roman"/>
              <a:sym typeface="Times New Roman"/>
            </a:endParaRPr>
          </a:p>
          <a:p>
            <a:pPr marL="0" lvl="0" indent="0" algn="l" rtl="0">
              <a:spcBef>
                <a:spcPts val="360"/>
              </a:spcBef>
              <a:spcAft>
                <a:spcPts val="0"/>
              </a:spcAft>
              <a:buNone/>
            </a:pPr>
            <a:r>
              <a:rPr lang="en" b="0">
                <a:latin typeface="Times New Roman"/>
                <a:ea typeface="Times New Roman"/>
                <a:cs typeface="Times New Roman"/>
                <a:sym typeface="Times New Roman"/>
              </a:rPr>
              <a:t>Table 20.1 lists two other types of attack: chosen ciphertext and chosen text.</a:t>
            </a:r>
            <a:endParaRPr/>
          </a:p>
          <a:p>
            <a:pPr marL="0" lvl="0" indent="0" algn="l" rtl="0">
              <a:spcBef>
                <a:spcPts val="360"/>
              </a:spcBef>
              <a:spcAft>
                <a:spcPts val="0"/>
              </a:spcAft>
              <a:buNone/>
            </a:pPr>
            <a:r>
              <a:rPr lang="en" b="0">
                <a:latin typeface="Times New Roman"/>
                <a:ea typeface="Times New Roman"/>
                <a:cs typeface="Times New Roman"/>
                <a:sym typeface="Times New Roman"/>
              </a:rPr>
              <a:t>These are less commonly employed as cryptanalytic techniques but are nevertheless</a:t>
            </a:r>
            <a:endParaRPr/>
          </a:p>
          <a:p>
            <a:pPr marL="0" lvl="0" indent="0" algn="l" rtl="0">
              <a:spcBef>
                <a:spcPts val="360"/>
              </a:spcBef>
              <a:spcAft>
                <a:spcPts val="0"/>
              </a:spcAft>
              <a:buNone/>
            </a:pPr>
            <a:r>
              <a:rPr lang="en" b="0">
                <a:latin typeface="Times New Roman"/>
                <a:ea typeface="Times New Roman"/>
                <a:cs typeface="Times New Roman"/>
                <a:sym typeface="Times New Roman"/>
              </a:rPr>
              <a:t>possible avenues of attack.</a:t>
            </a:r>
            <a:endParaRPr/>
          </a:p>
          <a:p>
            <a:pPr marL="0" lvl="0" indent="0" algn="l" rtl="0">
              <a:spcBef>
                <a:spcPts val="360"/>
              </a:spcBef>
              <a:spcAft>
                <a:spcPts val="0"/>
              </a:spcAft>
              <a:buNone/>
            </a:pPr>
            <a:endParaRPr b="0">
              <a:latin typeface="Times New Roman"/>
              <a:ea typeface="Times New Roman"/>
              <a:cs typeface="Times New Roman"/>
              <a:sym typeface="Times New Roman"/>
            </a:endParaRPr>
          </a:p>
          <a:p>
            <a:pPr marL="0" lvl="0" indent="0" algn="l" rtl="0">
              <a:spcBef>
                <a:spcPts val="360"/>
              </a:spcBef>
              <a:spcAft>
                <a:spcPts val="0"/>
              </a:spcAft>
              <a:buNone/>
            </a:pPr>
            <a:r>
              <a:rPr lang="en" b="0">
                <a:latin typeface="Times New Roman"/>
                <a:ea typeface="Times New Roman"/>
                <a:cs typeface="Times New Roman"/>
                <a:sym typeface="Times New Roman"/>
              </a:rPr>
              <a:t>Only relatively weak algorithms fail to withstand a ciphertext-only attack.</a:t>
            </a:r>
            <a:endParaRPr/>
          </a:p>
          <a:p>
            <a:pPr marL="0" lvl="0" indent="0" algn="l" rtl="0">
              <a:spcBef>
                <a:spcPts val="360"/>
              </a:spcBef>
              <a:spcAft>
                <a:spcPts val="0"/>
              </a:spcAft>
              <a:buNone/>
            </a:pPr>
            <a:r>
              <a:rPr lang="en" b="0">
                <a:latin typeface="Times New Roman"/>
                <a:ea typeface="Times New Roman"/>
                <a:cs typeface="Times New Roman"/>
                <a:sym typeface="Times New Roman"/>
              </a:rPr>
              <a:t>Generally, an encryption algorithm is designed to withstand a known-plaintext</a:t>
            </a:r>
            <a:endParaRPr/>
          </a:p>
          <a:p>
            <a:pPr marL="0" lvl="0" indent="0" algn="l" rtl="0">
              <a:spcBef>
                <a:spcPts val="360"/>
              </a:spcBef>
              <a:spcAft>
                <a:spcPts val="0"/>
              </a:spcAft>
              <a:buNone/>
            </a:pPr>
            <a:r>
              <a:rPr lang="en" b="0">
                <a:latin typeface="Times New Roman"/>
                <a:ea typeface="Times New Roman"/>
                <a:cs typeface="Times New Roman"/>
                <a:sym typeface="Times New Roman"/>
              </a:rPr>
              <a:t>attack.</a:t>
            </a:r>
            <a:endParaRPr/>
          </a:p>
          <a:p>
            <a:pPr marL="0" lvl="0" indent="0" algn="l" rtl="0">
              <a:spcBef>
                <a:spcPts val="360"/>
              </a:spcBef>
              <a:spcAft>
                <a:spcPts val="0"/>
              </a:spcAft>
              <a:buNone/>
            </a:pPr>
            <a:endParaRPr b="0">
              <a:latin typeface="Times New Roman"/>
              <a:ea typeface="Times New Roman"/>
              <a:cs typeface="Times New Roman"/>
              <a:sym typeface="Times New Roman"/>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111be71928f_0_12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latin typeface="Arial"/>
                <a:ea typeface="Arial"/>
                <a:cs typeface="Arial"/>
                <a:sym typeface="Arial"/>
              </a:rPr>
              <a:t>40</a:t>
            </a:fld>
            <a:endParaRPr>
              <a:latin typeface="Arial"/>
              <a:ea typeface="Arial"/>
              <a:cs typeface="Arial"/>
              <a:sym typeface="Arial"/>
            </a:endParaRPr>
          </a:p>
        </p:txBody>
      </p:sp>
      <p:sp>
        <p:nvSpPr>
          <p:cNvPr id="515" name="Google Shape;515;g111be71928f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16" name="Google Shape;516;g111be71928f_0_1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latin typeface="Arial"/>
                <a:ea typeface="Arial"/>
                <a:cs typeface="Arial"/>
                <a:sym typeface="Arial"/>
              </a:rPr>
              <a:t>One authentication technique involves</a:t>
            </a:r>
            <a:endParaRPr/>
          </a:p>
          <a:p>
            <a:pPr marL="0" lvl="0" indent="0" algn="l" rtl="0">
              <a:spcBef>
                <a:spcPts val="360"/>
              </a:spcBef>
              <a:spcAft>
                <a:spcPts val="0"/>
              </a:spcAft>
              <a:buNone/>
            </a:pPr>
            <a:r>
              <a:rPr lang="en">
                <a:latin typeface="Arial"/>
                <a:ea typeface="Arial"/>
                <a:cs typeface="Arial"/>
                <a:sym typeface="Arial"/>
              </a:rPr>
              <a:t>the use of a secret key to generate a small block of data, known as a message</a:t>
            </a:r>
            <a:endParaRPr/>
          </a:p>
          <a:p>
            <a:pPr marL="0" lvl="0" indent="0" algn="l" rtl="0">
              <a:spcBef>
                <a:spcPts val="360"/>
              </a:spcBef>
              <a:spcAft>
                <a:spcPts val="0"/>
              </a:spcAft>
              <a:buNone/>
            </a:pPr>
            <a:r>
              <a:rPr lang="en">
                <a:latin typeface="Arial"/>
                <a:ea typeface="Arial"/>
                <a:cs typeface="Arial"/>
                <a:sym typeface="Arial"/>
              </a:rPr>
              <a:t>authentication code, that is appended to the message. This technique assumes that</a:t>
            </a:r>
            <a:endParaRPr/>
          </a:p>
          <a:p>
            <a:pPr marL="0" lvl="0" indent="0" algn="l" rtl="0">
              <a:spcBef>
                <a:spcPts val="360"/>
              </a:spcBef>
              <a:spcAft>
                <a:spcPts val="0"/>
              </a:spcAft>
              <a:buNone/>
            </a:pPr>
            <a:r>
              <a:rPr lang="en">
                <a:latin typeface="Arial"/>
                <a:ea typeface="Arial"/>
                <a:cs typeface="Arial"/>
                <a:sym typeface="Arial"/>
              </a:rPr>
              <a:t>two communicating parties, say A and B, share a common secret key </a:t>
            </a:r>
            <a:r>
              <a:rPr lang="en" i="1">
                <a:latin typeface="Arial"/>
                <a:ea typeface="Arial"/>
                <a:cs typeface="Arial"/>
                <a:sym typeface="Arial"/>
              </a:rPr>
              <a:t>K</a:t>
            </a:r>
            <a:r>
              <a:rPr lang="en" i="1" baseline="-25000">
                <a:latin typeface="Arial"/>
                <a:ea typeface="Arial"/>
                <a:cs typeface="Arial"/>
                <a:sym typeface="Arial"/>
              </a:rPr>
              <a:t>AB</a:t>
            </a:r>
            <a:r>
              <a:rPr lang="en" i="1">
                <a:latin typeface="Arial"/>
                <a:ea typeface="Arial"/>
                <a:cs typeface="Arial"/>
                <a:sym typeface="Arial"/>
              </a:rPr>
              <a:t>. When</a:t>
            </a:r>
            <a:endParaRPr/>
          </a:p>
          <a:p>
            <a:pPr marL="0" lvl="0" indent="0" algn="l" rtl="0">
              <a:spcBef>
                <a:spcPts val="360"/>
              </a:spcBef>
              <a:spcAft>
                <a:spcPts val="0"/>
              </a:spcAft>
              <a:buNone/>
            </a:pPr>
            <a:r>
              <a:rPr lang="en">
                <a:latin typeface="Arial"/>
                <a:ea typeface="Arial"/>
                <a:cs typeface="Arial"/>
                <a:sym typeface="Arial"/>
              </a:rPr>
              <a:t>A has a message to send to B, it calculates the message authentication code as a</a:t>
            </a:r>
            <a:endParaRPr/>
          </a:p>
          <a:p>
            <a:pPr marL="0" lvl="0" indent="0" algn="l" rtl="0">
              <a:spcBef>
                <a:spcPts val="360"/>
              </a:spcBef>
              <a:spcAft>
                <a:spcPts val="0"/>
              </a:spcAft>
              <a:buNone/>
            </a:pPr>
            <a:r>
              <a:rPr lang="en">
                <a:latin typeface="Arial"/>
                <a:ea typeface="Arial"/>
                <a:cs typeface="Arial"/>
                <a:sym typeface="Arial"/>
              </a:rPr>
              <a:t>complex function of the message and the key: MAC</a:t>
            </a:r>
            <a:r>
              <a:rPr lang="en" i="1" baseline="-25000">
                <a:latin typeface="Arial"/>
                <a:ea typeface="Arial"/>
                <a:cs typeface="Arial"/>
                <a:sym typeface="Arial"/>
              </a:rPr>
              <a:t>M</a:t>
            </a:r>
            <a:r>
              <a:rPr lang="en" i="1">
                <a:latin typeface="Arial"/>
                <a:ea typeface="Arial"/>
                <a:cs typeface="Arial"/>
                <a:sym typeface="Arial"/>
              </a:rPr>
              <a:t>  F(K</a:t>
            </a:r>
            <a:r>
              <a:rPr lang="en" i="1" baseline="-25000">
                <a:latin typeface="Arial"/>
                <a:ea typeface="Arial"/>
                <a:cs typeface="Arial"/>
                <a:sym typeface="Arial"/>
              </a:rPr>
              <a:t>AB</a:t>
            </a:r>
            <a:r>
              <a:rPr lang="en" i="1">
                <a:latin typeface="Arial"/>
                <a:ea typeface="Arial"/>
                <a:cs typeface="Arial"/>
                <a:sym typeface="Arial"/>
              </a:rPr>
              <a:t>, M). The message</a:t>
            </a:r>
            <a:endParaRPr/>
          </a:p>
          <a:p>
            <a:pPr marL="0" lvl="0" indent="0" algn="l" rtl="0">
              <a:spcBef>
                <a:spcPts val="360"/>
              </a:spcBef>
              <a:spcAft>
                <a:spcPts val="0"/>
              </a:spcAft>
              <a:buNone/>
            </a:pPr>
            <a:r>
              <a:rPr lang="en">
                <a:latin typeface="Arial"/>
                <a:ea typeface="Arial"/>
                <a:cs typeface="Arial"/>
                <a:sym typeface="Arial"/>
              </a:rPr>
              <a:t>plus code are transmitted to the intended recipient. The recipient performs the same</a:t>
            </a:r>
            <a:endParaRPr/>
          </a:p>
          <a:p>
            <a:pPr marL="0" lvl="0" indent="0" algn="l" rtl="0">
              <a:spcBef>
                <a:spcPts val="360"/>
              </a:spcBef>
              <a:spcAft>
                <a:spcPts val="0"/>
              </a:spcAft>
              <a:buNone/>
            </a:pPr>
            <a:r>
              <a:rPr lang="en">
                <a:latin typeface="Arial"/>
                <a:ea typeface="Arial"/>
                <a:cs typeface="Arial"/>
                <a:sym typeface="Arial"/>
              </a:rPr>
              <a:t>calculation on the received message, using the same secret key, to generate a new</a:t>
            </a:r>
            <a:endParaRPr/>
          </a:p>
          <a:p>
            <a:pPr marL="0" lvl="0" indent="0" algn="l" rtl="0">
              <a:spcBef>
                <a:spcPts val="360"/>
              </a:spcBef>
              <a:spcAft>
                <a:spcPts val="0"/>
              </a:spcAft>
              <a:buNone/>
            </a:pPr>
            <a:r>
              <a:rPr lang="en">
                <a:latin typeface="Arial"/>
                <a:ea typeface="Arial"/>
                <a:cs typeface="Arial"/>
                <a:sym typeface="Arial"/>
              </a:rPr>
              <a:t>message authentication code. The received code is compared to the calculated code</a:t>
            </a:r>
            <a:endParaRPr/>
          </a:p>
          <a:p>
            <a:pPr marL="0" lvl="0" indent="0" algn="l" rtl="0">
              <a:spcBef>
                <a:spcPts val="360"/>
              </a:spcBef>
              <a:spcAft>
                <a:spcPts val="0"/>
              </a:spcAft>
              <a:buNone/>
            </a:pPr>
            <a:r>
              <a:rPr lang="en">
                <a:latin typeface="Arial"/>
                <a:ea typeface="Arial"/>
                <a:cs typeface="Arial"/>
                <a:sym typeface="Arial"/>
              </a:rPr>
              <a:t>(Figure 2.3). If we assume that only the receiver and the sender know the identity of</a:t>
            </a:r>
            <a:endParaRPr/>
          </a:p>
          <a:p>
            <a:pPr marL="0" lvl="0" indent="0" algn="l" rtl="0">
              <a:spcBef>
                <a:spcPts val="360"/>
              </a:spcBef>
              <a:spcAft>
                <a:spcPts val="0"/>
              </a:spcAft>
              <a:buNone/>
            </a:pPr>
            <a:r>
              <a:rPr lang="en">
                <a:latin typeface="Arial"/>
                <a:ea typeface="Arial"/>
                <a:cs typeface="Arial"/>
                <a:sym typeface="Arial"/>
              </a:rPr>
              <a:t>the secret key, and if the received code matches the calculated code, then</a:t>
            </a:r>
            <a:endParaRPr/>
          </a:p>
          <a:p>
            <a:pPr marL="0" lvl="0" indent="0" algn="l" rtl="0">
              <a:spcBef>
                <a:spcPts val="360"/>
              </a:spcBef>
              <a:spcAft>
                <a:spcPts val="0"/>
              </a:spcAft>
              <a:buNone/>
            </a:pPr>
            <a:endParaRPr b="1">
              <a:latin typeface="Arial"/>
              <a:ea typeface="Arial"/>
              <a:cs typeface="Arial"/>
              <a:sym typeface="Arial"/>
            </a:endParaRPr>
          </a:p>
          <a:p>
            <a:pPr marL="0" lvl="0" indent="0" algn="l" rtl="0">
              <a:spcBef>
                <a:spcPts val="360"/>
              </a:spcBef>
              <a:spcAft>
                <a:spcPts val="0"/>
              </a:spcAft>
              <a:buNone/>
            </a:pPr>
            <a:r>
              <a:rPr lang="en" b="0">
                <a:latin typeface="Arial"/>
                <a:ea typeface="Arial"/>
                <a:cs typeface="Arial"/>
                <a:sym typeface="Arial"/>
              </a:rPr>
              <a:t>1. The receiver is assured that the message has not been altered. If an attacker</a:t>
            </a:r>
            <a:endParaRPr/>
          </a:p>
          <a:p>
            <a:pPr marL="0" lvl="0" indent="0" algn="l" rtl="0">
              <a:spcBef>
                <a:spcPts val="360"/>
              </a:spcBef>
              <a:spcAft>
                <a:spcPts val="0"/>
              </a:spcAft>
              <a:buNone/>
            </a:pPr>
            <a:r>
              <a:rPr lang="en" b="0">
                <a:latin typeface="Arial"/>
                <a:ea typeface="Arial"/>
                <a:cs typeface="Arial"/>
                <a:sym typeface="Arial"/>
              </a:rPr>
              <a:t>alters the message but does not alter the code, then the receiver’s calculation</a:t>
            </a:r>
            <a:endParaRPr/>
          </a:p>
          <a:p>
            <a:pPr marL="0" lvl="0" indent="0" algn="l" rtl="0">
              <a:spcBef>
                <a:spcPts val="360"/>
              </a:spcBef>
              <a:spcAft>
                <a:spcPts val="0"/>
              </a:spcAft>
              <a:buNone/>
            </a:pPr>
            <a:r>
              <a:rPr lang="en" b="0">
                <a:latin typeface="Arial"/>
                <a:ea typeface="Arial"/>
                <a:cs typeface="Arial"/>
                <a:sym typeface="Arial"/>
              </a:rPr>
              <a:t>of the code will differ from the received code. Because the attacker is assumed</a:t>
            </a:r>
            <a:endParaRPr/>
          </a:p>
          <a:p>
            <a:pPr marL="0" lvl="0" indent="0" algn="l" rtl="0">
              <a:spcBef>
                <a:spcPts val="360"/>
              </a:spcBef>
              <a:spcAft>
                <a:spcPts val="0"/>
              </a:spcAft>
              <a:buNone/>
            </a:pPr>
            <a:r>
              <a:rPr lang="en" b="0">
                <a:latin typeface="Arial"/>
                <a:ea typeface="Arial"/>
                <a:cs typeface="Arial"/>
                <a:sym typeface="Arial"/>
              </a:rPr>
              <a:t>not to know the secret key, the attacker cannot alter the code to correspond to</a:t>
            </a:r>
            <a:endParaRPr/>
          </a:p>
          <a:p>
            <a:pPr marL="0" lvl="0" indent="0" algn="l" rtl="0">
              <a:spcBef>
                <a:spcPts val="360"/>
              </a:spcBef>
              <a:spcAft>
                <a:spcPts val="0"/>
              </a:spcAft>
              <a:buNone/>
            </a:pPr>
            <a:r>
              <a:rPr lang="en" b="0">
                <a:latin typeface="Arial"/>
                <a:ea typeface="Arial"/>
                <a:cs typeface="Arial"/>
                <a:sym typeface="Arial"/>
              </a:rPr>
              <a:t>the alterations in the message.</a:t>
            </a:r>
            <a:endParaRPr/>
          </a:p>
          <a:p>
            <a:pPr marL="0" lvl="0" indent="0" algn="l" rtl="0">
              <a:spcBef>
                <a:spcPts val="360"/>
              </a:spcBef>
              <a:spcAft>
                <a:spcPts val="0"/>
              </a:spcAft>
              <a:buNone/>
            </a:pPr>
            <a:endParaRPr b="0">
              <a:latin typeface="Arial"/>
              <a:ea typeface="Arial"/>
              <a:cs typeface="Arial"/>
              <a:sym typeface="Arial"/>
            </a:endParaRPr>
          </a:p>
          <a:p>
            <a:pPr marL="0" lvl="0" indent="0" algn="l" rtl="0">
              <a:spcBef>
                <a:spcPts val="360"/>
              </a:spcBef>
              <a:spcAft>
                <a:spcPts val="0"/>
              </a:spcAft>
              <a:buNone/>
            </a:pPr>
            <a:r>
              <a:rPr lang="en" b="0">
                <a:latin typeface="Arial"/>
                <a:ea typeface="Arial"/>
                <a:cs typeface="Arial"/>
                <a:sym typeface="Arial"/>
              </a:rPr>
              <a:t>2. The receiver is assured that the message is from the alleged sender. Because</a:t>
            </a:r>
            <a:endParaRPr/>
          </a:p>
          <a:p>
            <a:pPr marL="0" lvl="0" indent="0" algn="l" rtl="0">
              <a:spcBef>
                <a:spcPts val="360"/>
              </a:spcBef>
              <a:spcAft>
                <a:spcPts val="0"/>
              </a:spcAft>
              <a:buNone/>
            </a:pPr>
            <a:r>
              <a:rPr lang="en" b="0">
                <a:latin typeface="Arial"/>
                <a:ea typeface="Arial"/>
                <a:cs typeface="Arial"/>
                <a:sym typeface="Arial"/>
              </a:rPr>
              <a:t>no one else knows the secret key, no one else could prepare a message with a</a:t>
            </a:r>
            <a:endParaRPr/>
          </a:p>
          <a:p>
            <a:pPr marL="0" lvl="0" indent="0" algn="l" rtl="0">
              <a:spcBef>
                <a:spcPts val="360"/>
              </a:spcBef>
              <a:spcAft>
                <a:spcPts val="0"/>
              </a:spcAft>
              <a:buNone/>
            </a:pPr>
            <a:r>
              <a:rPr lang="en" b="0">
                <a:latin typeface="Arial"/>
                <a:ea typeface="Arial"/>
                <a:cs typeface="Arial"/>
                <a:sym typeface="Arial"/>
              </a:rPr>
              <a:t>proper code.</a:t>
            </a:r>
            <a:endParaRPr/>
          </a:p>
          <a:p>
            <a:pPr marL="0" lvl="0" indent="0" algn="l" rtl="0">
              <a:spcBef>
                <a:spcPts val="360"/>
              </a:spcBef>
              <a:spcAft>
                <a:spcPts val="0"/>
              </a:spcAft>
              <a:buNone/>
            </a:pPr>
            <a:endParaRPr b="0">
              <a:latin typeface="Arial"/>
              <a:ea typeface="Arial"/>
              <a:cs typeface="Arial"/>
              <a:sym typeface="Arial"/>
            </a:endParaRPr>
          </a:p>
          <a:p>
            <a:pPr marL="0" lvl="0" indent="0" algn="l" rtl="0">
              <a:spcBef>
                <a:spcPts val="360"/>
              </a:spcBef>
              <a:spcAft>
                <a:spcPts val="0"/>
              </a:spcAft>
              <a:buNone/>
            </a:pPr>
            <a:r>
              <a:rPr lang="en" b="0">
                <a:latin typeface="Arial"/>
                <a:ea typeface="Arial"/>
                <a:cs typeface="Arial"/>
                <a:sym typeface="Arial"/>
              </a:rPr>
              <a:t>3. If the message includes a sequence number (such as is used with X.25, HDLC,</a:t>
            </a:r>
            <a:endParaRPr/>
          </a:p>
          <a:p>
            <a:pPr marL="0" lvl="0" indent="0" algn="l" rtl="0">
              <a:spcBef>
                <a:spcPts val="360"/>
              </a:spcBef>
              <a:spcAft>
                <a:spcPts val="0"/>
              </a:spcAft>
              <a:buNone/>
            </a:pPr>
            <a:r>
              <a:rPr lang="en" b="0">
                <a:latin typeface="Arial"/>
                <a:ea typeface="Arial"/>
                <a:cs typeface="Arial"/>
                <a:sym typeface="Arial"/>
              </a:rPr>
              <a:t>and TCP), then the receiver can be assured of the proper sequence, because</a:t>
            </a:r>
            <a:endParaRPr/>
          </a:p>
          <a:p>
            <a:pPr marL="0" lvl="0" indent="0" algn="l" rtl="0">
              <a:spcBef>
                <a:spcPts val="360"/>
              </a:spcBef>
              <a:spcAft>
                <a:spcPts val="0"/>
              </a:spcAft>
              <a:buNone/>
            </a:pPr>
            <a:r>
              <a:rPr lang="en">
                <a:latin typeface="Arial"/>
                <a:ea typeface="Arial"/>
                <a:cs typeface="Arial"/>
                <a:sym typeface="Arial"/>
              </a:rPr>
              <a:t>an attacker cannot successfully alter the sequence number.</a:t>
            </a:r>
            <a:endParaRPr/>
          </a:p>
          <a:p>
            <a:pPr marL="0" lvl="0" indent="0" algn="l" rtl="0">
              <a:spcBef>
                <a:spcPts val="360"/>
              </a:spcBef>
              <a:spcAft>
                <a:spcPts val="0"/>
              </a:spcAft>
              <a:buNone/>
            </a:pPr>
            <a:endParaRPr>
              <a:latin typeface="Arial"/>
              <a:ea typeface="Arial"/>
              <a:cs typeface="Arial"/>
              <a:sym typeface="Arial"/>
            </a:endParaRPr>
          </a:p>
          <a:p>
            <a:pPr marL="0" lvl="0" indent="0" algn="l" rtl="0">
              <a:spcBef>
                <a:spcPts val="360"/>
              </a:spcBef>
              <a:spcAft>
                <a:spcPts val="0"/>
              </a:spcAft>
              <a:buNone/>
            </a:pPr>
            <a:r>
              <a:rPr lang="en" sz="1200">
                <a:solidFill>
                  <a:schemeClr val="dk1"/>
                </a:solidFill>
                <a:latin typeface="Arial"/>
                <a:ea typeface="Arial"/>
                <a:cs typeface="Arial"/>
                <a:sym typeface="Arial"/>
              </a:rPr>
              <a:t> A number of algorithms could be used to generate the code. The now withdrawn</a:t>
            </a:r>
            <a:endParaRPr/>
          </a:p>
          <a:p>
            <a:pPr marL="0" lvl="0" indent="0" algn="l" rtl="0">
              <a:spcBef>
                <a:spcPts val="360"/>
              </a:spcBef>
              <a:spcAft>
                <a:spcPts val="0"/>
              </a:spcAft>
              <a:buNone/>
            </a:pPr>
            <a:r>
              <a:rPr lang="en" sz="1200">
                <a:solidFill>
                  <a:schemeClr val="dk1"/>
                </a:solidFill>
                <a:latin typeface="Arial"/>
                <a:ea typeface="Arial"/>
                <a:cs typeface="Arial"/>
                <a:sym typeface="Arial"/>
              </a:rPr>
              <a:t>NIST publication FIPS PUB 113 (Computer Data Authentication , May 1985),</a:t>
            </a:r>
            <a:endParaRPr/>
          </a:p>
          <a:p>
            <a:pPr marL="0" lvl="0" indent="0" algn="l" rtl="0">
              <a:spcBef>
                <a:spcPts val="360"/>
              </a:spcBef>
              <a:spcAft>
                <a:spcPts val="0"/>
              </a:spcAft>
              <a:buNone/>
            </a:pPr>
            <a:r>
              <a:rPr lang="en" sz="1200">
                <a:solidFill>
                  <a:schemeClr val="dk1"/>
                </a:solidFill>
                <a:latin typeface="Arial"/>
                <a:ea typeface="Arial"/>
                <a:cs typeface="Arial"/>
                <a:sym typeface="Arial"/>
              </a:rPr>
              <a:t>recommended the use of DES. However AES would now be a more suitable choice.</a:t>
            </a:r>
            <a:endParaRPr/>
          </a:p>
          <a:p>
            <a:pPr marL="0" lvl="0" indent="0" algn="l" rtl="0">
              <a:spcBef>
                <a:spcPts val="360"/>
              </a:spcBef>
              <a:spcAft>
                <a:spcPts val="0"/>
              </a:spcAft>
              <a:buNone/>
            </a:pPr>
            <a:r>
              <a:rPr lang="en" sz="1200">
                <a:solidFill>
                  <a:schemeClr val="dk1"/>
                </a:solidFill>
                <a:latin typeface="Arial"/>
                <a:ea typeface="Arial"/>
                <a:cs typeface="Arial"/>
                <a:sym typeface="Arial"/>
              </a:rPr>
              <a:t>DES or AES is used to generate an encrypted version of the message, and some of</a:t>
            </a:r>
            <a:endParaRPr/>
          </a:p>
          <a:p>
            <a:pPr marL="0" lvl="0" indent="0" algn="l" rtl="0">
              <a:spcBef>
                <a:spcPts val="360"/>
              </a:spcBef>
              <a:spcAft>
                <a:spcPts val="0"/>
              </a:spcAft>
              <a:buNone/>
            </a:pPr>
            <a:r>
              <a:rPr lang="en" sz="1200">
                <a:solidFill>
                  <a:schemeClr val="dk1"/>
                </a:solidFill>
                <a:latin typeface="Arial"/>
                <a:ea typeface="Arial"/>
                <a:cs typeface="Arial"/>
                <a:sym typeface="Arial"/>
              </a:rPr>
              <a:t> the bits of ciphertext are used as the code. A 16- or 32-bit code used to be typical, but</a:t>
            </a:r>
            <a:endParaRPr/>
          </a:p>
          <a:p>
            <a:pPr marL="0" lvl="0" indent="0" algn="l" rtl="0">
              <a:spcBef>
                <a:spcPts val="360"/>
              </a:spcBef>
              <a:spcAft>
                <a:spcPts val="0"/>
              </a:spcAft>
              <a:buNone/>
            </a:pPr>
            <a:r>
              <a:rPr lang="en" sz="1200">
                <a:solidFill>
                  <a:schemeClr val="dk1"/>
                </a:solidFill>
                <a:latin typeface="Arial"/>
                <a:ea typeface="Arial"/>
                <a:cs typeface="Arial"/>
                <a:sym typeface="Arial"/>
              </a:rPr>
              <a:t>would now be much too small to provide sufficient collision resistance, as we will</a:t>
            </a:r>
            <a:endParaRPr/>
          </a:p>
          <a:p>
            <a:pPr marL="0" lvl="0" indent="0" algn="l" rtl="0">
              <a:spcBef>
                <a:spcPts val="360"/>
              </a:spcBef>
              <a:spcAft>
                <a:spcPts val="0"/>
              </a:spcAft>
              <a:buNone/>
            </a:pPr>
            <a:r>
              <a:rPr lang="en" sz="1200">
                <a:solidFill>
                  <a:schemeClr val="dk1"/>
                </a:solidFill>
                <a:latin typeface="Arial"/>
                <a:ea typeface="Arial"/>
                <a:cs typeface="Arial"/>
                <a:sym typeface="Arial"/>
              </a:rPr>
              <a:t>discuss shortly.</a:t>
            </a:r>
            <a:endParaRPr/>
          </a:p>
          <a:p>
            <a:pPr marL="0" lvl="0" indent="0" algn="l" rtl="0">
              <a:spcBef>
                <a:spcPts val="360"/>
              </a:spcBef>
              <a:spcAft>
                <a:spcPts val="0"/>
              </a:spcAft>
              <a:buNone/>
            </a:pPr>
            <a:endParaRPr sz="1200">
              <a:solidFill>
                <a:schemeClr val="dk1"/>
              </a:solidFill>
              <a:latin typeface="Arial"/>
              <a:ea typeface="Arial"/>
              <a:cs typeface="Arial"/>
              <a:sym typeface="Arial"/>
            </a:endParaRPr>
          </a:p>
          <a:p>
            <a:pPr marL="0" lvl="0" indent="0" algn="l" rtl="0">
              <a:spcBef>
                <a:spcPts val="360"/>
              </a:spcBef>
              <a:spcAft>
                <a:spcPts val="0"/>
              </a:spcAft>
              <a:buNone/>
            </a:pPr>
            <a:r>
              <a:rPr lang="en" sz="1200">
                <a:solidFill>
                  <a:schemeClr val="dk1"/>
                </a:solidFill>
                <a:latin typeface="Arial"/>
                <a:ea typeface="Arial"/>
                <a:cs typeface="Arial"/>
                <a:sym typeface="Arial"/>
              </a:rPr>
              <a:t>The process just described is similar to encryption. One difference is that the</a:t>
            </a:r>
            <a:endParaRPr/>
          </a:p>
          <a:p>
            <a:pPr marL="0" lvl="0" indent="0" algn="l" rtl="0">
              <a:spcBef>
                <a:spcPts val="360"/>
              </a:spcBef>
              <a:spcAft>
                <a:spcPts val="0"/>
              </a:spcAft>
              <a:buNone/>
            </a:pPr>
            <a:r>
              <a:rPr lang="en" sz="1200">
                <a:solidFill>
                  <a:schemeClr val="dk1"/>
                </a:solidFill>
                <a:latin typeface="Arial"/>
                <a:ea typeface="Arial"/>
                <a:cs typeface="Arial"/>
                <a:sym typeface="Arial"/>
              </a:rPr>
              <a:t>authentication algorithm need not be reversible, as it must for decryption. It turns</a:t>
            </a:r>
            <a:endParaRPr/>
          </a:p>
          <a:p>
            <a:pPr marL="0" lvl="0" indent="0" algn="l" rtl="0">
              <a:spcBef>
                <a:spcPts val="360"/>
              </a:spcBef>
              <a:spcAft>
                <a:spcPts val="0"/>
              </a:spcAft>
              <a:buNone/>
            </a:pPr>
            <a:r>
              <a:rPr lang="en" sz="1200">
                <a:solidFill>
                  <a:schemeClr val="dk1"/>
                </a:solidFill>
                <a:latin typeface="Arial"/>
                <a:ea typeface="Arial"/>
                <a:cs typeface="Arial"/>
                <a:sym typeface="Arial"/>
              </a:rPr>
              <a:t>out that because of the mathematical properties of the authentication function, it is</a:t>
            </a:r>
            <a:endParaRPr/>
          </a:p>
          <a:p>
            <a:pPr marL="0" lvl="0" indent="0" algn="l" rtl="0">
              <a:spcBef>
                <a:spcPts val="360"/>
              </a:spcBef>
              <a:spcAft>
                <a:spcPts val="0"/>
              </a:spcAft>
              <a:buNone/>
            </a:pPr>
            <a:r>
              <a:rPr lang="en" sz="1200">
                <a:solidFill>
                  <a:schemeClr val="dk1"/>
                </a:solidFill>
                <a:latin typeface="Arial"/>
                <a:ea typeface="Arial"/>
                <a:cs typeface="Arial"/>
                <a:sym typeface="Arial"/>
              </a:rPr>
              <a:t>less vulnerable to being broken than encryption.</a:t>
            </a:r>
            <a:endParaRPr/>
          </a:p>
          <a:p>
            <a:pPr marL="0" lvl="0" indent="0" algn="l" rtl="0">
              <a:spcBef>
                <a:spcPts val="360"/>
              </a:spcBef>
              <a:spcAft>
                <a:spcPts val="0"/>
              </a:spcAft>
              <a:buNone/>
            </a:pPr>
            <a:endParaRPr sz="1200">
              <a:solidFill>
                <a:schemeClr val="dk1"/>
              </a:solidFill>
              <a:latin typeface="Arial"/>
              <a:ea typeface="Arial"/>
              <a:cs typeface="Arial"/>
              <a:sym typeface="Aria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111be71928f_0_13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latin typeface="Arial"/>
                <a:ea typeface="Arial"/>
                <a:cs typeface="Arial"/>
                <a:sym typeface="Arial"/>
              </a:rPr>
              <a:t>41</a:t>
            </a:fld>
            <a:endParaRPr>
              <a:latin typeface="Arial"/>
              <a:ea typeface="Arial"/>
              <a:cs typeface="Arial"/>
              <a:sym typeface="Arial"/>
            </a:endParaRPr>
          </a:p>
        </p:txBody>
      </p:sp>
      <p:sp>
        <p:nvSpPr>
          <p:cNvPr id="521" name="Google Shape;521;g111be71928f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22" name="Google Shape;522;g111be71928f_0_1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latin typeface="Arial"/>
                <a:ea typeface="Arial"/>
                <a:cs typeface="Arial"/>
                <a:sym typeface="Arial"/>
              </a:rPr>
              <a:t>Unlike the MAC, a hash function does not also take a secret key as input.</a:t>
            </a:r>
            <a:endParaRPr/>
          </a:p>
          <a:p>
            <a:pPr marL="0" lvl="0" indent="0" algn="l" rtl="0">
              <a:spcBef>
                <a:spcPts val="360"/>
              </a:spcBef>
              <a:spcAft>
                <a:spcPts val="0"/>
              </a:spcAft>
              <a:buNone/>
            </a:pPr>
            <a:r>
              <a:rPr lang="en">
                <a:latin typeface="Arial"/>
                <a:ea typeface="Arial"/>
                <a:cs typeface="Arial"/>
                <a:sym typeface="Arial"/>
              </a:rPr>
              <a:t>To authenticate a message, the message digest is sent with the message in such</a:t>
            </a:r>
            <a:endParaRPr/>
          </a:p>
          <a:p>
            <a:pPr marL="0" lvl="0" indent="0" algn="l" rtl="0">
              <a:spcBef>
                <a:spcPts val="360"/>
              </a:spcBef>
              <a:spcAft>
                <a:spcPts val="0"/>
              </a:spcAft>
              <a:buNone/>
            </a:pPr>
            <a:r>
              <a:rPr lang="en">
                <a:latin typeface="Arial"/>
                <a:ea typeface="Arial"/>
                <a:cs typeface="Arial"/>
                <a:sym typeface="Arial"/>
              </a:rPr>
              <a:t>a way that the message digest is authentic. Figure 2.5 illustrates three ways in</a:t>
            </a:r>
            <a:endParaRPr/>
          </a:p>
          <a:p>
            <a:pPr marL="0" lvl="0" indent="0" algn="l" rtl="0">
              <a:spcBef>
                <a:spcPts val="360"/>
              </a:spcBef>
              <a:spcAft>
                <a:spcPts val="0"/>
              </a:spcAft>
              <a:buNone/>
            </a:pPr>
            <a:r>
              <a:rPr lang="en">
                <a:latin typeface="Arial"/>
                <a:ea typeface="Arial"/>
                <a:cs typeface="Arial"/>
                <a:sym typeface="Arial"/>
              </a:rPr>
              <a:t>which the message can be authenticated using a hash code. The message digest</a:t>
            </a:r>
            <a:endParaRPr/>
          </a:p>
          <a:p>
            <a:pPr marL="0" lvl="0" indent="0" algn="l" rtl="0">
              <a:spcBef>
                <a:spcPts val="360"/>
              </a:spcBef>
              <a:spcAft>
                <a:spcPts val="0"/>
              </a:spcAft>
              <a:buNone/>
            </a:pPr>
            <a:r>
              <a:rPr lang="en">
                <a:latin typeface="Arial"/>
                <a:ea typeface="Arial"/>
                <a:cs typeface="Arial"/>
                <a:sym typeface="Arial"/>
              </a:rPr>
              <a:t>can be encrypted using symmetric encryption (part a); if it is assumed that only</a:t>
            </a:r>
            <a:endParaRPr/>
          </a:p>
          <a:p>
            <a:pPr marL="0" lvl="0" indent="0" algn="l" rtl="0">
              <a:spcBef>
                <a:spcPts val="360"/>
              </a:spcBef>
              <a:spcAft>
                <a:spcPts val="0"/>
              </a:spcAft>
              <a:buNone/>
            </a:pPr>
            <a:r>
              <a:rPr lang="en">
                <a:latin typeface="Arial"/>
                <a:ea typeface="Arial"/>
                <a:cs typeface="Arial"/>
                <a:sym typeface="Arial"/>
              </a:rPr>
              <a:t>the sender and receiver share the encryption key, then authenticity is assured. The</a:t>
            </a:r>
            <a:endParaRPr/>
          </a:p>
          <a:p>
            <a:pPr marL="0" lvl="0" indent="0" algn="l" rtl="0">
              <a:spcBef>
                <a:spcPts val="360"/>
              </a:spcBef>
              <a:spcAft>
                <a:spcPts val="0"/>
              </a:spcAft>
              <a:buNone/>
            </a:pPr>
            <a:r>
              <a:rPr lang="en">
                <a:latin typeface="Arial"/>
                <a:ea typeface="Arial"/>
                <a:cs typeface="Arial"/>
                <a:sym typeface="Arial"/>
              </a:rPr>
              <a:t>message digest can also be encrypted using public-key encryption (part b); this is</a:t>
            </a:r>
            <a:endParaRPr/>
          </a:p>
          <a:p>
            <a:pPr marL="0" lvl="0" indent="0" algn="l" rtl="0">
              <a:spcBef>
                <a:spcPts val="360"/>
              </a:spcBef>
              <a:spcAft>
                <a:spcPts val="0"/>
              </a:spcAft>
              <a:buNone/>
            </a:pPr>
            <a:r>
              <a:rPr lang="en">
                <a:latin typeface="Arial"/>
                <a:ea typeface="Arial"/>
                <a:cs typeface="Arial"/>
                <a:sym typeface="Arial"/>
              </a:rPr>
              <a:t>explained in Section 2.3. The public-key approach has two advantages: It provides</a:t>
            </a:r>
            <a:endParaRPr/>
          </a:p>
          <a:p>
            <a:pPr marL="0" lvl="0" indent="0" algn="l" rtl="0">
              <a:spcBef>
                <a:spcPts val="360"/>
              </a:spcBef>
              <a:spcAft>
                <a:spcPts val="0"/>
              </a:spcAft>
              <a:buNone/>
            </a:pPr>
            <a:r>
              <a:rPr lang="en">
                <a:latin typeface="Arial"/>
                <a:ea typeface="Arial"/>
                <a:cs typeface="Arial"/>
                <a:sym typeface="Arial"/>
              </a:rPr>
              <a:t>a digital signature as well as message authentication; and it does not require the</a:t>
            </a:r>
            <a:endParaRPr/>
          </a:p>
          <a:p>
            <a:pPr marL="0" lvl="0" indent="0" algn="l" rtl="0">
              <a:spcBef>
                <a:spcPts val="360"/>
              </a:spcBef>
              <a:spcAft>
                <a:spcPts val="0"/>
              </a:spcAft>
              <a:buNone/>
            </a:pPr>
            <a:r>
              <a:rPr lang="en">
                <a:latin typeface="Arial"/>
                <a:ea typeface="Arial"/>
                <a:cs typeface="Arial"/>
                <a:sym typeface="Arial"/>
              </a:rPr>
              <a:t>distribution of keys to communicating parties.</a:t>
            </a:r>
            <a:endParaRPr/>
          </a:p>
          <a:p>
            <a:pPr marL="0" lvl="0" indent="0" algn="l" rtl="0">
              <a:spcBef>
                <a:spcPts val="360"/>
              </a:spcBef>
              <a:spcAft>
                <a:spcPts val="0"/>
              </a:spcAft>
              <a:buNone/>
            </a:pPr>
            <a:endParaRPr>
              <a:latin typeface="Arial"/>
              <a:ea typeface="Arial"/>
              <a:cs typeface="Arial"/>
              <a:sym typeface="Arial"/>
            </a:endParaRPr>
          </a:p>
          <a:p>
            <a:pPr marL="0" lvl="0" indent="0" algn="l" rtl="0">
              <a:spcBef>
                <a:spcPts val="360"/>
              </a:spcBef>
              <a:spcAft>
                <a:spcPts val="0"/>
              </a:spcAft>
              <a:buNone/>
            </a:pPr>
            <a:r>
              <a:rPr lang="en">
                <a:latin typeface="Arial"/>
                <a:ea typeface="Arial"/>
                <a:cs typeface="Arial"/>
                <a:sym typeface="Arial"/>
              </a:rPr>
              <a:t>These two approaches have an advantage over approaches that encrypt the</a:t>
            </a:r>
            <a:endParaRPr/>
          </a:p>
          <a:p>
            <a:pPr marL="0" lvl="0" indent="0" algn="l" rtl="0">
              <a:spcBef>
                <a:spcPts val="360"/>
              </a:spcBef>
              <a:spcAft>
                <a:spcPts val="0"/>
              </a:spcAft>
              <a:buNone/>
            </a:pPr>
            <a:r>
              <a:rPr lang="en">
                <a:latin typeface="Arial"/>
                <a:ea typeface="Arial"/>
                <a:cs typeface="Arial"/>
                <a:sym typeface="Arial"/>
              </a:rPr>
              <a:t>entire message in that less computation is required. But an even more common approach is</a:t>
            </a:r>
            <a:endParaRPr/>
          </a:p>
          <a:p>
            <a:pPr marL="0" lvl="0" indent="0" algn="l" rtl="0">
              <a:spcBef>
                <a:spcPts val="360"/>
              </a:spcBef>
              <a:spcAft>
                <a:spcPts val="0"/>
              </a:spcAft>
              <a:buNone/>
            </a:pPr>
            <a:r>
              <a:rPr lang="en">
                <a:latin typeface="Arial"/>
                <a:ea typeface="Arial"/>
                <a:cs typeface="Arial"/>
                <a:sym typeface="Arial"/>
              </a:rPr>
              <a:t> the use of a technique that avoids encryption altogether. Several reasons</a:t>
            </a:r>
            <a:endParaRPr/>
          </a:p>
          <a:p>
            <a:pPr marL="0" lvl="0" indent="0" algn="l" rtl="0">
              <a:spcBef>
                <a:spcPts val="360"/>
              </a:spcBef>
              <a:spcAft>
                <a:spcPts val="0"/>
              </a:spcAft>
              <a:buNone/>
            </a:pPr>
            <a:r>
              <a:rPr lang="en">
                <a:latin typeface="Arial"/>
                <a:ea typeface="Arial"/>
                <a:cs typeface="Arial"/>
                <a:sym typeface="Arial"/>
              </a:rPr>
              <a:t>for this interest are pointed out in [TSUD92]:</a:t>
            </a:r>
            <a:endParaRPr/>
          </a:p>
          <a:p>
            <a:pPr marL="0" lvl="0" indent="0" algn="l" rtl="0">
              <a:spcBef>
                <a:spcPts val="360"/>
              </a:spcBef>
              <a:spcAft>
                <a:spcPts val="0"/>
              </a:spcAft>
              <a:buNone/>
            </a:pPr>
            <a:endParaRPr>
              <a:latin typeface="Arial"/>
              <a:ea typeface="Arial"/>
              <a:cs typeface="Arial"/>
              <a:sym typeface="Arial"/>
            </a:endParaRPr>
          </a:p>
          <a:p>
            <a:pPr marL="0" lvl="0" indent="0" algn="l" rtl="0">
              <a:spcBef>
                <a:spcPts val="360"/>
              </a:spcBef>
              <a:spcAft>
                <a:spcPts val="0"/>
              </a:spcAft>
              <a:buNone/>
            </a:pPr>
            <a:r>
              <a:rPr lang="en">
                <a:latin typeface="Arial"/>
                <a:ea typeface="Arial"/>
                <a:cs typeface="Arial"/>
                <a:sym typeface="Arial"/>
              </a:rPr>
              <a:t>• Encryption software is quite slow. Even though the amount of data to be</a:t>
            </a:r>
            <a:endParaRPr/>
          </a:p>
          <a:p>
            <a:pPr marL="0" lvl="0" indent="0" algn="l" rtl="0">
              <a:spcBef>
                <a:spcPts val="360"/>
              </a:spcBef>
              <a:spcAft>
                <a:spcPts val="0"/>
              </a:spcAft>
              <a:buNone/>
            </a:pPr>
            <a:r>
              <a:rPr lang="en">
                <a:latin typeface="Arial"/>
                <a:ea typeface="Arial"/>
                <a:cs typeface="Arial"/>
                <a:sym typeface="Arial"/>
              </a:rPr>
              <a:t>encrypted per message is small, there may be a steady stream of messages into</a:t>
            </a:r>
            <a:endParaRPr/>
          </a:p>
          <a:p>
            <a:pPr marL="0" lvl="0" indent="0" algn="l" rtl="0">
              <a:spcBef>
                <a:spcPts val="360"/>
              </a:spcBef>
              <a:spcAft>
                <a:spcPts val="0"/>
              </a:spcAft>
              <a:buNone/>
            </a:pPr>
            <a:r>
              <a:rPr lang="en">
                <a:latin typeface="Arial"/>
                <a:ea typeface="Arial"/>
                <a:cs typeface="Arial"/>
                <a:sym typeface="Arial"/>
              </a:rPr>
              <a:t>and out of a system.</a:t>
            </a:r>
            <a:endParaRPr/>
          </a:p>
          <a:p>
            <a:pPr marL="0" lvl="0" indent="0" algn="l" rtl="0">
              <a:spcBef>
                <a:spcPts val="360"/>
              </a:spcBef>
              <a:spcAft>
                <a:spcPts val="0"/>
              </a:spcAft>
              <a:buNone/>
            </a:pPr>
            <a:endParaRPr>
              <a:latin typeface="Arial"/>
              <a:ea typeface="Arial"/>
              <a:cs typeface="Arial"/>
              <a:sym typeface="Arial"/>
            </a:endParaRPr>
          </a:p>
          <a:p>
            <a:pPr marL="0" lvl="0" indent="0" algn="l" rtl="0">
              <a:spcBef>
                <a:spcPts val="360"/>
              </a:spcBef>
              <a:spcAft>
                <a:spcPts val="0"/>
              </a:spcAft>
              <a:buNone/>
            </a:pPr>
            <a:r>
              <a:rPr lang="en">
                <a:latin typeface="Arial"/>
                <a:ea typeface="Arial"/>
                <a:cs typeface="Arial"/>
                <a:sym typeface="Arial"/>
              </a:rPr>
              <a:t>• Encryption hardware costs are non-negligible. Low-cost chip implementations</a:t>
            </a:r>
            <a:endParaRPr/>
          </a:p>
          <a:p>
            <a:pPr marL="0" lvl="0" indent="0" algn="l" rtl="0">
              <a:spcBef>
                <a:spcPts val="360"/>
              </a:spcBef>
              <a:spcAft>
                <a:spcPts val="0"/>
              </a:spcAft>
              <a:buNone/>
            </a:pPr>
            <a:r>
              <a:rPr lang="en">
                <a:latin typeface="Arial"/>
                <a:ea typeface="Arial"/>
                <a:cs typeface="Arial"/>
                <a:sym typeface="Arial"/>
              </a:rPr>
              <a:t>of DES are available, but the cost adds up if all nodes in a network must have</a:t>
            </a:r>
            <a:endParaRPr/>
          </a:p>
          <a:p>
            <a:pPr marL="0" lvl="0" indent="0" algn="l" rtl="0">
              <a:spcBef>
                <a:spcPts val="360"/>
              </a:spcBef>
              <a:spcAft>
                <a:spcPts val="0"/>
              </a:spcAft>
              <a:buNone/>
            </a:pPr>
            <a:r>
              <a:rPr lang="en">
                <a:latin typeface="Arial"/>
                <a:ea typeface="Arial"/>
                <a:cs typeface="Arial"/>
                <a:sym typeface="Arial"/>
              </a:rPr>
              <a:t>this capability.</a:t>
            </a:r>
            <a:endParaRPr/>
          </a:p>
          <a:p>
            <a:pPr marL="0" lvl="0" indent="0" algn="l" rtl="0">
              <a:spcBef>
                <a:spcPts val="360"/>
              </a:spcBef>
              <a:spcAft>
                <a:spcPts val="0"/>
              </a:spcAft>
              <a:buNone/>
            </a:pPr>
            <a:endParaRPr>
              <a:latin typeface="Arial"/>
              <a:ea typeface="Arial"/>
              <a:cs typeface="Arial"/>
              <a:sym typeface="Arial"/>
            </a:endParaRPr>
          </a:p>
          <a:p>
            <a:pPr marL="0" lvl="0" indent="0" algn="l" rtl="0">
              <a:spcBef>
                <a:spcPts val="360"/>
              </a:spcBef>
              <a:spcAft>
                <a:spcPts val="0"/>
              </a:spcAft>
              <a:buNone/>
            </a:pPr>
            <a:r>
              <a:rPr lang="en">
                <a:latin typeface="Arial"/>
                <a:ea typeface="Arial"/>
                <a:cs typeface="Arial"/>
                <a:sym typeface="Arial"/>
              </a:rPr>
              <a:t>• Encryption hardware is optimized toward large data sizes. For small blocks of</a:t>
            </a:r>
            <a:endParaRPr/>
          </a:p>
          <a:p>
            <a:pPr marL="0" lvl="0" indent="0" algn="l" rtl="0">
              <a:spcBef>
                <a:spcPts val="360"/>
              </a:spcBef>
              <a:spcAft>
                <a:spcPts val="0"/>
              </a:spcAft>
              <a:buNone/>
            </a:pPr>
            <a:r>
              <a:rPr lang="en">
                <a:latin typeface="Arial"/>
                <a:ea typeface="Arial"/>
                <a:cs typeface="Arial"/>
                <a:sym typeface="Arial"/>
              </a:rPr>
              <a:t>data, a high proportion of the time is spent in initialization/invocation overhead.</a:t>
            </a:r>
            <a:endParaRPr/>
          </a:p>
          <a:p>
            <a:pPr marL="0" lvl="0" indent="0" algn="l" rtl="0">
              <a:spcBef>
                <a:spcPts val="360"/>
              </a:spcBef>
              <a:spcAft>
                <a:spcPts val="0"/>
              </a:spcAft>
              <a:buNone/>
            </a:pPr>
            <a:endParaRPr>
              <a:latin typeface="Arial"/>
              <a:ea typeface="Arial"/>
              <a:cs typeface="Arial"/>
              <a:sym typeface="Arial"/>
            </a:endParaRPr>
          </a:p>
          <a:p>
            <a:pPr marL="0" lvl="0" indent="0" algn="l" rtl="0">
              <a:spcBef>
                <a:spcPts val="360"/>
              </a:spcBef>
              <a:spcAft>
                <a:spcPts val="0"/>
              </a:spcAft>
              <a:buNone/>
            </a:pPr>
            <a:r>
              <a:rPr lang="en">
                <a:latin typeface="Arial"/>
                <a:ea typeface="Arial"/>
                <a:cs typeface="Arial"/>
                <a:sym typeface="Arial"/>
              </a:rPr>
              <a:t>• An encryption algorithm may be protected by a patent.</a:t>
            </a:r>
            <a:endParaRPr/>
          </a:p>
          <a:p>
            <a:pPr marL="0" lvl="0" indent="0" algn="l" rtl="0">
              <a:spcBef>
                <a:spcPts val="360"/>
              </a:spcBef>
              <a:spcAft>
                <a:spcPts val="0"/>
              </a:spcAft>
              <a:buNone/>
            </a:pPr>
            <a:endParaRPr>
              <a:latin typeface="Arial"/>
              <a:ea typeface="Arial"/>
              <a:cs typeface="Arial"/>
              <a:sym typeface="Arial"/>
            </a:endParaRPr>
          </a:p>
          <a:p>
            <a:pPr marL="0" lvl="0" indent="0" algn="l" rtl="0">
              <a:spcBef>
                <a:spcPts val="360"/>
              </a:spcBef>
              <a:spcAft>
                <a:spcPts val="0"/>
              </a:spcAft>
              <a:buNone/>
            </a:pPr>
            <a:r>
              <a:rPr lang="en">
                <a:latin typeface="Arial"/>
                <a:ea typeface="Arial"/>
                <a:cs typeface="Arial"/>
                <a:sym typeface="Arial"/>
              </a:rPr>
              <a:t>Figure 2.5c shows a technique that uses a hash function but no encryption</a:t>
            </a:r>
            <a:endParaRPr/>
          </a:p>
          <a:p>
            <a:pPr marL="0" lvl="0" indent="0" algn="l" rtl="0">
              <a:spcBef>
                <a:spcPts val="360"/>
              </a:spcBef>
              <a:spcAft>
                <a:spcPts val="0"/>
              </a:spcAft>
              <a:buNone/>
            </a:pPr>
            <a:r>
              <a:rPr lang="en">
                <a:latin typeface="Arial"/>
                <a:ea typeface="Arial"/>
                <a:cs typeface="Arial"/>
                <a:sym typeface="Arial"/>
              </a:rPr>
              <a:t>for message authentication. This technique, known as a keyed hash MAC, assumes</a:t>
            </a:r>
            <a:endParaRPr/>
          </a:p>
          <a:p>
            <a:pPr marL="0" lvl="0" indent="0" algn="l" rtl="0">
              <a:spcBef>
                <a:spcPts val="360"/>
              </a:spcBef>
              <a:spcAft>
                <a:spcPts val="0"/>
              </a:spcAft>
              <a:buNone/>
            </a:pPr>
            <a:r>
              <a:rPr lang="en">
                <a:latin typeface="Arial"/>
                <a:ea typeface="Arial"/>
                <a:cs typeface="Arial"/>
                <a:sym typeface="Arial"/>
              </a:rPr>
              <a:t>that two communicating parties, say A and B, share a common secret key </a:t>
            </a:r>
            <a:r>
              <a:rPr lang="en" i="1">
                <a:latin typeface="Arial"/>
                <a:ea typeface="Arial"/>
                <a:cs typeface="Arial"/>
                <a:sym typeface="Arial"/>
              </a:rPr>
              <a:t>K.</a:t>
            </a:r>
            <a:endParaRPr/>
          </a:p>
          <a:p>
            <a:pPr marL="0" lvl="0" indent="0" algn="l" rtl="0">
              <a:spcBef>
                <a:spcPts val="360"/>
              </a:spcBef>
              <a:spcAft>
                <a:spcPts val="0"/>
              </a:spcAft>
              <a:buNone/>
            </a:pPr>
            <a:r>
              <a:rPr lang="en">
                <a:latin typeface="Arial"/>
                <a:ea typeface="Arial"/>
                <a:cs typeface="Arial"/>
                <a:sym typeface="Arial"/>
              </a:rPr>
              <a:t>This secret key is incorporated into the process of generating a hash code. In the</a:t>
            </a:r>
            <a:endParaRPr/>
          </a:p>
          <a:p>
            <a:pPr marL="0" lvl="0" indent="0" algn="l" rtl="0">
              <a:spcBef>
                <a:spcPts val="360"/>
              </a:spcBef>
              <a:spcAft>
                <a:spcPts val="0"/>
              </a:spcAft>
              <a:buNone/>
            </a:pPr>
            <a:r>
              <a:rPr lang="en">
                <a:latin typeface="Arial"/>
                <a:ea typeface="Arial"/>
                <a:cs typeface="Arial"/>
                <a:sym typeface="Arial"/>
              </a:rPr>
              <a:t>approach illustrated in Figure 2.5c, when A has a message to send to B, it calculates</a:t>
            </a:r>
            <a:endParaRPr/>
          </a:p>
          <a:p>
            <a:pPr marL="0" lvl="0" indent="0" algn="l" rtl="0">
              <a:spcBef>
                <a:spcPts val="360"/>
              </a:spcBef>
              <a:spcAft>
                <a:spcPts val="0"/>
              </a:spcAft>
              <a:buNone/>
            </a:pPr>
            <a:r>
              <a:rPr lang="en">
                <a:latin typeface="Arial"/>
                <a:ea typeface="Arial"/>
                <a:cs typeface="Arial"/>
                <a:sym typeface="Arial"/>
              </a:rPr>
              <a:t>the hash function over the concatenation of the secret key and the message:</a:t>
            </a:r>
            <a:endParaRPr/>
          </a:p>
          <a:p>
            <a:pPr marL="0" lvl="0" indent="0" algn="l" rtl="0">
              <a:spcBef>
                <a:spcPts val="360"/>
              </a:spcBef>
              <a:spcAft>
                <a:spcPts val="0"/>
              </a:spcAft>
              <a:buNone/>
            </a:pPr>
            <a:r>
              <a:rPr lang="en" i="1">
                <a:latin typeface="Arial"/>
                <a:ea typeface="Arial"/>
                <a:cs typeface="Arial"/>
                <a:sym typeface="Arial"/>
              </a:rPr>
              <a:t>MD</a:t>
            </a:r>
            <a:r>
              <a:rPr lang="en" i="1" baseline="-25000">
                <a:latin typeface="Arial"/>
                <a:ea typeface="Arial"/>
                <a:cs typeface="Arial"/>
                <a:sym typeface="Arial"/>
              </a:rPr>
              <a:t>M</a:t>
            </a:r>
            <a:r>
              <a:rPr lang="en" i="1">
                <a:latin typeface="Arial"/>
                <a:ea typeface="Arial"/>
                <a:cs typeface="Arial"/>
                <a:sym typeface="Arial"/>
              </a:rPr>
              <a:t> = H(K ll M ll K). It then sends [ M ii MD</a:t>
            </a:r>
            <a:r>
              <a:rPr lang="en" i="1" baseline="-25000">
                <a:latin typeface="Arial"/>
                <a:ea typeface="Arial"/>
                <a:cs typeface="Arial"/>
                <a:sym typeface="Arial"/>
              </a:rPr>
              <a:t>M</a:t>
            </a:r>
            <a:r>
              <a:rPr lang="en" i="1">
                <a:latin typeface="Arial"/>
                <a:ea typeface="Arial"/>
                <a:cs typeface="Arial"/>
                <a:sym typeface="Arial"/>
              </a:rPr>
              <a:t>] to B. Because B possesses K, it can</a:t>
            </a:r>
            <a:endParaRPr/>
          </a:p>
          <a:p>
            <a:pPr marL="0" lvl="0" indent="0" algn="l" rtl="0">
              <a:spcBef>
                <a:spcPts val="360"/>
              </a:spcBef>
              <a:spcAft>
                <a:spcPts val="0"/>
              </a:spcAft>
              <a:buNone/>
            </a:pPr>
            <a:r>
              <a:rPr lang="en">
                <a:latin typeface="Arial"/>
                <a:ea typeface="Arial"/>
                <a:cs typeface="Arial"/>
                <a:sym typeface="Arial"/>
              </a:rPr>
              <a:t>recompute H(</a:t>
            </a:r>
            <a:r>
              <a:rPr lang="en" i="1">
                <a:latin typeface="Arial"/>
                <a:ea typeface="Arial"/>
                <a:cs typeface="Arial"/>
                <a:sym typeface="Arial"/>
              </a:rPr>
              <a:t>K ll M ll K) and verify MD</a:t>
            </a:r>
            <a:r>
              <a:rPr lang="en" i="1" baseline="-25000">
                <a:latin typeface="Arial"/>
                <a:ea typeface="Arial"/>
                <a:cs typeface="Arial"/>
                <a:sym typeface="Arial"/>
              </a:rPr>
              <a:t>M</a:t>
            </a:r>
            <a:r>
              <a:rPr lang="en" i="1">
                <a:latin typeface="Arial"/>
                <a:ea typeface="Arial"/>
                <a:cs typeface="Arial"/>
                <a:sym typeface="Arial"/>
              </a:rPr>
              <a:t>. Because the secret key itself is not sent, it</a:t>
            </a:r>
            <a:endParaRPr/>
          </a:p>
          <a:p>
            <a:pPr marL="0" lvl="0" indent="0" algn="l" rtl="0">
              <a:spcBef>
                <a:spcPts val="360"/>
              </a:spcBef>
              <a:spcAft>
                <a:spcPts val="0"/>
              </a:spcAft>
              <a:buNone/>
            </a:pPr>
            <a:r>
              <a:rPr lang="en">
                <a:latin typeface="Arial"/>
                <a:ea typeface="Arial"/>
                <a:cs typeface="Arial"/>
                <a:sym typeface="Arial"/>
              </a:rPr>
              <a:t>should not be possible for an attacker to modify an intercepted message. As long as</a:t>
            </a:r>
            <a:endParaRPr/>
          </a:p>
          <a:p>
            <a:pPr marL="0" lvl="0" indent="0" algn="l" rtl="0">
              <a:spcBef>
                <a:spcPts val="360"/>
              </a:spcBef>
              <a:spcAft>
                <a:spcPts val="0"/>
              </a:spcAft>
              <a:buNone/>
            </a:pPr>
            <a:r>
              <a:rPr lang="en">
                <a:latin typeface="Arial"/>
                <a:ea typeface="Arial"/>
                <a:cs typeface="Arial"/>
                <a:sym typeface="Arial"/>
              </a:rPr>
              <a:t>the secret key remains secret, it should not be possible for an attacker to generate a</a:t>
            </a:r>
            <a:endParaRPr/>
          </a:p>
          <a:p>
            <a:pPr marL="0" lvl="0" indent="0" algn="l" rtl="0">
              <a:spcBef>
                <a:spcPts val="360"/>
              </a:spcBef>
              <a:spcAft>
                <a:spcPts val="0"/>
              </a:spcAft>
              <a:buNone/>
            </a:pPr>
            <a:r>
              <a:rPr lang="en">
                <a:latin typeface="Arial"/>
                <a:ea typeface="Arial"/>
                <a:cs typeface="Arial"/>
                <a:sym typeface="Arial"/>
              </a:rPr>
              <a:t>false message.</a:t>
            </a:r>
            <a:endParaRPr/>
          </a:p>
          <a:p>
            <a:pPr marL="0" lvl="0" indent="0" algn="l" rtl="0">
              <a:spcBef>
                <a:spcPts val="360"/>
              </a:spcBef>
              <a:spcAft>
                <a:spcPts val="0"/>
              </a:spcAft>
              <a:buNone/>
            </a:pPr>
            <a:endParaRPr>
              <a:latin typeface="Arial"/>
              <a:ea typeface="Arial"/>
              <a:cs typeface="Arial"/>
              <a:sym typeface="Arial"/>
            </a:endParaRPr>
          </a:p>
          <a:p>
            <a:pPr marL="0" lvl="0" indent="0" algn="l" rtl="0">
              <a:spcBef>
                <a:spcPts val="360"/>
              </a:spcBef>
              <a:spcAft>
                <a:spcPts val="0"/>
              </a:spcAft>
              <a:buNone/>
            </a:pPr>
            <a:r>
              <a:rPr lang="en">
                <a:latin typeface="Arial"/>
                <a:ea typeface="Arial"/>
                <a:cs typeface="Arial"/>
                <a:sym typeface="Arial"/>
              </a:rPr>
              <a:t>Note that the secret key is used as both a prefix and a suffix to the message. If</a:t>
            </a:r>
            <a:endParaRPr/>
          </a:p>
          <a:p>
            <a:pPr marL="0" lvl="0" indent="0" algn="l" rtl="0">
              <a:spcBef>
                <a:spcPts val="360"/>
              </a:spcBef>
              <a:spcAft>
                <a:spcPts val="0"/>
              </a:spcAft>
              <a:buNone/>
            </a:pPr>
            <a:r>
              <a:rPr lang="en">
                <a:latin typeface="Arial"/>
                <a:ea typeface="Arial"/>
                <a:cs typeface="Arial"/>
                <a:sym typeface="Arial"/>
              </a:rPr>
              <a:t>the secret key is used as either only a prefix or only a suffix, the scheme is less secure.</a:t>
            </a:r>
            <a:endParaRPr/>
          </a:p>
          <a:p>
            <a:pPr marL="0" lvl="0" indent="0" algn="l" rtl="0">
              <a:spcBef>
                <a:spcPts val="360"/>
              </a:spcBef>
              <a:spcAft>
                <a:spcPts val="0"/>
              </a:spcAft>
              <a:buNone/>
            </a:pPr>
            <a:r>
              <a:rPr lang="en">
                <a:latin typeface="Arial"/>
                <a:ea typeface="Arial"/>
                <a:cs typeface="Arial"/>
                <a:sym typeface="Arial"/>
              </a:rPr>
              <a:t>This topic is discussed in Chapter 21. Chapter 21 also describes a scheme known</a:t>
            </a:r>
            <a:endParaRPr/>
          </a:p>
          <a:p>
            <a:pPr marL="0" lvl="0" indent="0" algn="l" rtl="0">
              <a:spcBef>
                <a:spcPts val="360"/>
              </a:spcBef>
              <a:spcAft>
                <a:spcPts val="0"/>
              </a:spcAft>
              <a:buNone/>
            </a:pPr>
            <a:r>
              <a:rPr lang="en">
                <a:latin typeface="Arial"/>
                <a:ea typeface="Arial"/>
                <a:cs typeface="Arial"/>
                <a:sym typeface="Arial"/>
              </a:rPr>
              <a:t>as HMAC, which is somewhat more complex than the approach of Figure 2.5c and</a:t>
            </a:r>
            <a:endParaRPr/>
          </a:p>
          <a:p>
            <a:pPr marL="0" lvl="0" indent="0" algn="l" rtl="0">
              <a:spcBef>
                <a:spcPts val="360"/>
              </a:spcBef>
              <a:spcAft>
                <a:spcPts val="0"/>
              </a:spcAft>
              <a:buNone/>
            </a:pPr>
            <a:r>
              <a:rPr lang="en">
                <a:latin typeface="Arial"/>
                <a:ea typeface="Arial"/>
                <a:cs typeface="Arial"/>
                <a:sym typeface="Arial"/>
              </a:rPr>
              <a:t>which has become the standard approach for a keyed hash MAC.</a:t>
            </a:r>
            <a:endParaRPr>
              <a:latin typeface="Times New Roman"/>
              <a:ea typeface="Times New Roman"/>
              <a:cs typeface="Times New Roman"/>
              <a:sym typeface="Times New Roman"/>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111be71928f_0_13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latin typeface="Arial"/>
                <a:ea typeface="Arial"/>
                <a:cs typeface="Arial"/>
                <a:sym typeface="Arial"/>
              </a:rPr>
              <a:t>42</a:t>
            </a:fld>
            <a:endParaRPr>
              <a:latin typeface="Arial"/>
              <a:ea typeface="Arial"/>
              <a:cs typeface="Arial"/>
              <a:sym typeface="Arial"/>
            </a:endParaRPr>
          </a:p>
        </p:txBody>
      </p:sp>
      <p:sp>
        <p:nvSpPr>
          <p:cNvPr id="527" name="Google Shape;527;g111be71928f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28" name="Google Shape;528;g111be71928f_0_1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0">
                <a:latin typeface="Arial"/>
                <a:ea typeface="Arial"/>
                <a:cs typeface="Arial"/>
                <a:sym typeface="Arial"/>
              </a:rPr>
              <a:t>The purpose of a hash function is to produce a</a:t>
            </a:r>
            <a:endParaRPr/>
          </a:p>
          <a:p>
            <a:pPr marL="0" lvl="0" indent="0" algn="l" rtl="0">
              <a:spcBef>
                <a:spcPts val="360"/>
              </a:spcBef>
              <a:spcAft>
                <a:spcPts val="0"/>
              </a:spcAft>
              <a:buNone/>
            </a:pPr>
            <a:r>
              <a:rPr lang="en" b="0">
                <a:latin typeface="Arial"/>
                <a:ea typeface="Arial"/>
                <a:cs typeface="Arial"/>
                <a:sym typeface="Arial"/>
              </a:rPr>
              <a:t>“fingerprint” of a file, message, or other block of data. To be useful for message</a:t>
            </a:r>
            <a:endParaRPr/>
          </a:p>
          <a:p>
            <a:pPr marL="0" lvl="0" indent="0" algn="l" rtl="0">
              <a:spcBef>
                <a:spcPts val="360"/>
              </a:spcBef>
              <a:spcAft>
                <a:spcPts val="0"/>
              </a:spcAft>
              <a:buNone/>
            </a:pPr>
            <a:r>
              <a:rPr lang="en" b="0">
                <a:latin typeface="Arial"/>
                <a:ea typeface="Arial"/>
                <a:cs typeface="Arial"/>
                <a:sym typeface="Arial"/>
              </a:rPr>
              <a:t>authentication, a hash function H must have the following properties:</a:t>
            </a:r>
            <a:endParaRPr/>
          </a:p>
          <a:p>
            <a:pPr marL="0" lvl="0" indent="0" algn="l" rtl="0">
              <a:spcBef>
                <a:spcPts val="360"/>
              </a:spcBef>
              <a:spcAft>
                <a:spcPts val="0"/>
              </a:spcAft>
              <a:buNone/>
            </a:pPr>
            <a:endParaRPr b="0">
              <a:latin typeface="Arial"/>
              <a:ea typeface="Arial"/>
              <a:cs typeface="Arial"/>
              <a:sym typeface="Arial"/>
            </a:endParaRPr>
          </a:p>
          <a:p>
            <a:pPr marL="0" lvl="0" indent="0" algn="l" rtl="0">
              <a:spcBef>
                <a:spcPts val="360"/>
              </a:spcBef>
              <a:spcAft>
                <a:spcPts val="0"/>
              </a:spcAft>
              <a:buNone/>
            </a:pPr>
            <a:r>
              <a:rPr lang="en" b="0">
                <a:latin typeface="Arial"/>
                <a:ea typeface="Arial"/>
                <a:cs typeface="Arial"/>
                <a:sym typeface="Arial"/>
              </a:rPr>
              <a:t>1. H can be applied to a block of data of any size.</a:t>
            </a:r>
            <a:endParaRPr/>
          </a:p>
          <a:p>
            <a:pPr marL="0" lvl="0" indent="0" algn="l" rtl="0">
              <a:spcBef>
                <a:spcPts val="360"/>
              </a:spcBef>
              <a:spcAft>
                <a:spcPts val="0"/>
              </a:spcAft>
              <a:buNone/>
            </a:pPr>
            <a:endParaRPr b="0">
              <a:latin typeface="Arial"/>
              <a:ea typeface="Arial"/>
              <a:cs typeface="Arial"/>
              <a:sym typeface="Arial"/>
            </a:endParaRPr>
          </a:p>
          <a:p>
            <a:pPr marL="0" lvl="0" indent="0" algn="l" rtl="0">
              <a:spcBef>
                <a:spcPts val="360"/>
              </a:spcBef>
              <a:spcAft>
                <a:spcPts val="0"/>
              </a:spcAft>
              <a:buNone/>
            </a:pPr>
            <a:r>
              <a:rPr lang="en" b="0">
                <a:latin typeface="Arial"/>
                <a:ea typeface="Arial"/>
                <a:cs typeface="Arial"/>
                <a:sym typeface="Arial"/>
              </a:rPr>
              <a:t>2. H produces a fixed-length output.</a:t>
            </a:r>
            <a:endParaRPr/>
          </a:p>
          <a:p>
            <a:pPr marL="0" lvl="0" indent="0" algn="l" rtl="0">
              <a:spcBef>
                <a:spcPts val="360"/>
              </a:spcBef>
              <a:spcAft>
                <a:spcPts val="0"/>
              </a:spcAft>
              <a:buNone/>
            </a:pPr>
            <a:endParaRPr b="0">
              <a:latin typeface="Arial"/>
              <a:ea typeface="Arial"/>
              <a:cs typeface="Arial"/>
              <a:sym typeface="Arial"/>
            </a:endParaRPr>
          </a:p>
          <a:p>
            <a:pPr marL="0" lvl="0" indent="0" algn="l" rtl="0">
              <a:spcBef>
                <a:spcPts val="360"/>
              </a:spcBef>
              <a:spcAft>
                <a:spcPts val="0"/>
              </a:spcAft>
              <a:buNone/>
            </a:pPr>
            <a:r>
              <a:rPr lang="en" b="0">
                <a:latin typeface="Arial"/>
                <a:ea typeface="Arial"/>
                <a:cs typeface="Arial"/>
                <a:sym typeface="Arial"/>
              </a:rPr>
              <a:t>3. H(</a:t>
            </a:r>
            <a:r>
              <a:rPr lang="en" b="0" i="1">
                <a:latin typeface="Arial"/>
                <a:ea typeface="Arial"/>
                <a:cs typeface="Arial"/>
                <a:sym typeface="Arial"/>
              </a:rPr>
              <a:t>x) is relatively easy to compute for any given x, making both hardware and</a:t>
            </a:r>
            <a:endParaRPr/>
          </a:p>
          <a:p>
            <a:pPr marL="0" lvl="0" indent="0" algn="l" rtl="0">
              <a:spcBef>
                <a:spcPts val="360"/>
              </a:spcBef>
              <a:spcAft>
                <a:spcPts val="0"/>
              </a:spcAft>
              <a:buNone/>
            </a:pPr>
            <a:r>
              <a:rPr lang="en" b="0">
                <a:latin typeface="Arial"/>
                <a:ea typeface="Arial"/>
                <a:cs typeface="Arial"/>
                <a:sym typeface="Arial"/>
              </a:rPr>
              <a:t>software implementations practical.</a:t>
            </a:r>
            <a:endParaRPr/>
          </a:p>
          <a:p>
            <a:pPr marL="0" lvl="0" indent="0" algn="l" rtl="0">
              <a:spcBef>
                <a:spcPts val="360"/>
              </a:spcBef>
              <a:spcAft>
                <a:spcPts val="0"/>
              </a:spcAft>
              <a:buNone/>
            </a:pPr>
            <a:endParaRPr b="0">
              <a:latin typeface="Arial"/>
              <a:ea typeface="Arial"/>
              <a:cs typeface="Arial"/>
              <a:sym typeface="Arial"/>
            </a:endParaRPr>
          </a:p>
          <a:p>
            <a:pPr marL="0" lvl="0" indent="0" algn="l" rtl="0">
              <a:spcBef>
                <a:spcPts val="360"/>
              </a:spcBef>
              <a:spcAft>
                <a:spcPts val="0"/>
              </a:spcAft>
              <a:buNone/>
            </a:pPr>
            <a:r>
              <a:rPr lang="en" b="0">
                <a:latin typeface="Arial"/>
                <a:ea typeface="Arial"/>
                <a:cs typeface="Arial"/>
                <a:sym typeface="Arial"/>
              </a:rPr>
              <a:t>4. For any given code </a:t>
            </a:r>
            <a:r>
              <a:rPr lang="en" b="0" i="1">
                <a:latin typeface="Arial"/>
                <a:ea typeface="Arial"/>
                <a:cs typeface="Arial"/>
                <a:sym typeface="Arial"/>
              </a:rPr>
              <a:t>h, it is computationally infeasible to find x such that</a:t>
            </a:r>
            <a:endParaRPr/>
          </a:p>
          <a:p>
            <a:pPr marL="0" lvl="0" indent="0" algn="l" rtl="0">
              <a:spcBef>
                <a:spcPts val="360"/>
              </a:spcBef>
              <a:spcAft>
                <a:spcPts val="0"/>
              </a:spcAft>
              <a:buNone/>
            </a:pPr>
            <a:r>
              <a:rPr lang="en" b="0">
                <a:latin typeface="Arial"/>
                <a:ea typeface="Arial"/>
                <a:cs typeface="Arial"/>
                <a:sym typeface="Arial"/>
              </a:rPr>
              <a:t>H(</a:t>
            </a:r>
            <a:r>
              <a:rPr lang="en" b="0" i="1">
                <a:latin typeface="Arial"/>
                <a:ea typeface="Arial"/>
                <a:cs typeface="Arial"/>
                <a:sym typeface="Arial"/>
              </a:rPr>
              <a:t>x)  h. A hash function with this property is referred to as one-way or preimage</a:t>
            </a:r>
            <a:endParaRPr b="0" i="1">
              <a:latin typeface="Arial"/>
              <a:ea typeface="Arial"/>
              <a:cs typeface="Arial"/>
              <a:sym typeface="Arial"/>
            </a:endParaRPr>
          </a:p>
          <a:p>
            <a:pPr marL="0" lvl="0" indent="0" algn="l" rtl="0">
              <a:spcBef>
                <a:spcPts val="360"/>
              </a:spcBef>
              <a:spcAft>
                <a:spcPts val="0"/>
              </a:spcAft>
              <a:buNone/>
            </a:pPr>
            <a:r>
              <a:rPr lang="en" b="0">
                <a:latin typeface="Arial"/>
                <a:ea typeface="Arial"/>
                <a:cs typeface="Arial"/>
                <a:sym typeface="Arial"/>
              </a:rPr>
              <a:t>resistant.</a:t>
            </a:r>
            <a:endParaRPr/>
          </a:p>
          <a:p>
            <a:pPr marL="0" lvl="0" indent="0" algn="l" rtl="0">
              <a:spcBef>
                <a:spcPts val="360"/>
              </a:spcBef>
              <a:spcAft>
                <a:spcPts val="0"/>
              </a:spcAft>
              <a:buNone/>
            </a:pPr>
            <a:endParaRPr b="0">
              <a:latin typeface="Arial"/>
              <a:ea typeface="Arial"/>
              <a:cs typeface="Arial"/>
              <a:sym typeface="Arial"/>
            </a:endParaRPr>
          </a:p>
          <a:p>
            <a:pPr marL="0" lvl="0" indent="0" algn="l" rtl="0">
              <a:spcBef>
                <a:spcPts val="360"/>
              </a:spcBef>
              <a:spcAft>
                <a:spcPts val="0"/>
              </a:spcAft>
              <a:buNone/>
            </a:pPr>
            <a:r>
              <a:rPr lang="en" b="0">
                <a:latin typeface="Arial"/>
                <a:ea typeface="Arial"/>
                <a:cs typeface="Arial"/>
                <a:sym typeface="Arial"/>
              </a:rPr>
              <a:t>5. For any given block </a:t>
            </a:r>
            <a:r>
              <a:rPr lang="en" b="0" i="1">
                <a:latin typeface="Arial"/>
                <a:ea typeface="Arial"/>
                <a:cs typeface="Arial"/>
                <a:sym typeface="Arial"/>
              </a:rPr>
              <a:t>x, it is computationally infeasible to find y ≠ x with</a:t>
            </a:r>
            <a:endParaRPr/>
          </a:p>
          <a:p>
            <a:pPr marL="0" lvl="0" indent="0" algn="l" rtl="0">
              <a:spcBef>
                <a:spcPts val="360"/>
              </a:spcBef>
              <a:spcAft>
                <a:spcPts val="0"/>
              </a:spcAft>
              <a:buNone/>
            </a:pPr>
            <a:r>
              <a:rPr lang="en" b="0">
                <a:latin typeface="Arial"/>
                <a:ea typeface="Arial"/>
                <a:cs typeface="Arial"/>
                <a:sym typeface="Arial"/>
              </a:rPr>
              <a:t>H(</a:t>
            </a:r>
            <a:r>
              <a:rPr lang="en" b="0" i="1">
                <a:latin typeface="Arial"/>
                <a:ea typeface="Arial"/>
                <a:cs typeface="Arial"/>
                <a:sym typeface="Arial"/>
              </a:rPr>
              <a:t>y)  H(x). A hash function with this property is referred to as second preimage</a:t>
            </a:r>
            <a:endParaRPr b="0" i="1">
              <a:latin typeface="Arial"/>
              <a:ea typeface="Arial"/>
              <a:cs typeface="Arial"/>
              <a:sym typeface="Arial"/>
            </a:endParaRPr>
          </a:p>
          <a:p>
            <a:pPr marL="0" lvl="0" indent="0" algn="l" rtl="0">
              <a:spcBef>
                <a:spcPts val="360"/>
              </a:spcBef>
              <a:spcAft>
                <a:spcPts val="0"/>
              </a:spcAft>
              <a:buNone/>
            </a:pPr>
            <a:r>
              <a:rPr lang="en" b="0">
                <a:latin typeface="Arial"/>
                <a:ea typeface="Arial"/>
                <a:cs typeface="Arial"/>
                <a:sym typeface="Arial"/>
              </a:rPr>
              <a:t>resistant. This is sometimes referred to as weak collision resistant.</a:t>
            </a:r>
            <a:endParaRPr/>
          </a:p>
          <a:p>
            <a:pPr marL="0" lvl="0" indent="0" algn="l" rtl="0">
              <a:spcBef>
                <a:spcPts val="360"/>
              </a:spcBef>
              <a:spcAft>
                <a:spcPts val="0"/>
              </a:spcAft>
              <a:buNone/>
            </a:pPr>
            <a:endParaRPr b="0">
              <a:latin typeface="Arial"/>
              <a:ea typeface="Arial"/>
              <a:cs typeface="Arial"/>
              <a:sym typeface="Arial"/>
            </a:endParaRPr>
          </a:p>
          <a:p>
            <a:pPr marL="0" lvl="0" indent="0" algn="l" rtl="0">
              <a:spcBef>
                <a:spcPts val="360"/>
              </a:spcBef>
              <a:spcAft>
                <a:spcPts val="0"/>
              </a:spcAft>
              <a:buNone/>
            </a:pPr>
            <a:r>
              <a:rPr lang="en" b="0">
                <a:latin typeface="Arial"/>
                <a:ea typeface="Arial"/>
                <a:cs typeface="Arial"/>
                <a:sym typeface="Arial"/>
              </a:rPr>
              <a:t>6. It is computationally infeasible to find any pair (</a:t>
            </a:r>
            <a:r>
              <a:rPr lang="en" b="0" i="1">
                <a:latin typeface="Arial"/>
                <a:ea typeface="Arial"/>
                <a:cs typeface="Arial"/>
                <a:sym typeface="Arial"/>
              </a:rPr>
              <a:t>x, y) such that H(x)  H(y).</a:t>
            </a:r>
            <a:endParaRPr/>
          </a:p>
          <a:p>
            <a:pPr marL="0" lvl="0" indent="0" algn="l" rtl="0">
              <a:spcBef>
                <a:spcPts val="360"/>
              </a:spcBef>
              <a:spcAft>
                <a:spcPts val="0"/>
              </a:spcAft>
              <a:buNone/>
            </a:pPr>
            <a:r>
              <a:rPr lang="en" b="0">
                <a:latin typeface="Arial"/>
                <a:ea typeface="Arial"/>
                <a:cs typeface="Arial"/>
                <a:sym typeface="Arial"/>
              </a:rPr>
              <a:t>A hash function with this property is referred to as collision resistant. This is</a:t>
            </a:r>
            <a:endParaRPr/>
          </a:p>
          <a:p>
            <a:pPr marL="0" lvl="0" indent="0" algn="l" rtl="0">
              <a:spcBef>
                <a:spcPts val="360"/>
              </a:spcBef>
              <a:spcAft>
                <a:spcPts val="0"/>
              </a:spcAft>
              <a:buNone/>
            </a:pPr>
            <a:r>
              <a:rPr lang="en" b="0">
                <a:latin typeface="Arial"/>
                <a:ea typeface="Arial"/>
                <a:cs typeface="Arial"/>
                <a:sym typeface="Arial"/>
              </a:rPr>
              <a:t>sometimes referred to as strong collision resistant.</a:t>
            </a:r>
            <a:endParaRPr/>
          </a:p>
          <a:p>
            <a:pPr marL="0" lvl="0" indent="0" algn="l" rtl="0">
              <a:spcBef>
                <a:spcPts val="360"/>
              </a:spcBef>
              <a:spcAft>
                <a:spcPts val="0"/>
              </a:spcAft>
              <a:buNone/>
            </a:pPr>
            <a:endParaRPr b="0">
              <a:latin typeface="Arial"/>
              <a:ea typeface="Arial"/>
              <a:cs typeface="Arial"/>
              <a:sym typeface="Arial"/>
            </a:endParaRPr>
          </a:p>
          <a:p>
            <a:pPr marL="0" lvl="0" indent="0" algn="l" rtl="0">
              <a:spcBef>
                <a:spcPts val="360"/>
              </a:spcBef>
              <a:spcAft>
                <a:spcPts val="0"/>
              </a:spcAft>
              <a:buNone/>
            </a:pPr>
            <a:r>
              <a:rPr lang="en" b="0">
                <a:latin typeface="Arial"/>
                <a:ea typeface="Arial"/>
                <a:cs typeface="Arial"/>
                <a:sym typeface="Arial"/>
              </a:rPr>
              <a:t>The first three properties are requirements for the practical application of a hash</a:t>
            </a:r>
            <a:endParaRPr/>
          </a:p>
          <a:p>
            <a:pPr marL="0" lvl="0" indent="0" algn="l" rtl="0">
              <a:spcBef>
                <a:spcPts val="360"/>
              </a:spcBef>
              <a:spcAft>
                <a:spcPts val="0"/>
              </a:spcAft>
              <a:buNone/>
            </a:pPr>
            <a:r>
              <a:rPr lang="en" b="0">
                <a:latin typeface="Arial"/>
                <a:ea typeface="Arial"/>
                <a:cs typeface="Arial"/>
                <a:sym typeface="Arial"/>
              </a:rPr>
              <a:t>function to message authentication.</a:t>
            </a:r>
            <a:endParaRPr/>
          </a:p>
          <a:p>
            <a:pPr marL="0" lvl="0" indent="0" algn="l" rtl="0">
              <a:spcBef>
                <a:spcPts val="360"/>
              </a:spcBef>
              <a:spcAft>
                <a:spcPts val="0"/>
              </a:spcAft>
              <a:buNone/>
            </a:pPr>
            <a:endParaRPr b="0">
              <a:latin typeface="Arial"/>
              <a:ea typeface="Arial"/>
              <a:cs typeface="Arial"/>
              <a:sym typeface="Arial"/>
            </a:endParaRPr>
          </a:p>
          <a:p>
            <a:pPr marL="0" lvl="0" indent="0" algn="l" rtl="0">
              <a:spcBef>
                <a:spcPts val="360"/>
              </a:spcBef>
              <a:spcAft>
                <a:spcPts val="0"/>
              </a:spcAft>
              <a:buNone/>
            </a:pPr>
            <a:r>
              <a:rPr lang="en" b="0">
                <a:latin typeface="Arial"/>
                <a:ea typeface="Arial"/>
                <a:cs typeface="Arial"/>
                <a:sym typeface="Arial"/>
              </a:rPr>
              <a:t>The fourth property is the one-way property: It is easy to generate a code given a</a:t>
            </a:r>
            <a:endParaRPr/>
          </a:p>
          <a:p>
            <a:pPr marL="0" lvl="0" indent="0" algn="l" rtl="0">
              <a:spcBef>
                <a:spcPts val="360"/>
              </a:spcBef>
              <a:spcAft>
                <a:spcPts val="0"/>
              </a:spcAft>
              <a:buNone/>
            </a:pPr>
            <a:r>
              <a:rPr lang="en" b="0">
                <a:latin typeface="Arial"/>
                <a:ea typeface="Arial"/>
                <a:cs typeface="Arial"/>
                <a:sym typeface="Arial"/>
              </a:rPr>
              <a:t>message, but virtually impossible to generate a message given a code. This property is</a:t>
            </a:r>
            <a:endParaRPr/>
          </a:p>
          <a:p>
            <a:pPr marL="0" lvl="0" indent="0" algn="l" rtl="0">
              <a:spcBef>
                <a:spcPts val="360"/>
              </a:spcBef>
              <a:spcAft>
                <a:spcPts val="0"/>
              </a:spcAft>
              <a:buNone/>
            </a:pPr>
            <a:r>
              <a:rPr lang="en" b="0">
                <a:latin typeface="Arial"/>
                <a:ea typeface="Arial"/>
                <a:cs typeface="Arial"/>
                <a:sym typeface="Arial"/>
              </a:rPr>
              <a:t>important if the authentication technique involves the use of a secret value (Figure 2.5c).</a:t>
            </a:r>
            <a:endParaRPr/>
          </a:p>
          <a:p>
            <a:pPr marL="0" lvl="0" indent="0" algn="l" rtl="0">
              <a:spcBef>
                <a:spcPts val="360"/>
              </a:spcBef>
              <a:spcAft>
                <a:spcPts val="0"/>
              </a:spcAft>
              <a:buNone/>
            </a:pPr>
            <a:r>
              <a:rPr lang="en" b="0">
                <a:latin typeface="Arial"/>
                <a:ea typeface="Arial"/>
                <a:cs typeface="Arial"/>
                <a:sym typeface="Arial"/>
              </a:rPr>
              <a:t>The secret value itself is not sent; however, if the hash function is not one way, an attacker</a:t>
            </a:r>
            <a:endParaRPr/>
          </a:p>
          <a:p>
            <a:pPr marL="0" lvl="0" indent="0" algn="l" rtl="0">
              <a:spcBef>
                <a:spcPts val="360"/>
              </a:spcBef>
              <a:spcAft>
                <a:spcPts val="0"/>
              </a:spcAft>
              <a:buNone/>
            </a:pPr>
            <a:r>
              <a:rPr lang="en" b="0">
                <a:latin typeface="Arial"/>
                <a:ea typeface="Arial"/>
                <a:cs typeface="Arial"/>
                <a:sym typeface="Arial"/>
              </a:rPr>
              <a:t>can easily discover the secret value: If the attacker can observe or intercept a transmission,</a:t>
            </a:r>
            <a:endParaRPr/>
          </a:p>
          <a:p>
            <a:pPr marL="0" lvl="0" indent="0" algn="l" rtl="0">
              <a:spcBef>
                <a:spcPts val="360"/>
              </a:spcBef>
              <a:spcAft>
                <a:spcPts val="0"/>
              </a:spcAft>
              <a:buNone/>
            </a:pPr>
            <a:r>
              <a:rPr lang="en" b="0">
                <a:latin typeface="Arial"/>
                <a:ea typeface="Arial"/>
                <a:cs typeface="Arial"/>
                <a:sym typeface="Arial"/>
              </a:rPr>
              <a:t>the attacker obtains the message </a:t>
            </a:r>
            <a:r>
              <a:rPr lang="en" b="0" i="1">
                <a:latin typeface="Arial"/>
                <a:ea typeface="Arial"/>
                <a:cs typeface="Arial"/>
                <a:sym typeface="Arial"/>
              </a:rPr>
              <a:t>M and the hash code MD</a:t>
            </a:r>
            <a:r>
              <a:rPr lang="en" b="0" i="1" baseline="-25000">
                <a:latin typeface="Arial"/>
                <a:ea typeface="Arial"/>
                <a:cs typeface="Arial"/>
                <a:sym typeface="Arial"/>
              </a:rPr>
              <a:t>M</a:t>
            </a:r>
            <a:r>
              <a:rPr lang="en" b="0" i="1">
                <a:latin typeface="Arial"/>
                <a:ea typeface="Arial"/>
                <a:cs typeface="Arial"/>
                <a:sym typeface="Arial"/>
              </a:rPr>
              <a:t>  = H(K || M || K). The attacker</a:t>
            </a:r>
            <a:endParaRPr/>
          </a:p>
          <a:p>
            <a:pPr marL="0" lvl="0" indent="0" algn="l" rtl="0">
              <a:spcBef>
                <a:spcPts val="360"/>
              </a:spcBef>
              <a:spcAft>
                <a:spcPts val="0"/>
              </a:spcAft>
              <a:buNone/>
            </a:pPr>
            <a:r>
              <a:rPr lang="en" b="0">
                <a:latin typeface="Arial"/>
                <a:ea typeface="Arial"/>
                <a:cs typeface="Arial"/>
                <a:sym typeface="Arial"/>
              </a:rPr>
              <a:t>then inverts the hash function to obtain K</a:t>
            </a:r>
            <a:r>
              <a:rPr lang="en" b="0" i="1">
                <a:latin typeface="Arial"/>
                <a:ea typeface="Arial"/>
                <a:cs typeface="Arial"/>
                <a:sym typeface="Arial"/>
              </a:rPr>
              <a:t> || M || K =  H</a:t>
            </a:r>
            <a:r>
              <a:rPr lang="en" b="0" i="1" baseline="30000">
                <a:latin typeface="Arial"/>
                <a:ea typeface="Arial"/>
                <a:cs typeface="Arial"/>
                <a:sym typeface="Arial"/>
              </a:rPr>
              <a:t>-1</a:t>
            </a:r>
            <a:r>
              <a:rPr lang="en" b="0" i="1">
                <a:latin typeface="Arial"/>
                <a:ea typeface="Arial"/>
                <a:cs typeface="Arial"/>
                <a:sym typeface="Arial"/>
              </a:rPr>
              <a:t>(MD</a:t>
            </a:r>
            <a:r>
              <a:rPr lang="en" b="0" i="1" baseline="-25000">
                <a:latin typeface="Arial"/>
                <a:ea typeface="Arial"/>
                <a:cs typeface="Arial"/>
                <a:sym typeface="Arial"/>
              </a:rPr>
              <a:t>M</a:t>
            </a:r>
            <a:r>
              <a:rPr lang="en" b="0" i="1">
                <a:latin typeface="Arial"/>
                <a:ea typeface="Arial"/>
                <a:cs typeface="Arial"/>
                <a:sym typeface="Arial"/>
              </a:rPr>
              <a:t>). Because the attacker now</a:t>
            </a:r>
            <a:endParaRPr/>
          </a:p>
          <a:p>
            <a:pPr marL="0" lvl="0" indent="0" algn="l" rtl="0">
              <a:spcBef>
                <a:spcPts val="360"/>
              </a:spcBef>
              <a:spcAft>
                <a:spcPts val="0"/>
              </a:spcAft>
              <a:buNone/>
            </a:pPr>
            <a:r>
              <a:rPr lang="en" b="0">
                <a:latin typeface="Arial"/>
                <a:ea typeface="Arial"/>
                <a:cs typeface="Arial"/>
                <a:sym typeface="Arial"/>
              </a:rPr>
              <a:t>has both </a:t>
            </a:r>
            <a:r>
              <a:rPr lang="en" b="0" i="1">
                <a:latin typeface="Arial"/>
                <a:ea typeface="Arial"/>
                <a:cs typeface="Arial"/>
                <a:sym typeface="Arial"/>
              </a:rPr>
              <a:t>M and K || M || K, it is a trivial matter to recover K.</a:t>
            </a:r>
            <a:endParaRPr/>
          </a:p>
          <a:p>
            <a:pPr marL="0" lvl="0" indent="0" algn="l" rtl="0">
              <a:spcBef>
                <a:spcPts val="360"/>
              </a:spcBef>
              <a:spcAft>
                <a:spcPts val="0"/>
              </a:spcAft>
              <a:buNone/>
            </a:pPr>
            <a:endParaRPr b="0">
              <a:latin typeface="Arial"/>
              <a:ea typeface="Arial"/>
              <a:cs typeface="Arial"/>
              <a:sym typeface="Arial"/>
            </a:endParaRPr>
          </a:p>
          <a:p>
            <a:pPr marL="0" lvl="0" indent="0" algn="l" rtl="0">
              <a:spcBef>
                <a:spcPts val="360"/>
              </a:spcBef>
              <a:spcAft>
                <a:spcPts val="0"/>
              </a:spcAft>
              <a:buNone/>
            </a:pPr>
            <a:r>
              <a:rPr lang="en" b="0">
                <a:latin typeface="Arial"/>
                <a:ea typeface="Arial"/>
                <a:cs typeface="Arial"/>
                <a:sym typeface="Arial"/>
              </a:rPr>
              <a:t>The fifth property guarantees that it is impossible to find an alternative</a:t>
            </a:r>
            <a:endParaRPr/>
          </a:p>
          <a:p>
            <a:pPr marL="0" lvl="0" indent="0" algn="l" rtl="0">
              <a:spcBef>
                <a:spcPts val="360"/>
              </a:spcBef>
              <a:spcAft>
                <a:spcPts val="0"/>
              </a:spcAft>
              <a:buNone/>
            </a:pPr>
            <a:r>
              <a:rPr lang="en" b="0">
                <a:latin typeface="Arial"/>
                <a:ea typeface="Arial"/>
                <a:cs typeface="Arial"/>
                <a:sym typeface="Arial"/>
              </a:rPr>
              <a:t>message with the same hash value as a given message. This prevents forgery when</a:t>
            </a:r>
            <a:endParaRPr/>
          </a:p>
          <a:p>
            <a:pPr marL="0" lvl="0" indent="0" algn="l" rtl="0">
              <a:spcBef>
                <a:spcPts val="360"/>
              </a:spcBef>
              <a:spcAft>
                <a:spcPts val="0"/>
              </a:spcAft>
              <a:buNone/>
            </a:pPr>
            <a:r>
              <a:rPr lang="en" b="0">
                <a:latin typeface="Arial"/>
                <a:ea typeface="Arial"/>
                <a:cs typeface="Arial"/>
                <a:sym typeface="Arial"/>
              </a:rPr>
              <a:t>an encrypted hash code is used (Figures 2.5a and b). If this property were not true,</a:t>
            </a:r>
            <a:endParaRPr/>
          </a:p>
          <a:p>
            <a:pPr marL="0" lvl="0" indent="0" algn="l" rtl="0">
              <a:spcBef>
                <a:spcPts val="360"/>
              </a:spcBef>
              <a:spcAft>
                <a:spcPts val="0"/>
              </a:spcAft>
              <a:buNone/>
            </a:pPr>
            <a:r>
              <a:rPr lang="en" b="0">
                <a:latin typeface="Arial"/>
                <a:ea typeface="Arial"/>
                <a:cs typeface="Arial"/>
                <a:sym typeface="Arial"/>
              </a:rPr>
              <a:t>an attacker would be capable of the following sequence: First, observe or intercept</a:t>
            </a:r>
            <a:endParaRPr/>
          </a:p>
          <a:p>
            <a:pPr marL="0" lvl="0" indent="0" algn="l" rtl="0">
              <a:spcBef>
                <a:spcPts val="360"/>
              </a:spcBef>
              <a:spcAft>
                <a:spcPts val="0"/>
              </a:spcAft>
              <a:buNone/>
            </a:pPr>
            <a:r>
              <a:rPr lang="en" b="0">
                <a:latin typeface="Arial"/>
                <a:ea typeface="Arial"/>
                <a:cs typeface="Arial"/>
                <a:sym typeface="Arial"/>
              </a:rPr>
              <a:t>a message plus its encrypted hash code; second, generate an unencrypted hash code</a:t>
            </a:r>
            <a:endParaRPr/>
          </a:p>
          <a:p>
            <a:pPr marL="0" lvl="0" indent="0" algn="l" rtl="0">
              <a:spcBef>
                <a:spcPts val="360"/>
              </a:spcBef>
              <a:spcAft>
                <a:spcPts val="0"/>
              </a:spcAft>
              <a:buNone/>
            </a:pPr>
            <a:r>
              <a:rPr lang="en" b="0">
                <a:latin typeface="Arial"/>
                <a:ea typeface="Arial"/>
                <a:cs typeface="Arial"/>
                <a:sym typeface="Arial"/>
              </a:rPr>
              <a:t>from the message; third, generate an alternate message with the same hash code.</a:t>
            </a:r>
            <a:endParaRPr/>
          </a:p>
          <a:p>
            <a:pPr marL="0" lvl="0" indent="0" algn="l" rtl="0">
              <a:spcBef>
                <a:spcPts val="360"/>
              </a:spcBef>
              <a:spcAft>
                <a:spcPts val="0"/>
              </a:spcAft>
              <a:buNone/>
            </a:pPr>
            <a:endParaRPr b="0">
              <a:latin typeface="Arial"/>
              <a:ea typeface="Arial"/>
              <a:cs typeface="Arial"/>
              <a:sym typeface="Arial"/>
            </a:endParaRPr>
          </a:p>
          <a:p>
            <a:pPr marL="0" lvl="0" indent="0" algn="l" rtl="0">
              <a:spcBef>
                <a:spcPts val="360"/>
              </a:spcBef>
              <a:spcAft>
                <a:spcPts val="0"/>
              </a:spcAft>
              <a:buNone/>
            </a:pPr>
            <a:r>
              <a:rPr lang="en" b="0">
                <a:latin typeface="Arial"/>
                <a:ea typeface="Arial"/>
                <a:cs typeface="Arial"/>
                <a:sym typeface="Arial"/>
              </a:rPr>
              <a:t>A hash function that satisfies the first five properties in the preceding list is</a:t>
            </a:r>
            <a:endParaRPr/>
          </a:p>
          <a:p>
            <a:pPr marL="0" lvl="0" indent="0" algn="l" rtl="0">
              <a:spcBef>
                <a:spcPts val="360"/>
              </a:spcBef>
              <a:spcAft>
                <a:spcPts val="0"/>
              </a:spcAft>
              <a:buNone/>
            </a:pPr>
            <a:r>
              <a:rPr lang="en" b="0">
                <a:latin typeface="Arial"/>
                <a:ea typeface="Arial"/>
                <a:cs typeface="Arial"/>
                <a:sym typeface="Arial"/>
              </a:rPr>
              <a:t>referred to as a weak hash function. If the sixth property is also satisfied, then it</a:t>
            </a:r>
            <a:endParaRPr/>
          </a:p>
          <a:p>
            <a:pPr marL="0" lvl="0" indent="0" algn="l" rtl="0">
              <a:spcBef>
                <a:spcPts val="360"/>
              </a:spcBef>
              <a:spcAft>
                <a:spcPts val="0"/>
              </a:spcAft>
              <a:buNone/>
            </a:pPr>
            <a:r>
              <a:rPr lang="en" b="0">
                <a:latin typeface="Arial"/>
                <a:ea typeface="Arial"/>
                <a:cs typeface="Arial"/>
                <a:sym typeface="Arial"/>
              </a:rPr>
              <a:t>is referred to as a strong hash function. A strong hash function protects against an</a:t>
            </a:r>
            <a:endParaRPr/>
          </a:p>
          <a:p>
            <a:pPr marL="0" lvl="0" indent="0" algn="l" rtl="0">
              <a:spcBef>
                <a:spcPts val="360"/>
              </a:spcBef>
              <a:spcAft>
                <a:spcPts val="0"/>
              </a:spcAft>
              <a:buNone/>
            </a:pPr>
            <a:r>
              <a:rPr lang="en" b="0">
                <a:latin typeface="Arial"/>
                <a:ea typeface="Arial"/>
                <a:cs typeface="Arial"/>
                <a:sym typeface="Arial"/>
              </a:rPr>
              <a:t>attack in which one party generates a message for another party to sign. For example,</a:t>
            </a:r>
            <a:endParaRPr/>
          </a:p>
          <a:p>
            <a:pPr marL="0" lvl="0" indent="0" algn="l" rtl="0">
              <a:spcBef>
                <a:spcPts val="360"/>
              </a:spcBef>
              <a:spcAft>
                <a:spcPts val="0"/>
              </a:spcAft>
              <a:buNone/>
            </a:pPr>
            <a:r>
              <a:rPr lang="en" b="0">
                <a:latin typeface="Arial"/>
                <a:ea typeface="Arial"/>
                <a:cs typeface="Arial"/>
                <a:sym typeface="Arial"/>
              </a:rPr>
              <a:t>suppose Bob gets to write an IOU message, send it to Alice, and she signs it.</a:t>
            </a:r>
            <a:endParaRPr/>
          </a:p>
          <a:p>
            <a:pPr marL="0" lvl="0" indent="0" algn="l" rtl="0">
              <a:spcBef>
                <a:spcPts val="360"/>
              </a:spcBef>
              <a:spcAft>
                <a:spcPts val="0"/>
              </a:spcAft>
              <a:buNone/>
            </a:pPr>
            <a:r>
              <a:rPr lang="en" b="0">
                <a:latin typeface="Arial"/>
                <a:ea typeface="Arial"/>
                <a:cs typeface="Arial"/>
                <a:sym typeface="Arial"/>
              </a:rPr>
              <a:t>Bob finds two messages with the same hash, one of which requires Alice to pay a</a:t>
            </a:r>
            <a:endParaRPr/>
          </a:p>
          <a:p>
            <a:pPr marL="0" lvl="0" indent="0" algn="l" rtl="0">
              <a:spcBef>
                <a:spcPts val="360"/>
              </a:spcBef>
              <a:spcAft>
                <a:spcPts val="0"/>
              </a:spcAft>
              <a:buNone/>
            </a:pPr>
            <a:r>
              <a:rPr lang="en" b="0">
                <a:latin typeface="Arial"/>
                <a:ea typeface="Arial"/>
                <a:cs typeface="Arial"/>
                <a:sym typeface="Arial"/>
              </a:rPr>
              <a:t>small amount and one that requires a large payment. Alice signs the first message</a:t>
            </a:r>
            <a:endParaRPr/>
          </a:p>
          <a:p>
            <a:pPr marL="0" lvl="0" indent="0" algn="l" rtl="0">
              <a:spcBef>
                <a:spcPts val="360"/>
              </a:spcBef>
              <a:spcAft>
                <a:spcPts val="0"/>
              </a:spcAft>
              <a:buNone/>
            </a:pPr>
            <a:r>
              <a:rPr lang="en" b="0">
                <a:latin typeface="Arial"/>
                <a:ea typeface="Arial"/>
                <a:cs typeface="Arial"/>
                <a:sym typeface="Arial"/>
              </a:rPr>
              <a:t>and Bob is then able to claim that the second message is authentic.</a:t>
            </a:r>
            <a:endParaRPr b="0">
              <a:latin typeface="Times New Roman"/>
              <a:ea typeface="Times New Roman"/>
              <a:cs typeface="Times New Roman"/>
              <a:sym typeface="Times New Roman"/>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111be71928f_0_16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latin typeface="Arial"/>
                <a:ea typeface="Arial"/>
                <a:cs typeface="Arial"/>
                <a:sym typeface="Arial"/>
              </a:rPr>
              <a:t>43</a:t>
            </a:fld>
            <a:endParaRPr>
              <a:latin typeface="Arial"/>
              <a:ea typeface="Arial"/>
              <a:cs typeface="Arial"/>
              <a:sym typeface="Arial"/>
            </a:endParaRPr>
          </a:p>
        </p:txBody>
      </p:sp>
      <p:sp>
        <p:nvSpPr>
          <p:cNvPr id="553" name="Google Shape;553;g111be71928f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54" name="Google Shape;554;g111be71928f_0_16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latin typeface="Arial"/>
                <a:ea typeface="Arial"/>
                <a:cs typeface="Arial"/>
                <a:sym typeface="Arial"/>
              </a:rPr>
              <a:t>As with symmetric encryption, there are two</a:t>
            </a:r>
            <a:endParaRPr/>
          </a:p>
          <a:p>
            <a:pPr marL="0" lvl="0" indent="0" algn="l" rtl="0">
              <a:spcBef>
                <a:spcPts val="360"/>
              </a:spcBef>
              <a:spcAft>
                <a:spcPts val="0"/>
              </a:spcAft>
              <a:buNone/>
            </a:pPr>
            <a:r>
              <a:rPr lang="en">
                <a:latin typeface="Arial"/>
                <a:ea typeface="Arial"/>
                <a:cs typeface="Arial"/>
                <a:sym typeface="Arial"/>
              </a:rPr>
              <a:t>approaches to attacking a secure hash function: cryptanalysis and brute-force attack.</a:t>
            </a:r>
            <a:endParaRPr/>
          </a:p>
          <a:p>
            <a:pPr marL="0" lvl="0" indent="0" algn="l" rtl="0">
              <a:spcBef>
                <a:spcPts val="360"/>
              </a:spcBef>
              <a:spcAft>
                <a:spcPts val="0"/>
              </a:spcAft>
              <a:buNone/>
            </a:pPr>
            <a:r>
              <a:rPr lang="en">
                <a:latin typeface="Arial"/>
                <a:ea typeface="Arial"/>
                <a:cs typeface="Arial"/>
                <a:sym typeface="Arial"/>
              </a:rPr>
              <a:t>As with symmetric encryption algorithms, cryptanalysis of a hash function involves</a:t>
            </a:r>
            <a:endParaRPr/>
          </a:p>
          <a:p>
            <a:pPr marL="0" lvl="0" indent="0" algn="l" rtl="0">
              <a:spcBef>
                <a:spcPts val="360"/>
              </a:spcBef>
              <a:spcAft>
                <a:spcPts val="0"/>
              </a:spcAft>
              <a:buNone/>
            </a:pPr>
            <a:r>
              <a:rPr lang="en">
                <a:latin typeface="Arial"/>
                <a:ea typeface="Arial"/>
                <a:cs typeface="Arial"/>
                <a:sym typeface="Arial"/>
              </a:rPr>
              <a:t>exploiting logical weaknesses in the algorithm.</a:t>
            </a:r>
            <a:endParaRPr/>
          </a:p>
          <a:p>
            <a:pPr marL="0" lvl="0" indent="0" algn="l" rtl="0">
              <a:spcBef>
                <a:spcPts val="360"/>
              </a:spcBef>
              <a:spcAft>
                <a:spcPts val="0"/>
              </a:spcAft>
              <a:buNone/>
            </a:pPr>
            <a:endParaRPr>
              <a:latin typeface="Arial"/>
              <a:ea typeface="Arial"/>
              <a:cs typeface="Arial"/>
              <a:sym typeface="Arial"/>
            </a:endParaRPr>
          </a:p>
          <a:p>
            <a:pPr marL="0" lvl="0" indent="0" algn="l" rtl="0">
              <a:spcBef>
                <a:spcPts val="360"/>
              </a:spcBef>
              <a:spcAft>
                <a:spcPts val="0"/>
              </a:spcAft>
              <a:buNone/>
            </a:pPr>
            <a:r>
              <a:rPr lang="en">
                <a:latin typeface="Arial"/>
                <a:ea typeface="Arial"/>
                <a:cs typeface="Arial"/>
                <a:sym typeface="Arial"/>
              </a:rPr>
              <a:t>The strength of a hash function against brute-force attacks depends solely on</a:t>
            </a:r>
            <a:endParaRPr/>
          </a:p>
          <a:p>
            <a:pPr marL="0" lvl="0" indent="0" algn="l" rtl="0">
              <a:spcBef>
                <a:spcPts val="360"/>
              </a:spcBef>
              <a:spcAft>
                <a:spcPts val="0"/>
              </a:spcAft>
              <a:buNone/>
            </a:pPr>
            <a:r>
              <a:rPr lang="en">
                <a:latin typeface="Arial"/>
                <a:ea typeface="Arial"/>
                <a:cs typeface="Arial"/>
                <a:sym typeface="Arial"/>
              </a:rPr>
              <a:t>the length of the hash code produced by the algorithm.</a:t>
            </a:r>
            <a:endParaRPr/>
          </a:p>
          <a:p>
            <a:pPr marL="0" lvl="0" indent="0" algn="l" rtl="0">
              <a:spcBef>
                <a:spcPts val="360"/>
              </a:spcBef>
              <a:spcAft>
                <a:spcPts val="0"/>
              </a:spcAft>
              <a:buNone/>
            </a:pPr>
            <a:r>
              <a:rPr lang="en">
                <a:latin typeface="Arial"/>
                <a:ea typeface="Arial"/>
                <a:cs typeface="Arial"/>
                <a:sym typeface="Arial"/>
              </a:rPr>
              <a:t>For a hash code of length </a:t>
            </a:r>
            <a:r>
              <a:rPr lang="en" i="1">
                <a:latin typeface="Arial"/>
                <a:ea typeface="Arial"/>
                <a:cs typeface="Arial"/>
                <a:sym typeface="Arial"/>
              </a:rPr>
              <a:t>n,</a:t>
            </a:r>
            <a:endParaRPr/>
          </a:p>
          <a:p>
            <a:pPr marL="0" lvl="0" indent="0" algn="l" rtl="0">
              <a:spcBef>
                <a:spcPts val="360"/>
              </a:spcBef>
              <a:spcAft>
                <a:spcPts val="0"/>
              </a:spcAft>
              <a:buNone/>
            </a:pPr>
            <a:r>
              <a:rPr lang="en">
                <a:latin typeface="Arial"/>
                <a:ea typeface="Arial"/>
                <a:cs typeface="Arial"/>
                <a:sym typeface="Arial"/>
              </a:rPr>
              <a:t>the level of effort required is proportional to the following:</a:t>
            </a:r>
            <a:endParaRPr/>
          </a:p>
          <a:p>
            <a:pPr marL="0" lvl="0" indent="0" algn="l" rtl="0">
              <a:spcBef>
                <a:spcPts val="360"/>
              </a:spcBef>
              <a:spcAft>
                <a:spcPts val="0"/>
              </a:spcAft>
              <a:buNone/>
            </a:pPr>
            <a:r>
              <a:rPr lang="en">
                <a:latin typeface="Arial"/>
                <a:ea typeface="Arial"/>
                <a:cs typeface="Arial"/>
                <a:sym typeface="Arial"/>
              </a:rPr>
              <a:t>Preimage resistant 2</a:t>
            </a:r>
            <a:r>
              <a:rPr lang="en" i="1">
                <a:latin typeface="Arial"/>
                <a:ea typeface="Arial"/>
                <a:cs typeface="Arial"/>
                <a:sym typeface="Arial"/>
              </a:rPr>
              <a:t>n</a:t>
            </a:r>
            <a:endParaRPr/>
          </a:p>
          <a:p>
            <a:pPr marL="0" lvl="0" indent="0" algn="l" rtl="0">
              <a:spcBef>
                <a:spcPts val="360"/>
              </a:spcBef>
              <a:spcAft>
                <a:spcPts val="0"/>
              </a:spcAft>
              <a:buNone/>
            </a:pPr>
            <a:r>
              <a:rPr lang="en">
                <a:latin typeface="Arial"/>
                <a:ea typeface="Arial"/>
                <a:cs typeface="Arial"/>
                <a:sym typeface="Arial"/>
              </a:rPr>
              <a:t>Second preimage resistant 2</a:t>
            </a:r>
            <a:r>
              <a:rPr lang="en" i="1">
                <a:latin typeface="Arial"/>
                <a:ea typeface="Arial"/>
                <a:cs typeface="Arial"/>
                <a:sym typeface="Arial"/>
              </a:rPr>
              <a:t>n</a:t>
            </a:r>
            <a:endParaRPr/>
          </a:p>
          <a:p>
            <a:pPr marL="0" lvl="0" indent="0" algn="l" rtl="0">
              <a:spcBef>
                <a:spcPts val="360"/>
              </a:spcBef>
              <a:spcAft>
                <a:spcPts val="0"/>
              </a:spcAft>
              <a:buNone/>
            </a:pPr>
            <a:r>
              <a:rPr lang="en">
                <a:latin typeface="Arial"/>
                <a:ea typeface="Arial"/>
                <a:cs typeface="Arial"/>
                <a:sym typeface="Arial"/>
              </a:rPr>
              <a:t>Collision resistant 2</a:t>
            </a:r>
            <a:r>
              <a:rPr lang="en" i="1">
                <a:latin typeface="Arial"/>
                <a:ea typeface="Arial"/>
                <a:cs typeface="Arial"/>
                <a:sym typeface="Arial"/>
              </a:rPr>
              <a:t>n/2</a:t>
            </a:r>
            <a:endParaRPr/>
          </a:p>
          <a:p>
            <a:pPr marL="0" lvl="0" indent="0" algn="l" rtl="0">
              <a:spcBef>
                <a:spcPts val="360"/>
              </a:spcBef>
              <a:spcAft>
                <a:spcPts val="0"/>
              </a:spcAft>
              <a:buNone/>
            </a:pPr>
            <a:endParaRPr>
              <a:latin typeface="Arial"/>
              <a:ea typeface="Arial"/>
              <a:cs typeface="Arial"/>
              <a:sym typeface="Arial"/>
            </a:endParaRPr>
          </a:p>
          <a:p>
            <a:pPr marL="0" lvl="0" indent="0" algn="l" rtl="0">
              <a:spcBef>
                <a:spcPts val="360"/>
              </a:spcBef>
              <a:spcAft>
                <a:spcPts val="0"/>
              </a:spcAft>
              <a:buNone/>
            </a:pPr>
            <a:r>
              <a:rPr lang="en">
                <a:latin typeface="Arial"/>
                <a:ea typeface="Arial"/>
                <a:cs typeface="Arial"/>
                <a:sym typeface="Arial"/>
              </a:rPr>
              <a:t>If collision resistance is required (and this is desirable for a general-purpose</a:t>
            </a:r>
            <a:endParaRPr/>
          </a:p>
          <a:p>
            <a:pPr marL="0" lvl="0" indent="0" algn="l" rtl="0">
              <a:spcBef>
                <a:spcPts val="360"/>
              </a:spcBef>
              <a:spcAft>
                <a:spcPts val="0"/>
              </a:spcAft>
              <a:buNone/>
            </a:pPr>
            <a:r>
              <a:rPr lang="en">
                <a:latin typeface="Arial"/>
                <a:ea typeface="Arial"/>
                <a:cs typeface="Arial"/>
                <a:sym typeface="Arial"/>
              </a:rPr>
              <a:t>secure hash code), then the value 2</a:t>
            </a:r>
            <a:r>
              <a:rPr lang="en" i="1">
                <a:latin typeface="Arial"/>
                <a:ea typeface="Arial"/>
                <a:cs typeface="Arial"/>
                <a:sym typeface="Arial"/>
              </a:rPr>
              <a:t>n/2 determines the strength of the hash code against</a:t>
            </a:r>
            <a:endParaRPr/>
          </a:p>
          <a:p>
            <a:pPr marL="0" lvl="0" indent="0" algn="l" rtl="0">
              <a:spcBef>
                <a:spcPts val="360"/>
              </a:spcBef>
              <a:spcAft>
                <a:spcPts val="0"/>
              </a:spcAft>
              <a:buNone/>
            </a:pPr>
            <a:r>
              <a:rPr lang="en">
                <a:latin typeface="Arial"/>
                <a:ea typeface="Arial"/>
                <a:cs typeface="Arial"/>
                <a:sym typeface="Arial"/>
              </a:rPr>
              <a:t>brute-force attacks. Van Oorschot and Wiener [VANO94] presented a design for a</a:t>
            </a:r>
            <a:endParaRPr/>
          </a:p>
          <a:p>
            <a:pPr marL="0" lvl="0" indent="0" algn="l" rtl="0">
              <a:spcBef>
                <a:spcPts val="360"/>
              </a:spcBef>
              <a:spcAft>
                <a:spcPts val="0"/>
              </a:spcAft>
              <a:buNone/>
            </a:pPr>
            <a:r>
              <a:rPr lang="en">
                <a:latin typeface="Arial"/>
                <a:ea typeface="Arial"/>
                <a:cs typeface="Arial"/>
                <a:sym typeface="Arial"/>
              </a:rPr>
              <a:t>$10 million collision search machine for MD5, which has a 128-bit hash length, that</a:t>
            </a:r>
            <a:endParaRPr/>
          </a:p>
          <a:p>
            <a:pPr marL="0" lvl="0" indent="0" algn="l" rtl="0">
              <a:spcBef>
                <a:spcPts val="360"/>
              </a:spcBef>
              <a:spcAft>
                <a:spcPts val="0"/>
              </a:spcAft>
              <a:buNone/>
            </a:pPr>
            <a:r>
              <a:rPr lang="en">
                <a:latin typeface="Arial"/>
                <a:ea typeface="Arial"/>
                <a:cs typeface="Arial"/>
                <a:sym typeface="Arial"/>
              </a:rPr>
              <a:t>could find a collision in 24 days. Thus a 128-bit code may be viewed as inadequate.</a:t>
            </a:r>
            <a:endParaRPr/>
          </a:p>
          <a:p>
            <a:pPr marL="0" lvl="0" indent="0" algn="l" rtl="0">
              <a:spcBef>
                <a:spcPts val="360"/>
              </a:spcBef>
              <a:spcAft>
                <a:spcPts val="0"/>
              </a:spcAft>
              <a:buNone/>
            </a:pPr>
            <a:r>
              <a:rPr lang="en">
                <a:latin typeface="Arial"/>
                <a:ea typeface="Arial"/>
                <a:cs typeface="Arial"/>
                <a:sym typeface="Arial"/>
              </a:rPr>
              <a:t>The next step up, if a hash code is treated as a sequence of 32 bits, is a 160-bit hash</a:t>
            </a:r>
            <a:endParaRPr/>
          </a:p>
          <a:p>
            <a:pPr marL="0" lvl="0" indent="0" algn="l" rtl="0">
              <a:spcBef>
                <a:spcPts val="360"/>
              </a:spcBef>
              <a:spcAft>
                <a:spcPts val="0"/>
              </a:spcAft>
              <a:buNone/>
            </a:pPr>
            <a:r>
              <a:rPr lang="en">
                <a:latin typeface="Arial"/>
                <a:ea typeface="Arial"/>
                <a:cs typeface="Arial"/>
                <a:sym typeface="Arial"/>
              </a:rPr>
              <a:t>length. With a hash length of 160 bits, the same search machine would require over</a:t>
            </a:r>
            <a:endParaRPr/>
          </a:p>
          <a:p>
            <a:pPr marL="0" lvl="0" indent="0" algn="l" rtl="0">
              <a:spcBef>
                <a:spcPts val="360"/>
              </a:spcBef>
              <a:spcAft>
                <a:spcPts val="0"/>
              </a:spcAft>
              <a:buNone/>
            </a:pPr>
            <a:r>
              <a:rPr lang="en">
                <a:latin typeface="Arial"/>
                <a:ea typeface="Arial"/>
                <a:cs typeface="Arial"/>
                <a:sym typeface="Arial"/>
              </a:rPr>
              <a:t>four thousand years to find a collision. With today’s technology, the time would be</a:t>
            </a:r>
            <a:endParaRPr/>
          </a:p>
          <a:p>
            <a:pPr marL="0" lvl="0" indent="0" algn="l" rtl="0">
              <a:spcBef>
                <a:spcPts val="360"/>
              </a:spcBef>
              <a:spcAft>
                <a:spcPts val="0"/>
              </a:spcAft>
              <a:buNone/>
            </a:pPr>
            <a:r>
              <a:rPr lang="en">
                <a:latin typeface="Arial"/>
                <a:ea typeface="Arial"/>
                <a:cs typeface="Arial"/>
                <a:sym typeface="Arial"/>
              </a:rPr>
              <a:t>much shorter, so that 160 bits now appears suspect.</a:t>
            </a:r>
            <a:endParaRPr/>
          </a:p>
          <a:p>
            <a:pPr marL="0" lvl="0" indent="0" algn="l" rtl="0">
              <a:spcBef>
                <a:spcPts val="360"/>
              </a:spcBef>
              <a:spcAft>
                <a:spcPts val="0"/>
              </a:spcAft>
              <a:buNone/>
            </a:pPr>
            <a:endParaRPr>
              <a:latin typeface="Arial"/>
              <a:ea typeface="Arial"/>
              <a:cs typeface="Arial"/>
              <a:sym typeface="Arial"/>
            </a:endParaRPr>
          </a:p>
          <a:p>
            <a:pPr marL="0" lvl="0" indent="0" algn="l" rtl="0">
              <a:spcBef>
                <a:spcPts val="360"/>
              </a:spcBef>
              <a:spcAft>
                <a:spcPts val="0"/>
              </a:spcAft>
              <a:buNone/>
            </a:pPr>
            <a:r>
              <a:rPr lang="en">
                <a:latin typeface="Arial"/>
                <a:ea typeface="Arial"/>
                <a:cs typeface="Arial"/>
                <a:sym typeface="Arial"/>
              </a:rPr>
              <a:t>In recent years, the most widely used</a:t>
            </a:r>
            <a:endParaRPr/>
          </a:p>
          <a:p>
            <a:pPr marL="0" lvl="0" indent="0" algn="l" rtl="0">
              <a:spcBef>
                <a:spcPts val="360"/>
              </a:spcBef>
              <a:spcAft>
                <a:spcPts val="0"/>
              </a:spcAft>
              <a:buNone/>
            </a:pPr>
            <a:r>
              <a:rPr lang="en">
                <a:latin typeface="Arial"/>
                <a:ea typeface="Arial"/>
                <a:cs typeface="Arial"/>
                <a:sym typeface="Arial"/>
              </a:rPr>
              <a:t>hash function has been the Secure Hash Algorithm (SHA). SHA was developed</a:t>
            </a:r>
            <a:endParaRPr/>
          </a:p>
          <a:p>
            <a:pPr marL="0" lvl="0" indent="0" algn="l" rtl="0">
              <a:spcBef>
                <a:spcPts val="360"/>
              </a:spcBef>
              <a:spcAft>
                <a:spcPts val="0"/>
              </a:spcAft>
              <a:buNone/>
            </a:pPr>
            <a:r>
              <a:rPr lang="en">
                <a:latin typeface="Arial"/>
                <a:ea typeface="Arial"/>
                <a:cs typeface="Arial"/>
                <a:sym typeface="Arial"/>
              </a:rPr>
              <a:t>by the National Institute of Standards and Technology (NIST) and published as</a:t>
            </a:r>
            <a:endParaRPr/>
          </a:p>
          <a:p>
            <a:pPr marL="0" lvl="0" indent="0" algn="l" rtl="0">
              <a:spcBef>
                <a:spcPts val="360"/>
              </a:spcBef>
              <a:spcAft>
                <a:spcPts val="0"/>
              </a:spcAft>
              <a:buNone/>
            </a:pPr>
            <a:r>
              <a:rPr lang="en">
                <a:latin typeface="Arial"/>
                <a:ea typeface="Arial"/>
                <a:cs typeface="Arial"/>
                <a:sym typeface="Arial"/>
              </a:rPr>
              <a:t>a federal information processing standard (FIPS 180) in 1993. When weaknesses</a:t>
            </a:r>
            <a:endParaRPr/>
          </a:p>
          <a:p>
            <a:pPr marL="0" lvl="0" indent="0" algn="l" rtl="0">
              <a:spcBef>
                <a:spcPts val="360"/>
              </a:spcBef>
              <a:spcAft>
                <a:spcPts val="0"/>
              </a:spcAft>
              <a:buNone/>
            </a:pPr>
            <a:r>
              <a:rPr lang="en">
                <a:latin typeface="Arial"/>
                <a:ea typeface="Arial"/>
                <a:cs typeface="Arial"/>
                <a:sym typeface="Arial"/>
              </a:rPr>
              <a:t>were discovered in SHA, a revised version was issued as FIPS 180-1 in 1995 and is</a:t>
            </a:r>
            <a:endParaRPr/>
          </a:p>
          <a:p>
            <a:pPr marL="0" lvl="0" indent="0" algn="l" rtl="0">
              <a:spcBef>
                <a:spcPts val="360"/>
              </a:spcBef>
              <a:spcAft>
                <a:spcPts val="0"/>
              </a:spcAft>
              <a:buNone/>
            </a:pPr>
            <a:r>
              <a:rPr lang="en">
                <a:latin typeface="Arial"/>
                <a:ea typeface="Arial"/>
                <a:cs typeface="Arial"/>
                <a:sym typeface="Arial"/>
              </a:rPr>
              <a:t>generally referred to as SHA-1. SHA-1 produces a hash value of 160 bits. In 2002,</a:t>
            </a:r>
            <a:endParaRPr/>
          </a:p>
          <a:p>
            <a:pPr marL="0" lvl="0" indent="0" algn="l" rtl="0">
              <a:spcBef>
                <a:spcPts val="360"/>
              </a:spcBef>
              <a:spcAft>
                <a:spcPts val="0"/>
              </a:spcAft>
              <a:buNone/>
            </a:pPr>
            <a:r>
              <a:rPr lang="en">
                <a:latin typeface="Arial"/>
                <a:ea typeface="Arial"/>
                <a:cs typeface="Arial"/>
                <a:sym typeface="Arial"/>
              </a:rPr>
              <a:t>NIST produced a revised version of the standard, FIPS 180–2, that defined three</a:t>
            </a:r>
            <a:endParaRPr/>
          </a:p>
          <a:p>
            <a:pPr marL="0" lvl="0" indent="0" algn="l" rtl="0">
              <a:spcBef>
                <a:spcPts val="360"/>
              </a:spcBef>
              <a:spcAft>
                <a:spcPts val="0"/>
              </a:spcAft>
              <a:buNone/>
            </a:pPr>
            <a:r>
              <a:rPr lang="en">
                <a:latin typeface="Arial"/>
                <a:ea typeface="Arial"/>
                <a:cs typeface="Arial"/>
                <a:sym typeface="Arial"/>
              </a:rPr>
              <a:t>new versions of SHA, with hash value lengths of 256, 384, and 512 bits, known as</a:t>
            </a:r>
            <a:endParaRPr/>
          </a:p>
          <a:p>
            <a:pPr marL="0" lvl="0" indent="0" algn="l" rtl="0">
              <a:spcBef>
                <a:spcPts val="360"/>
              </a:spcBef>
              <a:spcAft>
                <a:spcPts val="0"/>
              </a:spcAft>
              <a:buNone/>
            </a:pPr>
            <a:r>
              <a:rPr lang="en">
                <a:latin typeface="Arial"/>
                <a:ea typeface="Arial"/>
                <a:cs typeface="Arial"/>
                <a:sym typeface="Arial"/>
              </a:rPr>
              <a:t>SHA-256, SHA-384, and SHA-512. These new versions have the same underlying</a:t>
            </a:r>
            <a:endParaRPr/>
          </a:p>
          <a:p>
            <a:pPr marL="0" lvl="0" indent="0" algn="l" rtl="0">
              <a:spcBef>
                <a:spcPts val="360"/>
              </a:spcBef>
              <a:spcAft>
                <a:spcPts val="0"/>
              </a:spcAft>
              <a:buNone/>
            </a:pPr>
            <a:r>
              <a:rPr lang="en">
                <a:latin typeface="Arial"/>
                <a:ea typeface="Arial"/>
                <a:cs typeface="Arial"/>
                <a:sym typeface="Arial"/>
              </a:rPr>
              <a:t>structure and use the same types of modular arithmetic and logical binary operations</a:t>
            </a:r>
            <a:endParaRPr/>
          </a:p>
          <a:p>
            <a:pPr marL="0" lvl="0" indent="0" algn="l" rtl="0">
              <a:spcBef>
                <a:spcPts val="360"/>
              </a:spcBef>
              <a:spcAft>
                <a:spcPts val="0"/>
              </a:spcAft>
              <a:buNone/>
            </a:pPr>
            <a:r>
              <a:rPr lang="en">
                <a:latin typeface="Arial"/>
                <a:ea typeface="Arial"/>
                <a:cs typeface="Arial"/>
                <a:sym typeface="Arial"/>
              </a:rPr>
              <a:t>as SHA-1. In 2005, NIST announced the intention to phase out approval of SHA-1</a:t>
            </a:r>
            <a:endParaRPr/>
          </a:p>
          <a:p>
            <a:pPr marL="0" lvl="0" indent="0" algn="l" rtl="0">
              <a:spcBef>
                <a:spcPts val="360"/>
              </a:spcBef>
              <a:spcAft>
                <a:spcPts val="0"/>
              </a:spcAft>
              <a:buNone/>
            </a:pPr>
            <a:r>
              <a:rPr lang="en">
                <a:latin typeface="Arial"/>
                <a:ea typeface="Arial"/>
                <a:cs typeface="Arial"/>
                <a:sym typeface="Arial"/>
              </a:rPr>
              <a:t>and move to a reliance on the other SHA versions by 2010. As discussed in Chapter</a:t>
            </a:r>
            <a:endParaRPr/>
          </a:p>
          <a:p>
            <a:pPr marL="0" lvl="0" indent="0" algn="l" rtl="0">
              <a:spcBef>
                <a:spcPts val="360"/>
              </a:spcBef>
              <a:spcAft>
                <a:spcPts val="0"/>
              </a:spcAft>
              <a:buNone/>
            </a:pPr>
            <a:r>
              <a:rPr lang="en">
                <a:latin typeface="Arial"/>
                <a:ea typeface="Arial"/>
                <a:cs typeface="Arial"/>
                <a:sym typeface="Arial"/>
              </a:rPr>
              <a:t>21, researchers have demonstrated that SHA-1 is far weaker than its 160-bit hash</a:t>
            </a:r>
            <a:endParaRPr/>
          </a:p>
          <a:p>
            <a:pPr marL="0" lvl="0" indent="0" algn="l" rtl="0">
              <a:spcBef>
                <a:spcPts val="360"/>
              </a:spcBef>
              <a:spcAft>
                <a:spcPts val="0"/>
              </a:spcAft>
              <a:buNone/>
            </a:pPr>
            <a:r>
              <a:rPr lang="en">
                <a:latin typeface="Arial"/>
                <a:ea typeface="Arial"/>
                <a:cs typeface="Arial"/>
                <a:sym typeface="Arial"/>
              </a:rPr>
              <a:t>length suggests, necessitating the move to the newer versions of SHA.</a:t>
            </a:r>
            <a:endParaRPr/>
          </a:p>
          <a:p>
            <a:pPr marL="0" lvl="0" indent="0" algn="l" rtl="0">
              <a:spcBef>
                <a:spcPts val="360"/>
              </a:spcBef>
              <a:spcAft>
                <a:spcPts val="0"/>
              </a:spcAft>
              <a:buNone/>
            </a:pPr>
            <a:endParaRPr>
              <a:latin typeface="Arial"/>
              <a:ea typeface="Arial"/>
              <a:cs typeface="Arial"/>
              <a:sym typeface="Arial"/>
            </a:endParaRPr>
          </a:p>
          <a:p>
            <a:pPr marL="0" lvl="0" indent="0" algn="l" rtl="0">
              <a:spcBef>
                <a:spcPts val="360"/>
              </a:spcBef>
              <a:spcAft>
                <a:spcPts val="0"/>
              </a:spcAft>
              <a:buNone/>
            </a:pPr>
            <a:r>
              <a:rPr lang="en">
                <a:latin typeface="Arial"/>
                <a:ea typeface="Arial"/>
                <a:cs typeface="Arial"/>
                <a:sym typeface="Arial"/>
              </a:rPr>
              <a:t>We have discussed the use of hash functions for message authentication and for the</a:t>
            </a:r>
            <a:endParaRPr/>
          </a:p>
          <a:p>
            <a:pPr marL="0" lvl="0" indent="0" algn="l" rtl="0">
              <a:spcBef>
                <a:spcPts val="360"/>
              </a:spcBef>
              <a:spcAft>
                <a:spcPts val="0"/>
              </a:spcAft>
              <a:buNone/>
            </a:pPr>
            <a:r>
              <a:rPr lang="en">
                <a:latin typeface="Arial"/>
                <a:ea typeface="Arial"/>
                <a:cs typeface="Arial"/>
                <a:sym typeface="Arial"/>
              </a:rPr>
              <a:t>creation of digital signatures (the latter is discussed in more detail later in this chapter).</a:t>
            </a:r>
            <a:endParaRPr/>
          </a:p>
          <a:p>
            <a:pPr marL="0" lvl="0" indent="0" algn="l" rtl="0">
              <a:spcBef>
                <a:spcPts val="360"/>
              </a:spcBef>
              <a:spcAft>
                <a:spcPts val="0"/>
              </a:spcAft>
              <a:buNone/>
            </a:pPr>
            <a:r>
              <a:rPr lang="en">
                <a:latin typeface="Arial"/>
                <a:ea typeface="Arial"/>
                <a:cs typeface="Arial"/>
                <a:sym typeface="Arial"/>
              </a:rPr>
              <a:t>Here are two other examples of secure hash function applications:</a:t>
            </a:r>
            <a:endParaRPr/>
          </a:p>
          <a:p>
            <a:pPr marL="0" lvl="0" indent="0" algn="l" rtl="0">
              <a:spcBef>
                <a:spcPts val="360"/>
              </a:spcBef>
              <a:spcAft>
                <a:spcPts val="0"/>
              </a:spcAft>
              <a:buNone/>
            </a:pPr>
            <a:endParaRPr>
              <a:latin typeface="Arial"/>
              <a:ea typeface="Arial"/>
              <a:cs typeface="Arial"/>
              <a:sym typeface="Arial"/>
            </a:endParaRPr>
          </a:p>
          <a:p>
            <a:pPr marL="0" lvl="0" indent="0" algn="l" rtl="0">
              <a:spcBef>
                <a:spcPts val="360"/>
              </a:spcBef>
              <a:spcAft>
                <a:spcPts val="0"/>
              </a:spcAft>
              <a:buNone/>
            </a:pPr>
            <a:r>
              <a:rPr lang="en">
                <a:latin typeface="Arial"/>
                <a:ea typeface="Arial"/>
                <a:cs typeface="Arial"/>
                <a:sym typeface="Arial"/>
              </a:rPr>
              <a:t>• </a:t>
            </a:r>
            <a:r>
              <a:rPr lang="en" b="1">
                <a:latin typeface="Arial"/>
                <a:ea typeface="Arial"/>
                <a:cs typeface="Arial"/>
                <a:sym typeface="Arial"/>
              </a:rPr>
              <a:t>Passwords: </a:t>
            </a:r>
            <a:r>
              <a:rPr lang="en" b="0">
                <a:latin typeface="Arial"/>
                <a:ea typeface="Arial"/>
                <a:cs typeface="Arial"/>
                <a:sym typeface="Arial"/>
              </a:rPr>
              <a:t>Chapter 3 explains a scheme in which a hash of a password is</a:t>
            </a:r>
            <a:endParaRPr/>
          </a:p>
          <a:p>
            <a:pPr marL="0" lvl="0" indent="0" algn="l" rtl="0">
              <a:spcBef>
                <a:spcPts val="360"/>
              </a:spcBef>
              <a:spcAft>
                <a:spcPts val="0"/>
              </a:spcAft>
              <a:buNone/>
            </a:pPr>
            <a:r>
              <a:rPr lang="en" b="0">
                <a:latin typeface="Arial"/>
                <a:ea typeface="Arial"/>
                <a:cs typeface="Arial"/>
                <a:sym typeface="Arial"/>
              </a:rPr>
              <a:t>stored by an operating system rather than the password itself. Thus, the actual</a:t>
            </a:r>
            <a:endParaRPr/>
          </a:p>
          <a:p>
            <a:pPr marL="0" lvl="0" indent="0" algn="l" rtl="0">
              <a:spcBef>
                <a:spcPts val="360"/>
              </a:spcBef>
              <a:spcAft>
                <a:spcPts val="0"/>
              </a:spcAft>
              <a:buNone/>
            </a:pPr>
            <a:r>
              <a:rPr lang="en">
                <a:latin typeface="Arial"/>
                <a:ea typeface="Arial"/>
                <a:cs typeface="Arial"/>
                <a:sym typeface="Arial"/>
              </a:rPr>
              <a:t>password is not retrievable by a hacker who gains access to the password file.</a:t>
            </a:r>
            <a:endParaRPr/>
          </a:p>
          <a:p>
            <a:pPr marL="0" lvl="0" indent="0" algn="l" rtl="0">
              <a:spcBef>
                <a:spcPts val="360"/>
              </a:spcBef>
              <a:spcAft>
                <a:spcPts val="0"/>
              </a:spcAft>
              <a:buNone/>
            </a:pPr>
            <a:r>
              <a:rPr lang="en">
                <a:latin typeface="Arial"/>
                <a:ea typeface="Arial"/>
                <a:cs typeface="Arial"/>
                <a:sym typeface="Arial"/>
              </a:rPr>
              <a:t>In simple terms, when a user enters a password, the hash of that password is</a:t>
            </a:r>
            <a:endParaRPr/>
          </a:p>
          <a:p>
            <a:pPr marL="0" lvl="0" indent="0" algn="l" rtl="0">
              <a:spcBef>
                <a:spcPts val="360"/>
              </a:spcBef>
              <a:spcAft>
                <a:spcPts val="0"/>
              </a:spcAft>
              <a:buNone/>
            </a:pPr>
            <a:r>
              <a:rPr lang="en">
                <a:latin typeface="Arial"/>
                <a:ea typeface="Arial"/>
                <a:cs typeface="Arial"/>
                <a:sym typeface="Arial"/>
              </a:rPr>
              <a:t>compared to the stored hash value for verification. This application requires</a:t>
            </a:r>
            <a:endParaRPr/>
          </a:p>
          <a:p>
            <a:pPr marL="0" lvl="0" indent="0" algn="l" rtl="0">
              <a:spcBef>
                <a:spcPts val="360"/>
              </a:spcBef>
              <a:spcAft>
                <a:spcPts val="0"/>
              </a:spcAft>
              <a:buNone/>
            </a:pPr>
            <a:r>
              <a:rPr lang="en">
                <a:latin typeface="Arial"/>
                <a:ea typeface="Arial"/>
                <a:cs typeface="Arial"/>
                <a:sym typeface="Arial"/>
              </a:rPr>
              <a:t>preimage resistance and perhaps second preimage resistance.</a:t>
            </a:r>
            <a:endParaRPr/>
          </a:p>
          <a:p>
            <a:pPr marL="0" lvl="0" indent="0" algn="l" rtl="0">
              <a:spcBef>
                <a:spcPts val="360"/>
              </a:spcBef>
              <a:spcAft>
                <a:spcPts val="0"/>
              </a:spcAft>
              <a:buNone/>
            </a:pPr>
            <a:endParaRPr>
              <a:latin typeface="Arial"/>
              <a:ea typeface="Arial"/>
              <a:cs typeface="Arial"/>
              <a:sym typeface="Arial"/>
            </a:endParaRPr>
          </a:p>
          <a:p>
            <a:pPr marL="0" lvl="0" indent="0" algn="l" rtl="0">
              <a:spcBef>
                <a:spcPts val="360"/>
              </a:spcBef>
              <a:spcAft>
                <a:spcPts val="0"/>
              </a:spcAft>
              <a:buNone/>
            </a:pPr>
            <a:r>
              <a:rPr lang="en">
                <a:latin typeface="Arial"/>
                <a:ea typeface="Arial"/>
                <a:cs typeface="Arial"/>
                <a:sym typeface="Arial"/>
              </a:rPr>
              <a:t>• </a:t>
            </a:r>
            <a:r>
              <a:rPr lang="en" b="1">
                <a:latin typeface="Arial"/>
                <a:ea typeface="Arial"/>
                <a:cs typeface="Arial"/>
                <a:sym typeface="Arial"/>
              </a:rPr>
              <a:t>Intrusion detection: </a:t>
            </a:r>
            <a:r>
              <a:rPr lang="en" b="0">
                <a:latin typeface="Arial"/>
                <a:ea typeface="Arial"/>
                <a:cs typeface="Arial"/>
                <a:sym typeface="Arial"/>
              </a:rPr>
              <a:t>Store H(F) for each file on a system and secure the hash</a:t>
            </a:r>
            <a:endParaRPr/>
          </a:p>
          <a:p>
            <a:pPr marL="0" lvl="0" indent="0" algn="l" rtl="0">
              <a:spcBef>
                <a:spcPts val="360"/>
              </a:spcBef>
              <a:spcAft>
                <a:spcPts val="0"/>
              </a:spcAft>
              <a:buNone/>
            </a:pPr>
            <a:r>
              <a:rPr lang="en">
                <a:latin typeface="Arial"/>
                <a:ea typeface="Arial"/>
                <a:cs typeface="Arial"/>
                <a:sym typeface="Arial"/>
              </a:rPr>
              <a:t>values (e.g., on a CD-R that is kept secure). One can later determine if a file has</a:t>
            </a:r>
            <a:endParaRPr/>
          </a:p>
          <a:p>
            <a:pPr marL="0" lvl="0" indent="0" algn="l" rtl="0">
              <a:spcBef>
                <a:spcPts val="360"/>
              </a:spcBef>
              <a:spcAft>
                <a:spcPts val="0"/>
              </a:spcAft>
              <a:buNone/>
            </a:pPr>
            <a:r>
              <a:rPr lang="en">
                <a:latin typeface="Arial"/>
                <a:ea typeface="Arial"/>
                <a:cs typeface="Arial"/>
                <a:sym typeface="Arial"/>
              </a:rPr>
              <a:t>been modified by recomputing H(F). An intruder would need to change F without</a:t>
            </a:r>
            <a:endParaRPr/>
          </a:p>
          <a:p>
            <a:pPr marL="0" lvl="0" indent="0" algn="l" rtl="0">
              <a:spcBef>
                <a:spcPts val="360"/>
              </a:spcBef>
              <a:spcAft>
                <a:spcPts val="0"/>
              </a:spcAft>
              <a:buNone/>
            </a:pPr>
            <a:r>
              <a:rPr lang="en">
                <a:latin typeface="Arial"/>
                <a:ea typeface="Arial"/>
                <a:cs typeface="Arial"/>
                <a:sym typeface="Arial"/>
              </a:rPr>
              <a:t>changing H(F). This application requires weak second preimage resistance</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g111be71928f_2_34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solidFill>
                  <a:srgbClr val="000000"/>
                </a:solidFill>
              </a:rPr>
              <a:t>44</a:t>
            </a:fld>
            <a:endParaRPr>
              <a:solidFill>
                <a:srgbClr val="000000"/>
              </a:solidFill>
            </a:endParaRPr>
          </a:p>
        </p:txBody>
      </p:sp>
      <p:sp>
        <p:nvSpPr>
          <p:cNvPr id="578" name="Google Shape;578;g111be71928f_2_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79" name="Google Shape;579;g111be71928f_2_34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latin typeface="Times New Roman"/>
                <a:ea typeface="Times New Roman"/>
                <a:cs typeface="Times New Roman"/>
                <a:sym typeface="Times New Roman"/>
              </a:rPr>
              <a:t>Chapter 20 summary.</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11be71928f_2_1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b="0" i="0" u="none" strike="noStrike" cap="none">
                <a:solidFill>
                  <a:schemeClr val="dk1"/>
                </a:solidFill>
                <a:latin typeface="Arial"/>
                <a:ea typeface="Arial"/>
                <a:cs typeface="Arial"/>
                <a:sym typeface="Arial"/>
              </a:rPr>
              <a:t>5</a:t>
            </a:fld>
            <a:endParaRPr sz="1200" b="0" i="0" u="none" strike="noStrike" cap="none">
              <a:solidFill>
                <a:schemeClr val="dk1"/>
              </a:solidFill>
              <a:latin typeface="Arial"/>
              <a:ea typeface="Arial"/>
              <a:cs typeface="Arial"/>
              <a:sym typeface="Arial"/>
            </a:endParaRPr>
          </a:p>
        </p:txBody>
      </p:sp>
      <p:sp>
        <p:nvSpPr>
          <p:cNvPr id="169" name="Google Shape;169;g111be71928f_2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0" name="Google Shape;170;g111be71928f_2_1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0">
                <a:latin typeface="Times New Roman"/>
                <a:ea typeface="Times New Roman"/>
                <a:cs typeface="Times New Roman"/>
                <a:sym typeface="Times New Roman"/>
              </a:rPr>
              <a:t>An encryption scheme is </a:t>
            </a:r>
            <a:r>
              <a:rPr lang="en" b="1">
                <a:latin typeface="Times New Roman"/>
                <a:ea typeface="Times New Roman"/>
                <a:cs typeface="Times New Roman"/>
                <a:sym typeface="Times New Roman"/>
              </a:rPr>
              <a:t>computationally secure </a:t>
            </a:r>
            <a:r>
              <a:rPr lang="en" b="0">
                <a:latin typeface="Times New Roman"/>
                <a:ea typeface="Times New Roman"/>
                <a:cs typeface="Times New Roman"/>
                <a:sym typeface="Times New Roman"/>
              </a:rPr>
              <a:t>if the ciphertext generated</a:t>
            </a:r>
            <a:endParaRPr/>
          </a:p>
          <a:p>
            <a:pPr marL="0" lvl="0" indent="0" algn="l" rtl="0">
              <a:spcBef>
                <a:spcPts val="360"/>
              </a:spcBef>
              <a:spcAft>
                <a:spcPts val="0"/>
              </a:spcAft>
              <a:buNone/>
            </a:pPr>
            <a:r>
              <a:rPr lang="en" b="0">
                <a:latin typeface="Times New Roman"/>
                <a:ea typeface="Times New Roman"/>
                <a:cs typeface="Times New Roman"/>
                <a:sym typeface="Times New Roman"/>
              </a:rPr>
              <a:t>by the scheme meets one or both of the following criteria:</a:t>
            </a:r>
            <a:endParaRPr/>
          </a:p>
          <a:p>
            <a:pPr marL="0" lvl="0" indent="0" algn="l" rtl="0">
              <a:spcBef>
                <a:spcPts val="360"/>
              </a:spcBef>
              <a:spcAft>
                <a:spcPts val="0"/>
              </a:spcAft>
              <a:buNone/>
            </a:pPr>
            <a:endParaRPr b="0">
              <a:latin typeface="Times New Roman"/>
              <a:ea typeface="Times New Roman"/>
              <a:cs typeface="Times New Roman"/>
              <a:sym typeface="Times New Roman"/>
            </a:endParaRPr>
          </a:p>
          <a:p>
            <a:pPr marL="0" lvl="0" indent="0" algn="l" rtl="0">
              <a:spcBef>
                <a:spcPts val="360"/>
              </a:spcBef>
              <a:spcAft>
                <a:spcPts val="0"/>
              </a:spcAft>
              <a:buNone/>
            </a:pPr>
            <a:r>
              <a:rPr lang="en" b="0">
                <a:latin typeface="Times New Roman"/>
                <a:ea typeface="Times New Roman"/>
                <a:cs typeface="Times New Roman"/>
                <a:sym typeface="Times New Roman"/>
              </a:rPr>
              <a:t>• The cost of breaking the cipher exceeds the value of the encrypted information.</a:t>
            </a:r>
            <a:endParaRPr/>
          </a:p>
          <a:p>
            <a:pPr marL="0" lvl="0" indent="0" algn="l" rtl="0">
              <a:spcBef>
                <a:spcPts val="360"/>
              </a:spcBef>
              <a:spcAft>
                <a:spcPts val="0"/>
              </a:spcAft>
              <a:buNone/>
            </a:pPr>
            <a:endParaRPr b="0">
              <a:latin typeface="Times New Roman"/>
              <a:ea typeface="Times New Roman"/>
              <a:cs typeface="Times New Roman"/>
              <a:sym typeface="Times New Roman"/>
            </a:endParaRPr>
          </a:p>
          <a:p>
            <a:pPr marL="0" lvl="0" indent="0" algn="l" rtl="0">
              <a:spcBef>
                <a:spcPts val="360"/>
              </a:spcBef>
              <a:spcAft>
                <a:spcPts val="0"/>
              </a:spcAft>
              <a:buNone/>
            </a:pPr>
            <a:r>
              <a:rPr lang="en" b="0">
                <a:latin typeface="Times New Roman"/>
                <a:ea typeface="Times New Roman"/>
                <a:cs typeface="Times New Roman"/>
                <a:sym typeface="Times New Roman"/>
              </a:rPr>
              <a:t>• The time required to break the cipher exceeds the useful lifetime of the</a:t>
            </a:r>
            <a:endParaRPr/>
          </a:p>
          <a:p>
            <a:pPr marL="0" lvl="0" indent="0" algn="l" rtl="0">
              <a:spcBef>
                <a:spcPts val="360"/>
              </a:spcBef>
              <a:spcAft>
                <a:spcPts val="0"/>
              </a:spcAft>
              <a:buNone/>
            </a:pPr>
            <a:r>
              <a:rPr lang="en" b="0">
                <a:latin typeface="Times New Roman"/>
                <a:ea typeface="Times New Roman"/>
                <a:cs typeface="Times New Roman"/>
                <a:sym typeface="Times New Roman"/>
              </a:rPr>
              <a:t>information.</a:t>
            </a:r>
            <a:endParaRPr/>
          </a:p>
          <a:p>
            <a:pPr marL="0" lvl="0" indent="0" algn="l" rtl="0">
              <a:spcBef>
                <a:spcPts val="360"/>
              </a:spcBef>
              <a:spcAft>
                <a:spcPts val="0"/>
              </a:spcAft>
              <a:buNone/>
            </a:pPr>
            <a:endParaRPr b="0">
              <a:latin typeface="Times New Roman"/>
              <a:ea typeface="Times New Roman"/>
              <a:cs typeface="Times New Roman"/>
              <a:sym typeface="Times New Roman"/>
            </a:endParaRPr>
          </a:p>
          <a:p>
            <a:pPr marL="0" lvl="0" indent="0" algn="l" rtl="0">
              <a:spcBef>
                <a:spcPts val="360"/>
              </a:spcBef>
              <a:spcAft>
                <a:spcPts val="0"/>
              </a:spcAft>
              <a:buNone/>
            </a:pPr>
            <a:r>
              <a:rPr lang="en" b="0">
                <a:latin typeface="Times New Roman"/>
                <a:ea typeface="Times New Roman"/>
                <a:cs typeface="Times New Roman"/>
                <a:sym typeface="Times New Roman"/>
              </a:rPr>
              <a:t>Unfortunately, it is very difficult to estimate the amount of effort required</a:t>
            </a:r>
            <a:endParaRPr/>
          </a:p>
          <a:p>
            <a:pPr marL="0" lvl="0" indent="0" algn="l" rtl="0">
              <a:spcBef>
                <a:spcPts val="360"/>
              </a:spcBef>
              <a:spcAft>
                <a:spcPts val="0"/>
              </a:spcAft>
              <a:buNone/>
            </a:pPr>
            <a:r>
              <a:rPr lang="en" b="0">
                <a:latin typeface="Times New Roman"/>
                <a:ea typeface="Times New Roman"/>
                <a:cs typeface="Times New Roman"/>
                <a:sym typeface="Times New Roman"/>
              </a:rPr>
              <a:t>to cryptanalyze ciphertext successfully. However, assuming there are no inherent</a:t>
            </a:r>
            <a:endParaRPr/>
          </a:p>
          <a:p>
            <a:pPr marL="0" lvl="0" indent="0" algn="l" rtl="0">
              <a:spcBef>
                <a:spcPts val="360"/>
              </a:spcBef>
              <a:spcAft>
                <a:spcPts val="0"/>
              </a:spcAft>
              <a:buNone/>
            </a:pPr>
            <a:r>
              <a:rPr lang="en" b="0">
                <a:latin typeface="Times New Roman"/>
                <a:ea typeface="Times New Roman"/>
                <a:cs typeface="Times New Roman"/>
                <a:sym typeface="Times New Roman"/>
              </a:rPr>
              <a:t>mathematical weaknesses in the algorithm, then a brute-force approach is indicated,</a:t>
            </a:r>
            <a:endParaRPr/>
          </a:p>
          <a:p>
            <a:pPr marL="0" lvl="0" indent="0" algn="l" rtl="0">
              <a:spcBef>
                <a:spcPts val="360"/>
              </a:spcBef>
              <a:spcAft>
                <a:spcPts val="0"/>
              </a:spcAft>
              <a:buNone/>
            </a:pPr>
            <a:r>
              <a:rPr lang="en" b="0">
                <a:latin typeface="Times New Roman"/>
                <a:ea typeface="Times New Roman"/>
                <a:cs typeface="Times New Roman"/>
                <a:sym typeface="Times New Roman"/>
              </a:rPr>
              <a:t>and here we can make some reasonable estimates about costs and time.</a:t>
            </a:r>
            <a:endParaRPr/>
          </a:p>
          <a:p>
            <a:pPr marL="0" lvl="0" indent="0" algn="l" rtl="0">
              <a:spcBef>
                <a:spcPts val="360"/>
              </a:spcBef>
              <a:spcAft>
                <a:spcPts val="0"/>
              </a:spcAft>
              <a:buNone/>
            </a:pPr>
            <a:endParaRPr b="0">
              <a:latin typeface="Times New Roman"/>
              <a:ea typeface="Times New Roman"/>
              <a:cs typeface="Times New Roman"/>
              <a:sym typeface="Times New Roman"/>
            </a:endParaRPr>
          </a:p>
          <a:p>
            <a:pPr marL="0" lvl="0" indent="0" algn="l" rtl="0">
              <a:spcBef>
                <a:spcPts val="360"/>
              </a:spcBef>
              <a:spcAft>
                <a:spcPts val="0"/>
              </a:spcAft>
              <a:buNone/>
            </a:pPr>
            <a:r>
              <a:rPr lang="en" b="0">
                <a:latin typeface="Times New Roman"/>
                <a:ea typeface="Times New Roman"/>
                <a:cs typeface="Times New Roman"/>
                <a:sym typeface="Times New Roman"/>
              </a:rPr>
              <a:t>A brute-force approach involves trying every possible key until an intelligible</a:t>
            </a:r>
            <a:endParaRPr/>
          </a:p>
          <a:p>
            <a:pPr marL="0" lvl="0" indent="0" algn="l" rtl="0">
              <a:spcBef>
                <a:spcPts val="360"/>
              </a:spcBef>
              <a:spcAft>
                <a:spcPts val="0"/>
              </a:spcAft>
              <a:buNone/>
            </a:pPr>
            <a:r>
              <a:rPr lang="en" b="0">
                <a:latin typeface="Times New Roman"/>
                <a:ea typeface="Times New Roman"/>
                <a:cs typeface="Times New Roman"/>
                <a:sym typeface="Times New Roman"/>
              </a:rPr>
              <a:t>translation of the ciphertext into plaintext is obtained. On average, half of all</a:t>
            </a:r>
            <a:endParaRPr/>
          </a:p>
          <a:p>
            <a:pPr marL="0" lvl="0" indent="0" algn="l" rtl="0">
              <a:spcBef>
                <a:spcPts val="360"/>
              </a:spcBef>
              <a:spcAft>
                <a:spcPts val="0"/>
              </a:spcAft>
              <a:buNone/>
            </a:pPr>
            <a:r>
              <a:rPr lang="en" b="0">
                <a:latin typeface="Times New Roman"/>
                <a:ea typeface="Times New Roman"/>
                <a:cs typeface="Times New Roman"/>
                <a:sym typeface="Times New Roman"/>
              </a:rPr>
              <a:t>possible keys must be tried to achieve success. This type of attack is discussed in</a:t>
            </a:r>
            <a:endParaRPr/>
          </a:p>
          <a:p>
            <a:pPr marL="0" lvl="0" indent="0" algn="l" rtl="0">
              <a:spcBef>
                <a:spcPts val="360"/>
              </a:spcBef>
              <a:spcAft>
                <a:spcPts val="0"/>
              </a:spcAft>
              <a:buNone/>
            </a:pPr>
            <a:r>
              <a:rPr lang="en" b="0">
                <a:latin typeface="Times New Roman"/>
                <a:ea typeface="Times New Roman"/>
                <a:cs typeface="Times New Roman"/>
                <a:sym typeface="Times New Roman"/>
              </a:rPr>
              <a:t>Section 2.1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11be71928f_2_12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b="0" i="0" u="none" strike="noStrike" cap="none">
                <a:solidFill>
                  <a:schemeClr val="dk1"/>
                </a:solidFill>
                <a:latin typeface="Arial"/>
                <a:ea typeface="Arial"/>
                <a:cs typeface="Arial"/>
                <a:sym typeface="Arial"/>
              </a:rPr>
              <a:t>6</a:t>
            </a:fld>
            <a:endParaRPr sz="1200" b="0" i="0" u="none" strike="noStrike" cap="none">
              <a:solidFill>
                <a:schemeClr val="dk1"/>
              </a:solidFill>
              <a:latin typeface="Arial"/>
              <a:ea typeface="Arial"/>
              <a:cs typeface="Arial"/>
              <a:sym typeface="Arial"/>
            </a:endParaRPr>
          </a:p>
        </p:txBody>
      </p:sp>
      <p:sp>
        <p:nvSpPr>
          <p:cNvPr id="176" name="Google Shape;176;g111be71928f_2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7" name="Google Shape;177;g111be71928f_2_1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latin typeface="Times New Roman"/>
                <a:ea typeface="Times New Roman"/>
                <a:cs typeface="Times New Roman"/>
                <a:sym typeface="Times New Roman"/>
              </a:rPr>
              <a:t>Many symmetric block encryption algorithms, including DES, have a structure first</a:t>
            </a:r>
            <a:endParaRPr/>
          </a:p>
          <a:p>
            <a:pPr marL="0" lvl="0" indent="0" algn="l" rtl="0">
              <a:spcBef>
                <a:spcPts val="360"/>
              </a:spcBef>
              <a:spcAft>
                <a:spcPts val="0"/>
              </a:spcAft>
              <a:buNone/>
            </a:pPr>
            <a:r>
              <a:rPr lang="en">
                <a:latin typeface="Times New Roman"/>
                <a:ea typeface="Times New Roman"/>
                <a:cs typeface="Times New Roman"/>
                <a:sym typeface="Times New Roman"/>
              </a:rPr>
              <a:t>described by Horst Feistel of IBM in 1973 [FEIS73] and shown in Figure 20.1 . The</a:t>
            </a:r>
            <a:endParaRPr/>
          </a:p>
          <a:p>
            <a:pPr marL="0" lvl="0" indent="0" algn="l" rtl="0">
              <a:spcBef>
                <a:spcPts val="360"/>
              </a:spcBef>
              <a:spcAft>
                <a:spcPts val="0"/>
              </a:spcAft>
              <a:buNone/>
            </a:pPr>
            <a:r>
              <a:rPr lang="en">
                <a:latin typeface="Times New Roman"/>
                <a:ea typeface="Times New Roman"/>
                <a:cs typeface="Times New Roman"/>
                <a:sym typeface="Times New Roman"/>
              </a:rPr>
              <a:t>inputs to the encryption algorithm are a plaintext block of length 2 </a:t>
            </a:r>
            <a:r>
              <a:rPr lang="en" i="1">
                <a:latin typeface="Times New Roman"/>
                <a:ea typeface="Times New Roman"/>
                <a:cs typeface="Times New Roman"/>
                <a:sym typeface="Times New Roman"/>
              </a:rPr>
              <a:t>w </a:t>
            </a:r>
            <a:r>
              <a:rPr lang="en" i="0">
                <a:latin typeface="Times New Roman"/>
                <a:ea typeface="Times New Roman"/>
                <a:cs typeface="Times New Roman"/>
                <a:sym typeface="Times New Roman"/>
              </a:rPr>
              <a:t>bits and a key</a:t>
            </a:r>
            <a:endParaRPr/>
          </a:p>
          <a:p>
            <a:pPr marL="0" lvl="0" indent="0" algn="l" rtl="0">
              <a:spcBef>
                <a:spcPts val="360"/>
              </a:spcBef>
              <a:spcAft>
                <a:spcPts val="0"/>
              </a:spcAft>
              <a:buNone/>
            </a:pPr>
            <a:r>
              <a:rPr lang="en" i="1">
                <a:latin typeface="Times New Roman"/>
                <a:ea typeface="Times New Roman"/>
                <a:cs typeface="Times New Roman"/>
                <a:sym typeface="Times New Roman"/>
              </a:rPr>
              <a:t>K . </a:t>
            </a:r>
            <a:r>
              <a:rPr lang="en" i="0">
                <a:latin typeface="Times New Roman"/>
                <a:ea typeface="Times New Roman"/>
                <a:cs typeface="Times New Roman"/>
                <a:sym typeface="Times New Roman"/>
              </a:rPr>
              <a:t>The plaintext block is divided into two halves</a:t>
            </a:r>
            <a:r>
              <a:rPr lang="en" i="1">
                <a:latin typeface="Times New Roman"/>
                <a:ea typeface="Times New Roman"/>
                <a:cs typeface="Times New Roman"/>
                <a:sym typeface="Times New Roman"/>
              </a:rPr>
              <a:t>, L</a:t>
            </a:r>
            <a:r>
              <a:rPr lang="en" i="1" baseline="-25000">
                <a:latin typeface="Times New Roman"/>
                <a:ea typeface="Times New Roman"/>
                <a:cs typeface="Times New Roman"/>
                <a:sym typeface="Times New Roman"/>
              </a:rPr>
              <a:t> 0 </a:t>
            </a:r>
            <a:r>
              <a:rPr lang="en" i="1">
                <a:latin typeface="Times New Roman"/>
                <a:ea typeface="Times New Roman"/>
                <a:cs typeface="Times New Roman"/>
                <a:sym typeface="Times New Roman"/>
              </a:rPr>
              <a:t>and R </a:t>
            </a:r>
            <a:r>
              <a:rPr lang="en" i="1" baseline="-25000">
                <a:latin typeface="Times New Roman"/>
                <a:ea typeface="Times New Roman"/>
                <a:cs typeface="Times New Roman"/>
                <a:sym typeface="Times New Roman"/>
              </a:rPr>
              <a:t>0</a:t>
            </a:r>
            <a:r>
              <a:rPr lang="en" i="1">
                <a:latin typeface="Times New Roman"/>
                <a:ea typeface="Times New Roman"/>
                <a:cs typeface="Times New Roman"/>
                <a:sym typeface="Times New Roman"/>
              </a:rPr>
              <a:t> . </a:t>
            </a:r>
            <a:r>
              <a:rPr lang="en" i="0">
                <a:latin typeface="Times New Roman"/>
                <a:ea typeface="Times New Roman"/>
                <a:cs typeface="Times New Roman"/>
                <a:sym typeface="Times New Roman"/>
              </a:rPr>
              <a:t>The two halves of the</a:t>
            </a:r>
            <a:endParaRPr/>
          </a:p>
          <a:p>
            <a:pPr marL="0" lvl="0" indent="0" algn="l" rtl="0">
              <a:spcBef>
                <a:spcPts val="360"/>
              </a:spcBef>
              <a:spcAft>
                <a:spcPts val="0"/>
              </a:spcAft>
              <a:buNone/>
            </a:pPr>
            <a:r>
              <a:rPr lang="en">
                <a:latin typeface="Times New Roman"/>
                <a:ea typeface="Times New Roman"/>
                <a:cs typeface="Times New Roman"/>
                <a:sym typeface="Times New Roman"/>
              </a:rPr>
              <a:t>data pass through </a:t>
            </a:r>
            <a:r>
              <a:rPr lang="en" i="1">
                <a:latin typeface="Times New Roman"/>
                <a:ea typeface="Times New Roman"/>
                <a:cs typeface="Times New Roman"/>
                <a:sym typeface="Times New Roman"/>
              </a:rPr>
              <a:t>n </a:t>
            </a:r>
            <a:r>
              <a:rPr lang="en" i="0">
                <a:latin typeface="Times New Roman"/>
                <a:ea typeface="Times New Roman"/>
                <a:cs typeface="Times New Roman"/>
                <a:sym typeface="Times New Roman"/>
              </a:rPr>
              <a:t>rounds of processing and then combine to produce the ciphertext</a:t>
            </a:r>
            <a:endParaRPr i="0">
              <a:latin typeface="Times New Roman"/>
              <a:ea typeface="Times New Roman"/>
              <a:cs typeface="Times New Roman"/>
              <a:sym typeface="Times New Roman"/>
            </a:endParaRPr>
          </a:p>
          <a:p>
            <a:pPr marL="0" lvl="0" indent="0" algn="l" rtl="0">
              <a:spcBef>
                <a:spcPts val="1440"/>
              </a:spcBef>
              <a:spcAft>
                <a:spcPts val="0"/>
              </a:spcAft>
              <a:buNone/>
            </a:pPr>
            <a:r>
              <a:rPr lang="en">
                <a:latin typeface="Times New Roman"/>
                <a:ea typeface="Times New Roman"/>
                <a:cs typeface="Times New Roman"/>
                <a:sym typeface="Times New Roman"/>
              </a:rPr>
              <a:t>block. Each round </a:t>
            </a:r>
            <a:r>
              <a:rPr lang="en" i="1">
                <a:latin typeface="Times New Roman"/>
                <a:ea typeface="Times New Roman"/>
                <a:cs typeface="Times New Roman"/>
                <a:sym typeface="Times New Roman"/>
              </a:rPr>
              <a:t>i has as </a:t>
            </a:r>
            <a:r>
              <a:rPr lang="en" sz="4800" i="1">
                <a:latin typeface="Times New Roman"/>
                <a:ea typeface="Times New Roman"/>
                <a:cs typeface="Times New Roman"/>
                <a:sym typeface="Times New Roman"/>
              </a:rPr>
              <a:t>inputs L </a:t>
            </a:r>
            <a:r>
              <a:rPr lang="en" sz="4800" i="1" baseline="-25000">
                <a:latin typeface="Times New Roman"/>
                <a:ea typeface="Times New Roman"/>
                <a:cs typeface="Times New Roman"/>
                <a:sym typeface="Times New Roman"/>
              </a:rPr>
              <a:t>i-1 </a:t>
            </a:r>
            <a:r>
              <a:rPr lang="en" sz="4800" i="1">
                <a:latin typeface="Times New Roman"/>
                <a:ea typeface="Times New Roman"/>
                <a:cs typeface="Times New Roman"/>
                <a:sym typeface="Times New Roman"/>
              </a:rPr>
              <a:t>and </a:t>
            </a:r>
            <a:r>
              <a:rPr lang="en" i="1">
                <a:latin typeface="Times New Roman"/>
                <a:ea typeface="Times New Roman"/>
                <a:cs typeface="Times New Roman"/>
                <a:sym typeface="Times New Roman"/>
              </a:rPr>
              <a:t>R </a:t>
            </a:r>
            <a:r>
              <a:rPr lang="en" i="1" baseline="-25000">
                <a:latin typeface="Times New Roman"/>
                <a:ea typeface="Times New Roman"/>
                <a:cs typeface="Times New Roman"/>
                <a:sym typeface="Times New Roman"/>
              </a:rPr>
              <a:t>i-1</a:t>
            </a:r>
            <a:r>
              <a:rPr lang="en" i="1">
                <a:latin typeface="Times New Roman"/>
                <a:ea typeface="Times New Roman"/>
                <a:cs typeface="Times New Roman"/>
                <a:sym typeface="Times New Roman"/>
              </a:rPr>
              <a:t> , </a:t>
            </a:r>
            <a:r>
              <a:rPr lang="en" i="0">
                <a:latin typeface="Times New Roman"/>
                <a:ea typeface="Times New Roman"/>
                <a:cs typeface="Times New Roman"/>
                <a:sym typeface="Times New Roman"/>
              </a:rPr>
              <a:t>derived from the previous</a:t>
            </a:r>
            <a:endParaRPr/>
          </a:p>
          <a:p>
            <a:pPr marL="0" lvl="0" indent="0" algn="l" rtl="0">
              <a:spcBef>
                <a:spcPts val="360"/>
              </a:spcBef>
              <a:spcAft>
                <a:spcPts val="0"/>
              </a:spcAft>
              <a:buNone/>
            </a:pPr>
            <a:r>
              <a:rPr lang="en">
                <a:latin typeface="Times New Roman"/>
                <a:ea typeface="Times New Roman"/>
                <a:cs typeface="Times New Roman"/>
                <a:sym typeface="Times New Roman"/>
              </a:rPr>
              <a:t>round, as well as a subkey </a:t>
            </a:r>
            <a:r>
              <a:rPr lang="en" i="1">
                <a:latin typeface="Times New Roman"/>
                <a:ea typeface="Times New Roman"/>
                <a:cs typeface="Times New Roman"/>
                <a:sym typeface="Times New Roman"/>
              </a:rPr>
              <a:t>K</a:t>
            </a:r>
            <a:r>
              <a:rPr lang="en" i="1" baseline="-25000">
                <a:latin typeface="Times New Roman"/>
                <a:ea typeface="Times New Roman"/>
                <a:cs typeface="Times New Roman"/>
                <a:sym typeface="Times New Roman"/>
              </a:rPr>
              <a:t>i</a:t>
            </a:r>
            <a:r>
              <a:rPr lang="en" i="1">
                <a:latin typeface="Times New Roman"/>
                <a:ea typeface="Times New Roman"/>
                <a:cs typeface="Times New Roman"/>
                <a:sym typeface="Times New Roman"/>
              </a:rPr>
              <a:t> , </a:t>
            </a:r>
            <a:r>
              <a:rPr lang="en" i="0">
                <a:latin typeface="Times New Roman"/>
                <a:ea typeface="Times New Roman"/>
                <a:cs typeface="Times New Roman"/>
                <a:sym typeface="Times New Roman"/>
              </a:rPr>
              <a:t>derived from the overall </a:t>
            </a:r>
            <a:r>
              <a:rPr lang="en" i="1">
                <a:latin typeface="Times New Roman"/>
                <a:ea typeface="Times New Roman"/>
                <a:cs typeface="Times New Roman"/>
                <a:sym typeface="Times New Roman"/>
              </a:rPr>
              <a:t>K . </a:t>
            </a:r>
            <a:r>
              <a:rPr lang="en" i="0">
                <a:latin typeface="Times New Roman"/>
                <a:ea typeface="Times New Roman"/>
                <a:cs typeface="Times New Roman"/>
                <a:sym typeface="Times New Roman"/>
              </a:rPr>
              <a:t>In general, the subkeys</a:t>
            </a:r>
            <a:endParaRPr i="0">
              <a:latin typeface="Times New Roman"/>
              <a:ea typeface="Times New Roman"/>
              <a:cs typeface="Times New Roman"/>
              <a:sym typeface="Times New Roman"/>
            </a:endParaRPr>
          </a:p>
          <a:p>
            <a:pPr marL="0" lvl="0" indent="0" algn="l" rtl="0">
              <a:spcBef>
                <a:spcPts val="360"/>
              </a:spcBef>
              <a:spcAft>
                <a:spcPts val="0"/>
              </a:spcAft>
              <a:buNone/>
            </a:pPr>
            <a:r>
              <a:rPr lang="en" i="1">
                <a:latin typeface="Times New Roman"/>
                <a:ea typeface="Times New Roman"/>
                <a:cs typeface="Times New Roman"/>
                <a:sym typeface="Times New Roman"/>
              </a:rPr>
              <a:t>K</a:t>
            </a:r>
            <a:r>
              <a:rPr lang="en" i="1" baseline="-25000">
                <a:latin typeface="Times New Roman"/>
                <a:ea typeface="Times New Roman"/>
                <a:cs typeface="Times New Roman"/>
                <a:sym typeface="Times New Roman"/>
              </a:rPr>
              <a:t> i </a:t>
            </a:r>
            <a:r>
              <a:rPr lang="en" i="0">
                <a:latin typeface="Times New Roman"/>
                <a:ea typeface="Times New Roman"/>
                <a:cs typeface="Times New Roman"/>
                <a:sym typeface="Times New Roman"/>
              </a:rPr>
              <a:t>are different from </a:t>
            </a:r>
            <a:r>
              <a:rPr lang="en" i="1">
                <a:latin typeface="Times New Roman"/>
                <a:ea typeface="Times New Roman"/>
                <a:cs typeface="Times New Roman"/>
                <a:sym typeface="Times New Roman"/>
              </a:rPr>
              <a:t>K </a:t>
            </a:r>
            <a:r>
              <a:rPr lang="en" i="0">
                <a:latin typeface="Times New Roman"/>
                <a:ea typeface="Times New Roman"/>
                <a:cs typeface="Times New Roman"/>
                <a:sym typeface="Times New Roman"/>
              </a:rPr>
              <a:t>and from each other and are generated from the key by a</a:t>
            </a:r>
            <a:endParaRPr/>
          </a:p>
          <a:p>
            <a:pPr marL="0" lvl="0" indent="0" algn="l" rtl="0">
              <a:spcBef>
                <a:spcPts val="360"/>
              </a:spcBef>
              <a:spcAft>
                <a:spcPts val="0"/>
              </a:spcAft>
              <a:buNone/>
            </a:pPr>
            <a:r>
              <a:rPr lang="en">
                <a:latin typeface="Times New Roman"/>
                <a:ea typeface="Times New Roman"/>
                <a:cs typeface="Times New Roman"/>
                <a:sym typeface="Times New Roman"/>
              </a:rPr>
              <a:t>subkey generation algorithm.</a:t>
            </a:r>
            <a:endParaRPr/>
          </a:p>
          <a:p>
            <a:pPr marL="0" lvl="0" indent="0" algn="l" rtl="0">
              <a:spcBef>
                <a:spcPts val="360"/>
              </a:spcBef>
              <a:spcAft>
                <a:spcPts val="0"/>
              </a:spcAft>
              <a:buNone/>
            </a:pPr>
            <a:endParaRPr>
              <a:latin typeface="Times New Roman"/>
              <a:ea typeface="Times New Roman"/>
              <a:cs typeface="Times New Roman"/>
              <a:sym typeface="Times New Roman"/>
            </a:endParaRPr>
          </a:p>
          <a:p>
            <a:pPr marL="0" lvl="0" indent="0" algn="l" rtl="0">
              <a:spcBef>
                <a:spcPts val="360"/>
              </a:spcBef>
              <a:spcAft>
                <a:spcPts val="0"/>
              </a:spcAft>
              <a:buNone/>
            </a:pPr>
            <a:r>
              <a:rPr lang="en">
                <a:latin typeface="Times New Roman"/>
                <a:ea typeface="Times New Roman"/>
                <a:cs typeface="Times New Roman"/>
                <a:sym typeface="Times New Roman"/>
              </a:rPr>
              <a:t>All rounds have the same structure. A substitution is performed on the left</a:t>
            </a:r>
            <a:endParaRPr/>
          </a:p>
          <a:p>
            <a:pPr marL="0" lvl="0" indent="0" algn="l" rtl="0">
              <a:spcBef>
                <a:spcPts val="360"/>
              </a:spcBef>
              <a:spcAft>
                <a:spcPts val="0"/>
              </a:spcAft>
              <a:buNone/>
            </a:pPr>
            <a:r>
              <a:rPr lang="en">
                <a:latin typeface="Times New Roman"/>
                <a:ea typeface="Times New Roman"/>
                <a:cs typeface="Times New Roman"/>
                <a:sym typeface="Times New Roman"/>
              </a:rPr>
              <a:t>half of the data. This is done by applying a </a:t>
            </a:r>
            <a:r>
              <a:rPr lang="en" i="1">
                <a:latin typeface="Times New Roman"/>
                <a:ea typeface="Times New Roman"/>
                <a:cs typeface="Times New Roman"/>
                <a:sym typeface="Times New Roman"/>
              </a:rPr>
              <a:t>round function </a:t>
            </a:r>
            <a:r>
              <a:rPr lang="en" i="0">
                <a:latin typeface="Times New Roman"/>
                <a:ea typeface="Times New Roman"/>
                <a:cs typeface="Times New Roman"/>
                <a:sym typeface="Times New Roman"/>
              </a:rPr>
              <a:t>F to the right half of</a:t>
            </a:r>
            <a:endParaRPr/>
          </a:p>
          <a:p>
            <a:pPr marL="0" lvl="0" indent="0" algn="l" rtl="0">
              <a:spcBef>
                <a:spcPts val="360"/>
              </a:spcBef>
              <a:spcAft>
                <a:spcPts val="0"/>
              </a:spcAft>
              <a:buNone/>
            </a:pPr>
            <a:r>
              <a:rPr lang="en">
                <a:latin typeface="Times New Roman"/>
                <a:ea typeface="Times New Roman"/>
                <a:cs typeface="Times New Roman"/>
                <a:sym typeface="Times New Roman"/>
              </a:rPr>
              <a:t>the data and then taking the exclusive-OR (XOR) of the output of that function</a:t>
            </a:r>
            <a:endParaRPr/>
          </a:p>
          <a:p>
            <a:pPr marL="0" lvl="0" indent="0" algn="l" rtl="0">
              <a:spcBef>
                <a:spcPts val="360"/>
              </a:spcBef>
              <a:spcAft>
                <a:spcPts val="0"/>
              </a:spcAft>
              <a:buNone/>
            </a:pPr>
            <a:r>
              <a:rPr lang="en">
                <a:latin typeface="Times New Roman"/>
                <a:ea typeface="Times New Roman"/>
                <a:cs typeface="Times New Roman"/>
                <a:sym typeface="Times New Roman"/>
              </a:rPr>
              <a:t>and the left half of the data. The round function has the same general structure for</a:t>
            </a:r>
            <a:endParaRPr/>
          </a:p>
          <a:p>
            <a:pPr marL="0" lvl="0" indent="0" algn="l" rtl="0">
              <a:spcBef>
                <a:spcPts val="360"/>
              </a:spcBef>
              <a:spcAft>
                <a:spcPts val="0"/>
              </a:spcAft>
              <a:buNone/>
            </a:pPr>
            <a:r>
              <a:rPr lang="en">
                <a:latin typeface="Times New Roman"/>
                <a:ea typeface="Times New Roman"/>
                <a:cs typeface="Times New Roman"/>
                <a:sym typeface="Times New Roman"/>
              </a:rPr>
              <a:t>each round but is parameterized by the round subkey </a:t>
            </a:r>
            <a:r>
              <a:rPr lang="en" i="1">
                <a:latin typeface="Times New Roman"/>
                <a:ea typeface="Times New Roman"/>
                <a:cs typeface="Times New Roman"/>
                <a:sym typeface="Times New Roman"/>
              </a:rPr>
              <a:t>K </a:t>
            </a:r>
            <a:r>
              <a:rPr lang="en" i="1" baseline="-25000">
                <a:latin typeface="Times New Roman"/>
                <a:ea typeface="Times New Roman"/>
                <a:cs typeface="Times New Roman"/>
                <a:sym typeface="Times New Roman"/>
              </a:rPr>
              <a:t>i</a:t>
            </a:r>
            <a:r>
              <a:rPr lang="en" i="1">
                <a:latin typeface="Times New Roman"/>
                <a:ea typeface="Times New Roman"/>
                <a:cs typeface="Times New Roman"/>
                <a:sym typeface="Times New Roman"/>
              </a:rPr>
              <a:t> . </a:t>
            </a:r>
            <a:r>
              <a:rPr lang="en" i="0">
                <a:latin typeface="Times New Roman"/>
                <a:ea typeface="Times New Roman"/>
                <a:cs typeface="Times New Roman"/>
                <a:sym typeface="Times New Roman"/>
              </a:rPr>
              <a:t>Following this substitution,</a:t>
            </a:r>
            <a:endParaRPr/>
          </a:p>
          <a:p>
            <a:pPr marL="0" lvl="0" indent="0" algn="l" rtl="0">
              <a:spcBef>
                <a:spcPts val="360"/>
              </a:spcBef>
              <a:spcAft>
                <a:spcPts val="0"/>
              </a:spcAft>
              <a:buNone/>
            </a:pPr>
            <a:r>
              <a:rPr lang="en">
                <a:latin typeface="Times New Roman"/>
                <a:ea typeface="Times New Roman"/>
                <a:cs typeface="Times New Roman"/>
                <a:sym typeface="Times New Roman"/>
              </a:rPr>
              <a:t>a permutation is performed that consists of the interchange of the two halves</a:t>
            </a:r>
            <a:endParaRPr/>
          </a:p>
          <a:p>
            <a:pPr marL="0" lvl="0" indent="0" algn="l" rtl="0">
              <a:spcBef>
                <a:spcPts val="360"/>
              </a:spcBef>
              <a:spcAft>
                <a:spcPts val="0"/>
              </a:spcAft>
              <a:buNone/>
            </a:pPr>
            <a:r>
              <a:rPr lang="en">
                <a:latin typeface="Times New Roman"/>
                <a:ea typeface="Times New Roman"/>
                <a:cs typeface="Times New Roman"/>
                <a:sym typeface="Times New Roman"/>
              </a:rPr>
              <a:t>of the data.</a:t>
            </a:r>
            <a:endParaRPr/>
          </a:p>
          <a:p>
            <a:pPr marL="0" lvl="0" indent="0" algn="l" rtl="0">
              <a:spcBef>
                <a:spcPts val="36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111be71928f_11_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b="0" i="0" u="none" strike="noStrike" cap="none">
                <a:solidFill>
                  <a:schemeClr val="dk1"/>
                </a:solidFill>
                <a:latin typeface="Arial"/>
                <a:ea typeface="Arial"/>
                <a:cs typeface="Arial"/>
                <a:sym typeface="Arial"/>
              </a:rPr>
              <a:t>7</a:t>
            </a:fld>
            <a:endParaRPr sz="1200" b="0" i="0" u="none" strike="noStrike" cap="none">
              <a:solidFill>
                <a:schemeClr val="dk1"/>
              </a:solidFill>
              <a:latin typeface="Arial"/>
              <a:ea typeface="Arial"/>
              <a:cs typeface="Arial"/>
              <a:sym typeface="Arial"/>
            </a:endParaRPr>
          </a:p>
        </p:txBody>
      </p:sp>
      <p:sp>
        <p:nvSpPr>
          <p:cNvPr id="182" name="Google Shape;182;g111be71928f_1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3" name="Google Shape;183;g111be71928f_11_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latin typeface="Times New Roman"/>
                <a:ea typeface="Times New Roman"/>
                <a:cs typeface="Times New Roman"/>
                <a:sym typeface="Times New Roman"/>
              </a:rPr>
              <a:t>Many symmetric block encryption algorithms, including DES, have a structure first</a:t>
            </a:r>
            <a:endParaRPr/>
          </a:p>
          <a:p>
            <a:pPr marL="0" lvl="0" indent="0" algn="l" rtl="0">
              <a:spcBef>
                <a:spcPts val="360"/>
              </a:spcBef>
              <a:spcAft>
                <a:spcPts val="0"/>
              </a:spcAft>
              <a:buNone/>
            </a:pPr>
            <a:r>
              <a:rPr lang="en">
                <a:latin typeface="Times New Roman"/>
                <a:ea typeface="Times New Roman"/>
                <a:cs typeface="Times New Roman"/>
                <a:sym typeface="Times New Roman"/>
              </a:rPr>
              <a:t>described by Horst Feistel of IBM in 1973 [FEIS73] and shown in Figure 20.1 . The</a:t>
            </a:r>
            <a:endParaRPr/>
          </a:p>
          <a:p>
            <a:pPr marL="0" lvl="0" indent="0" algn="l" rtl="0">
              <a:spcBef>
                <a:spcPts val="360"/>
              </a:spcBef>
              <a:spcAft>
                <a:spcPts val="0"/>
              </a:spcAft>
              <a:buNone/>
            </a:pPr>
            <a:r>
              <a:rPr lang="en">
                <a:latin typeface="Times New Roman"/>
                <a:ea typeface="Times New Roman"/>
                <a:cs typeface="Times New Roman"/>
                <a:sym typeface="Times New Roman"/>
              </a:rPr>
              <a:t>inputs to the encryption algorithm are a plaintext block of length 2 </a:t>
            </a:r>
            <a:r>
              <a:rPr lang="en" i="1">
                <a:latin typeface="Times New Roman"/>
                <a:ea typeface="Times New Roman"/>
                <a:cs typeface="Times New Roman"/>
                <a:sym typeface="Times New Roman"/>
              </a:rPr>
              <a:t>w </a:t>
            </a:r>
            <a:r>
              <a:rPr lang="en" i="0">
                <a:latin typeface="Times New Roman"/>
                <a:ea typeface="Times New Roman"/>
                <a:cs typeface="Times New Roman"/>
                <a:sym typeface="Times New Roman"/>
              </a:rPr>
              <a:t>bits and a key</a:t>
            </a:r>
            <a:endParaRPr/>
          </a:p>
          <a:p>
            <a:pPr marL="0" lvl="0" indent="0" algn="l" rtl="0">
              <a:spcBef>
                <a:spcPts val="360"/>
              </a:spcBef>
              <a:spcAft>
                <a:spcPts val="0"/>
              </a:spcAft>
              <a:buNone/>
            </a:pPr>
            <a:r>
              <a:rPr lang="en" i="1">
                <a:latin typeface="Times New Roman"/>
                <a:ea typeface="Times New Roman"/>
                <a:cs typeface="Times New Roman"/>
                <a:sym typeface="Times New Roman"/>
              </a:rPr>
              <a:t>K . </a:t>
            </a:r>
            <a:r>
              <a:rPr lang="en" i="0">
                <a:latin typeface="Times New Roman"/>
                <a:ea typeface="Times New Roman"/>
                <a:cs typeface="Times New Roman"/>
                <a:sym typeface="Times New Roman"/>
              </a:rPr>
              <a:t>The plaintext block is divided into two halves</a:t>
            </a:r>
            <a:r>
              <a:rPr lang="en" i="1">
                <a:latin typeface="Times New Roman"/>
                <a:ea typeface="Times New Roman"/>
                <a:cs typeface="Times New Roman"/>
                <a:sym typeface="Times New Roman"/>
              </a:rPr>
              <a:t>, L</a:t>
            </a:r>
            <a:r>
              <a:rPr lang="en" i="1" baseline="-25000">
                <a:latin typeface="Times New Roman"/>
                <a:ea typeface="Times New Roman"/>
                <a:cs typeface="Times New Roman"/>
                <a:sym typeface="Times New Roman"/>
              </a:rPr>
              <a:t> 0 </a:t>
            </a:r>
            <a:r>
              <a:rPr lang="en" i="1">
                <a:latin typeface="Times New Roman"/>
                <a:ea typeface="Times New Roman"/>
                <a:cs typeface="Times New Roman"/>
                <a:sym typeface="Times New Roman"/>
              </a:rPr>
              <a:t>and R </a:t>
            </a:r>
            <a:r>
              <a:rPr lang="en" i="1" baseline="-25000">
                <a:latin typeface="Times New Roman"/>
                <a:ea typeface="Times New Roman"/>
                <a:cs typeface="Times New Roman"/>
                <a:sym typeface="Times New Roman"/>
              </a:rPr>
              <a:t>0</a:t>
            </a:r>
            <a:r>
              <a:rPr lang="en" i="1">
                <a:latin typeface="Times New Roman"/>
                <a:ea typeface="Times New Roman"/>
                <a:cs typeface="Times New Roman"/>
                <a:sym typeface="Times New Roman"/>
              </a:rPr>
              <a:t> . </a:t>
            </a:r>
            <a:r>
              <a:rPr lang="en" i="0">
                <a:latin typeface="Times New Roman"/>
                <a:ea typeface="Times New Roman"/>
                <a:cs typeface="Times New Roman"/>
                <a:sym typeface="Times New Roman"/>
              </a:rPr>
              <a:t>The two halves of the</a:t>
            </a:r>
            <a:endParaRPr/>
          </a:p>
          <a:p>
            <a:pPr marL="0" lvl="0" indent="0" algn="l" rtl="0">
              <a:spcBef>
                <a:spcPts val="360"/>
              </a:spcBef>
              <a:spcAft>
                <a:spcPts val="0"/>
              </a:spcAft>
              <a:buNone/>
            </a:pPr>
            <a:r>
              <a:rPr lang="en">
                <a:latin typeface="Times New Roman"/>
                <a:ea typeface="Times New Roman"/>
                <a:cs typeface="Times New Roman"/>
                <a:sym typeface="Times New Roman"/>
              </a:rPr>
              <a:t>data pass through </a:t>
            </a:r>
            <a:r>
              <a:rPr lang="en" i="1">
                <a:latin typeface="Times New Roman"/>
                <a:ea typeface="Times New Roman"/>
                <a:cs typeface="Times New Roman"/>
                <a:sym typeface="Times New Roman"/>
              </a:rPr>
              <a:t>n </a:t>
            </a:r>
            <a:r>
              <a:rPr lang="en" i="0">
                <a:latin typeface="Times New Roman"/>
                <a:ea typeface="Times New Roman"/>
                <a:cs typeface="Times New Roman"/>
                <a:sym typeface="Times New Roman"/>
              </a:rPr>
              <a:t>rounds of processing and then combine to produce the ciphertext</a:t>
            </a:r>
            <a:endParaRPr i="0">
              <a:latin typeface="Times New Roman"/>
              <a:ea typeface="Times New Roman"/>
              <a:cs typeface="Times New Roman"/>
              <a:sym typeface="Times New Roman"/>
            </a:endParaRPr>
          </a:p>
          <a:p>
            <a:pPr marL="0" lvl="0" indent="0" algn="l" rtl="0">
              <a:spcBef>
                <a:spcPts val="1440"/>
              </a:spcBef>
              <a:spcAft>
                <a:spcPts val="0"/>
              </a:spcAft>
              <a:buNone/>
            </a:pPr>
            <a:r>
              <a:rPr lang="en">
                <a:latin typeface="Times New Roman"/>
                <a:ea typeface="Times New Roman"/>
                <a:cs typeface="Times New Roman"/>
                <a:sym typeface="Times New Roman"/>
              </a:rPr>
              <a:t>block. Each round </a:t>
            </a:r>
            <a:r>
              <a:rPr lang="en" i="1">
                <a:latin typeface="Times New Roman"/>
                <a:ea typeface="Times New Roman"/>
                <a:cs typeface="Times New Roman"/>
                <a:sym typeface="Times New Roman"/>
              </a:rPr>
              <a:t>i has as </a:t>
            </a:r>
            <a:r>
              <a:rPr lang="en" sz="4800" i="1">
                <a:latin typeface="Times New Roman"/>
                <a:ea typeface="Times New Roman"/>
                <a:cs typeface="Times New Roman"/>
                <a:sym typeface="Times New Roman"/>
              </a:rPr>
              <a:t>inputs L </a:t>
            </a:r>
            <a:r>
              <a:rPr lang="en" sz="4800" i="1" baseline="-25000">
                <a:latin typeface="Times New Roman"/>
                <a:ea typeface="Times New Roman"/>
                <a:cs typeface="Times New Roman"/>
                <a:sym typeface="Times New Roman"/>
              </a:rPr>
              <a:t>i-1 </a:t>
            </a:r>
            <a:r>
              <a:rPr lang="en" sz="4800" i="1">
                <a:latin typeface="Times New Roman"/>
                <a:ea typeface="Times New Roman"/>
                <a:cs typeface="Times New Roman"/>
                <a:sym typeface="Times New Roman"/>
              </a:rPr>
              <a:t>and </a:t>
            </a:r>
            <a:r>
              <a:rPr lang="en" i="1">
                <a:latin typeface="Times New Roman"/>
                <a:ea typeface="Times New Roman"/>
                <a:cs typeface="Times New Roman"/>
                <a:sym typeface="Times New Roman"/>
              </a:rPr>
              <a:t>R </a:t>
            </a:r>
            <a:r>
              <a:rPr lang="en" i="1" baseline="-25000">
                <a:latin typeface="Times New Roman"/>
                <a:ea typeface="Times New Roman"/>
                <a:cs typeface="Times New Roman"/>
                <a:sym typeface="Times New Roman"/>
              </a:rPr>
              <a:t>i-1</a:t>
            </a:r>
            <a:r>
              <a:rPr lang="en" i="1">
                <a:latin typeface="Times New Roman"/>
                <a:ea typeface="Times New Roman"/>
                <a:cs typeface="Times New Roman"/>
                <a:sym typeface="Times New Roman"/>
              </a:rPr>
              <a:t> , </a:t>
            </a:r>
            <a:r>
              <a:rPr lang="en" i="0">
                <a:latin typeface="Times New Roman"/>
                <a:ea typeface="Times New Roman"/>
                <a:cs typeface="Times New Roman"/>
                <a:sym typeface="Times New Roman"/>
              </a:rPr>
              <a:t>derived from the previous</a:t>
            </a:r>
            <a:endParaRPr/>
          </a:p>
          <a:p>
            <a:pPr marL="0" lvl="0" indent="0" algn="l" rtl="0">
              <a:spcBef>
                <a:spcPts val="360"/>
              </a:spcBef>
              <a:spcAft>
                <a:spcPts val="0"/>
              </a:spcAft>
              <a:buNone/>
            </a:pPr>
            <a:r>
              <a:rPr lang="en">
                <a:latin typeface="Times New Roman"/>
                <a:ea typeface="Times New Roman"/>
                <a:cs typeface="Times New Roman"/>
                <a:sym typeface="Times New Roman"/>
              </a:rPr>
              <a:t>round, as well as a subkey </a:t>
            </a:r>
            <a:r>
              <a:rPr lang="en" i="1">
                <a:latin typeface="Times New Roman"/>
                <a:ea typeface="Times New Roman"/>
                <a:cs typeface="Times New Roman"/>
                <a:sym typeface="Times New Roman"/>
              </a:rPr>
              <a:t>K</a:t>
            </a:r>
            <a:r>
              <a:rPr lang="en" i="1" baseline="-25000">
                <a:latin typeface="Times New Roman"/>
                <a:ea typeface="Times New Roman"/>
                <a:cs typeface="Times New Roman"/>
                <a:sym typeface="Times New Roman"/>
              </a:rPr>
              <a:t>i</a:t>
            </a:r>
            <a:r>
              <a:rPr lang="en" i="1">
                <a:latin typeface="Times New Roman"/>
                <a:ea typeface="Times New Roman"/>
                <a:cs typeface="Times New Roman"/>
                <a:sym typeface="Times New Roman"/>
              </a:rPr>
              <a:t> , </a:t>
            </a:r>
            <a:r>
              <a:rPr lang="en" i="0">
                <a:latin typeface="Times New Roman"/>
                <a:ea typeface="Times New Roman"/>
                <a:cs typeface="Times New Roman"/>
                <a:sym typeface="Times New Roman"/>
              </a:rPr>
              <a:t>derived from the overall </a:t>
            </a:r>
            <a:r>
              <a:rPr lang="en" i="1">
                <a:latin typeface="Times New Roman"/>
                <a:ea typeface="Times New Roman"/>
                <a:cs typeface="Times New Roman"/>
                <a:sym typeface="Times New Roman"/>
              </a:rPr>
              <a:t>K . </a:t>
            </a:r>
            <a:r>
              <a:rPr lang="en" i="0">
                <a:latin typeface="Times New Roman"/>
                <a:ea typeface="Times New Roman"/>
                <a:cs typeface="Times New Roman"/>
                <a:sym typeface="Times New Roman"/>
              </a:rPr>
              <a:t>In general, the subkeys</a:t>
            </a:r>
            <a:endParaRPr i="0">
              <a:latin typeface="Times New Roman"/>
              <a:ea typeface="Times New Roman"/>
              <a:cs typeface="Times New Roman"/>
              <a:sym typeface="Times New Roman"/>
            </a:endParaRPr>
          </a:p>
          <a:p>
            <a:pPr marL="0" lvl="0" indent="0" algn="l" rtl="0">
              <a:spcBef>
                <a:spcPts val="360"/>
              </a:spcBef>
              <a:spcAft>
                <a:spcPts val="0"/>
              </a:spcAft>
              <a:buNone/>
            </a:pPr>
            <a:r>
              <a:rPr lang="en" i="1">
                <a:latin typeface="Times New Roman"/>
                <a:ea typeface="Times New Roman"/>
                <a:cs typeface="Times New Roman"/>
                <a:sym typeface="Times New Roman"/>
              </a:rPr>
              <a:t>K</a:t>
            </a:r>
            <a:r>
              <a:rPr lang="en" i="1" baseline="-25000">
                <a:latin typeface="Times New Roman"/>
                <a:ea typeface="Times New Roman"/>
                <a:cs typeface="Times New Roman"/>
                <a:sym typeface="Times New Roman"/>
              </a:rPr>
              <a:t> i </a:t>
            </a:r>
            <a:r>
              <a:rPr lang="en" i="0">
                <a:latin typeface="Times New Roman"/>
                <a:ea typeface="Times New Roman"/>
                <a:cs typeface="Times New Roman"/>
                <a:sym typeface="Times New Roman"/>
              </a:rPr>
              <a:t>are different from </a:t>
            </a:r>
            <a:r>
              <a:rPr lang="en" i="1">
                <a:latin typeface="Times New Roman"/>
                <a:ea typeface="Times New Roman"/>
                <a:cs typeface="Times New Roman"/>
                <a:sym typeface="Times New Roman"/>
              </a:rPr>
              <a:t>K </a:t>
            </a:r>
            <a:r>
              <a:rPr lang="en" i="0">
                <a:latin typeface="Times New Roman"/>
                <a:ea typeface="Times New Roman"/>
                <a:cs typeface="Times New Roman"/>
                <a:sym typeface="Times New Roman"/>
              </a:rPr>
              <a:t>and from each other and are generated from the key by a</a:t>
            </a:r>
            <a:endParaRPr/>
          </a:p>
          <a:p>
            <a:pPr marL="0" lvl="0" indent="0" algn="l" rtl="0">
              <a:spcBef>
                <a:spcPts val="360"/>
              </a:spcBef>
              <a:spcAft>
                <a:spcPts val="0"/>
              </a:spcAft>
              <a:buNone/>
            </a:pPr>
            <a:r>
              <a:rPr lang="en">
                <a:latin typeface="Times New Roman"/>
                <a:ea typeface="Times New Roman"/>
                <a:cs typeface="Times New Roman"/>
                <a:sym typeface="Times New Roman"/>
              </a:rPr>
              <a:t>subkey generation algorithm.</a:t>
            </a:r>
            <a:endParaRPr/>
          </a:p>
          <a:p>
            <a:pPr marL="0" lvl="0" indent="0" algn="l" rtl="0">
              <a:spcBef>
                <a:spcPts val="360"/>
              </a:spcBef>
              <a:spcAft>
                <a:spcPts val="0"/>
              </a:spcAft>
              <a:buNone/>
            </a:pPr>
            <a:endParaRPr>
              <a:latin typeface="Times New Roman"/>
              <a:ea typeface="Times New Roman"/>
              <a:cs typeface="Times New Roman"/>
              <a:sym typeface="Times New Roman"/>
            </a:endParaRPr>
          </a:p>
          <a:p>
            <a:pPr marL="0" lvl="0" indent="0" algn="l" rtl="0">
              <a:spcBef>
                <a:spcPts val="360"/>
              </a:spcBef>
              <a:spcAft>
                <a:spcPts val="0"/>
              </a:spcAft>
              <a:buNone/>
            </a:pPr>
            <a:r>
              <a:rPr lang="en">
                <a:latin typeface="Times New Roman"/>
                <a:ea typeface="Times New Roman"/>
                <a:cs typeface="Times New Roman"/>
                <a:sym typeface="Times New Roman"/>
              </a:rPr>
              <a:t>All rounds have the same structure. A substitution is performed on the left</a:t>
            </a:r>
            <a:endParaRPr/>
          </a:p>
          <a:p>
            <a:pPr marL="0" lvl="0" indent="0" algn="l" rtl="0">
              <a:spcBef>
                <a:spcPts val="360"/>
              </a:spcBef>
              <a:spcAft>
                <a:spcPts val="0"/>
              </a:spcAft>
              <a:buNone/>
            </a:pPr>
            <a:r>
              <a:rPr lang="en">
                <a:latin typeface="Times New Roman"/>
                <a:ea typeface="Times New Roman"/>
                <a:cs typeface="Times New Roman"/>
                <a:sym typeface="Times New Roman"/>
              </a:rPr>
              <a:t>half of the data. This is done by applying a </a:t>
            </a:r>
            <a:r>
              <a:rPr lang="en" i="1">
                <a:latin typeface="Times New Roman"/>
                <a:ea typeface="Times New Roman"/>
                <a:cs typeface="Times New Roman"/>
                <a:sym typeface="Times New Roman"/>
              </a:rPr>
              <a:t>round function </a:t>
            </a:r>
            <a:r>
              <a:rPr lang="en" i="0">
                <a:latin typeface="Times New Roman"/>
                <a:ea typeface="Times New Roman"/>
                <a:cs typeface="Times New Roman"/>
                <a:sym typeface="Times New Roman"/>
              </a:rPr>
              <a:t>F to the right half of</a:t>
            </a:r>
            <a:endParaRPr/>
          </a:p>
          <a:p>
            <a:pPr marL="0" lvl="0" indent="0" algn="l" rtl="0">
              <a:spcBef>
                <a:spcPts val="360"/>
              </a:spcBef>
              <a:spcAft>
                <a:spcPts val="0"/>
              </a:spcAft>
              <a:buNone/>
            </a:pPr>
            <a:r>
              <a:rPr lang="en">
                <a:latin typeface="Times New Roman"/>
                <a:ea typeface="Times New Roman"/>
                <a:cs typeface="Times New Roman"/>
                <a:sym typeface="Times New Roman"/>
              </a:rPr>
              <a:t>the data and then taking the exclusive-OR (XOR) of the output of that function</a:t>
            </a:r>
            <a:endParaRPr/>
          </a:p>
          <a:p>
            <a:pPr marL="0" lvl="0" indent="0" algn="l" rtl="0">
              <a:spcBef>
                <a:spcPts val="360"/>
              </a:spcBef>
              <a:spcAft>
                <a:spcPts val="0"/>
              </a:spcAft>
              <a:buNone/>
            </a:pPr>
            <a:r>
              <a:rPr lang="en">
                <a:latin typeface="Times New Roman"/>
                <a:ea typeface="Times New Roman"/>
                <a:cs typeface="Times New Roman"/>
                <a:sym typeface="Times New Roman"/>
              </a:rPr>
              <a:t>and the left half of the data. The round function has the same general structure for</a:t>
            </a:r>
            <a:endParaRPr/>
          </a:p>
          <a:p>
            <a:pPr marL="0" lvl="0" indent="0" algn="l" rtl="0">
              <a:spcBef>
                <a:spcPts val="360"/>
              </a:spcBef>
              <a:spcAft>
                <a:spcPts val="0"/>
              </a:spcAft>
              <a:buNone/>
            </a:pPr>
            <a:r>
              <a:rPr lang="en">
                <a:latin typeface="Times New Roman"/>
                <a:ea typeface="Times New Roman"/>
                <a:cs typeface="Times New Roman"/>
                <a:sym typeface="Times New Roman"/>
              </a:rPr>
              <a:t>each round but is parameterized by the round subkey </a:t>
            </a:r>
            <a:r>
              <a:rPr lang="en" i="1">
                <a:latin typeface="Times New Roman"/>
                <a:ea typeface="Times New Roman"/>
                <a:cs typeface="Times New Roman"/>
                <a:sym typeface="Times New Roman"/>
              </a:rPr>
              <a:t>K </a:t>
            </a:r>
            <a:r>
              <a:rPr lang="en" i="1" baseline="-25000">
                <a:latin typeface="Times New Roman"/>
                <a:ea typeface="Times New Roman"/>
                <a:cs typeface="Times New Roman"/>
                <a:sym typeface="Times New Roman"/>
              </a:rPr>
              <a:t>i</a:t>
            </a:r>
            <a:r>
              <a:rPr lang="en" i="1">
                <a:latin typeface="Times New Roman"/>
                <a:ea typeface="Times New Roman"/>
                <a:cs typeface="Times New Roman"/>
                <a:sym typeface="Times New Roman"/>
              </a:rPr>
              <a:t> . </a:t>
            </a:r>
            <a:r>
              <a:rPr lang="en" i="0">
                <a:latin typeface="Times New Roman"/>
                <a:ea typeface="Times New Roman"/>
                <a:cs typeface="Times New Roman"/>
                <a:sym typeface="Times New Roman"/>
              </a:rPr>
              <a:t>Following this substitution,</a:t>
            </a:r>
            <a:endParaRPr/>
          </a:p>
          <a:p>
            <a:pPr marL="0" lvl="0" indent="0" algn="l" rtl="0">
              <a:spcBef>
                <a:spcPts val="360"/>
              </a:spcBef>
              <a:spcAft>
                <a:spcPts val="0"/>
              </a:spcAft>
              <a:buNone/>
            </a:pPr>
            <a:r>
              <a:rPr lang="en">
                <a:latin typeface="Times New Roman"/>
                <a:ea typeface="Times New Roman"/>
                <a:cs typeface="Times New Roman"/>
                <a:sym typeface="Times New Roman"/>
              </a:rPr>
              <a:t>a permutation is performed that consists of the interchange of the two halves</a:t>
            </a:r>
            <a:endParaRPr/>
          </a:p>
          <a:p>
            <a:pPr marL="0" lvl="0" indent="0" algn="l" rtl="0">
              <a:spcBef>
                <a:spcPts val="360"/>
              </a:spcBef>
              <a:spcAft>
                <a:spcPts val="0"/>
              </a:spcAft>
              <a:buNone/>
            </a:pPr>
            <a:r>
              <a:rPr lang="en">
                <a:latin typeface="Times New Roman"/>
                <a:ea typeface="Times New Roman"/>
                <a:cs typeface="Times New Roman"/>
                <a:sym typeface="Times New Roman"/>
              </a:rPr>
              <a:t>of the data.</a:t>
            </a:r>
            <a:endParaRPr/>
          </a:p>
          <a:p>
            <a:pPr marL="0" lvl="0" indent="0" algn="l" rtl="0">
              <a:spcBef>
                <a:spcPts val="36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11be71928f_11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11be71928f_1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111be71928f_2_12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b="0" i="0" u="none" strike="noStrike" cap="none">
                <a:solidFill>
                  <a:schemeClr val="dk1"/>
                </a:solidFill>
                <a:latin typeface="Arial"/>
                <a:ea typeface="Arial"/>
                <a:cs typeface="Arial"/>
                <a:sym typeface="Arial"/>
              </a:rPr>
              <a:t>9</a:t>
            </a:fld>
            <a:endParaRPr sz="1200" b="0" i="0" u="none" strike="noStrike" cap="none">
              <a:solidFill>
                <a:schemeClr val="dk1"/>
              </a:solidFill>
              <a:latin typeface="Arial"/>
              <a:ea typeface="Arial"/>
              <a:cs typeface="Arial"/>
              <a:sym typeface="Arial"/>
            </a:endParaRPr>
          </a:p>
        </p:txBody>
      </p:sp>
      <p:sp>
        <p:nvSpPr>
          <p:cNvPr id="199" name="Google Shape;199;g111be71928f_2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0" name="Google Shape;200;g111be71928f_2_1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latin typeface="Times New Roman"/>
                <a:ea typeface="Times New Roman"/>
                <a:cs typeface="Times New Roman"/>
                <a:sym typeface="Times New Roman"/>
              </a:rPr>
              <a:t>The Feistel structure is a particular example of the more general structure</a:t>
            </a:r>
            <a:endParaRPr/>
          </a:p>
          <a:p>
            <a:pPr marL="0" lvl="0" indent="0" algn="l" rtl="0">
              <a:spcBef>
                <a:spcPts val="360"/>
              </a:spcBef>
              <a:spcAft>
                <a:spcPts val="0"/>
              </a:spcAft>
              <a:buNone/>
            </a:pPr>
            <a:r>
              <a:rPr lang="en">
                <a:latin typeface="Times New Roman"/>
                <a:ea typeface="Times New Roman"/>
                <a:cs typeface="Times New Roman"/>
                <a:sym typeface="Times New Roman"/>
              </a:rPr>
              <a:t>used by all symmetric block ciphers. In general, a symmetric block cipher consists of</a:t>
            </a:r>
            <a:endParaRPr/>
          </a:p>
          <a:p>
            <a:pPr marL="0" lvl="0" indent="0" algn="l" rtl="0">
              <a:spcBef>
                <a:spcPts val="360"/>
              </a:spcBef>
              <a:spcAft>
                <a:spcPts val="0"/>
              </a:spcAft>
              <a:buNone/>
            </a:pPr>
            <a:r>
              <a:rPr lang="en">
                <a:latin typeface="Times New Roman"/>
                <a:ea typeface="Times New Roman"/>
                <a:cs typeface="Times New Roman"/>
                <a:sym typeface="Times New Roman"/>
              </a:rPr>
              <a:t>a sequence of rounds, with each round performing substitutions and permutations</a:t>
            </a:r>
            <a:endParaRPr/>
          </a:p>
          <a:p>
            <a:pPr marL="0" lvl="0" indent="0" algn="l" rtl="0">
              <a:spcBef>
                <a:spcPts val="360"/>
              </a:spcBef>
              <a:spcAft>
                <a:spcPts val="0"/>
              </a:spcAft>
              <a:buNone/>
            </a:pPr>
            <a:r>
              <a:rPr lang="en">
                <a:latin typeface="Times New Roman"/>
                <a:ea typeface="Times New Roman"/>
                <a:cs typeface="Times New Roman"/>
                <a:sym typeface="Times New Roman"/>
              </a:rPr>
              <a:t>conditioned by a secret key value. The exact realization of a symmetric block cipher</a:t>
            </a:r>
            <a:endParaRPr/>
          </a:p>
          <a:p>
            <a:pPr marL="0" lvl="0" indent="0" algn="l" rtl="0">
              <a:spcBef>
                <a:spcPts val="360"/>
              </a:spcBef>
              <a:spcAft>
                <a:spcPts val="0"/>
              </a:spcAft>
              <a:buNone/>
            </a:pPr>
            <a:r>
              <a:rPr lang="en">
                <a:latin typeface="Times New Roman"/>
                <a:ea typeface="Times New Roman"/>
                <a:cs typeface="Times New Roman"/>
                <a:sym typeface="Times New Roman"/>
              </a:rPr>
              <a:t>depends on the choice of the following parameters and design features:</a:t>
            </a:r>
            <a:endParaRPr/>
          </a:p>
          <a:p>
            <a:pPr marL="0" lvl="0" indent="0" algn="l" rtl="0">
              <a:spcBef>
                <a:spcPts val="360"/>
              </a:spcBef>
              <a:spcAft>
                <a:spcPts val="0"/>
              </a:spcAft>
              <a:buNone/>
            </a:pPr>
            <a:endParaRPr>
              <a:latin typeface="Times New Roman"/>
              <a:ea typeface="Times New Roman"/>
              <a:cs typeface="Times New Roman"/>
              <a:sym typeface="Times New Roman"/>
            </a:endParaRPr>
          </a:p>
          <a:p>
            <a:pPr marL="0" lvl="0" indent="0" algn="l" rtl="0">
              <a:spcBef>
                <a:spcPts val="360"/>
              </a:spcBef>
              <a:spcAft>
                <a:spcPts val="0"/>
              </a:spcAft>
              <a:buNone/>
            </a:pPr>
            <a:r>
              <a:rPr lang="en">
                <a:latin typeface="Times New Roman"/>
                <a:ea typeface="Times New Roman"/>
                <a:cs typeface="Times New Roman"/>
                <a:sym typeface="Times New Roman"/>
              </a:rPr>
              <a:t>• </a:t>
            </a:r>
            <a:r>
              <a:rPr lang="en" b="1">
                <a:latin typeface="Times New Roman"/>
                <a:ea typeface="Times New Roman"/>
                <a:cs typeface="Times New Roman"/>
                <a:sym typeface="Times New Roman"/>
              </a:rPr>
              <a:t>Block size: </a:t>
            </a:r>
            <a:r>
              <a:rPr lang="en" b="0">
                <a:latin typeface="Times New Roman"/>
                <a:ea typeface="Times New Roman"/>
                <a:cs typeface="Times New Roman"/>
                <a:sym typeface="Times New Roman"/>
              </a:rPr>
              <a:t>Larger block sizes mean greater security (all other things being</a:t>
            </a:r>
            <a:endParaRPr/>
          </a:p>
          <a:p>
            <a:pPr marL="0" lvl="0" indent="0" algn="l" rtl="0">
              <a:spcBef>
                <a:spcPts val="360"/>
              </a:spcBef>
              <a:spcAft>
                <a:spcPts val="0"/>
              </a:spcAft>
              <a:buNone/>
            </a:pPr>
            <a:r>
              <a:rPr lang="en">
                <a:latin typeface="Times New Roman"/>
                <a:ea typeface="Times New Roman"/>
                <a:cs typeface="Times New Roman"/>
                <a:sym typeface="Times New Roman"/>
              </a:rPr>
              <a:t>equal) but reduced encryption/decryption speed. A block size of 128 bits</a:t>
            </a:r>
            <a:endParaRPr/>
          </a:p>
          <a:p>
            <a:pPr marL="0" lvl="0" indent="0" algn="l" rtl="0">
              <a:spcBef>
                <a:spcPts val="360"/>
              </a:spcBef>
              <a:spcAft>
                <a:spcPts val="0"/>
              </a:spcAft>
              <a:buNone/>
            </a:pPr>
            <a:r>
              <a:rPr lang="en">
                <a:latin typeface="Times New Roman"/>
                <a:ea typeface="Times New Roman"/>
                <a:cs typeface="Times New Roman"/>
                <a:sym typeface="Times New Roman"/>
              </a:rPr>
              <a:t>is a reasonable tradeoff and is nearly universal among recent block cipher</a:t>
            </a:r>
            <a:endParaRPr/>
          </a:p>
          <a:p>
            <a:pPr marL="0" lvl="0" indent="0" algn="l" rtl="0">
              <a:spcBef>
                <a:spcPts val="360"/>
              </a:spcBef>
              <a:spcAft>
                <a:spcPts val="0"/>
              </a:spcAft>
              <a:buNone/>
            </a:pPr>
            <a:r>
              <a:rPr lang="en">
                <a:latin typeface="Times New Roman"/>
                <a:ea typeface="Times New Roman"/>
                <a:cs typeface="Times New Roman"/>
                <a:sym typeface="Times New Roman"/>
              </a:rPr>
              <a:t>designs.</a:t>
            </a:r>
            <a:endParaRPr/>
          </a:p>
          <a:p>
            <a:pPr marL="0" lvl="0" indent="0" algn="l" rtl="0">
              <a:spcBef>
                <a:spcPts val="360"/>
              </a:spcBef>
              <a:spcAft>
                <a:spcPts val="0"/>
              </a:spcAft>
              <a:buNone/>
            </a:pPr>
            <a:endParaRPr>
              <a:latin typeface="Times New Roman"/>
              <a:ea typeface="Times New Roman"/>
              <a:cs typeface="Times New Roman"/>
              <a:sym typeface="Times New Roman"/>
            </a:endParaRPr>
          </a:p>
          <a:p>
            <a:pPr marL="0" lvl="0" indent="0" algn="l" rtl="0">
              <a:spcBef>
                <a:spcPts val="360"/>
              </a:spcBef>
              <a:spcAft>
                <a:spcPts val="0"/>
              </a:spcAft>
              <a:buNone/>
            </a:pPr>
            <a:r>
              <a:rPr lang="en">
                <a:latin typeface="Times New Roman"/>
                <a:ea typeface="Times New Roman"/>
                <a:cs typeface="Times New Roman"/>
                <a:sym typeface="Times New Roman"/>
              </a:rPr>
              <a:t>• </a:t>
            </a:r>
            <a:r>
              <a:rPr lang="en" b="1">
                <a:latin typeface="Times New Roman"/>
                <a:ea typeface="Times New Roman"/>
                <a:cs typeface="Times New Roman"/>
                <a:sym typeface="Times New Roman"/>
              </a:rPr>
              <a:t>Key size: </a:t>
            </a:r>
            <a:r>
              <a:rPr lang="en" b="0">
                <a:latin typeface="Times New Roman"/>
                <a:ea typeface="Times New Roman"/>
                <a:cs typeface="Times New Roman"/>
                <a:sym typeface="Times New Roman"/>
              </a:rPr>
              <a:t>Larger key size means greater security but may decrease encryption/</a:t>
            </a:r>
            <a:endParaRPr/>
          </a:p>
          <a:p>
            <a:pPr marL="0" lvl="0" indent="0" algn="l" rtl="0">
              <a:spcBef>
                <a:spcPts val="360"/>
              </a:spcBef>
              <a:spcAft>
                <a:spcPts val="0"/>
              </a:spcAft>
              <a:buNone/>
            </a:pPr>
            <a:r>
              <a:rPr lang="en">
                <a:latin typeface="Times New Roman"/>
                <a:ea typeface="Times New Roman"/>
                <a:cs typeface="Times New Roman"/>
                <a:sym typeface="Times New Roman"/>
              </a:rPr>
              <a:t>decryption speed. The most common key length in modern algorithms is</a:t>
            </a:r>
            <a:endParaRPr/>
          </a:p>
          <a:p>
            <a:pPr marL="0" lvl="0" indent="0" algn="l" rtl="0">
              <a:spcBef>
                <a:spcPts val="360"/>
              </a:spcBef>
              <a:spcAft>
                <a:spcPts val="0"/>
              </a:spcAft>
              <a:buNone/>
            </a:pPr>
            <a:r>
              <a:rPr lang="en">
                <a:latin typeface="Times New Roman"/>
                <a:ea typeface="Times New Roman"/>
                <a:cs typeface="Times New Roman"/>
                <a:sym typeface="Times New Roman"/>
              </a:rPr>
              <a:t>128 bits.</a:t>
            </a:r>
            <a:endParaRPr/>
          </a:p>
          <a:p>
            <a:pPr marL="0" lvl="0" indent="0" algn="l" rtl="0">
              <a:spcBef>
                <a:spcPts val="360"/>
              </a:spcBef>
              <a:spcAft>
                <a:spcPts val="0"/>
              </a:spcAft>
              <a:buNone/>
            </a:pPr>
            <a:endParaRPr>
              <a:latin typeface="Times New Roman"/>
              <a:ea typeface="Times New Roman"/>
              <a:cs typeface="Times New Roman"/>
              <a:sym typeface="Times New Roman"/>
            </a:endParaRPr>
          </a:p>
          <a:p>
            <a:pPr marL="0" lvl="0" indent="0" algn="l" rtl="0">
              <a:spcBef>
                <a:spcPts val="360"/>
              </a:spcBef>
              <a:spcAft>
                <a:spcPts val="0"/>
              </a:spcAft>
              <a:buNone/>
            </a:pPr>
            <a:r>
              <a:rPr lang="en">
                <a:latin typeface="Times New Roman"/>
                <a:ea typeface="Times New Roman"/>
                <a:cs typeface="Times New Roman"/>
                <a:sym typeface="Times New Roman"/>
              </a:rPr>
              <a:t>• </a:t>
            </a:r>
            <a:r>
              <a:rPr lang="en" b="1">
                <a:latin typeface="Times New Roman"/>
                <a:ea typeface="Times New Roman"/>
                <a:cs typeface="Times New Roman"/>
                <a:sym typeface="Times New Roman"/>
              </a:rPr>
              <a:t>Number of rounds: </a:t>
            </a:r>
            <a:r>
              <a:rPr lang="en" b="0">
                <a:latin typeface="Times New Roman"/>
                <a:ea typeface="Times New Roman"/>
                <a:cs typeface="Times New Roman"/>
                <a:sym typeface="Times New Roman"/>
              </a:rPr>
              <a:t>The essence of a symmetric block cipher is that a single</a:t>
            </a:r>
            <a:endParaRPr/>
          </a:p>
          <a:p>
            <a:pPr marL="0" lvl="0" indent="0" algn="l" rtl="0">
              <a:spcBef>
                <a:spcPts val="360"/>
              </a:spcBef>
              <a:spcAft>
                <a:spcPts val="0"/>
              </a:spcAft>
              <a:buNone/>
            </a:pPr>
            <a:r>
              <a:rPr lang="en">
                <a:latin typeface="Times New Roman"/>
                <a:ea typeface="Times New Roman"/>
                <a:cs typeface="Times New Roman"/>
                <a:sym typeface="Times New Roman"/>
              </a:rPr>
              <a:t>round offers inadequate security but that multiple rounds offer increasing</a:t>
            </a:r>
            <a:endParaRPr/>
          </a:p>
          <a:p>
            <a:pPr marL="0" lvl="0" indent="0" algn="l" rtl="0">
              <a:spcBef>
                <a:spcPts val="360"/>
              </a:spcBef>
              <a:spcAft>
                <a:spcPts val="0"/>
              </a:spcAft>
              <a:buNone/>
            </a:pPr>
            <a:r>
              <a:rPr lang="en">
                <a:latin typeface="Times New Roman"/>
                <a:ea typeface="Times New Roman"/>
                <a:cs typeface="Times New Roman"/>
                <a:sym typeface="Times New Roman"/>
              </a:rPr>
              <a:t>security. A typical size is 16 rounds.</a:t>
            </a:r>
            <a:endParaRPr/>
          </a:p>
          <a:p>
            <a:pPr marL="0" lvl="0" indent="0" algn="l" rtl="0">
              <a:spcBef>
                <a:spcPts val="360"/>
              </a:spcBef>
              <a:spcAft>
                <a:spcPts val="0"/>
              </a:spcAft>
              <a:buNone/>
            </a:pPr>
            <a:endParaRPr>
              <a:latin typeface="Times New Roman"/>
              <a:ea typeface="Times New Roman"/>
              <a:cs typeface="Times New Roman"/>
              <a:sym typeface="Times New Roman"/>
            </a:endParaRPr>
          </a:p>
          <a:p>
            <a:pPr marL="0" lvl="0" indent="0" algn="l" rtl="0">
              <a:spcBef>
                <a:spcPts val="360"/>
              </a:spcBef>
              <a:spcAft>
                <a:spcPts val="0"/>
              </a:spcAft>
              <a:buNone/>
            </a:pPr>
            <a:r>
              <a:rPr lang="en">
                <a:latin typeface="Times New Roman"/>
                <a:ea typeface="Times New Roman"/>
                <a:cs typeface="Times New Roman"/>
                <a:sym typeface="Times New Roman"/>
              </a:rPr>
              <a:t>• </a:t>
            </a:r>
            <a:r>
              <a:rPr lang="en" b="1">
                <a:latin typeface="Times New Roman"/>
                <a:ea typeface="Times New Roman"/>
                <a:cs typeface="Times New Roman"/>
                <a:sym typeface="Times New Roman"/>
              </a:rPr>
              <a:t>Subkey generation algorithm : </a:t>
            </a:r>
            <a:r>
              <a:rPr lang="en" b="0">
                <a:latin typeface="Times New Roman"/>
                <a:ea typeface="Times New Roman"/>
                <a:cs typeface="Times New Roman"/>
                <a:sym typeface="Times New Roman"/>
              </a:rPr>
              <a:t>Greater complexity in this algorithm should</a:t>
            </a:r>
            <a:endParaRPr/>
          </a:p>
          <a:p>
            <a:pPr marL="0" lvl="0" indent="0" algn="l" rtl="0">
              <a:spcBef>
                <a:spcPts val="360"/>
              </a:spcBef>
              <a:spcAft>
                <a:spcPts val="0"/>
              </a:spcAft>
              <a:buNone/>
            </a:pPr>
            <a:r>
              <a:rPr lang="en">
                <a:latin typeface="Times New Roman"/>
                <a:ea typeface="Times New Roman"/>
                <a:cs typeface="Times New Roman"/>
                <a:sym typeface="Times New Roman"/>
              </a:rPr>
              <a:t>lead to greater difficulty of cryptanalysis.</a:t>
            </a:r>
            <a:endParaRPr/>
          </a:p>
          <a:p>
            <a:pPr marL="0" lvl="0" indent="0" algn="l" rtl="0">
              <a:spcBef>
                <a:spcPts val="360"/>
              </a:spcBef>
              <a:spcAft>
                <a:spcPts val="0"/>
              </a:spcAft>
              <a:buNone/>
            </a:pPr>
            <a:endParaRPr>
              <a:latin typeface="Times New Roman"/>
              <a:ea typeface="Times New Roman"/>
              <a:cs typeface="Times New Roman"/>
              <a:sym typeface="Times New Roman"/>
            </a:endParaRPr>
          </a:p>
          <a:p>
            <a:pPr marL="0" lvl="0" indent="0" algn="l" rtl="0">
              <a:spcBef>
                <a:spcPts val="360"/>
              </a:spcBef>
              <a:spcAft>
                <a:spcPts val="0"/>
              </a:spcAft>
              <a:buNone/>
            </a:pPr>
            <a:r>
              <a:rPr lang="en">
                <a:latin typeface="Times New Roman"/>
                <a:ea typeface="Times New Roman"/>
                <a:cs typeface="Times New Roman"/>
                <a:sym typeface="Times New Roman"/>
              </a:rPr>
              <a:t>• </a:t>
            </a:r>
            <a:r>
              <a:rPr lang="en" b="1">
                <a:latin typeface="Times New Roman"/>
                <a:ea typeface="Times New Roman"/>
                <a:cs typeface="Times New Roman"/>
                <a:sym typeface="Times New Roman"/>
              </a:rPr>
              <a:t>Round function: </a:t>
            </a:r>
            <a:r>
              <a:rPr lang="en" b="0">
                <a:latin typeface="Times New Roman"/>
                <a:ea typeface="Times New Roman"/>
                <a:cs typeface="Times New Roman"/>
                <a:sym typeface="Times New Roman"/>
              </a:rPr>
              <a:t>Again, greater complexity generally means greater resistance</a:t>
            </a:r>
            <a:endParaRPr/>
          </a:p>
          <a:p>
            <a:pPr marL="0" lvl="0" indent="0" algn="l" rtl="0">
              <a:spcBef>
                <a:spcPts val="360"/>
              </a:spcBef>
              <a:spcAft>
                <a:spcPts val="0"/>
              </a:spcAft>
              <a:buNone/>
            </a:pPr>
            <a:r>
              <a:rPr lang="en" b="0">
                <a:latin typeface="Times New Roman"/>
                <a:ea typeface="Times New Roman"/>
                <a:cs typeface="Times New Roman"/>
                <a:sym typeface="Times New Roman"/>
              </a:rPr>
              <a:t>to cryptanalysis.</a:t>
            </a:r>
            <a:endParaRPr/>
          </a:p>
          <a:p>
            <a:pPr marL="0" lvl="0" indent="0" algn="l" rtl="0">
              <a:spcBef>
                <a:spcPts val="360"/>
              </a:spcBef>
              <a:spcAft>
                <a:spcPts val="0"/>
              </a:spcAft>
              <a:buNone/>
            </a:pPr>
            <a:endParaRPr>
              <a:latin typeface="Times New Roman"/>
              <a:ea typeface="Times New Roman"/>
              <a:cs typeface="Times New Roman"/>
              <a:sym typeface="Times New Roman"/>
            </a:endParaRPr>
          </a:p>
          <a:p>
            <a:pPr marL="0" lvl="0" indent="0" algn="l" rtl="0">
              <a:spcBef>
                <a:spcPts val="360"/>
              </a:spcBef>
              <a:spcAft>
                <a:spcPts val="0"/>
              </a:spcAft>
              <a:buNone/>
            </a:pPr>
            <a:r>
              <a:rPr lang="en">
                <a:latin typeface="Times New Roman"/>
                <a:ea typeface="Times New Roman"/>
                <a:cs typeface="Times New Roman"/>
                <a:sym typeface="Times New Roman"/>
              </a:rPr>
              <a:t>There are two other considerations in the design of a symmetric block cipher:</a:t>
            </a:r>
            <a:endParaRPr/>
          </a:p>
          <a:p>
            <a:pPr marL="0" lvl="0" indent="0" algn="l" rtl="0">
              <a:spcBef>
                <a:spcPts val="360"/>
              </a:spcBef>
              <a:spcAft>
                <a:spcPts val="0"/>
              </a:spcAft>
              <a:buNone/>
            </a:pPr>
            <a:endParaRPr>
              <a:latin typeface="Times New Roman"/>
              <a:ea typeface="Times New Roman"/>
              <a:cs typeface="Times New Roman"/>
              <a:sym typeface="Times New Roman"/>
            </a:endParaRPr>
          </a:p>
          <a:p>
            <a:pPr marL="0" lvl="0" indent="0" algn="l" rtl="0">
              <a:spcBef>
                <a:spcPts val="360"/>
              </a:spcBef>
              <a:spcAft>
                <a:spcPts val="0"/>
              </a:spcAft>
              <a:buNone/>
            </a:pPr>
            <a:r>
              <a:rPr lang="en">
                <a:latin typeface="Times New Roman"/>
                <a:ea typeface="Times New Roman"/>
                <a:cs typeface="Times New Roman"/>
                <a:sym typeface="Times New Roman"/>
              </a:rPr>
              <a:t>• </a:t>
            </a:r>
            <a:r>
              <a:rPr lang="en" b="1">
                <a:latin typeface="Times New Roman"/>
                <a:ea typeface="Times New Roman"/>
                <a:cs typeface="Times New Roman"/>
                <a:sym typeface="Times New Roman"/>
              </a:rPr>
              <a:t>Fast software encryption/decryption</a:t>
            </a:r>
            <a:r>
              <a:rPr lang="en" b="0">
                <a:latin typeface="Times New Roman"/>
                <a:ea typeface="Times New Roman"/>
                <a:cs typeface="Times New Roman"/>
                <a:sym typeface="Times New Roman"/>
              </a:rPr>
              <a:t>: In many cases, encryption is embedded in</a:t>
            </a:r>
            <a:endParaRPr/>
          </a:p>
          <a:p>
            <a:pPr marL="0" lvl="0" indent="0" algn="l" rtl="0">
              <a:spcBef>
                <a:spcPts val="360"/>
              </a:spcBef>
              <a:spcAft>
                <a:spcPts val="0"/>
              </a:spcAft>
              <a:buNone/>
            </a:pPr>
            <a:r>
              <a:rPr lang="en">
                <a:latin typeface="Times New Roman"/>
                <a:ea typeface="Times New Roman"/>
                <a:cs typeface="Times New Roman"/>
                <a:sym typeface="Times New Roman"/>
              </a:rPr>
              <a:t>applications or utility functions in such a way as to preclude a hardware implementation.</a:t>
            </a:r>
            <a:endParaRPr/>
          </a:p>
          <a:p>
            <a:pPr marL="0" lvl="0" indent="0" algn="l" rtl="0">
              <a:spcBef>
                <a:spcPts val="360"/>
              </a:spcBef>
              <a:spcAft>
                <a:spcPts val="0"/>
              </a:spcAft>
              <a:buNone/>
            </a:pPr>
            <a:r>
              <a:rPr lang="en">
                <a:latin typeface="Times New Roman"/>
                <a:ea typeface="Times New Roman"/>
                <a:cs typeface="Times New Roman"/>
                <a:sym typeface="Times New Roman"/>
              </a:rPr>
              <a:t>Accordingly, the speed of execution of the algorithm becomes a</a:t>
            </a:r>
            <a:endParaRPr/>
          </a:p>
          <a:p>
            <a:pPr marL="0" lvl="0" indent="0" algn="l" rtl="0">
              <a:spcBef>
                <a:spcPts val="360"/>
              </a:spcBef>
              <a:spcAft>
                <a:spcPts val="0"/>
              </a:spcAft>
              <a:buNone/>
            </a:pPr>
            <a:r>
              <a:rPr lang="en">
                <a:latin typeface="Times New Roman"/>
                <a:ea typeface="Times New Roman"/>
                <a:cs typeface="Times New Roman"/>
                <a:sym typeface="Times New Roman"/>
              </a:rPr>
              <a:t>concern.</a:t>
            </a:r>
            <a:endParaRPr/>
          </a:p>
          <a:p>
            <a:pPr marL="0" lvl="0" indent="0" algn="l" rtl="0">
              <a:spcBef>
                <a:spcPts val="360"/>
              </a:spcBef>
              <a:spcAft>
                <a:spcPts val="0"/>
              </a:spcAft>
              <a:buNone/>
            </a:pPr>
            <a:endParaRPr>
              <a:latin typeface="Times New Roman"/>
              <a:ea typeface="Times New Roman"/>
              <a:cs typeface="Times New Roman"/>
              <a:sym typeface="Times New Roman"/>
            </a:endParaRPr>
          </a:p>
          <a:p>
            <a:pPr marL="0" lvl="0" indent="0" algn="l" rtl="0">
              <a:spcBef>
                <a:spcPts val="360"/>
              </a:spcBef>
              <a:spcAft>
                <a:spcPts val="0"/>
              </a:spcAft>
              <a:buNone/>
            </a:pPr>
            <a:r>
              <a:rPr lang="en">
                <a:latin typeface="Times New Roman"/>
                <a:ea typeface="Times New Roman"/>
                <a:cs typeface="Times New Roman"/>
                <a:sym typeface="Times New Roman"/>
              </a:rPr>
              <a:t>• </a:t>
            </a:r>
            <a:r>
              <a:rPr lang="en" b="1">
                <a:latin typeface="Times New Roman"/>
                <a:ea typeface="Times New Roman"/>
                <a:cs typeface="Times New Roman"/>
                <a:sym typeface="Times New Roman"/>
              </a:rPr>
              <a:t>Ease of analysis: </a:t>
            </a:r>
            <a:r>
              <a:rPr lang="en" b="0">
                <a:latin typeface="Times New Roman"/>
                <a:ea typeface="Times New Roman"/>
                <a:cs typeface="Times New Roman"/>
                <a:sym typeface="Times New Roman"/>
              </a:rPr>
              <a:t>Although we would like to make our algorithm as difficult as</a:t>
            </a:r>
            <a:endParaRPr/>
          </a:p>
          <a:p>
            <a:pPr marL="0" lvl="0" indent="0" algn="l" rtl="0">
              <a:spcBef>
                <a:spcPts val="360"/>
              </a:spcBef>
              <a:spcAft>
                <a:spcPts val="0"/>
              </a:spcAft>
              <a:buNone/>
            </a:pPr>
            <a:r>
              <a:rPr lang="en">
                <a:latin typeface="Times New Roman"/>
                <a:ea typeface="Times New Roman"/>
                <a:cs typeface="Times New Roman"/>
                <a:sym typeface="Times New Roman"/>
              </a:rPr>
              <a:t>possible to cryptanalyze, there is great benefit in making the algorithm easy to</a:t>
            </a:r>
            <a:endParaRPr/>
          </a:p>
          <a:p>
            <a:pPr marL="0" lvl="0" indent="0" algn="l" rtl="0">
              <a:spcBef>
                <a:spcPts val="360"/>
              </a:spcBef>
              <a:spcAft>
                <a:spcPts val="0"/>
              </a:spcAft>
              <a:buNone/>
            </a:pPr>
            <a:r>
              <a:rPr lang="en">
                <a:latin typeface="Times New Roman"/>
                <a:ea typeface="Times New Roman"/>
                <a:cs typeface="Times New Roman"/>
                <a:sym typeface="Times New Roman"/>
              </a:rPr>
              <a:t>analyze. That is, if the algorithm can be concisely and clearly explained, it is</a:t>
            </a:r>
            <a:endParaRPr/>
          </a:p>
          <a:p>
            <a:pPr marL="0" lvl="0" indent="0" algn="l" rtl="0">
              <a:spcBef>
                <a:spcPts val="360"/>
              </a:spcBef>
              <a:spcAft>
                <a:spcPts val="0"/>
              </a:spcAft>
              <a:buNone/>
            </a:pPr>
            <a:r>
              <a:rPr lang="en">
                <a:latin typeface="Times New Roman"/>
                <a:ea typeface="Times New Roman"/>
                <a:cs typeface="Times New Roman"/>
                <a:sym typeface="Times New Roman"/>
              </a:rPr>
              <a:t>easier to analyze that algorithm for cryptanalytic vulnerabilities and therefore</a:t>
            </a:r>
            <a:endParaRPr/>
          </a:p>
          <a:p>
            <a:pPr marL="0" lvl="0" indent="0" algn="l" rtl="0">
              <a:spcBef>
                <a:spcPts val="360"/>
              </a:spcBef>
              <a:spcAft>
                <a:spcPts val="0"/>
              </a:spcAft>
              <a:buNone/>
            </a:pPr>
            <a:r>
              <a:rPr lang="en">
                <a:latin typeface="Times New Roman"/>
                <a:ea typeface="Times New Roman"/>
                <a:cs typeface="Times New Roman"/>
                <a:sym typeface="Times New Roman"/>
              </a:rPr>
              <a:t>develop a higher level of assurance as to its strength. DES, for example, does</a:t>
            </a:r>
            <a:endParaRPr/>
          </a:p>
          <a:p>
            <a:pPr marL="0" lvl="0" indent="0" algn="l" rtl="0">
              <a:spcBef>
                <a:spcPts val="360"/>
              </a:spcBef>
              <a:spcAft>
                <a:spcPts val="0"/>
              </a:spcAft>
              <a:buNone/>
            </a:pPr>
            <a:r>
              <a:rPr lang="en">
                <a:latin typeface="Times New Roman"/>
                <a:ea typeface="Times New Roman"/>
                <a:cs typeface="Times New Roman"/>
                <a:sym typeface="Times New Roman"/>
              </a:rPr>
              <a:t>not have an easily analyzed functionality.</a:t>
            </a:r>
            <a:endParaRPr/>
          </a:p>
          <a:p>
            <a:pPr marL="0" lvl="0" indent="0" algn="l" rtl="0">
              <a:spcBef>
                <a:spcPts val="360"/>
              </a:spcBef>
              <a:spcAft>
                <a:spcPts val="0"/>
              </a:spcAft>
              <a:buNone/>
            </a:pPr>
            <a:endParaRPr>
              <a:latin typeface="Times New Roman"/>
              <a:ea typeface="Times New Roman"/>
              <a:cs typeface="Times New Roman"/>
              <a:sym typeface="Times New Roman"/>
            </a:endParaRPr>
          </a:p>
          <a:p>
            <a:pPr marL="0" lvl="0" indent="0" algn="l" rtl="0">
              <a:spcBef>
                <a:spcPts val="360"/>
              </a:spcBef>
              <a:spcAft>
                <a:spcPts val="0"/>
              </a:spcAft>
              <a:buNone/>
            </a:pPr>
            <a:r>
              <a:rPr lang="en">
                <a:latin typeface="Times New Roman"/>
                <a:ea typeface="Times New Roman"/>
                <a:cs typeface="Times New Roman"/>
                <a:sym typeface="Times New Roman"/>
              </a:rPr>
              <a:t>Decryption with a symmetric block cipher is essentially the same as the</a:t>
            </a:r>
            <a:endParaRPr/>
          </a:p>
          <a:p>
            <a:pPr marL="0" lvl="0" indent="0" algn="l" rtl="0">
              <a:spcBef>
                <a:spcPts val="360"/>
              </a:spcBef>
              <a:spcAft>
                <a:spcPts val="0"/>
              </a:spcAft>
              <a:buNone/>
            </a:pPr>
            <a:r>
              <a:rPr lang="en">
                <a:latin typeface="Times New Roman"/>
                <a:ea typeface="Times New Roman"/>
                <a:cs typeface="Times New Roman"/>
                <a:sym typeface="Times New Roman"/>
              </a:rPr>
              <a:t>encryption process. The rule is as follows: Use the ciphertext as input to the</a:t>
            </a:r>
            <a:endParaRPr/>
          </a:p>
          <a:p>
            <a:pPr marL="0" lvl="0" indent="0" algn="l" rtl="0">
              <a:spcBef>
                <a:spcPts val="360"/>
              </a:spcBef>
              <a:spcAft>
                <a:spcPts val="0"/>
              </a:spcAft>
              <a:buNone/>
            </a:pPr>
            <a:r>
              <a:rPr lang="en">
                <a:latin typeface="Times New Roman"/>
                <a:ea typeface="Times New Roman"/>
                <a:cs typeface="Times New Roman"/>
                <a:sym typeface="Times New Roman"/>
              </a:rPr>
              <a:t>algorithm, but use the subkeys </a:t>
            </a:r>
            <a:r>
              <a:rPr lang="en" i="1">
                <a:latin typeface="Times New Roman"/>
                <a:ea typeface="Times New Roman"/>
                <a:cs typeface="Times New Roman"/>
                <a:sym typeface="Times New Roman"/>
              </a:rPr>
              <a:t>K </a:t>
            </a:r>
            <a:r>
              <a:rPr lang="en" i="1" baseline="-25000">
                <a:latin typeface="Times New Roman"/>
                <a:ea typeface="Times New Roman"/>
                <a:cs typeface="Times New Roman"/>
                <a:sym typeface="Times New Roman"/>
              </a:rPr>
              <a:t>i</a:t>
            </a:r>
            <a:r>
              <a:rPr lang="en" i="1">
                <a:latin typeface="Times New Roman"/>
                <a:ea typeface="Times New Roman"/>
                <a:cs typeface="Times New Roman"/>
                <a:sym typeface="Times New Roman"/>
              </a:rPr>
              <a:t> </a:t>
            </a:r>
            <a:r>
              <a:rPr lang="en" i="0">
                <a:latin typeface="Times New Roman"/>
                <a:ea typeface="Times New Roman"/>
                <a:cs typeface="Times New Roman"/>
                <a:sym typeface="Times New Roman"/>
              </a:rPr>
              <a:t>in reverse order</a:t>
            </a:r>
            <a:r>
              <a:rPr lang="en" i="1">
                <a:latin typeface="Times New Roman"/>
                <a:ea typeface="Times New Roman"/>
                <a:cs typeface="Times New Roman"/>
                <a:sym typeface="Times New Roman"/>
              </a:rPr>
              <a:t>. That is, use K </a:t>
            </a:r>
            <a:r>
              <a:rPr lang="en" i="1" baseline="-25000">
                <a:latin typeface="Times New Roman"/>
                <a:ea typeface="Times New Roman"/>
                <a:cs typeface="Times New Roman"/>
                <a:sym typeface="Times New Roman"/>
              </a:rPr>
              <a:t>n</a:t>
            </a:r>
            <a:r>
              <a:rPr lang="en" i="1">
                <a:latin typeface="Times New Roman"/>
                <a:ea typeface="Times New Roman"/>
                <a:cs typeface="Times New Roman"/>
                <a:sym typeface="Times New Roman"/>
              </a:rPr>
              <a:t> </a:t>
            </a:r>
            <a:r>
              <a:rPr lang="en" i="0">
                <a:latin typeface="Times New Roman"/>
                <a:ea typeface="Times New Roman"/>
                <a:cs typeface="Times New Roman"/>
                <a:sym typeface="Times New Roman"/>
              </a:rPr>
              <a:t>in the first round,</a:t>
            </a:r>
            <a:endParaRPr/>
          </a:p>
          <a:p>
            <a:pPr marL="0" lvl="0" indent="0" algn="l" rtl="0">
              <a:spcBef>
                <a:spcPts val="360"/>
              </a:spcBef>
              <a:spcAft>
                <a:spcPts val="0"/>
              </a:spcAft>
              <a:buNone/>
            </a:pPr>
            <a:r>
              <a:rPr lang="en" i="1">
                <a:latin typeface="Times New Roman"/>
                <a:ea typeface="Times New Roman"/>
                <a:cs typeface="Times New Roman"/>
                <a:sym typeface="Times New Roman"/>
              </a:rPr>
              <a:t>K </a:t>
            </a:r>
            <a:r>
              <a:rPr lang="en" i="1" baseline="-25000">
                <a:latin typeface="Times New Roman"/>
                <a:ea typeface="Times New Roman"/>
                <a:cs typeface="Times New Roman"/>
                <a:sym typeface="Times New Roman"/>
              </a:rPr>
              <a:t>n-1 </a:t>
            </a:r>
            <a:r>
              <a:rPr lang="en" i="0">
                <a:latin typeface="Times New Roman"/>
                <a:ea typeface="Times New Roman"/>
                <a:cs typeface="Times New Roman"/>
                <a:sym typeface="Times New Roman"/>
              </a:rPr>
              <a:t>in the second round, and so on until </a:t>
            </a:r>
            <a:r>
              <a:rPr lang="en" i="1">
                <a:latin typeface="Times New Roman"/>
                <a:ea typeface="Times New Roman"/>
                <a:cs typeface="Times New Roman"/>
                <a:sym typeface="Times New Roman"/>
              </a:rPr>
              <a:t>K </a:t>
            </a:r>
            <a:r>
              <a:rPr lang="en" i="1" baseline="-25000">
                <a:latin typeface="Times New Roman"/>
                <a:ea typeface="Times New Roman"/>
                <a:cs typeface="Times New Roman"/>
                <a:sym typeface="Times New Roman"/>
              </a:rPr>
              <a:t>1</a:t>
            </a:r>
            <a:r>
              <a:rPr lang="en" i="1">
                <a:latin typeface="Times New Roman"/>
                <a:ea typeface="Times New Roman"/>
                <a:cs typeface="Times New Roman"/>
                <a:sym typeface="Times New Roman"/>
              </a:rPr>
              <a:t> </a:t>
            </a:r>
            <a:r>
              <a:rPr lang="en" i="0">
                <a:latin typeface="Times New Roman"/>
                <a:ea typeface="Times New Roman"/>
                <a:cs typeface="Times New Roman"/>
                <a:sym typeface="Times New Roman"/>
              </a:rPr>
              <a:t>is used in the last round. This is a nice</a:t>
            </a:r>
            <a:endParaRPr/>
          </a:p>
          <a:p>
            <a:pPr marL="0" lvl="0" indent="0" algn="l" rtl="0">
              <a:spcBef>
                <a:spcPts val="360"/>
              </a:spcBef>
              <a:spcAft>
                <a:spcPts val="0"/>
              </a:spcAft>
              <a:buNone/>
            </a:pPr>
            <a:r>
              <a:rPr lang="en">
                <a:latin typeface="Times New Roman"/>
                <a:ea typeface="Times New Roman"/>
                <a:cs typeface="Times New Roman"/>
                <a:sym typeface="Times New Roman"/>
              </a:rPr>
              <a:t>feature because it means we need not implement two different algorithms, one for</a:t>
            </a:r>
            <a:endParaRPr/>
          </a:p>
          <a:p>
            <a:pPr marL="0" lvl="0" indent="0" algn="l" rtl="0">
              <a:spcBef>
                <a:spcPts val="360"/>
              </a:spcBef>
              <a:spcAft>
                <a:spcPts val="0"/>
              </a:spcAft>
              <a:buNone/>
            </a:pPr>
            <a:r>
              <a:rPr lang="en">
                <a:latin typeface="Times New Roman"/>
                <a:ea typeface="Times New Roman"/>
                <a:cs typeface="Times New Roman"/>
                <a:sym typeface="Times New Roman"/>
              </a:rPr>
              <a:t>encryption and one for decryption.</a:t>
            </a:r>
            <a:endParaRPr/>
          </a:p>
          <a:p>
            <a:pPr marL="0" lvl="0" indent="0" algn="l" rtl="0">
              <a:spcBef>
                <a:spcPts val="36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58"/>
        <p:cNvGrpSpPr/>
        <p:nvPr/>
      </p:nvGrpSpPr>
      <p:grpSpPr>
        <a:xfrm>
          <a:off x="0" y="0"/>
          <a:ext cx="0" cy="0"/>
          <a:chOff x="0" y="0"/>
          <a:chExt cx="0" cy="0"/>
        </a:xfrm>
      </p:grpSpPr>
      <p:sp>
        <p:nvSpPr>
          <p:cNvPr id="59" name="Google Shape;59;p14"/>
          <p:cNvSpPr txBox="1">
            <a:spLocks noGrp="1"/>
          </p:cNvSpPr>
          <p:nvPr>
            <p:ph type="dt" idx="10"/>
          </p:nvPr>
        </p:nvSpPr>
        <p:spPr>
          <a:xfrm>
            <a:off x="6363347" y="4767263"/>
            <a:ext cx="2085975" cy="273844"/>
          </a:xfrm>
          <a:prstGeom prst="rect">
            <a:avLst/>
          </a:prstGeom>
          <a:noFill/>
          <a:ln>
            <a:noFill/>
          </a:ln>
        </p:spPr>
        <p:txBody>
          <a:bodyPr spcFirstLastPara="1" wrap="square" lIns="91425" tIns="45700" rIns="45700"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4"/>
          <p:cNvSpPr txBox="1">
            <a:spLocks noGrp="1"/>
          </p:cNvSpPr>
          <p:nvPr>
            <p:ph type="ftr" idx="11"/>
          </p:nvPr>
        </p:nvSpPr>
        <p:spPr>
          <a:xfrm>
            <a:off x="659165" y="4767263"/>
            <a:ext cx="2847975" cy="273844"/>
          </a:xfrm>
          <a:prstGeom prst="rect">
            <a:avLst/>
          </a:prstGeom>
          <a:noFill/>
          <a:ln>
            <a:noFill/>
          </a:ln>
        </p:spPr>
        <p:txBody>
          <a:bodyPr spcFirstLastPara="1" wrap="square" lIns="4570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4"/>
          <p:cNvSpPr txBox="1">
            <a:spLocks noGrp="1"/>
          </p:cNvSpPr>
          <p:nvPr>
            <p:ph type="sldNum" idx="12"/>
          </p:nvPr>
        </p:nvSpPr>
        <p:spPr>
          <a:xfrm>
            <a:off x="8543278" y="4767263"/>
            <a:ext cx="561975" cy="273844"/>
          </a:xfrm>
          <a:prstGeom prst="rect">
            <a:avLst/>
          </a:prstGeom>
          <a:noFill/>
          <a:ln>
            <a:noFill/>
          </a:ln>
        </p:spPr>
        <p:txBody>
          <a:bodyPr spcFirstLastPara="1" wrap="square" lIns="27425" tIns="45700" rIns="45700" bIns="45700" anchor="ctr" anchorCtr="0">
            <a:noAutofit/>
          </a:bodyPr>
          <a:lstStyle>
            <a:lvl1pPr marL="0" lvl="0" indent="0" algn="l">
              <a:spcBef>
                <a:spcPts val="0"/>
              </a:spcBef>
              <a:spcAft>
                <a:spcPts val="0"/>
              </a:spcAft>
              <a:buNone/>
              <a:defRPr>
                <a:solidFill>
                  <a:srgbClr val="FEFEFE"/>
                </a:solidFill>
              </a:defRPr>
            </a:lvl1pPr>
            <a:lvl2pPr marL="0" lvl="1" indent="0" algn="l">
              <a:spcBef>
                <a:spcPts val="0"/>
              </a:spcBef>
              <a:spcAft>
                <a:spcPts val="0"/>
              </a:spcAft>
              <a:buNone/>
              <a:defRPr>
                <a:solidFill>
                  <a:srgbClr val="FEFEFE"/>
                </a:solidFill>
              </a:defRPr>
            </a:lvl2pPr>
            <a:lvl3pPr marL="0" lvl="2" indent="0" algn="l">
              <a:spcBef>
                <a:spcPts val="0"/>
              </a:spcBef>
              <a:spcAft>
                <a:spcPts val="0"/>
              </a:spcAft>
              <a:buNone/>
              <a:defRPr>
                <a:solidFill>
                  <a:srgbClr val="FEFEFE"/>
                </a:solidFill>
              </a:defRPr>
            </a:lvl3pPr>
            <a:lvl4pPr marL="0" lvl="3" indent="0" algn="l">
              <a:spcBef>
                <a:spcPts val="0"/>
              </a:spcBef>
              <a:spcAft>
                <a:spcPts val="0"/>
              </a:spcAft>
              <a:buNone/>
              <a:defRPr>
                <a:solidFill>
                  <a:srgbClr val="FEFEFE"/>
                </a:solidFill>
              </a:defRPr>
            </a:lvl4pPr>
            <a:lvl5pPr marL="0" lvl="4" indent="0" algn="l">
              <a:spcBef>
                <a:spcPts val="0"/>
              </a:spcBef>
              <a:spcAft>
                <a:spcPts val="0"/>
              </a:spcAft>
              <a:buNone/>
              <a:defRPr>
                <a:solidFill>
                  <a:srgbClr val="FEFEFE"/>
                </a:solidFill>
              </a:defRPr>
            </a:lvl5pPr>
            <a:lvl6pPr marL="0" lvl="5" indent="0" algn="l">
              <a:spcBef>
                <a:spcPts val="0"/>
              </a:spcBef>
              <a:spcAft>
                <a:spcPts val="0"/>
              </a:spcAft>
              <a:buNone/>
              <a:defRPr>
                <a:solidFill>
                  <a:srgbClr val="FEFEFE"/>
                </a:solidFill>
              </a:defRPr>
            </a:lvl6pPr>
            <a:lvl7pPr marL="0" lvl="6" indent="0" algn="l">
              <a:spcBef>
                <a:spcPts val="0"/>
              </a:spcBef>
              <a:spcAft>
                <a:spcPts val="0"/>
              </a:spcAft>
              <a:buNone/>
              <a:defRPr>
                <a:solidFill>
                  <a:srgbClr val="FEFEFE"/>
                </a:solidFill>
              </a:defRPr>
            </a:lvl7pPr>
            <a:lvl8pPr marL="0" lvl="7" indent="0" algn="l">
              <a:spcBef>
                <a:spcPts val="0"/>
              </a:spcBef>
              <a:spcAft>
                <a:spcPts val="0"/>
              </a:spcAft>
              <a:buNone/>
              <a:defRPr>
                <a:solidFill>
                  <a:srgbClr val="FEFEFE"/>
                </a:solidFill>
              </a:defRPr>
            </a:lvl8pPr>
            <a:lvl9pPr marL="0" lvl="8" indent="0" algn="l">
              <a:spcBef>
                <a:spcPts val="0"/>
              </a:spcBef>
              <a:spcAft>
                <a:spcPts val="0"/>
              </a:spcAft>
              <a:buNone/>
              <a:defRPr>
                <a:solidFill>
                  <a:srgbClr val="FEFEFE"/>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62"/>
        <p:cNvGrpSpPr/>
        <p:nvPr/>
      </p:nvGrpSpPr>
      <p:grpSpPr>
        <a:xfrm>
          <a:off x="0" y="0"/>
          <a:ext cx="0" cy="0"/>
          <a:chOff x="0" y="0"/>
          <a:chExt cx="0" cy="0"/>
        </a:xfrm>
      </p:grpSpPr>
      <p:sp>
        <p:nvSpPr>
          <p:cNvPr id="63" name="Google Shape;63;p15"/>
          <p:cNvSpPr txBox="1">
            <a:spLocks noGrp="1"/>
          </p:cNvSpPr>
          <p:nvPr>
            <p:ph type="ctrTitle"/>
          </p:nvPr>
        </p:nvSpPr>
        <p:spPr>
          <a:xfrm>
            <a:off x="685800" y="457201"/>
            <a:ext cx="7772400" cy="32004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Clr>
                <a:schemeClr val="lt2"/>
              </a:buClr>
              <a:buSzPts val="8000"/>
              <a:buFont typeface="Palatino Linotype"/>
              <a:buNone/>
              <a:defRPr sz="8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15"/>
          <p:cNvSpPr txBox="1">
            <a:spLocks noGrp="1"/>
          </p:cNvSpPr>
          <p:nvPr>
            <p:ph type="subTitle" idx="1"/>
          </p:nvPr>
        </p:nvSpPr>
        <p:spPr>
          <a:xfrm>
            <a:off x="1371600" y="3714750"/>
            <a:ext cx="6400800" cy="914400"/>
          </a:xfrm>
          <a:prstGeom prst="rect">
            <a:avLst/>
          </a:prstGeom>
          <a:noFill/>
          <a:ln>
            <a:noFill/>
          </a:ln>
        </p:spPr>
        <p:txBody>
          <a:bodyPr spcFirstLastPara="1" wrap="square" lIns="91425" tIns="45700" rIns="91425" bIns="45700" anchor="t" anchorCtr="0">
            <a:normAutofit/>
          </a:bodyPr>
          <a:lstStyle>
            <a:lvl1pPr lvl="0" algn="ctr">
              <a:spcBef>
                <a:spcPts val="480"/>
              </a:spcBef>
              <a:spcAft>
                <a:spcPts val="0"/>
              </a:spcAft>
              <a:buClr>
                <a:schemeClr val="lt1"/>
              </a:buClr>
              <a:buSzPts val="2400"/>
              <a:buNone/>
              <a:defRPr sz="2400">
                <a:solidFill>
                  <a:schemeClr val="lt1"/>
                </a:solidFill>
              </a:defRPr>
            </a:lvl1pPr>
            <a:lvl2pPr lvl="1" algn="ctr">
              <a:spcBef>
                <a:spcPts val="320"/>
              </a:spcBef>
              <a:spcAft>
                <a:spcPts val="0"/>
              </a:spcAft>
              <a:buClr>
                <a:schemeClr val="lt1"/>
              </a:buClr>
              <a:buSzPts val="1600"/>
              <a:buNone/>
              <a:defRPr>
                <a:solidFill>
                  <a:schemeClr val="lt1"/>
                </a:solidFill>
              </a:defRPr>
            </a:lvl2pPr>
            <a:lvl3pPr lvl="2" algn="ctr">
              <a:spcBef>
                <a:spcPts val="320"/>
              </a:spcBef>
              <a:spcAft>
                <a:spcPts val="0"/>
              </a:spcAft>
              <a:buClr>
                <a:schemeClr val="lt1"/>
              </a:buClr>
              <a:buSzPts val="1600"/>
              <a:buNone/>
              <a:defRPr>
                <a:solidFill>
                  <a:schemeClr val="lt1"/>
                </a:solidFill>
              </a:defRPr>
            </a:lvl3pPr>
            <a:lvl4pPr lvl="3" algn="ctr">
              <a:spcBef>
                <a:spcPts val="320"/>
              </a:spcBef>
              <a:spcAft>
                <a:spcPts val="0"/>
              </a:spcAft>
              <a:buClr>
                <a:schemeClr val="lt1"/>
              </a:buClr>
              <a:buSzPts val="1600"/>
              <a:buNone/>
              <a:defRPr>
                <a:solidFill>
                  <a:schemeClr val="lt1"/>
                </a:solidFill>
              </a:defRPr>
            </a:lvl4pPr>
            <a:lvl5pPr lvl="4" algn="ctr">
              <a:spcBef>
                <a:spcPts val="320"/>
              </a:spcBef>
              <a:spcAft>
                <a:spcPts val="0"/>
              </a:spcAft>
              <a:buClr>
                <a:schemeClr val="lt1"/>
              </a:buClr>
              <a:buSzPts val="1600"/>
              <a:buNone/>
              <a:defRPr>
                <a:solidFill>
                  <a:schemeClr val="lt1"/>
                </a:solidFill>
              </a:defRPr>
            </a:lvl5pPr>
            <a:lvl6pPr lvl="5" algn="ctr">
              <a:spcBef>
                <a:spcPts val="320"/>
              </a:spcBef>
              <a:spcAft>
                <a:spcPts val="0"/>
              </a:spcAft>
              <a:buClr>
                <a:schemeClr val="lt1"/>
              </a:buClr>
              <a:buSzPts val="1600"/>
              <a:buNone/>
              <a:defRPr>
                <a:solidFill>
                  <a:schemeClr val="lt1"/>
                </a:solidFill>
              </a:defRPr>
            </a:lvl6pPr>
            <a:lvl7pPr lvl="6" algn="ctr">
              <a:spcBef>
                <a:spcPts val="320"/>
              </a:spcBef>
              <a:spcAft>
                <a:spcPts val="0"/>
              </a:spcAft>
              <a:buClr>
                <a:schemeClr val="lt1"/>
              </a:buClr>
              <a:buSzPts val="1600"/>
              <a:buNone/>
              <a:defRPr>
                <a:solidFill>
                  <a:schemeClr val="lt1"/>
                </a:solidFill>
              </a:defRPr>
            </a:lvl7pPr>
            <a:lvl8pPr lvl="7" algn="ctr">
              <a:spcBef>
                <a:spcPts val="320"/>
              </a:spcBef>
              <a:spcAft>
                <a:spcPts val="0"/>
              </a:spcAft>
              <a:buClr>
                <a:schemeClr val="lt1"/>
              </a:buClr>
              <a:buSzPts val="1600"/>
              <a:buNone/>
              <a:defRPr>
                <a:solidFill>
                  <a:schemeClr val="lt1"/>
                </a:solidFill>
              </a:defRPr>
            </a:lvl8pPr>
            <a:lvl9pPr lvl="8" algn="ctr">
              <a:spcBef>
                <a:spcPts val="320"/>
              </a:spcBef>
              <a:spcAft>
                <a:spcPts val="0"/>
              </a:spcAft>
              <a:buClr>
                <a:schemeClr val="lt1"/>
              </a:buClr>
              <a:buSzPts val="1600"/>
              <a:buNone/>
              <a:defRPr>
                <a:solidFill>
                  <a:schemeClr val="lt1"/>
                </a:solidFill>
              </a:defRPr>
            </a:lvl9pPr>
          </a:lstStyle>
          <a:p>
            <a:endParaRPr/>
          </a:p>
        </p:txBody>
      </p:sp>
      <p:sp>
        <p:nvSpPr>
          <p:cNvPr id="65" name="Google Shape;65;p15"/>
          <p:cNvSpPr txBox="1">
            <a:spLocks noGrp="1"/>
          </p:cNvSpPr>
          <p:nvPr>
            <p:ph type="dt" idx="10"/>
          </p:nvPr>
        </p:nvSpPr>
        <p:spPr>
          <a:xfrm>
            <a:off x="6363347" y="4767263"/>
            <a:ext cx="2085975" cy="273844"/>
          </a:xfrm>
          <a:prstGeom prst="rect">
            <a:avLst/>
          </a:prstGeom>
          <a:noFill/>
          <a:ln>
            <a:noFill/>
          </a:ln>
        </p:spPr>
        <p:txBody>
          <a:bodyPr spcFirstLastPara="1" wrap="square" lIns="91425" tIns="45700" rIns="45700"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5"/>
          <p:cNvSpPr txBox="1">
            <a:spLocks noGrp="1"/>
          </p:cNvSpPr>
          <p:nvPr>
            <p:ph type="sldNum" idx="12"/>
          </p:nvPr>
        </p:nvSpPr>
        <p:spPr>
          <a:xfrm>
            <a:off x="8543278" y="4767263"/>
            <a:ext cx="561975" cy="273844"/>
          </a:xfrm>
          <a:prstGeom prst="rect">
            <a:avLst/>
          </a:prstGeom>
          <a:noFill/>
          <a:ln>
            <a:noFill/>
          </a:ln>
        </p:spPr>
        <p:txBody>
          <a:bodyPr spcFirstLastPara="1" wrap="square" lIns="27425" tIns="45700" rIns="45700" bIns="45700" anchor="ctr" anchorCtr="0">
            <a:noAutofit/>
          </a:bodyPr>
          <a:lstStyle>
            <a:lvl1pPr marL="0" lvl="0" indent="0" algn="l">
              <a:spcBef>
                <a:spcPts val="0"/>
              </a:spcBef>
              <a:spcAft>
                <a:spcPts val="0"/>
              </a:spcAft>
              <a:buNone/>
              <a:defRPr>
                <a:solidFill>
                  <a:srgbClr val="FEFEFE"/>
                </a:solidFill>
              </a:defRPr>
            </a:lvl1pPr>
            <a:lvl2pPr marL="0" lvl="1" indent="0" algn="l">
              <a:spcBef>
                <a:spcPts val="0"/>
              </a:spcBef>
              <a:spcAft>
                <a:spcPts val="0"/>
              </a:spcAft>
              <a:buNone/>
              <a:defRPr>
                <a:solidFill>
                  <a:srgbClr val="FEFEFE"/>
                </a:solidFill>
              </a:defRPr>
            </a:lvl2pPr>
            <a:lvl3pPr marL="0" lvl="2" indent="0" algn="l">
              <a:spcBef>
                <a:spcPts val="0"/>
              </a:spcBef>
              <a:spcAft>
                <a:spcPts val="0"/>
              </a:spcAft>
              <a:buNone/>
              <a:defRPr>
                <a:solidFill>
                  <a:srgbClr val="FEFEFE"/>
                </a:solidFill>
              </a:defRPr>
            </a:lvl3pPr>
            <a:lvl4pPr marL="0" lvl="3" indent="0" algn="l">
              <a:spcBef>
                <a:spcPts val="0"/>
              </a:spcBef>
              <a:spcAft>
                <a:spcPts val="0"/>
              </a:spcAft>
              <a:buNone/>
              <a:defRPr>
                <a:solidFill>
                  <a:srgbClr val="FEFEFE"/>
                </a:solidFill>
              </a:defRPr>
            </a:lvl4pPr>
            <a:lvl5pPr marL="0" lvl="4" indent="0" algn="l">
              <a:spcBef>
                <a:spcPts val="0"/>
              </a:spcBef>
              <a:spcAft>
                <a:spcPts val="0"/>
              </a:spcAft>
              <a:buNone/>
              <a:defRPr>
                <a:solidFill>
                  <a:srgbClr val="FEFEFE"/>
                </a:solidFill>
              </a:defRPr>
            </a:lvl5pPr>
            <a:lvl6pPr marL="0" lvl="5" indent="0" algn="l">
              <a:spcBef>
                <a:spcPts val="0"/>
              </a:spcBef>
              <a:spcAft>
                <a:spcPts val="0"/>
              </a:spcAft>
              <a:buNone/>
              <a:defRPr>
                <a:solidFill>
                  <a:srgbClr val="FEFEFE"/>
                </a:solidFill>
              </a:defRPr>
            </a:lvl6pPr>
            <a:lvl7pPr marL="0" lvl="6" indent="0" algn="l">
              <a:spcBef>
                <a:spcPts val="0"/>
              </a:spcBef>
              <a:spcAft>
                <a:spcPts val="0"/>
              </a:spcAft>
              <a:buNone/>
              <a:defRPr>
                <a:solidFill>
                  <a:srgbClr val="FEFEFE"/>
                </a:solidFill>
              </a:defRPr>
            </a:lvl7pPr>
            <a:lvl8pPr marL="0" lvl="7" indent="0" algn="l">
              <a:spcBef>
                <a:spcPts val="0"/>
              </a:spcBef>
              <a:spcAft>
                <a:spcPts val="0"/>
              </a:spcAft>
              <a:buNone/>
              <a:defRPr>
                <a:solidFill>
                  <a:srgbClr val="FEFEFE"/>
                </a:solidFill>
              </a:defRPr>
            </a:lvl8pPr>
            <a:lvl9pPr marL="0" lvl="8" indent="0" algn="l">
              <a:spcBef>
                <a:spcPts val="0"/>
              </a:spcBef>
              <a:spcAft>
                <a:spcPts val="0"/>
              </a:spcAft>
              <a:buNone/>
              <a:defRPr>
                <a:solidFill>
                  <a:srgbClr val="FEFEFE"/>
                </a:solidFill>
              </a:defRPr>
            </a:lvl9pPr>
          </a:lstStyle>
          <a:p>
            <a:pPr marL="0" lvl="0" indent="0" algn="l" rtl="0">
              <a:spcBef>
                <a:spcPts val="0"/>
              </a:spcBef>
              <a:spcAft>
                <a:spcPts val="0"/>
              </a:spcAft>
              <a:buNone/>
            </a:pPr>
            <a:fld id="{00000000-1234-1234-1234-123412341234}" type="slidenum">
              <a:rPr lang="en"/>
              <a:t>‹#›</a:t>
            </a:fld>
            <a:endParaRPr/>
          </a:p>
        </p:txBody>
      </p:sp>
      <p:sp>
        <p:nvSpPr>
          <p:cNvPr id="67" name="Google Shape;67;p15"/>
          <p:cNvSpPr txBox="1">
            <a:spLocks noGrp="1"/>
          </p:cNvSpPr>
          <p:nvPr>
            <p:ph type="ftr" idx="11"/>
          </p:nvPr>
        </p:nvSpPr>
        <p:spPr>
          <a:xfrm>
            <a:off x="659165" y="4767263"/>
            <a:ext cx="2847975" cy="273844"/>
          </a:xfrm>
          <a:prstGeom prst="rect">
            <a:avLst/>
          </a:prstGeom>
          <a:noFill/>
          <a:ln>
            <a:noFill/>
          </a:ln>
        </p:spPr>
        <p:txBody>
          <a:bodyPr spcFirstLastPara="1" wrap="square" lIns="4570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457200" y="0"/>
            <a:ext cx="8229600" cy="1200150"/>
          </a:xfrm>
          <a:prstGeom prst="rect">
            <a:avLst/>
          </a:prstGeom>
          <a:noFill/>
          <a:ln>
            <a:noFill/>
          </a:ln>
        </p:spPr>
        <p:txBody>
          <a:bodyPr spcFirstLastPara="1" wrap="square" lIns="91425" tIns="45700" rIns="91425" bIns="45700" anchor="b" anchorCtr="0">
            <a:noAutofit/>
          </a:bodyPr>
          <a:lstStyle>
            <a:lvl1pPr lvl="0" algn="ctr">
              <a:lnSpc>
                <a:spcPct val="322222"/>
              </a:lnSpc>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6"/>
          <p:cNvSpPr txBox="1">
            <a:spLocks noGrp="1"/>
          </p:cNvSpPr>
          <p:nvPr>
            <p:ph type="body" idx="1"/>
          </p:nvPr>
        </p:nvSpPr>
        <p:spPr>
          <a:xfrm>
            <a:off x="457200" y="1200150"/>
            <a:ext cx="8229600" cy="3394472"/>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rgbClr val="FEFEFE"/>
              </a:buClr>
              <a:buSzPts val="1800"/>
              <a:buChar char="•"/>
              <a:defRPr/>
            </a:lvl1pPr>
            <a:lvl2pPr marL="914400" lvl="1" indent="-342900" algn="l">
              <a:spcBef>
                <a:spcPts val="360"/>
              </a:spcBef>
              <a:spcAft>
                <a:spcPts val="0"/>
              </a:spcAft>
              <a:buClr>
                <a:srgbClr val="FEFEFE"/>
              </a:buClr>
              <a:buSzPts val="1800"/>
              <a:buChar char="o"/>
              <a:defRPr/>
            </a:lvl2pPr>
            <a:lvl3pPr marL="1371600" lvl="2" indent="-342900" algn="l">
              <a:spcBef>
                <a:spcPts val="360"/>
              </a:spcBef>
              <a:spcAft>
                <a:spcPts val="0"/>
              </a:spcAft>
              <a:buClr>
                <a:srgbClr val="FEFEFE"/>
              </a:buClr>
              <a:buSzPts val="1800"/>
              <a:buChar char="•"/>
              <a:defRPr/>
            </a:lvl3pPr>
            <a:lvl4pPr marL="1828800" lvl="3" indent="-342900" algn="l">
              <a:spcBef>
                <a:spcPts val="360"/>
              </a:spcBef>
              <a:spcAft>
                <a:spcPts val="0"/>
              </a:spcAft>
              <a:buClr>
                <a:srgbClr val="FEFEFE"/>
              </a:buClr>
              <a:buSzPts val="1800"/>
              <a:buChar char="o"/>
              <a:defRPr/>
            </a:lvl4pPr>
            <a:lvl5pPr marL="2286000" lvl="4" indent="-330200" algn="l">
              <a:spcBef>
                <a:spcPts val="320"/>
              </a:spcBef>
              <a:spcAft>
                <a:spcPts val="0"/>
              </a:spcAft>
              <a:buClr>
                <a:srgbClr val="FEFEFE"/>
              </a:buClr>
              <a:buSzPts val="1600"/>
              <a:buChar char="•"/>
              <a:defRPr/>
            </a:lvl5pPr>
            <a:lvl6pPr marL="2743200" lvl="5" indent="-330200" algn="l">
              <a:spcBef>
                <a:spcPts val="320"/>
              </a:spcBef>
              <a:spcAft>
                <a:spcPts val="0"/>
              </a:spcAft>
              <a:buClr>
                <a:srgbClr val="FEFEFE"/>
              </a:buClr>
              <a:buSzPts val="1600"/>
              <a:buChar char="o"/>
              <a:defRPr/>
            </a:lvl6pPr>
            <a:lvl7pPr marL="3200400" lvl="6" indent="-330200" algn="l">
              <a:spcBef>
                <a:spcPts val="320"/>
              </a:spcBef>
              <a:spcAft>
                <a:spcPts val="0"/>
              </a:spcAft>
              <a:buClr>
                <a:srgbClr val="FEFEFE"/>
              </a:buClr>
              <a:buSzPts val="1600"/>
              <a:buChar char="•"/>
              <a:defRPr/>
            </a:lvl7pPr>
            <a:lvl8pPr marL="3657600" lvl="7" indent="-330200" algn="l">
              <a:spcBef>
                <a:spcPts val="320"/>
              </a:spcBef>
              <a:spcAft>
                <a:spcPts val="0"/>
              </a:spcAft>
              <a:buClr>
                <a:srgbClr val="FEFEFE"/>
              </a:buClr>
              <a:buSzPts val="1600"/>
              <a:buChar char="o"/>
              <a:defRPr/>
            </a:lvl8pPr>
            <a:lvl9pPr marL="4114800" lvl="8" indent="-330200" algn="l">
              <a:spcBef>
                <a:spcPts val="320"/>
              </a:spcBef>
              <a:spcAft>
                <a:spcPts val="0"/>
              </a:spcAft>
              <a:buClr>
                <a:srgbClr val="FEFEFE"/>
              </a:buClr>
              <a:buSzPts val="1600"/>
              <a:buFont typeface="Arial"/>
              <a:buChar char="•"/>
              <a:defRPr/>
            </a:lvl9pPr>
          </a:lstStyle>
          <a:p>
            <a:endParaRPr/>
          </a:p>
        </p:txBody>
      </p:sp>
      <p:sp>
        <p:nvSpPr>
          <p:cNvPr id="71" name="Google Shape;71;p16"/>
          <p:cNvSpPr txBox="1">
            <a:spLocks noGrp="1"/>
          </p:cNvSpPr>
          <p:nvPr>
            <p:ph type="dt" idx="10"/>
          </p:nvPr>
        </p:nvSpPr>
        <p:spPr>
          <a:xfrm>
            <a:off x="6363347" y="4767263"/>
            <a:ext cx="2085975" cy="273844"/>
          </a:xfrm>
          <a:prstGeom prst="rect">
            <a:avLst/>
          </a:prstGeom>
          <a:noFill/>
          <a:ln>
            <a:noFill/>
          </a:ln>
        </p:spPr>
        <p:txBody>
          <a:bodyPr spcFirstLastPara="1" wrap="square" lIns="91425" tIns="45700" rIns="45700"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6"/>
          <p:cNvSpPr txBox="1">
            <a:spLocks noGrp="1"/>
          </p:cNvSpPr>
          <p:nvPr>
            <p:ph type="ftr" idx="11"/>
          </p:nvPr>
        </p:nvSpPr>
        <p:spPr>
          <a:xfrm>
            <a:off x="659165" y="4767263"/>
            <a:ext cx="2847975" cy="273844"/>
          </a:xfrm>
          <a:prstGeom prst="rect">
            <a:avLst/>
          </a:prstGeom>
          <a:noFill/>
          <a:ln>
            <a:noFill/>
          </a:ln>
        </p:spPr>
        <p:txBody>
          <a:bodyPr spcFirstLastPara="1" wrap="square" lIns="4570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6"/>
          <p:cNvSpPr txBox="1">
            <a:spLocks noGrp="1"/>
          </p:cNvSpPr>
          <p:nvPr>
            <p:ph type="sldNum" idx="12"/>
          </p:nvPr>
        </p:nvSpPr>
        <p:spPr>
          <a:xfrm>
            <a:off x="8543278" y="4767263"/>
            <a:ext cx="561975" cy="273844"/>
          </a:xfrm>
          <a:prstGeom prst="rect">
            <a:avLst/>
          </a:prstGeom>
          <a:noFill/>
          <a:ln>
            <a:noFill/>
          </a:ln>
        </p:spPr>
        <p:txBody>
          <a:bodyPr spcFirstLastPara="1" wrap="square" lIns="27425" tIns="45700" rIns="45700" bIns="45700" anchor="ctr" anchorCtr="0">
            <a:noAutofit/>
          </a:bodyPr>
          <a:lstStyle>
            <a:lvl1pPr marL="0" lvl="0" indent="0" algn="l">
              <a:spcBef>
                <a:spcPts val="0"/>
              </a:spcBef>
              <a:spcAft>
                <a:spcPts val="0"/>
              </a:spcAft>
              <a:buNone/>
              <a:defRPr>
                <a:solidFill>
                  <a:srgbClr val="FEFEFE"/>
                </a:solidFill>
              </a:defRPr>
            </a:lvl1pPr>
            <a:lvl2pPr marL="0" lvl="1" indent="0" algn="l">
              <a:spcBef>
                <a:spcPts val="0"/>
              </a:spcBef>
              <a:spcAft>
                <a:spcPts val="0"/>
              </a:spcAft>
              <a:buNone/>
              <a:defRPr>
                <a:solidFill>
                  <a:srgbClr val="FEFEFE"/>
                </a:solidFill>
              </a:defRPr>
            </a:lvl2pPr>
            <a:lvl3pPr marL="0" lvl="2" indent="0" algn="l">
              <a:spcBef>
                <a:spcPts val="0"/>
              </a:spcBef>
              <a:spcAft>
                <a:spcPts val="0"/>
              </a:spcAft>
              <a:buNone/>
              <a:defRPr>
                <a:solidFill>
                  <a:srgbClr val="FEFEFE"/>
                </a:solidFill>
              </a:defRPr>
            </a:lvl3pPr>
            <a:lvl4pPr marL="0" lvl="3" indent="0" algn="l">
              <a:spcBef>
                <a:spcPts val="0"/>
              </a:spcBef>
              <a:spcAft>
                <a:spcPts val="0"/>
              </a:spcAft>
              <a:buNone/>
              <a:defRPr>
                <a:solidFill>
                  <a:srgbClr val="FEFEFE"/>
                </a:solidFill>
              </a:defRPr>
            </a:lvl4pPr>
            <a:lvl5pPr marL="0" lvl="4" indent="0" algn="l">
              <a:spcBef>
                <a:spcPts val="0"/>
              </a:spcBef>
              <a:spcAft>
                <a:spcPts val="0"/>
              </a:spcAft>
              <a:buNone/>
              <a:defRPr>
                <a:solidFill>
                  <a:srgbClr val="FEFEFE"/>
                </a:solidFill>
              </a:defRPr>
            </a:lvl5pPr>
            <a:lvl6pPr marL="0" lvl="5" indent="0" algn="l">
              <a:spcBef>
                <a:spcPts val="0"/>
              </a:spcBef>
              <a:spcAft>
                <a:spcPts val="0"/>
              </a:spcAft>
              <a:buNone/>
              <a:defRPr>
                <a:solidFill>
                  <a:srgbClr val="FEFEFE"/>
                </a:solidFill>
              </a:defRPr>
            </a:lvl6pPr>
            <a:lvl7pPr marL="0" lvl="6" indent="0" algn="l">
              <a:spcBef>
                <a:spcPts val="0"/>
              </a:spcBef>
              <a:spcAft>
                <a:spcPts val="0"/>
              </a:spcAft>
              <a:buNone/>
              <a:defRPr>
                <a:solidFill>
                  <a:srgbClr val="FEFEFE"/>
                </a:solidFill>
              </a:defRPr>
            </a:lvl7pPr>
            <a:lvl8pPr marL="0" lvl="7" indent="0" algn="l">
              <a:spcBef>
                <a:spcPts val="0"/>
              </a:spcBef>
              <a:spcAft>
                <a:spcPts val="0"/>
              </a:spcAft>
              <a:buNone/>
              <a:defRPr>
                <a:solidFill>
                  <a:srgbClr val="FEFEFE"/>
                </a:solidFill>
              </a:defRPr>
            </a:lvl8pPr>
            <a:lvl9pPr marL="0" lvl="8" indent="0" algn="l">
              <a:spcBef>
                <a:spcPts val="0"/>
              </a:spcBef>
              <a:spcAft>
                <a:spcPts val="0"/>
              </a:spcAft>
              <a:buNone/>
              <a:defRPr>
                <a:solidFill>
                  <a:srgbClr val="FEFEFE"/>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1679576" y="171450"/>
            <a:ext cx="5711824" cy="671513"/>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Clr>
                <a:schemeClr val="lt2"/>
              </a:buClr>
              <a:buSzPts val="2800"/>
              <a:buFont typeface="Palatino Linotype"/>
              <a:buNone/>
              <a:defRPr sz="28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7"/>
          <p:cNvSpPr>
            <a:spLocks noGrp="1"/>
          </p:cNvSpPr>
          <p:nvPr>
            <p:ph type="pic" idx="2"/>
          </p:nvPr>
        </p:nvSpPr>
        <p:spPr>
          <a:xfrm>
            <a:off x="1508126" y="857250"/>
            <a:ext cx="6054724" cy="3405783"/>
          </a:xfrm>
          <a:prstGeom prst="rect">
            <a:avLst/>
          </a:prstGeom>
          <a:noFill/>
          <a:ln w="76200" cap="flat" cmpd="sng">
            <a:solidFill>
              <a:schemeClr val="dk1"/>
            </a:solidFill>
            <a:prstDash val="solid"/>
            <a:round/>
            <a:headEnd type="none" w="sm" len="sm"/>
            <a:tailEnd type="none" w="sm" len="sm"/>
          </a:ln>
          <a:effectLst>
            <a:outerShdw blurRad="88900" dist="50800" dir="5400000" algn="ctr" rotWithShape="0">
              <a:srgbClr val="000000">
                <a:alpha val="24705"/>
              </a:srgbClr>
            </a:outerShdw>
          </a:effectLst>
        </p:spPr>
      </p:sp>
      <p:sp>
        <p:nvSpPr>
          <p:cNvPr id="77" name="Google Shape;77;p17"/>
          <p:cNvSpPr txBox="1">
            <a:spLocks noGrp="1"/>
          </p:cNvSpPr>
          <p:nvPr>
            <p:ph type="body" idx="1"/>
          </p:nvPr>
        </p:nvSpPr>
        <p:spPr>
          <a:xfrm>
            <a:off x="1679576" y="4357688"/>
            <a:ext cx="5711824" cy="400050"/>
          </a:xfrm>
          <a:prstGeom prst="rect">
            <a:avLst/>
          </a:prstGeom>
          <a:noFill/>
          <a:ln>
            <a:noFill/>
          </a:ln>
        </p:spPr>
        <p:txBody>
          <a:bodyPr spcFirstLastPara="1" wrap="square" lIns="91425" tIns="45700" rIns="91425" bIns="45700" anchor="t" anchorCtr="0">
            <a:normAutofit/>
          </a:bodyPr>
          <a:lstStyle>
            <a:lvl1pPr marL="457200" lvl="0" indent="-228600" algn="ctr">
              <a:spcBef>
                <a:spcPts val="320"/>
              </a:spcBef>
              <a:spcAft>
                <a:spcPts val="0"/>
              </a:spcAft>
              <a:buClr>
                <a:srgbClr val="FEFEFE"/>
              </a:buClr>
              <a:buSzPts val="1600"/>
              <a:buNone/>
              <a:defRPr sz="1600"/>
            </a:lvl1pPr>
            <a:lvl2pPr marL="914400" lvl="1" indent="-228600" algn="l">
              <a:spcBef>
                <a:spcPts val="240"/>
              </a:spcBef>
              <a:spcAft>
                <a:spcPts val="0"/>
              </a:spcAft>
              <a:buClr>
                <a:srgbClr val="FEFEFE"/>
              </a:buClr>
              <a:buSzPts val="1200"/>
              <a:buNone/>
              <a:defRPr sz="1200"/>
            </a:lvl2pPr>
            <a:lvl3pPr marL="1371600" lvl="2" indent="-228600" algn="l">
              <a:spcBef>
                <a:spcPts val="200"/>
              </a:spcBef>
              <a:spcAft>
                <a:spcPts val="0"/>
              </a:spcAft>
              <a:buClr>
                <a:srgbClr val="FEFEFE"/>
              </a:buClr>
              <a:buSzPts val="1000"/>
              <a:buNone/>
              <a:defRPr sz="1000"/>
            </a:lvl3pPr>
            <a:lvl4pPr marL="1828800" lvl="3" indent="-228600" algn="l">
              <a:spcBef>
                <a:spcPts val="180"/>
              </a:spcBef>
              <a:spcAft>
                <a:spcPts val="0"/>
              </a:spcAft>
              <a:buClr>
                <a:srgbClr val="FEFEFE"/>
              </a:buClr>
              <a:buSzPts val="900"/>
              <a:buNone/>
              <a:defRPr sz="900"/>
            </a:lvl4pPr>
            <a:lvl5pPr marL="2286000" lvl="4" indent="-228600" algn="l">
              <a:spcBef>
                <a:spcPts val="180"/>
              </a:spcBef>
              <a:spcAft>
                <a:spcPts val="0"/>
              </a:spcAft>
              <a:buClr>
                <a:srgbClr val="FEFEFE"/>
              </a:buClr>
              <a:buSzPts val="900"/>
              <a:buNone/>
              <a:defRPr sz="900"/>
            </a:lvl5pPr>
            <a:lvl6pPr marL="2743200" lvl="5" indent="-228600" algn="l">
              <a:spcBef>
                <a:spcPts val="180"/>
              </a:spcBef>
              <a:spcAft>
                <a:spcPts val="0"/>
              </a:spcAft>
              <a:buClr>
                <a:srgbClr val="FEFEFE"/>
              </a:buClr>
              <a:buSzPts val="900"/>
              <a:buNone/>
              <a:defRPr sz="900"/>
            </a:lvl6pPr>
            <a:lvl7pPr marL="3200400" lvl="6" indent="-228600" algn="l">
              <a:spcBef>
                <a:spcPts val="180"/>
              </a:spcBef>
              <a:spcAft>
                <a:spcPts val="0"/>
              </a:spcAft>
              <a:buClr>
                <a:srgbClr val="FEFEFE"/>
              </a:buClr>
              <a:buSzPts val="900"/>
              <a:buNone/>
              <a:defRPr sz="900"/>
            </a:lvl7pPr>
            <a:lvl8pPr marL="3657600" lvl="7" indent="-228600" algn="l">
              <a:spcBef>
                <a:spcPts val="180"/>
              </a:spcBef>
              <a:spcAft>
                <a:spcPts val="0"/>
              </a:spcAft>
              <a:buClr>
                <a:srgbClr val="FEFEFE"/>
              </a:buClr>
              <a:buSzPts val="900"/>
              <a:buNone/>
              <a:defRPr sz="900"/>
            </a:lvl8pPr>
            <a:lvl9pPr marL="4114800" lvl="8" indent="-228600" algn="l">
              <a:spcBef>
                <a:spcPts val="180"/>
              </a:spcBef>
              <a:spcAft>
                <a:spcPts val="0"/>
              </a:spcAft>
              <a:buClr>
                <a:srgbClr val="FEFEFE"/>
              </a:buClr>
              <a:buSzPts val="900"/>
              <a:buNone/>
              <a:defRPr sz="900"/>
            </a:lvl9pPr>
          </a:lstStyle>
          <a:p>
            <a:endParaRPr/>
          </a:p>
        </p:txBody>
      </p:sp>
      <p:sp>
        <p:nvSpPr>
          <p:cNvPr id="78" name="Google Shape;78;p17"/>
          <p:cNvSpPr txBox="1">
            <a:spLocks noGrp="1"/>
          </p:cNvSpPr>
          <p:nvPr>
            <p:ph type="dt" idx="10"/>
          </p:nvPr>
        </p:nvSpPr>
        <p:spPr>
          <a:xfrm>
            <a:off x="6363347" y="4767263"/>
            <a:ext cx="2085975" cy="273844"/>
          </a:xfrm>
          <a:prstGeom prst="rect">
            <a:avLst/>
          </a:prstGeom>
          <a:noFill/>
          <a:ln>
            <a:noFill/>
          </a:ln>
        </p:spPr>
        <p:txBody>
          <a:bodyPr spcFirstLastPara="1" wrap="square" lIns="91425" tIns="45700" rIns="45700"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7"/>
          <p:cNvSpPr txBox="1">
            <a:spLocks noGrp="1"/>
          </p:cNvSpPr>
          <p:nvPr>
            <p:ph type="ftr" idx="11"/>
          </p:nvPr>
        </p:nvSpPr>
        <p:spPr>
          <a:xfrm>
            <a:off x="659165" y="4767263"/>
            <a:ext cx="2847975" cy="273844"/>
          </a:xfrm>
          <a:prstGeom prst="rect">
            <a:avLst/>
          </a:prstGeom>
          <a:noFill/>
          <a:ln>
            <a:noFill/>
          </a:ln>
        </p:spPr>
        <p:txBody>
          <a:bodyPr spcFirstLastPara="1" wrap="square" lIns="4570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7"/>
          <p:cNvSpPr txBox="1">
            <a:spLocks noGrp="1"/>
          </p:cNvSpPr>
          <p:nvPr>
            <p:ph type="sldNum" idx="12"/>
          </p:nvPr>
        </p:nvSpPr>
        <p:spPr>
          <a:xfrm>
            <a:off x="8543278" y="4767263"/>
            <a:ext cx="561975" cy="273844"/>
          </a:xfrm>
          <a:prstGeom prst="rect">
            <a:avLst/>
          </a:prstGeom>
          <a:noFill/>
          <a:ln>
            <a:noFill/>
          </a:ln>
        </p:spPr>
        <p:txBody>
          <a:bodyPr spcFirstLastPara="1" wrap="square" lIns="27425" tIns="45700" rIns="45700" bIns="45700" anchor="ctr" anchorCtr="0">
            <a:noAutofit/>
          </a:bodyPr>
          <a:lstStyle>
            <a:lvl1pPr marL="0" lvl="0" indent="0" algn="l">
              <a:spcBef>
                <a:spcPts val="0"/>
              </a:spcBef>
              <a:spcAft>
                <a:spcPts val="0"/>
              </a:spcAft>
              <a:buNone/>
              <a:defRPr>
                <a:solidFill>
                  <a:srgbClr val="FEFEFE"/>
                </a:solidFill>
              </a:defRPr>
            </a:lvl1pPr>
            <a:lvl2pPr marL="0" lvl="1" indent="0" algn="l">
              <a:spcBef>
                <a:spcPts val="0"/>
              </a:spcBef>
              <a:spcAft>
                <a:spcPts val="0"/>
              </a:spcAft>
              <a:buNone/>
              <a:defRPr>
                <a:solidFill>
                  <a:srgbClr val="FEFEFE"/>
                </a:solidFill>
              </a:defRPr>
            </a:lvl2pPr>
            <a:lvl3pPr marL="0" lvl="2" indent="0" algn="l">
              <a:spcBef>
                <a:spcPts val="0"/>
              </a:spcBef>
              <a:spcAft>
                <a:spcPts val="0"/>
              </a:spcAft>
              <a:buNone/>
              <a:defRPr>
                <a:solidFill>
                  <a:srgbClr val="FEFEFE"/>
                </a:solidFill>
              </a:defRPr>
            </a:lvl3pPr>
            <a:lvl4pPr marL="0" lvl="3" indent="0" algn="l">
              <a:spcBef>
                <a:spcPts val="0"/>
              </a:spcBef>
              <a:spcAft>
                <a:spcPts val="0"/>
              </a:spcAft>
              <a:buNone/>
              <a:defRPr>
                <a:solidFill>
                  <a:srgbClr val="FEFEFE"/>
                </a:solidFill>
              </a:defRPr>
            </a:lvl4pPr>
            <a:lvl5pPr marL="0" lvl="4" indent="0" algn="l">
              <a:spcBef>
                <a:spcPts val="0"/>
              </a:spcBef>
              <a:spcAft>
                <a:spcPts val="0"/>
              </a:spcAft>
              <a:buNone/>
              <a:defRPr>
                <a:solidFill>
                  <a:srgbClr val="FEFEFE"/>
                </a:solidFill>
              </a:defRPr>
            </a:lvl5pPr>
            <a:lvl6pPr marL="0" lvl="5" indent="0" algn="l">
              <a:spcBef>
                <a:spcPts val="0"/>
              </a:spcBef>
              <a:spcAft>
                <a:spcPts val="0"/>
              </a:spcAft>
              <a:buNone/>
              <a:defRPr>
                <a:solidFill>
                  <a:srgbClr val="FEFEFE"/>
                </a:solidFill>
              </a:defRPr>
            </a:lvl6pPr>
            <a:lvl7pPr marL="0" lvl="6" indent="0" algn="l">
              <a:spcBef>
                <a:spcPts val="0"/>
              </a:spcBef>
              <a:spcAft>
                <a:spcPts val="0"/>
              </a:spcAft>
              <a:buNone/>
              <a:defRPr>
                <a:solidFill>
                  <a:srgbClr val="FEFEFE"/>
                </a:solidFill>
              </a:defRPr>
            </a:lvl7pPr>
            <a:lvl8pPr marL="0" lvl="7" indent="0" algn="l">
              <a:spcBef>
                <a:spcPts val="0"/>
              </a:spcBef>
              <a:spcAft>
                <a:spcPts val="0"/>
              </a:spcAft>
              <a:buNone/>
              <a:defRPr>
                <a:solidFill>
                  <a:srgbClr val="FEFEFE"/>
                </a:solidFill>
              </a:defRPr>
            </a:lvl8pPr>
            <a:lvl9pPr marL="0" lvl="8" indent="0" algn="l">
              <a:spcBef>
                <a:spcPts val="0"/>
              </a:spcBef>
              <a:spcAft>
                <a:spcPts val="0"/>
              </a:spcAft>
              <a:buNone/>
              <a:defRPr>
                <a:solidFill>
                  <a:srgbClr val="FEFEFE"/>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5907087" y="200025"/>
            <a:ext cx="3008313" cy="1571625"/>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Clr>
                <a:schemeClr val="lt2"/>
              </a:buClr>
              <a:buSzPts val="2800"/>
              <a:buFont typeface="Palatino Linotype"/>
              <a:buNone/>
              <a:defRPr sz="28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8"/>
          <p:cNvSpPr txBox="1">
            <a:spLocks noGrp="1"/>
          </p:cNvSpPr>
          <p:nvPr>
            <p:ph type="body" idx="1"/>
          </p:nvPr>
        </p:nvSpPr>
        <p:spPr>
          <a:xfrm>
            <a:off x="719137" y="204788"/>
            <a:ext cx="4995863" cy="4389835"/>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rgbClr val="FEFEFE"/>
              </a:buClr>
              <a:buSzPts val="3200"/>
              <a:buChar char="•"/>
              <a:defRPr sz="3200"/>
            </a:lvl1pPr>
            <a:lvl2pPr marL="914400" lvl="1" indent="-406400" algn="l">
              <a:spcBef>
                <a:spcPts val="560"/>
              </a:spcBef>
              <a:spcAft>
                <a:spcPts val="0"/>
              </a:spcAft>
              <a:buClr>
                <a:srgbClr val="FEFEFE"/>
              </a:buClr>
              <a:buSzPts val="2800"/>
              <a:buChar char="o"/>
              <a:defRPr sz="2800"/>
            </a:lvl2pPr>
            <a:lvl3pPr marL="1371600" lvl="2" indent="-381000" algn="l">
              <a:spcBef>
                <a:spcPts val="480"/>
              </a:spcBef>
              <a:spcAft>
                <a:spcPts val="0"/>
              </a:spcAft>
              <a:buClr>
                <a:srgbClr val="FEFEFE"/>
              </a:buClr>
              <a:buSzPts val="2400"/>
              <a:buChar char="•"/>
              <a:defRPr sz="2400"/>
            </a:lvl3pPr>
            <a:lvl4pPr marL="1828800" lvl="3" indent="-355600" algn="l">
              <a:spcBef>
                <a:spcPts val="400"/>
              </a:spcBef>
              <a:spcAft>
                <a:spcPts val="0"/>
              </a:spcAft>
              <a:buClr>
                <a:srgbClr val="FEFEFE"/>
              </a:buClr>
              <a:buSzPts val="2000"/>
              <a:buChar char="o"/>
              <a:defRPr sz="2000"/>
            </a:lvl4pPr>
            <a:lvl5pPr marL="2286000" lvl="4" indent="-355600" algn="l">
              <a:spcBef>
                <a:spcPts val="400"/>
              </a:spcBef>
              <a:spcAft>
                <a:spcPts val="0"/>
              </a:spcAft>
              <a:buClr>
                <a:srgbClr val="FEFEFE"/>
              </a:buClr>
              <a:buSzPts val="2000"/>
              <a:buChar char="•"/>
              <a:defRPr sz="2000"/>
            </a:lvl5pPr>
            <a:lvl6pPr marL="2743200" lvl="5" indent="-355600" algn="l">
              <a:spcBef>
                <a:spcPts val="400"/>
              </a:spcBef>
              <a:spcAft>
                <a:spcPts val="0"/>
              </a:spcAft>
              <a:buClr>
                <a:srgbClr val="FEFEFE"/>
              </a:buClr>
              <a:buSzPts val="2000"/>
              <a:buChar char="o"/>
              <a:defRPr sz="2000"/>
            </a:lvl6pPr>
            <a:lvl7pPr marL="3200400" lvl="6" indent="-355600" algn="l">
              <a:spcBef>
                <a:spcPts val="400"/>
              </a:spcBef>
              <a:spcAft>
                <a:spcPts val="0"/>
              </a:spcAft>
              <a:buClr>
                <a:srgbClr val="FEFEFE"/>
              </a:buClr>
              <a:buSzPts val="2000"/>
              <a:buChar char="•"/>
              <a:defRPr sz="2000"/>
            </a:lvl7pPr>
            <a:lvl8pPr marL="3657600" lvl="7" indent="-355600" algn="l">
              <a:spcBef>
                <a:spcPts val="400"/>
              </a:spcBef>
              <a:spcAft>
                <a:spcPts val="0"/>
              </a:spcAft>
              <a:buClr>
                <a:srgbClr val="FEFEFE"/>
              </a:buClr>
              <a:buSzPts val="2000"/>
              <a:buChar char="o"/>
              <a:defRPr sz="2000"/>
            </a:lvl8pPr>
            <a:lvl9pPr marL="4114800" lvl="8" indent="-355600" algn="l">
              <a:spcBef>
                <a:spcPts val="400"/>
              </a:spcBef>
              <a:spcAft>
                <a:spcPts val="0"/>
              </a:spcAft>
              <a:buClr>
                <a:srgbClr val="FEFEFE"/>
              </a:buClr>
              <a:buSzPts val="2000"/>
              <a:buChar char="•"/>
              <a:defRPr sz="2000"/>
            </a:lvl9pPr>
          </a:lstStyle>
          <a:p>
            <a:endParaRPr/>
          </a:p>
        </p:txBody>
      </p:sp>
      <p:sp>
        <p:nvSpPr>
          <p:cNvPr id="84" name="Google Shape;84;p18"/>
          <p:cNvSpPr txBox="1">
            <a:spLocks noGrp="1"/>
          </p:cNvSpPr>
          <p:nvPr>
            <p:ph type="body" idx="2"/>
          </p:nvPr>
        </p:nvSpPr>
        <p:spPr>
          <a:xfrm>
            <a:off x="5907087" y="1828800"/>
            <a:ext cx="3008313" cy="2765822"/>
          </a:xfrm>
          <a:prstGeom prst="rect">
            <a:avLst/>
          </a:prstGeom>
          <a:noFill/>
          <a:ln>
            <a:noFill/>
          </a:ln>
        </p:spPr>
        <p:txBody>
          <a:bodyPr spcFirstLastPara="1" wrap="square" lIns="91425" tIns="45700" rIns="91425" bIns="45700" anchor="t" anchorCtr="0">
            <a:normAutofit/>
          </a:bodyPr>
          <a:lstStyle>
            <a:lvl1pPr marL="457200" lvl="0" indent="-228600" algn="ctr">
              <a:lnSpc>
                <a:spcPct val="125000"/>
              </a:lnSpc>
              <a:spcBef>
                <a:spcPts val="320"/>
              </a:spcBef>
              <a:spcAft>
                <a:spcPts val="0"/>
              </a:spcAft>
              <a:buClr>
                <a:srgbClr val="FEFEFE"/>
              </a:buClr>
              <a:buSzPts val="1600"/>
              <a:buNone/>
              <a:defRPr sz="1600"/>
            </a:lvl1pPr>
            <a:lvl2pPr marL="914400" lvl="1" indent="-228600" algn="l">
              <a:spcBef>
                <a:spcPts val="240"/>
              </a:spcBef>
              <a:spcAft>
                <a:spcPts val="0"/>
              </a:spcAft>
              <a:buClr>
                <a:srgbClr val="FEFEFE"/>
              </a:buClr>
              <a:buSzPts val="1200"/>
              <a:buNone/>
              <a:defRPr sz="1200"/>
            </a:lvl2pPr>
            <a:lvl3pPr marL="1371600" lvl="2" indent="-228600" algn="l">
              <a:spcBef>
                <a:spcPts val="200"/>
              </a:spcBef>
              <a:spcAft>
                <a:spcPts val="0"/>
              </a:spcAft>
              <a:buClr>
                <a:srgbClr val="FEFEFE"/>
              </a:buClr>
              <a:buSzPts val="1000"/>
              <a:buNone/>
              <a:defRPr sz="1000"/>
            </a:lvl3pPr>
            <a:lvl4pPr marL="1828800" lvl="3" indent="-228600" algn="l">
              <a:spcBef>
                <a:spcPts val="180"/>
              </a:spcBef>
              <a:spcAft>
                <a:spcPts val="0"/>
              </a:spcAft>
              <a:buClr>
                <a:srgbClr val="FEFEFE"/>
              </a:buClr>
              <a:buSzPts val="900"/>
              <a:buNone/>
              <a:defRPr sz="900"/>
            </a:lvl4pPr>
            <a:lvl5pPr marL="2286000" lvl="4" indent="-228600" algn="l">
              <a:spcBef>
                <a:spcPts val="180"/>
              </a:spcBef>
              <a:spcAft>
                <a:spcPts val="0"/>
              </a:spcAft>
              <a:buClr>
                <a:srgbClr val="FEFEFE"/>
              </a:buClr>
              <a:buSzPts val="900"/>
              <a:buNone/>
              <a:defRPr sz="900"/>
            </a:lvl5pPr>
            <a:lvl6pPr marL="2743200" lvl="5" indent="-228600" algn="l">
              <a:spcBef>
                <a:spcPts val="180"/>
              </a:spcBef>
              <a:spcAft>
                <a:spcPts val="0"/>
              </a:spcAft>
              <a:buClr>
                <a:srgbClr val="FEFEFE"/>
              </a:buClr>
              <a:buSzPts val="900"/>
              <a:buNone/>
              <a:defRPr sz="900"/>
            </a:lvl6pPr>
            <a:lvl7pPr marL="3200400" lvl="6" indent="-228600" algn="l">
              <a:spcBef>
                <a:spcPts val="180"/>
              </a:spcBef>
              <a:spcAft>
                <a:spcPts val="0"/>
              </a:spcAft>
              <a:buClr>
                <a:srgbClr val="FEFEFE"/>
              </a:buClr>
              <a:buSzPts val="900"/>
              <a:buNone/>
              <a:defRPr sz="900"/>
            </a:lvl7pPr>
            <a:lvl8pPr marL="3657600" lvl="7" indent="-228600" algn="l">
              <a:spcBef>
                <a:spcPts val="180"/>
              </a:spcBef>
              <a:spcAft>
                <a:spcPts val="0"/>
              </a:spcAft>
              <a:buClr>
                <a:srgbClr val="FEFEFE"/>
              </a:buClr>
              <a:buSzPts val="900"/>
              <a:buNone/>
              <a:defRPr sz="900"/>
            </a:lvl8pPr>
            <a:lvl9pPr marL="4114800" lvl="8" indent="-228600" algn="l">
              <a:spcBef>
                <a:spcPts val="180"/>
              </a:spcBef>
              <a:spcAft>
                <a:spcPts val="0"/>
              </a:spcAft>
              <a:buClr>
                <a:srgbClr val="FEFEFE"/>
              </a:buClr>
              <a:buSzPts val="900"/>
              <a:buNone/>
              <a:defRPr sz="900"/>
            </a:lvl9pPr>
          </a:lstStyle>
          <a:p>
            <a:endParaRPr/>
          </a:p>
        </p:txBody>
      </p:sp>
      <p:sp>
        <p:nvSpPr>
          <p:cNvPr id="85" name="Google Shape;85;p18"/>
          <p:cNvSpPr txBox="1">
            <a:spLocks noGrp="1"/>
          </p:cNvSpPr>
          <p:nvPr>
            <p:ph type="dt" idx="10"/>
          </p:nvPr>
        </p:nvSpPr>
        <p:spPr>
          <a:xfrm>
            <a:off x="6363347" y="4767263"/>
            <a:ext cx="2085975" cy="273844"/>
          </a:xfrm>
          <a:prstGeom prst="rect">
            <a:avLst/>
          </a:prstGeom>
          <a:noFill/>
          <a:ln>
            <a:noFill/>
          </a:ln>
        </p:spPr>
        <p:txBody>
          <a:bodyPr spcFirstLastPara="1" wrap="square" lIns="91425" tIns="45700" rIns="45700"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8"/>
          <p:cNvSpPr txBox="1">
            <a:spLocks noGrp="1"/>
          </p:cNvSpPr>
          <p:nvPr>
            <p:ph type="ftr" idx="11"/>
          </p:nvPr>
        </p:nvSpPr>
        <p:spPr>
          <a:xfrm>
            <a:off x="659165" y="4767263"/>
            <a:ext cx="2847975" cy="273844"/>
          </a:xfrm>
          <a:prstGeom prst="rect">
            <a:avLst/>
          </a:prstGeom>
          <a:noFill/>
          <a:ln>
            <a:noFill/>
          </a:ln>
        </p:spPr>
        <p:txBody>
          <a:bodyPr spcFirstLastPara="1" wrap="square" lIns="4570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8"/>
          <p:cNvSpPr txBox="1">
            <a:spLocks noGrp="1"/>
          </p:cNvSpPr>
          <p:nvPr>
            <p:ph type="sldNum" idx="12"/>
          </p:nvPr>
        </p:nvSpPr>
        <p:spPr>
          <a:xfrm>
            <a:off x="8543278" y="4767263"/>
            <a:ext cx="561975" cy="273844"/>
          </a:xfrm>
          <a:prstGeom prst="rect">
            <a:avLst/>
          </a:prstGeom>
          <a:noFill/>
          <a:ln>
            <a:noFill/>
          </a:ln>
        </p:spPr>
        <p:txBody>
          <a:bodyPr spcFirstLastPara="1" wrap="square" lIns="27425" tIns="45700" rIns="45700" bIns="45700" anchor="ctr" anchorCtr="0">
            <a:noAutofit/>
          </a:bodyPr>
          <a:lstStyle>
            <a:lvl1pPr marL="0" lvl="0" indent="0" algn="l">
              <a:spcBef>
                <a:spcPts val="0"/>
              </a:spcBef>
              <a:spcAft>
                <a:spcPts val="0"/>
              </a:spcAft>
              <a:buNone/>
              <a:defRPr>
                <a:solidFill>
                  <a:srgbClr val="FEFEFE"/>
                </a:solidFill>
              </a:defRPr>
            </a:lvl1pPr>
            <a:lvl2pPr marL="0" lvl="1" indent="0" algn="l">
              <a:spcBef>
                <a:spcPts val="0"/>
              </a:spcBef>
              <a:spcAft>
                <a:spcPts val="0"/>
              </a:spcAft>
              <a:buNone/>
              <a:defRPr>
                <a:solidFill>
                  <a:srgbClr val="FEFEFE"/>
                </a:solidFill>
              </a:defRPr>
            </a:lvl2pPr>
            <a:lvl3pPr marL="0" lvl="2" indent="0" algn="l">
              <a:spcBef>
                <a:spcPts val="0"/>
              </a:spcBef>
              <a:spcAft>
                <a:spcPts val="0"/>
              </a:spcAft>
              <a:buNone/>
              <a:defRPr>
                <a:solidFill>
                  <a:srgbClr val="FEFEFE"/>
                </a:solidFill>
              </a:defRPr>
            </a:lvl3pPr>
            <a:lvl4pPr marL="0" lvl="3" indent="0" algn="l">
              <a:spcBef>
                <a:spcPts val="0"/>
              </a:spcBef>
              <a:spcAft>
                <a:spcPts val="0"/>
              </a:spcAft>
              <a:buNone/>
              <a:defRPr>
                <a:solidFill>
                  <a:srgbClr val="FEFEFE"/>
                </a:solidFill>
              </a:defRPr>
            </a:lvl4pPr>
            <a:lvl5pPr marL="0" lvl="4" indent="0" algn="l">
              <a:spcBef>
                <a:spcPts val="0"/>
              </a:spcBef>
              <a:spcAft>
                <a:spcPts val="0"/>
              </a:spcAft>
              <a:buNone/>
              <a:defRPr>
                <a:solidFill>
                  <a:srgbClr val="FEFEFE"/>
                </a:solidFill>
              </a:defRPr>
            </a:lvl5pPr>
            <a:lvl6pPr marL="0" lvl="5" indent="0" algn="l">
              <a:spcBef>
                <a:spcPts val="0"/>
              </a:spcBef>
              <a:spcAft>
                <a:spcPts val="0"/>
              </a:spcAft>
              <a:buNone/>
              <a:defRPr>
                <a:solidFill>
                  <a:srgbClr val="FEFEFE"/>
                </a:solidFill>
              </a:defRPr>
            </a:lvl6pPr>
            <a:lvl7pPr marL="0" lvl="6" indent="0" algn="l">
              <a:spcBef>
                <a:spcPts val="0"/>
              </a:spcBef>
              <a:spcAft>
                <a:spcPts val="0"/>
              </a:spcAft>
              <a:buNone/>
              <a:defRPr>
                <a:solidFill>
                  <a:srgbClr val="FEFEFE"/>
                </a:solidFill>
              </a:defRPr>
            </a:lvl7pPr>
            <a:lvl8pPr marL="0" lvl="7" indent="0" algn="l">
              <a:spcBef>
                <a:spcPts val="0"/>
              </a:spcBef>
              <a:spcAft>
                <a:spcPts val="0"/>
              </a:spcAft>
              <a:buNone/>
              <a:defRPr>
                <a:solidFill>
                  <a:srgbClr val="FEFEFE"/>
                </a:solidFill>
              </a:defRPr>
            </a:lvl8pPr>
            <a:lvl9pPr marL="0" lvl="8" indent="0" algn="l">
              <a:spcBef>
                <a:spcPts val="0"/>
              </a:spcBef>
              <a:spcAft>
                <a:spcPts val="0"/>
              </a:spcAft>
              <a:buNone/>
              <a:defRPr>
                <a:solidFill>
                  <a:srgbClr val="FEFEFE"/>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88"/>
        <p:cNvGrpSpPr/>
        <p:nvPr/>
      </p:nvGrpSpPr>
      <p:grpSpPr>
        <a:xfrm>
          <a:off x="0" y="0"/>
          <a:ext cx="0" cy="0"/>
          <a:chOff x="0" y="0"/>
          <a:chExt cx="0" cy="0"/>
        </a:xfrm>
      </p:grpSpPr>
      <p:sp>
        <p:nvSpPr>
          <p:cNvPr id="89" name="Google Shape;89;p19"/>
          <p:cNvSpPr txBox="1">
            <a:spLocks noGrp="1"/>
          </p:cNvSpPr>
          <p:nvPr>
            <p:ph type="title"/>
          </p:nvPr>
        </p:nvSpPr>
        <p:spPr>
          <a:xfrm>
            <a:off x="457200" y="0"/>
            <a:ext cx="8229600" cy="1200150"/>
          </a:xfrm>
          <a:prstGeom prst="rect">
            <a:avLst/>
          </a:prstGeom>
          <a:noFill/>
          <a:ln>
            <a:noFill/>
          </a:ln>
        </p:spPr>
        <p:txBody>
          <a:bodyPr spcFirstLastPara="1" wrap="square" lIns="91425" tIns="45700" rIns="91425" bIns="45700" anchor="b" anchorCtr="0">
            <a:noAutofit/>
          </a:bodyPr>
          <a:lstStyle>
            <a:lvl1pPr lvl="0" algn="ctr">
              <a:lnSpc>
                <a:spcPct val="322222"/>
              </a:lnSpc>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9"/>
          <p:cNvSpPr txBox="1">
            <a:spLocks noGrp="1"/>
          </p:cNvSpPr>
          <p:nvPr>
            <p:ph type="body" idx="1"/>
          </p:nvPr>
        </p:nvSpPr>
        <p:spPr>
          <a:xfrm>
            <a:off x="4648200" y="1200150"/>
            <a:ext cx="4038600" cy="3394472"/>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rgbClr val="FEFEFE"/>
              </a:buClr>
              <a:buSzPts val="2400"/>
              <a:buChar char="•"/>
              <a:defRPr sz="2400"/>
            </a:lvl1pPr>
            <a:lvl2pPr marL="914400" lvl="1" indent="-330200" algn="l">
              <a:spcBef>
                <a:spcPts val="320"/>
              </a:spcBef>
              <a:spcAft>
                <a:spcPts val="0"/>
              </a:spcAft>
              <a:buClr>
                <a:srgbClr val="FEFEFE"/>
              </a:buClr>
              <a:buSzPts val="1600"/>
              <a:buChar char="o"/>
              <a:defRPr sz="1600"/>
            </a:lvl2pPr>
            <a:lvl3pPr marL="1371600" lvl="2" indent="-330200" algn="l">
              <a:spcBef>
                <a:spcPts val="320"/>
              </a:spcBef>
              <a:spcAft>
                <a:spcPts val="0"/>
              </a:spcAft>
              <a:buClr>
                <a:srgbClr val="FEFEFE"/>
              </a:buClr>
              <a:buSzPts val="1600"/>
              <a:buChar char="•"/>
              <a:defRPr sz="1600"/>
            </a:lvl3pPr>
            <a:lvl4pPr marL="1828800" lvl="3" indent="-330200" algn="l">
              <a:spcBef>
                <a:spcPts val="320"/>
              </a:spcBef>
              <a:spcAft>
                <a:spcPts val="0"/>
              </a:spcAft>
              <a:buClr>
                <a:srgbClr val="FEFEFE"/>
              </a:buClr>
              <a:buSzPts val="1600"/>
              <a:buChar char="o"/>
              <a:defRPr sz="1600"/>
            </a:lvl4pPr>
            <a:lvl5pPr marL="2286000" lvl="4" indent="-330200" algn="l">
              <a:spcBef>
                <a:spcPts val="320"/>
              </a:spcBef>
              <a:spcAft>
                <a:spcPts val="0"/>
              </a:spcAft>
              <a:buClr>
                <a:srgbClr val="FEFEFE"/>
              </a:buClr>
              <a:buSzPts val="1600"/>
              <a:buChar char="•"/>
              <a:defRPr sz="1600"/>
            </a:lvl5pPr>
            <a:lvl6pPr marL="2743200" lvl="5" indent="-330200" algn="l">
              <a:spcBef>
                <a:spcPts val="320"/>
              </a:spcBef>
              <a:spcAft>
                <a:spcPts val="0"/>
              </a:spcAft>
              <a:buClr>
                <a:srgbClr val="FEFEFE"/>
              </a:buClr>
              <a:buSzPts val="1600"/>
              <a:buChar char="o"/>
              <a:defRPr sz="1600"/>
            </a:lvl6pPr>
            <a:lvl7pPr marL="3200400" lvl="6" indent="-330200" algn="l">
              <a:spcBef>
                <a:spcPts val="320"/>
              </a:spcBef>
              <a:spcAft>
                <a:spcPts val="0"/>
              </a:spcAft>
              <a:buClr>
                <a:srgbClr val="FEFEFE"/>
              </a:buClr>
              <a:buSzPts val="1600"/>
              <a:buChar char="•"/>
              <a:defRPr sz="1600"/>
            </a:lvl7pPr>
            <a:lvl8pPr marL="3657600" lvl="7" indent="-330200" algn="l">
              <a:spcBef>
                <a:spcPts val="320"/>
              </a:spcBef>
              <a:spcAft>
                <a:spcPts val="0"/>
              </a:spcAft>
              <a:buClr>
                <a:srgbClr val="FEFEFE"/>
              </a:buClr>
              <a:buSzPts val="1600"/>
              <a:buChar char="o"/>
              <a:defRPr sz="1600"/>
            </a:lvl8pPr>
            <a:lvl9pPr marL="4114800" lvl="8" indent="-330200" algn="l">
              <a:spcBef>
                <a:spcPts val="320"/>
              </a:spcBef>
              <a:spcAft>
                <a:spcPts val="0"/>
              </a:spcAft>
              <a:buClr>
                <a:srgbClr val="FEFEFE"/>
              </a:buClr>
              <a:buSzPts val="1600"/>
              <a:buChar char="•"/>
              <a:defRPr sz="1600"/>
            </a:lvl9pPr>
          </a:lstStyle>
          <a:p>
            <a:endParaRPr/>
          </a:p>
        </p:txBody>
      </p:sp>
      <p:sp>
        <p:nvSpPr>
          <p:cNvPr id="91" name="Google Shape;91;p19"/>
          <p:cNvSpPr txBox="1">
            <a:spLocks noGrp="1"/>
          </p:cNvSpPr>
          <p:nvPr>
            <p:ph type="dt" idx="10"/>
          </p:nvPr>
        </p:nvSpPr>
        <p:spPr>
          <a:xfrm>
            <a:off x="6363347" y="4767263"/>
            <a:ext cx="2085975" cy="273844"/>
          </a:xfrm>
          <a:prstGeom prst="rect">
            <a:avLst/>
          </a:prstGeom>
          <a:noFill/>
          <a:ln>
            <a:noFill/>
          </a:ln>
        </p:spPr>
        <p:txBody>
          <a:bodyPr spcFirstLastPara="1" wrap="square" lIns="91425" tIns="45700" rIns="45700"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9"/>
          <p:cNvSpPr txBox="1">
            <a:spLocks noGrp="1"/>
          </p:cNvSpPr>
          <p:nvPr>
            <p:ph type="ftr" idx="11"/>
          </p:nvPr>
        </p:nvSpPr>
        <p:spPr>
          <a:xfrm>
            <a:off x="659165" y="4767263"/>
            <a:ext cx="2847975" cy="273844"/>
          </a:xfrm>
          <a:prstGeom prst="rect">
            <a:avLst/>
          </a:prstGeom>
          <a:noFill/>
          <a:ln>
            <a:noFill/>
          </a:ln>
        </p:spPr>
        <p:txBody>
          <a:bodyPr spcFirstLastPara="1" wrap="square" lIns="4570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9"/>
          <p:cNvSpPr txBox="1">
            <a:spLocks noGrp="1"/>
          </p:cNvSpPr>
          <p:nvPr>
            <p:ph type="sldNum" idx="12"/>
          </p:nvPr>
        </p:nvSpPr>
        <p:spPr>
          <a:xfrm>
            <a:off x="8543278" y="4767263"/>
            <a:ext cx="561975" cy="273844"/>
          </a:xfrm>
          <a:prstGeom prst="rect">
            <a:avLst/>
          </a:prstGeom>
          <a:noFill/>
          <a:ln>
            <a:noFill/>
          </a:ln>
        </p:spPr>
        <p:txBody>
          <a:bodyPr spcFirstLastPara="1" wrap="square" lIns="27425" tIns="45700" rIns="45700" bIns="45700" anchor="ctr" anchorCtr="0">
            <a:noAutofit/>
          </a:bodyPr>
          <a:lstStyle>
            <a:lvl1pPr marL="0" lvl="0" indent="0" algn="l">
              <a:spcBef>
                <a:spcPts val="0"/>
              </a:spcBef>
              <a:spcAft>
                <a:spcPts val="0"/>
              </a:spcAft>
              <a:buNone/>
              <a:defRPr>
                <a:solidFill>
                  <a:srgbClr val="FEFEFE"/>
                </a:solidFill>
              </a:defRPr>
            </a:lvl1pPr>
            <a:lvl2pPr marL="0" lvl="1" indent="0" algn="l">
              <a:spcBef>
                <a:spcPts val="0"/>
              </a:spcBef>
              <a:spcAft>
                <a:spcPts val="0"/>
              </a:spcAft>
              <a:buNone/>
              <a:defRPr>
                <a:solidFill>
                  <a:srgbClr val="FEFEFE"/>
                </a:solidFill>
              </a:defRPr>
            </a:lvl2pPr>
            <a:lvl3pPr marL="0" lvl="2" indent="0" algn="l">
              <a:spcBef>
                <a:spcPts val="0"/>
              </a:spcBef>
              <a:spcAft>
                <a:spcPts val="0"/>
              </a:spcAft>
              <a:buNone/>
              <a:defRPr>
                <a:solidFill>
                  <a:srgbClr val="FEFEFE"/>
                </a:solidFill>
              </a:defRPr>
            </a:lvl3pPr>
            <a:lvl4pPr marL="0" lvl="3" indent="0" algn="l">
              <a:spcBef>
                <a:spcPts val="0"/>
              </a:spcBef>
              <a:spcAft>
                <a:spcPts val="0"/>
              </a:spcAft>
              <a:buNone/>
              <a:defRPr>
                <a:solidFill>
                  <a:srgbClr val="FEFEFE"/>
                </a:solidFill>
              </a:defRPr>
            </a:lvl4pPr>
            <a:lvl5pPr marL="0" lvl="4" indent="0" algn="l">
              <a:spcBef>
                <a:spcPts val="0"/>
              </a:spcBef>
              <a:spcAft>
                <a:spcPts val="0"/>
              </a:spcAft>
              <a:buNone/>
              <a:defRPr>
                <a:solidFill>
                  <a:srgbClr val="FEFEFE"/>
                </a:solidFill>
              </a:defRPr>
            </a:lvl5pPr>
            <a:lvl6pPr marL="0" lvl="5" indent="0" algn="l">
              <a:spcBef>
                <a:spcPts val="0"/>
              </a:spcBef>
              <a:spcAft>
                <a:spcPts val="0"/>
              </a:spcAft>
              <a:buNone/>
              <a:defRPr>
                <a:solidFill>
                  <a:srgbClr val="FEFEFE"/>
                </a:solidFill>
              </a:defRPr>
            </a:lvl6pPr>
            <a:lvl7pPr marL="0" lvl="6" indent="0" algn="l">
              <a:spcBef>
                <a:spcPts val="0"/>
              </a:spcBef>
              <a:spcAft>
                <a:spcPts val="0"/>
              </a:spcAft>
              <a:buNone/>
              <a:defRPr>
                <a:solidFill>
                  <a:srgbClr val="FEFEFE"/>
                </a:solidFill>
              </a:defRPr>
            </a:lvl7pPr>
            <a:lvl8pPr marL="0" lvl="7" indent="0" algn="l">
              <a:spcBef>
                <a:spcPts val="0"/>
              </a:spcBef>
              <a:spcAft>
                <a:spcPts val="0"/>
              </a:spcAft>
              <a:buNone/>
              <a:defRPr>
                <a:solidFill>
                  <a:srgbClr val="FEFEFE"/>
                </a:solidFill>
              </a:defRPr>
            </a:lvl8pPr>
            <a:lvl9pPr marL="0" lvl="8" indent="0" algn="l">
              <a:spcBef>
                <a:spcPts val="0"/>
              </a:spcBef>
              <a:spcAft>
                <a:spcPts val="0"/>
              </a:spcAft>
              <a:buNone/>
              <a:defRPr>
                <a:solidFill>
                  <a:srgbClr val="FEFEFE"/>
                </a:solidFill>
              </a:defRPr>
            </a:lvl9pPr>
          </a:lstStyle>
          <a:p>
            <a:pPr marL="0" lvl="0" indent="0" algn="l" rtl="0">
              <a:spcBef>
                <a:spcPts val="0"/>
              </a:spcBef>
              <a:spcAft>
                <a:spcPts val="0"/>
              </a:spcAft>
              <a:buNone/>
            </a:pPr>
            <a:fld id="{00000000-1234-1234-1234-123412341234}" type="slidenum">
              <a:rPr lang="en"/>
              <a:t>‹#›</a:t>
            </a:fld>
            <a:endParaRPr/>
          </a:p>
        </p:txBody>
      </p:sp>
      <p:sp>
        <p:nvSpPr>
          <p:cNvPr id="94" name="Google Shape;94;p19"/>
          <p:cNvSpPr txBox="1">
            <a:spLocks noGrp="1"/>
          </p:cNvSpPr>
          <p:nvPr>
            <p:ph type="body" idx="2"/>
          </p:nvPr>
        </p:nvSpPr>
        <p:spPr>
          <a:xfrm>
            <a:off x="365760" y="1200150"/>
            <a:ext cx="4041648" cy="339471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rgbClr val="FEFEFE"/>
              </a:buClr>
              <a:buSzPts val="1800"/>
              <a:buChar char="•"/>
              <a:defRPr/>
            </a:lvl1pPr>
            <a:lvl2pPr marL="914400" lvl="1" indent="-342900" algn="l">
              <a:spcBef>
                <a:spcPts val="360"/>
              </a:spcBef>
              <a:spcAft>
                <a:spcPts val="0"/>
              </a:spcAft>
              <a:buClr>
                <a:srgbClr val="FEFEFE"/>
              </a:buClr>
              <a:buSzPts val="1800"/>
              <a:buChar char="o"/>
              <a:defRPr/>
            </a:lvl2pPr>
            <a:lvl3pPr marL="1371600" lvl="2" indent="-342900" algn="l">
              <a:spcBef>
                <a:spcPts val="360"/>
              </a:spcBef>
              <a:spcAft>
                <a:spcPts val="0"/>
              </a:spcAft>
              <a:buClr>
                <a:srgbClr val="FEFEFE"/>
              </a:buClr>
              <a:buSzPts val="1800"/>
              <a:buChar char="•"/>
              <a:defRPr/>
            </a:lvl3pPr>
            <a:lvl4pPr marL="1828800" lvl="3" indent="-342900" algn="l">
              <a:spcBef>
                <a:spcPts val="360"/>
              </a:spcBef>
              <a:spcAft>
                <a:spcPts val="0"/>
              </a:spcAft>
              <a:buClr>
                <a:srgbClr val="FEFEFE"/>
              </a:buClr>
              <a:buSzPts val="1800"/>
              <a:buChar char="o"/>
              <a:defRPr/>
            </a:lvl4pPr>
            <a:lvl5pPr marL="2286000" lvl="4" indent="-342900" algn="l">
              <a:spcBef>
                <a:spcPts val="360"/>
              </a:spcBef>
              <a:spcAft>
                <a:spcPts val="0"/>
              </a:spcAft>
              <a:buClr>
                <a:srgbClr val="FEFEFE"/>
              </a:buClr>
              <a:buSzPts val="1800"/>
              <a:buChar char="•"/>
              <a:defRPr/>
            </a:lvl5pPr>
            <a:lvl6pPr marL="2743200" lvl="5" indent="-342900" algn="l">
              <a:spcBef>
                <a:spcPts val="360"/>
              </a:spcBef>
              <a:spcAft>
                <a:spcPts val="0"/>
              </a:spcAft>
              <a:buClr>
                <a:srgbClr val="FEFEFE"/>
              </a:buClr>
              <a:buSzPts val="1800"/>
              <a:buChar char="o"/>
              <a:defRPr/>
            </a:lvl6pPr>
            <a:lvl7pPr marL="3200400" lvl="6" indent="-342900" algn="l">
              <a:spcBef>
                <a:spcPts val="360"/>
              </a:spcBef>
              <a:spcAft>
                <a:spcPts val="0"/>
              </a:spcAft>
              <a:buClr>
                <a:srgbClr val="FEFEFE"/>
              </a:buClr>
              <a:buSzPts val="1800"/>
              <a:buChar char="•"/>
              <a:defRPr/>
            </a:lvl7pPr>
            <a:lvl8pPr marL="3657600" lvl="7" indent="-342900" algn="l">
              <a:spcBef>
                <a:spcPts val="360"/>
              </a:spcBef>
              <a:spcAft>
                <a:spcPts val="0"/>
              </a:spcAft>
              <a:buClr>
                <a:srgbClr val="FEFEFE"/>
              </a:buClr>
              <a:buSzPts val="1800"/>
              <a:buChar char="o"/>
              <a:defRPr/>
            </a:lvl8pPr>
            <a:lvl9pPr marL="4114800" lvl="8" indent="-342900" algn="l">
              <a:spcBef>
                <a:spcPts val="360"/>
              </a:spcBef>
              <a:spcAft>
                <a:spcPts val="0"/>
              </a:spcAft>
              <a:buClr>
                <a:srgbClr val="FEFEFE"/>
              </a:buClr>
              <a:buSzPts val="1800"/>
              <a:buChar cha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722313" y="1028700"/>
            <a:ext cx="7772400" cy="1878806"/>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Clr>
                <a:schemeClr val="lt2"/>
              </a:buClr>
              <a:buSzPts val="4800"/>
              <a:buFont typeface="Palatino Linotype"/>
              <a:buNone/>
              <a:defRPr sz="4800">
                <a:solidFill>
                  <a:schemeClr val="lt2"/>
                </a:solidFill>
                <a:latin typeface="Palatino Linotype"/>
                <a:ea typeface="Palatino Linotype"/>
                <a:cs typeface="Palatino Linotype"/>
                <a:sym typeface="Palatino Linotyp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7" name="Google Shape;97;p20"/>
          <p:cNvSpPr txBox="1">
            <a:spLocks noGrp="1"/>
          </p:cNvSpPr>
          <p:nvPr>
            <p:ph type="body" idx="1"/>
          </p:nvPr>
        </p:nvSpPr>
        <p:spPr>
          <a:xfrm>
            <a:off x="722313" y="3051572"/>
            <a:ext cx="7772400" cy="848915"/>
          </a:xfrm>
          <a:prstGeom prst="rect">
            <a:avLst/>
          </a:prstGeom>
          <a:noFill/>
          <a:ln>
            <a:noFill/>
          </a:ln>
        </p:spPr>
        <p:txBody>
          <a:bodyPr spcFirstLastPara="1" wrap="square" lIns="91425" tIns="45700" rIns="91425" bIns="45700" anchor="t" anchorCtr="0">
            <a:normAutofit/>
          </a:bodyPr>
          <a:lstStyle>
            <a:lvl1pPr marL="457200" lvl="0" indent="-228600" algn="ctr">
              <a:spcBef>
                <a:spcPts val="400"/>
              </a:spcBef>
              <a:spcAft>
                <a:spcPts val="0"/>
              </a:spcAft>
              <a:buClr>
                <a:schemeClr val="lt1"/>
              </a:buClr>
              <a:buSzPts val="2000"/>
              <a:buNone/>
              <a:defRPr sz="2000">
                <a:solidFill>
                  <a:schemeClr val="lt1"/>
                </a:solidFill>
              </a:defRPr>
            </a:lvl1pPr>
            <a:lvl2pPr marL="914400" lvl="1" indent="-228600" algn="l">
              <a:spcBef>
                <a:spcPts val="360"/>
              </a:spcBef>
              <a:spcAft>
                <a:spcPts val="0"/>
              </a:spcAft>
              <a:buClr>
                <a:schemeClr val="lt1"/>
              </a:buClr>
              <a:buSzPts val="1800"/>
              <a:buNone/>
              <a:defRPr sz="1800">
                <a:solidFill>
                  <a:schemeClr val="lt1"/>
                </a:solidFill>
              </a:defRPr>
            </a:lvl2pPr>
            <a:lvl3pPr marL="1371600" lvl="2" indent="-228600" algn="l">
              <a:spcBef>
                <a:spcPts val="320"/>
              </a:spcBef>
              <a:spcAft>
                <a:spcPts val="0"/>
              </a:spcAft>
              <a:buClr>
                <a:schemeClr val="lt1"/>
              </a:buClr>
              <a:buSzPts val="1600"/>
              <a:buNone/>
              <a:defRPr sz="1600">
                <a:solidFill>
                  <a:schemeClr val="lt1"/>
                </a:solidFill>
              </a:defRPr>
            </a:lvl3pPr>
            <a:lvl4pPr marL="1828800" lvl="3" indent="-228600" algn="l">
              <a:spcBef>
                <a:spcPts val="280"/>
              </a:spcBef>
              <a:spcAft>
                <a:spcPts val="0"/>
              </a:spcAft>
              <a:buClr>
                <a:schemeClr val="lt1"/>
              </a:buClr>
              <a:buSzPts val="1400"/>
              <a:buNone/>
              <a:defRPr sz="1400">
                <a:solidFill>
                  <a:schemeClr val="lt1"/>
                </a:solidFill>
              </a:defRPr>
            </a:lvl4pPr>
            <a:lvl5pPr marL="2286000" lvl="4" indent="-228600" algn="l">
              <a:spcBef>
                <a:spcPts val="280"/>
              </a:spcBef>
              <a:spcAft>
                <a:spcPts val="0"/>
              </a:spcAft>
              <a:buClr>
                <a:schemeClr val="lt1"/>
              </a:buClr>
              <a:buSzPts val="1400"/>
              <a:buNone/>
              <a:defRPr sz="1400">
                <a:solidFill>
                  <a:schemeClr val="lt1"/>
                </a:solidFill>
              </a:defRPr>
            </a:lvl5pPr>
            <a:lvl6pPr marL="2743200" lvl="5" indent="-228600" algn="l">
              <a:spcBef>
                <a:spcPts val="280"/>
              </a:spcBef>
              <a:spcAft>
                <a:spcPts val="0"/>
              </a:spcAft>
              <a:buClr>
                <a:schemeClr val="lt1"/>
              </a:buClr>
              <a:buSzPts val="1400"/>
              <a:buNone/>
              <a:defRPr sz="1400">
                <a:solidFill>
                  <a:schemeClr val="lt1"/>
                </a:solidFill>
              </a:defRPr>
            </a:lvl6pPr>
            <a:lvl7pPr marL="3200400" lvl="6" indent="-228600" algn="l">
              <a:spcBef>
                <a:spcPts val="280"/>
              </a:spcBef>
              <a:spcAft>
                <a:spcPts val="0"/>
              </a:spcAft>
              <a:buClr>
                <a:schemeClr val="lt1"/>
              </a:buClr>
              <a:buSzPts val="1400"/>
              <a:buNone/>
              <a:defRPr sz="1400">
                <a:solidFill>
                  <a:schemeClr val="lt1"/>
                </a:solidFill>
              </a:defRPr>
            </a:lvl7pPr>
            <a:lvl8pPr marL="3657600" lvl="7" indent="-228600" algn="l">
              <a:spcBef>
                <a:spcPts val="280"/>
              </a:spcBef>
              <a:spcAft>
                <a:spcPts val="0"/>
              </a:spcAft>
              <a:buClr>
                <a:schemeClr val="lt1"/>
              </a:buClr>
              <a:buSzPts val="1400"/>
              <a:buNone/>
              <a:defRPr sz="1400">
                <a:solidFill>
                  <a:schemeClr val="lt1"/>
                </a:solidFill>
              </a:defRPr>
            </a:lvl8pPr>
            <a:lvl9pPr marL="4114800" lvl="8" indent="-228600" algn="l">
              <a:spcBef>
                <a:spcPts val="280"/>
              </a:spcBef>
              <a:spcAft>
                <a:spcPts val="0"/>
              </a:spcAft>
              <a:buClr>
                <a:schemeClr val="lt1"/>
              </a:buClr>
              <a:buSzPts val="1400"/>
              <a:buNone/>
              <a:defRPr sz="1400">
                <a:solidFill>
                  <a:schemeClr val="lt1"/>
                </a:solidFill>
              </a:defRPr>
            </a:lvl9pPr>
          </a:lstStyle>
          <a:p>
            <a:endParaRPr/>
          </a:p>
        </p:txBody>
      </p:sp>
      <p:sp>
        <p:nvSpPr>
          <p:cNvPr id="98" name="Google Shape;98;p20"/>
          <p:cNvSpPr txBox="1">
            <a:spLocks noGrp="1"/>
          </p:cNvSpPr>
          <p:nvPr>
            <p:ph type="dt" idx="10"/>
          </p:nvPr>
        </p:nvSpPr>
        <p:spPr>
          <a:xfrm>
            <a:off x="6363347" y="4767263"/>
            <a:ext cx="2085975" cy="273844"/>
          </a:xfrm>
          <a:prstGeom prst="rect">
            <a:avLst/>
          </a:prstGeom>
          <a:noFill/>
          <a:ln>
            <a:noFill/>
          </a:ln>
        </p:spPr>
        <p:txBody>
          <a:bodyPr spcFirstLastPara="1" wrap="square" lIns="91425" tIns="45700" rIns="45700"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20"/>
          <p:cNvSpPr txBox="1">
            <a:spLocks noGrp="1"/>
          </p:cNvSpPr>
          <p:nvPr>
            <p:ph type="ftr" idx="11"/>
          </p:nvPr>
        </p:nvSpPr>
        <p:spPr>
          <a:xfrm>
            <a:off x="659165" y="4767263"/>
            <a:ext cx="2847975" cy="273844"/>
          </a:xfrm>
          <a:prstGeom prst="rect">
            <a:avLst/>
          </a:prstGeom>
          <a:noFill/>
          <a:ln>
            <a:noFill/>
          </a:ln>
        </p:spPr>
        <p:txBody>
          <a:bodyPr spcFirstLastPara="1" wrap="square" lIns="4570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20"/>
          <p:cNvSpPr txBox="1">
            <a:spLocks noGrp="1"/>
          </p:cNvSpPr>
          <p:nvPr>
            <p:ph type="sldNum" idx="12"/>
          </p:nvPr>
        </p:nvSpPr>
        <p:spPr>
          <a:xfrm>
            <a:off x="8543278" y="4767263"/>
            <a:ext cx="561975" cy="273844"/>
          </a:xfrm>
          <a:prstGeom prst="rect">
            <a:avLst/>
          </a:prstGeom>
          <a:noFill/>
          <a:ln>
            <a:noFill/>
          </a:ln>
        </p:spPr>
        <p:txBody>
          <a:bodyPr spcFirstLastPara="1" wrap="square" lIns="27425" tIns="45700" rIns="45700" bIns="45700" anchor="ctr" anchorCtr="0">
            <a:noAutofit/>
          </a:bodyPr>
          <a:lstStyle>
            <a:lvl1pPr marL="0" lvl="0" indent="0" algn="l">
              <a:spcBef>
                <a:spcPts val="0"/>
              </a:spcBef>
              <a:spcAft>
                <a:spcPts val="0"/>
              </a:spcAft>
              <a:buNone/>
              <a:defRPr>
                <a:solidFill>
                  <a:srgbClr val="FEFEFE"/>
                </a:solidFill>
              </a:defRPr>
            </a:lvl1pPr>
            <a:lvl2pPr marL="0" lvl="1" indent="0" algn="l">
              <a:spcBef>
                <a:spcPts val="0"/>
              </a:spcBef>
              <a:spcAft>
                <a:spcPts val="0"/>
              </a:spcAft>
              <a:buNone/>
              <a:defRPr>
                <a:solidFill>
                  <a:srgbClr val="FEFEFE"/>
                </a:solidFill>
              </a:defRPr>
            </a:lvl2pPr>
            <a:lvl3pPr marL="0" lvl="2" indent="0" algn="l">
              <a:spcBef>
                <a:spcPts val="0"/>
              </a:spcBef>
              <a:spcAft>
                <a:spcPts val="0"/>
              </a:spcAft>
              <a:buNone/>
              <a:defRPr>
                <a:solidFill>
                  <a:srgbClr val="FEFEFE"/>
                </a:solidFill>
              </a:defRPr>
            </a:lvl3pPr>
            <a:lvl4pPr marL="0" lvl="3" indent="0" algn="l">
              <a:spcBef>
                <a:spcPts val="0"/>
              </a:spcBef>
              <a:spcAft>
                <a:spcPts val="0"/>
              </a:spcAft>
              <a:buNone/>
              <a:defRPr>
                <a:solidFill>
                  <a:srgbClr val="FEFEFE"/>
                </a:solidFill>
              </a:defRPr>
            </a:lvl4pPr>
            <a:lvl5pPr marL="0" lvl="4" indent="0" algn="l">
              <a:spcBef>
                <a:spcPts val="0"/>
              </a:spcBef>
              <a:spcAft>
                <a:spcPts val="0"/>
              </a:spcAft>
              <a:buNone/>
              <a:defRPr>
                <a:solidFill>
                  <a:srgbClr val="FEFEFE"/>
                </a:solidFill>
              </a:defRPr>
            </a:lvl5pPr>
            <a:lvl6pPr marL="0" lvl="5" indent="0" algn="l">
              <a:spcBef>
                <a:spcPts val="0"/>
              </a:spcBef>
              <a:spcAft>
                <a:spcPts val="0"/>
              </a:spcAft>
              <a:buNone/>
              <a:defRPr>
                <a:solidFill>
                  <a:srgbClr val="FEFEFE"/>
                </a:solidFill>
              </a:defRPr>
            </a:lvl6pPr>
            <a:lvl7pPr marL="0" lvl="6" indent="0" algn="l">
              <a:spcBef>
                <a:spcPts val="0"/>
              </a:spcBef>
              <a:spcAft>
                <a:spcPts val="0"/>
              </a:spcAft>
              <a:buNone/>
              <a:defRPr>
                <a:solidFill>
                  <a:srgbClr val="FEFEFE"/>
                </a:solidFill>
              </a:defRPr>
            </a:lvl7pPr>
            <a:lvl8pPr marL="0" lvl="7" indent="0" algn="l">
              <a:spcBef>
                <a:spcPts val="0"/>
              </a:spcBef>
              <a:spcAft>
                <a:spcPts val="0"/>
              </a:spcAft>
              <a:buNone/>
              <a:defRPr>
                <a:solidFill>
                  <a:srgbClr val="FEFEFE"/>
                </a:solidFill>
              </a:defRPr>
            </a:lvl8pPr>
            <a:lvl9pPr marL="0" lvl="8" indent="0" algn="l">
              <a:spcBef>
                <a:spcPts val="0"/>
              </a:spcBef>
              <a:spcAft>
                <a:spcPts val="0"/>
              </a:spcAft>
              <a:buNone/>
              <a:defRPr>
                <a:solidFill>
                  <a:srgbClr val="FEFEFE"/>
                </a:solidFill>
              </a:defRPr>
            </a:lvl9pPr>
          </a:lstStyle>
          <a:p>
            <a:pPr marL="0" lvl="0" indent="0" algn="l" rtl="0">
              <a:spcBef>
                <a:spcPts val="0"/>
              </a:spcBef>
              <a:spcAft>
                <a:spcPts val="0"/>
              </a:spcAft>
              <a:buNone/>
            </a:pPr>
            <a:fld id="{00000000-1234-1234-1234-123412341234}" type="slidenum">
              <a:rPr lang="en"/>
              <a:t>‹#›</a:t>
            </a:fld>
            <a:endParaRPr/>
          </a:p>
        </p:txBody>
      </p:sp>
      <p:sp>
        <p:nvSpPr>
          <p:cNvPr id="101" name="Google Shape;101;p20"/>
          <p:cNvSpPr/>
          <p:nvPr/>
        </p:nvSpPr>
        <p:spPr>
          <a:xfrm>
            <a:off x="4495800" y="2943225"/>
            <a:ext cx="84772" cy="63579"/>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Palatino Linotype"/>
              <a:ea typeface="Palatino Linotype"/>
              <a:cs typeface="Palatino Linotype"/>
              <a:sym typeface="Palatino Linotype"/>
            </a:endParaRPr>
          </a:p>
        </p:txBody>
      </p:sp>
      <p:sp>
        <p:nvSpPr>
          <p:cNvPr id="102" name="Google Shape;102;p20"/>
          <p:cNvSpPr/>
          <p:nvPr/>
        </p:nvSpPr>
        <p:spPr>
          <a:xfrm>
            <a:off x="4695825" y="2943225"/>
            <a:ext cx="84772" cy="63579"/>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Palatino Linotype"/>
              <a:ea typeface="Palatino Linotype"/>
              <a:cs typeface="Palatino Linotype"/>
              <a:sym typeface="Palatino Linotype"/>
            </a:endParaRPr>
          </a:p>
        </p:txBody>
      </p:sp>
      <p:sp>
        <p:nvSpPr>
          <p:cNvPr id="103" name="Google Shape;103;p20"/>
          <p:cNvSpPr/>
          <p:nvPr/>
        </p:nvSpPr>
        <p:spPr>
          <a:xfrm>
            <a:off x="4296728" y="2943225"/>
            <a:ext cx="84772" cy="63579"/>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Palatino Linotype"/>
              <a:ea typeface="Palatino Linotype"/>
              <a:cs typeface="Palatino Linotype"/>
              <a:sym typeface="Palatino Linotype"/>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104"/>
        <p:cNvGrpSpPr/>
        <p:nvPr/>
      </p:nvGrpSpPr>
      <p:grpSpPr>
        <a:xfrm>
          <a:off x="0" y="0"/>
          <a:ext cx="0" cy="0"/>
          <a:chOff x="0" y="0"/>
          <a:chExt cx="0" cy="0"/>
        </a:xfrm>
      </p:grpSpPr>
      <p:sp>
        <p:nvSpPr>
          <p:cNvPr id="105" name="Google Shape;105;p21"/>
          <p:cNvSpPr txBox="1">
            <a:spLocks noGrp="1"/>
          </p:cNvSpPr>
          <p:nvPr>
            <p:ph type="title"/>
          </p:nvPr>
        </p:nvSpPr>
        <p:spPr>
          <a:xfrm>
            <a:off x="457200" y="0"/>
            <a:ext cx="8229600" cy="1200150"/>
          </a:xfrm>
          <a:prstGeom prst="rect">
            <a:avLst/>
          </a:prstGeom>
          <a:noFill/>
          <a:ln>
            <a:noFill/>
          </a:ln>
        </p:spPr>
        <p:txBody>
          <a:bodyPr spcFirstLastPara="1" wrap="square" lIns="91425" tIns="45700" rIns="91425" bIns="45700" anchor="b" anchorCtr="0">
            <a:noAutofit/>
          </a:bodyPr>
          <a:lstStyle>
            <a:lvl1pPr lvl="0" algn="ctr">
              <a:lnSpc>
                <a:spcPct val="107407"/>
              </a:lnSpc>
              <a:spcBef>
                <a:spcPts val="0"/>
              </a:spcBef>
              <a:spcAft>
                <a:spcPts val="0"/>
              </a:spcAft>
              <a:buClr>
                <a:schemeClr val="lt2"/>
              </a:buClr>
              <a:buSzPts val="5400"/>
              <a:buFont typeface="Palatino Linotype"/>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21"/>
          <p:cNvSpPr txBox="1">
            <a:spLocks noGrp="1"/>
          </p:cNvSpPr>
          <p:nvPr>
            <p:ph type="body" idx="1"/>
          </p:nvPr>
        </p:nvSpPr>
        <p:spPr>
          <a:xfrm>
            <a:off x="457200" y="1200150"/>
            <a:ext cx="4040188" cy="457200"/>
          </a:xfrm>
          <a:prstGeom prst="rect">
            <a:avLst/>
          </a:prstGeom>
          <a:noFill/>
          <a:ln>
            <a:noFill/>
          </a:ln>
        </p:spPr>
        <p:txBody>
          <a:bodyPr spcFirstLastPara="1" wrap="square" lIns="91425" tIns="45700" rIns="91425" bIns="45700" anchor="b" anchorCtr="0">
            <a:noAutofit/>
          </a:bodyPr>
          <a:lstStyle>
            <a:lvl1pPr marL="457200" lvl="0" indent="-228600" algn="ctr">
              <a:spcBef>
                <a:spcPts val="480"/>
              </a:spcBef>
              <a:spcAft>
                <a:spcPts val="0"/>
              </a:spcAft>
              <a:buClr>
                <a:srgbClr val="FEFEFE"/>
              </a:buClr>
              <a:buSzPts val="2400"/>
              <a:buNone/>
              <a:defRPr sz="2400" b="0"/>
            </a:lvl1pPr>
            <a:lvl2pPr marL="914400" lvl="1" indent="-228600" algn="l">
              <a:spcBef>
                <a:spcPts val="400"/>
              </a:spcBef>
              <a:spcAft>
                <a:spcPts val="0"/>
              </a:spcAft>
              <a:buClr>
                <a:srgbClr val="FEFEFE"/>
              </a:buClr>
              <a:buSzPts val="2000"/>
              <a:buNone/>
              <a:defRPr sz="2000" b="1"/>
            </a:lvl2pPr>
            <a:lvl3pPr marL="1371600" lvl="2" indent="-228600" algn="l">
              <a:spcBef>
                <a:spcPts val="360"/>
              </a:spcBef>
              <a:spcAft>
                <a:spcPts val="0"/>
              </a:spcAft>
              <a:buClr>
                <a:srgbClr val="FEFEFE"/>
              </a:buClr>
              <a:buSzPts val="1800"/>
              <a:buNone/>
              <a:defRPr sz="1800" b="1"/>
            </a:lvl3pPr>
            <a:lvl4pPr marL="1828800" lvl="3" indent="-228600" algn="l">
              <a:spcBef>
                <a:spcPts val="320"/>
              </a:spcBef>
              <a:spcAft>
                <a:spcPts val="0"/>
              </a:spcAft>
              <a:buClr>
                <a:srgbClr val="FEFEFE"/>
              </a:buClr>
              <a:buSzPts val="1600"/>
              <a:buNone/>
              <a:defRPr sz="1600" b="1"/>
            </a:lvl4pPr>
            <a:lvl5pPr marL="2286000" lvl="4" indent="-228600" algn="l">
              <a:spcBef>
                <a:spcPts val="320"/>
              </a:spcBef>
              <a:spcAft>
                <a:spcPts val="0"/>
              </a:spcAft>
              <a:buClr>
                <a:srgbClr val="FEFEFE"/>
              </a:buClr>
              <a:buSzPts val="1600"/>
              <a:buNone/>
              <a:defRPr sz="1600" b="1"/>
            </a:lvl5pPr>
            <a:lvl6pPr marL="2743200" lvl="5" indent="-228600" algn="l">
              <a:spcBef>
                <a:spcPts val="320"/>
              </a:spcBef>
              <a:spcAft>
                <a:spcPts val="0"/>
              </a:spcAft>
              <a:buClr>
                <a:srgbClr val="FEFEFE"/>
              </a:buClr>
              <a:buSzPts val="1600"/>
              <a:buNone/>
              <a:defRPr sz="1600" b="1"/>
            </a:lvl6pPr>
            <a:lvl7pPr marL="3200400" lvl="6" indent="-228600" algn="l">
              <a:spcBef>
                <a:spcPts val="320"/>
              </a:spcBef>
              <a:spcAft>
                <a:spcPts val="0"/>
              </a:spcAft>
              <a:buClr>
                <a:srgbClr val="FEFEFE"/>
              </a:buClr>
              <a:buSzPts val="1600"/>
              <a:buNone/>
              <a:defRPr sz="1600" b="1"/>
            </a:lvl7pPr>
            <a:lvl8pPr marL="3657600" lvl="7" indent="-228600" algn="l">
              <a:spcBef>
                <a:spcPts val="320"/>
              </a:spcBef>
              <a:spcAft>
                <a:spcPts val="0"/>
              </a:spcAft>
              <a:buClr>
                <a:srgbClr val="FEFEFE"/>
              </a:buClr>
              <a:buSzPts val="1600"/>
              <a:buNone/>
              <a:defRPr sz="1600" b="1"/>
            </a:lvl8pPr>
            <a:lvl9pPr marL="4114800" lvl="8" indent="-228600" algn="l">
              <a:spcBef>
                <a:spcPts val="320"/>
              </a:spcBef>
              <a:spcAft>
                <a:spcPts val="0"/>
              </a:spcAft>
              <a:buClr>
                <a:srgbClr val="FEFEFE"/>
              </a:buClr>
              <a:buSzPts val="1600"/>
              <a:buNone/>
              <a:defRPr sz="1600" b="1"/>
            </a:lvl9pPr>
          </a:lstStyle>
          <a:p>
            <a:endParaRPr/>
          </a:p>
        </p:txBody>
      </p:sp>
      <p:sp>
        <p:nvSpPr>
          <p:cNvPr id="107" name="Google Shape;107;p21"/>
          <p:cNvSpPr txBox="1">
            <a:spLocks noGrp="1"/>
          </p:cNvSpPr>
          <p:nvPr>
            <p:ph type="body" idx="2"/>
          </p:nvPr>
        </p:nvSpPr>
        <p:spPr>
          <a:xfrm>
            <a:off x="4648200" y="1200150"/>
            <a:ext cx="4041775" cy="457200"/>
          </a:xfrm>
          <a:prstGeom prst="rect">
            <a:avLst/>
          </a:prstGeom>
          <a:noFill/>
          <a:ln>
            <a:noFill/>
          </a:ln>
        </p:spPr>
        <p:txBody>
          <a:bodyPr spcFirstLastPara="1" wrap="square" lIns="91425" tIns="45700" rIns="91425" bIns="45700" anchor="b" anchorCtr="0">
            <a:noAutofit/>
          </a:bodyPr>
          <a:lstStyle>
            <a:lvl1pPr marL="457200" lvl="0" indent="-228600" algn="ctr">
              <a:spcBef>
                <a:spcPts val="480"/>
              </a:spcBef>
              <a:spcAft>
                <a:spcPts val="0"/>
              </a:spcAft>
              <a:buClr>
                <a:srgbClr val="FEFEFE"/>
              </a:buClr>
              <a:buSzPts val="2400"/>
              <a:buNone/>
              <a:defRPr sz="2400" b="0"/>
            </a:lvl1pPr>
            <a:lvl2pPr marL="914400" lvl="1" indent="-228600" algn="l">
              <a:spcBef>
                <a:spcPts val="400"/>
              </a:spcBef>
              <a:spcAft>
                <a:spcPts val="0"/>
              </a:spcAft>
              <a:buClr>
                <a:srgbClr val="FEFEFE"/>
              </a:buClr>
              <a:buSzPts val="2000"/>
              <a:buNone/>
              <a:defRPr sz="2000" b="1"/>
            </a:lvl2pPr>
            <a:lvl3pPr marL="1371600" lvl="2" indent="-228600" algn="l">
              <a:spcBef>
                <a:spcPts val="360"/>
              </a:spcBef>
              <a:spcAft>
                <a:spcPts val="0"/>
              </a:spcAft>
              <a:buClr>
                <a:srgbClr val="FEFEFE"/>
              </a:buClr>
              <a:buSzPts val="1800"/>
              <a:buNone/>
              <a:defRPr sz="1800" b="1"/>
            </a:lvl3pPr>
            <a:lvl4pPr marL="1828800" lvl="3" indent="-228600" algn="l">
              <a:spcBef>
                <a:spcPts val="320"/>
              </a:spcBef>
              <a:spcAft>
                <a:spcPts val="0"/>
              </a:spcAft>
              <a:buClr>
                <a:srgbClr val="FEFEFE"/>
              </a:buClr>
              <a:buSzPts val="1600"/>
              <a:buNone/>
              <a:defRPr sz="1600" b="1"/>
            </a:lvl4pPr>
            <a:lvl5pPr marL="2286000" lvl="4" indent="-228600" algn="l">
              <a:spcBef>
                <a:spcPts val="320"/>
              </a:spcBef>
              <a:spcAft>
                <a:spcPts val="0"/>
              </a:spcAft>
              <a:buClr>
                <a:srgbClr val="FEFEFE"/>
              </a:buClr>
              <a:buSzPts val="1600"/>
              <a:buNone/>
              <a:defRPr sz="1600" b="1"/>
            </a:lvl5pPr>
            <a:lvl6pPr marL="2743200" lvl="5" indent="-228600" algn="l">
              <a:spcBef>
                <a:spcPts val="320"/>
              </a:spcBef>
              <a:spcAft>
                <a:spcPts val="0"/>
              </a:spcAft>
              <a:buClr>
                <a:srgbClr val="FEFEFE"/>
              </a:buClr>
              <a:buSzPts val="1600"/>
              <a:buNone/>
              <a:defRPr sz="1600" b="1"/>
            </a:lvl6pPr>
            <a:lvl7pPr marL="3200400" lvl="6" indent="-228600" algn="l">
              <a:spcBef>
                <a:spcPts val="320"/>
              </a:spcBef>
              <a:spcAft>
                <a:spcPts val="0"/>
              </a:spcAft>
              <a:buClr>
                <a:srgbClr val="FEFEFE"/>
              </a:buClr>
              <a:buSzPts val="1600"/>
              <a:buNone/>
              <a:defRPr sz="1600" b="1"/>
            </a:lvl7pPr>
            <a:lvl8pPr marL="3657600" lvl="7" indent="-228600" algn="l">
              <a:spcBef>
                <a:spcPts val="320"/>
              </a:spcBef>
              <a:spcAft>
                <a:spcPts val="0"/>
              </a:spcAft>
              <a:buClr>
                <a:srgbClr val="FEFEFE"/>
              </a:buClr>
              <a:buSzPts val="1600"/>
              <a:buNone/>
              <a:defRPr sz="1600" b="1"/>
            </a:lvl8pPr>
            <a:lvl9pPr marL="4114800" lvl="8" indent="-228600" algn="l">
              <a:spcBef>
                <a:spcPts val="320"/>
              </a:spcBef>
              <a:spcAft>
                <a:spcPts val="0"/>
              </a:spcAft>
              <a:buClr>
                <a:srgbClr val="FEFEFE"/>
              </a:buClr>
              <a:buSzPts val="1600"/>
              <a:buNone/>
              <a:defRPr sz="1600" b="1"/>
            </a:lvl9pPr>
          </a:lstStyle>
          <a:p>
            <a:endParaRPr/>
          </a:p>
        </p:txBody>
      </p:sp>
      <p:sp>
        <p:nvSpPr>
          <p:cNvPr id="108" name="Google Shape;108;p21"/>
          <p:cNvSpPr txBox="1">
            <a:spLocks noGrp="1"/>
          </p:cNvSpPr>
          <p:nvPr>
            <p:ph type="dt" idx="10"/>
          </p:nvPr>
        </p:nvSpPr>
        <p:spPr>
          <a:xfrm>
            <a:off x="6363347" y="4767263"/>
            <a:ext cx="2085975" cy="273844"/>
          </a:xfrm>
          <a:prstGeom prst="rect">
            <a:avLst/>
          </a:prstGeom>
          <a:noFill/>
          <a:ln>
            <a:noFill/>
          </a:ln>
        </p:spPr>
        <p:txBody>
          <a:bodyPr spcFirstLastPara="1" wrap="square" lIns="91425" tIns="45700" rIns="45700"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1"/>
          <p:cNvSpPr txBox="1">
            <a:spLocks noGrp="1"/>
          </p:cNvSpPr>
          <p:nvPr>
            <p:ph type="ftr" idx="11"/>
          </p:nvPr>
        </p:nvSpPr>
        <p:spPr>
          <a:xfrm>
            <a:off x="659165" y="4767263"/>
            <a:ext cx="2847975" cy="273844"/>
          </a:xfrm>
          <a:prstGeom prst="rect">
            <a:avLst/>
          </a:prstGeom>
          <a:noFill/>
          <a:ln>
            <a:noFill/>
          </a:ln>
        </p:spPr>
        <p:txBody>
          <a:bodyPr spcFirstLastPara="1" wrap="square" lIns="4570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21"/>
          <p:cNvSpPr txBox="1">
            <a:spLocks noGrp="1"/>
          </p:cNvSpPr>
          <p:nvPr>
            <p:ph type="sldNum" idx="12"/>
          </p:nvPr>
        </p:nvSpPr>
        <p:spPr>
          <a:xfrm>
            <a:off x="8543278" y="4767263"/>
            <a:ext cx="561975" cy="273844"/>
          </a:xfrm>
          <a:prstGeom prst="rect">
            <a:avLst/>
          </a:prstGeom>
          <a:noFill/>
          <a:ln>
            <a:noFill/>
          </a:ln>
        </p:spPr>
        <p:txBody>
          <a:bodyPr spcFirstLastPara="1" wrap="square" lIns="27425" tIns="45700" rIns="45700" bIns="45700" anchor="ctr" anchorCtr="0">
            <a:noAutofit/>
          </a:bodyPr>
          <a:lstStyle>
            <a:lvl1pPr marL="0" lvl="0" indent="0" algn="l">
              <a:spcBef>
                <a:spcPts val="0"/>
              </a:spcBef>
              <a:spcAft>
                <a:spcPts val="0"/>
              </a:spcAft>
              <a:buNone/>
              <a:defRPr>
                <a:solidFill>
                  <a:srgbClr val="FEFEFE"/>
                </a:solidFill>
              </a:defRPr>
            </a:lvl1pPr>
            <a:lvl2pPr marL="0" lvl="1" indent="0" algn="l">
              <a:spcBef>
                <a:spcPts val="0"/>
              </a:spcBef>
              <a:spcAft>
                <a:spcPts val="0"/>
              </a:spcAft>
              <a:buNone/>
              <a:defRPr>
                <a:solidFill>
                  <a:srgbClr val="FEFEFE"/>
                </a:solidFill>
              </a:defRPr>
            </a:lvl2pPr>
            <a:lvl3pPr marL="0" lvl="2" indent="0" algn="l">
              <a:spcBef>
                <a:spcPts val="0"/>
              </a:spcBef>
              <a:spcAft>
                <a:spcPts val="0"/>
              </a:spcAft>
              <a:buNone/>
              <a:defRPr>
                <a:solidFill>
                  <a:srgbClr val="FEFEFE"/>
                </a:solidFill>
              </a:defRPr>
            </a:lvl3pPr>
            <a:lvl4pPr marL="0" lvl="3" indent="0" algn="l">
              <a:spcBef>
                <a:spcPts val="0"/>
              </a:spcBef>
              <a:spcAft>
                <a:spcPts val="0"/>
              </a:spcAft>
              <a:buNone/>
              <a:defRPr>
                <a:solidFill>
                  <a:srgbClr val="FEFEFE"/>
                </a:solidFill>
              </a:defRPr>
            </a:lvl4pPr>
            <a:lvl5pPr marL="0" lvl="4" indent="0" algn="l">
              <a:spcBef>
                <a:spcPts val="0"/>
              </a:spcBef>
              <a:spcAft>
                <a:spcPts val="0"/>
              </a:spcAft>
              <a:buNone/>
              <a:defRPr>
                <a:solidFill>
                  <a:srgbClr val="FEFEFE"/>
                </a:solidFill>
              </a:defRPr>
            </a:lvl5pPr>
            <a:lvl6pPr marL="0" lvl="5" indent="0" algn="l">
              <a:spcBef>
                <a:spcPts val="0"/>
              </a:spcBef>
              <a:spcAft>
                <a:spcPts val="0"/>
              </a:spcAft>
              <a:buNone/>
              <a:defRPr>
                <a:solidFill>
                  <a:srgbClr val="FEFEFE"/>
                </a:solidFill>
              </a:defRPr>
            </a:lvl6pPr>
            <a:lvl7pPr marL="0" lvl="6" indent="0" algn="l">
              <a:spcBef>
                <a:spcPts val="0"/>
              </a:spcBef>
              <a:spcAft>
                <a:spcPts val="0"/>
              </a:spcAft>
              <a:buNone/>
              <a:defRPr>
                <a:solidFill>
                  <a:srgbClr val="FEFEFE"/>
                </a:solidFill>
              </a:defRPr>
            </a:lvl7pPr>
            <a:lvl8pPr marL="0" lvl="7" indent="0" algn="l">
              <a:spcBef>
                <a:spcPts val="0"/>
              </a:spcBef>
              <a:spcAft>
                <a:spcPts val="0"/>
              </a:spcAft>
              <a:buNone/>
              <a:defRPr>
                <a:solidFill>
                  <a:srgbClr val="FEFEFE"/>
                </a:solidFill>
              </a:defRPr>
            </a:lvl8pPr>
            <a:lvl9pPr marL="0" lvl="8" indent="0" algn="l">
              <a:spcBef>
                <a:spcPts val="0"/>
              </a:spcBef>
              <a:spcAft>
                <a:spcPts val="0"/>
              </a:spcAft>
              <a:buNone/>
              <a:defRPr>
                <a:solidFill>
                  <a:srgbClr val="FEFEFE"/>
                </a:solidFill>
              </a:defRPr>
            </a:lvl9pPr>
          </a:lstStyle>
          <a:p>
            <a:pPr marL="0" lvl="0" indent="0" algn="l" rtl="0">
              <a:spcBef>
                <a:spcPts val="0"/>
              </a:spcBef>
              <a:spcAft>
                <a:spcPts val="0"/>
              </a:spcAft>
              <a:buNone/>
            </a:pPr>
            <a:fld id="{00000000-1234-1234-1234-123412341234}" type="slidenum">
              <a:rPr lang="en"/>
              <a:t>‹#›</a:t>
            </a:fld>
            <a:endParaRPr/>
          </a:p>
        </p:txBody>
      </p:sp>
      <p:sp>
        <p:nvSpPr>
          <p:cNvPr id="111" name="Google Shape;111;p21"/>
          <p:cNvSpPr txBox="1">
            <a:spLocks noGrp="1"/>
          </p:cNvSpPr>
          <p:nvPr>
            <p:ph type="body" idx="3"/>
          </p:nvPr>
        </p:nvSpPr>
        <p:spPr>
          <a:xfrm>
            <a:off x="457200" y="1659636"/>
            <a:ext cx="4041648" cy="2935224"/>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rgbClr val="FEFEFE"/>
              </a:buClr>
              <a:buSzPts val="1800"/>
              <a:buChar char="•"/>
              <a:defRPr/>
            </a:lvl1pPr>
            <a:lvl2pPr marL="914400" lvl="1" indent="-342900" algn="l">
              <a:spcBef>
                <a:spcPts val="360"/>
              </a:spcBef>
              <a:spcAft>
                <a:spcPts val="0"/>
              </a:spcAft>
              <a:buClr>
                <a:srgbClr val="FEFEFE"/>
              </a:buClr>
              <a:buSzPts val="1800"/>
              <a:buChar char="o"/>
              <a:defRPr/>
            </a:lvl2pPr>
            <a:lvl3pPr marL="1371600" lvl="2" indent="-342900" algn="l">
              <a:spcBef>
                <a:spcPts val="360"/>
              </a:spcBef>
              <a:spcAft>
                <a:spcPts val="0"/>
              </a:spcAft>
              <a:buClr>
                <a:srgbClr val="FEFEFE"/>
              </a:buClr>
              <a:buSzPts val="1800"/>
              <a:buChar char="•"/>
              <a:defRPr/>
            </a:lvl3pPr>
            <a:lvl4pPr marL="1828800" lvl="3" indent="-342900" algn="l">
              <a:spcBef>
                <a:spcPts val="360"/>
              </a:spcBef>
              <a:spcAft>
                <a:spcPts val="0"/>
              </a:spcAft>
              <a:buClr>
                <a:srgbClr val="FEFEFE"/>
              </a:buClr>
              <a:buSzPts val="1800"/>
              <a:buChar char="o"/>
              <a:defRPr/>
            </a:lvl4pPr>
            <a:lvl5pPr marL="2286000" lvl="4" indent="-342900" algn="l">
              <a:spcBef>
                <a:spcPts val="360"/>
              </a:spcBef>
              <a:spcAft>
                <a:spcPts val="0"/>
              </a:spcAft>
              <a:buClr>
                <a:srgbClr val="FEFEFE"/>
              </a:buClr>
              <a:buSzPts val="1800"/>
              <a:buChar char="•"/>
              <a:defRPr/>
            </a:lvl5pPr>
            <a:lvl6pPr marL="2743200" lvl="5" indent="-342900" algn="l">
              <a:spcBef>
                <a:spcPts val="360"/>
              </a:spcBef>
              <a:spcAft>
                <a:spcPts val="0"/>
              </a:spcAft>
              <a:buClr>
                <a:srgbClr val="FEFEFE"/>
              </a:buClr>
              <a:buSzPts val="1800"/>
              <a:buChar char="o"/>
              <a:defRPr/>
            </a:lvl6pPr>
            <a:lvl7pPr marL="3200400" lvl="6" indent="-342900" algn="l">
              <a:spcBef>
                <a:spcPts val="360"/>
              </a:spcBef>
              <a:spcAft>
                <a:spcPts val="0"/>
              </a:spcAft>
              <a:buClr>
                <a:srgbClr val="FEFEFE"/>
              </a:buClr>
              <a:buSzPts val="1800"/>
              <a:buChar char="•"/>
              <a:defRPr/>
            </a:lvl7pPr>
            <a:lvl8pPr marL="3657600" lvl="7" indent="-342900" algn="l">
              <a:spcBef>
                <a:spcPts val="360"/>
              </a:spcBef>
              <a:spcAft>
                <a:spcPts val="0"/>
              </a:spcAft>
              <a:buClr>
                <a:srgbClr val="FEFEFE"/>
              </a:buClr>
              <a:buSzPts val="1800"/>
              <a:buChar char="o"/>
              <a:defRPr/>
            </a:lvl8pPr>
            <a:lvl9pPr marL="4114800" lvl="8" indent="-342900" algn="l">
              <a:spcBef>
                <a:spcPts val="360"/>
              </a:spcBef>
              <a:spcAft>
                <a:spcPts val="0"/>
              </a:spcAft>
              <a:buClr>
                <a:srgbClr val="FEFEFE"/>
              </a:buClr>
              <a:buSzPts val="1800"/>
              <a:buChar char="•"/>
              <a:defRPr/>
            </a:lvl9pPr>
          </a:lstStyle>
          <a:p>
            <a:endParaRPr/>
          </a:p>
        </p:txBody>
      </p:sp>
      <p:sp>
        <p:nvSpPr>
          <p:cNvPr id="112" name="Google Shape;112;p21"/>
          <p:cNvSpPr txBox="1">
            <a:spLocks noGrp="1"/>
          </p:cNvSpPr>
          <p:nvPr>
            <p:ph type="body" idx="4"/>
          </p:nvPr>
        </p:nvSpPr>
        <p:spPr>
          <a:xfrm>
            <a:off x="4672584" y="1659636"/>
            <a:ext cx="4041648" cy="293489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rgbClr val="FEFEFE"/>
              </a:buClr>
              <a:buSzPts val="1800"/>
              <a:buChar char="•"/>
              <a:defRPr/>
            </a:lvl1pPr>
            <a:lvl2pPr marL="914400" lvl="1" indent="-342900" algn="l">
              <a:spcBef>
                <a:spcPts val="360"/>
              </a:spcBef>
              <a:spcAft>
                <a:spcPts val="0"/>
              </a:spcAft>
              <a:buClr>
                <a:srgbClr val="FEFEFE"/>
              </a:buClr>
              <a:buSzPts val="1800"/>
              <a:buChar char="o"/>
              <a:defRPr/>
            </a:lvl2pPr>
            <a:lvl3pPr marL="1371600" lvl="2" indent="-342900" algn="l">
              <a:spcBef>
                <a:spcPts val="360"/>
              </a:spcBef>
              <a:spcAft>
                <a:spcPts val="0"/>
              </a:spcAft>
              <a:buClr>
                <a:srgbClr val="FEFEFE"/>
              </a:buClr>
              <a:buSzPts val="1800"/>
              <a:buChar char="•"/>
              <a:defRPr/>
            </a:lvl3pPr>
            <a:lvl4pPr marL="1828800" lvl="3" indent="-342900" algn="l">
              <a:spcBef>
                <a:spcPts val="360"/>
              </a:spcBef>
              <a:spcAft>
                <a:spcPts val="0"/>
              </a:spcAft>
              <a:buClr>
                <a:srgbClr val="FEFEFE"/>
              </a:buClr>
              <a:buSzPts val="1800"/>
              <a:buChar char="o"/>
              <a:defRPr/>
            </a:lvl4pPr>
            <a:lvl5pPr marL="2286000" lvl="4" indent="-342900" algn="l">
              <a:spcBef>
                <a:spcPts val="360"/>
              </a:spcBef>
              <a:spcAft>
                <a:spcPts val="0"/>
              </a:spcAft>
              <a:buClr>
                <a:srgbClr val="FEFEFE"/>
              </a:buClr>
              <a:buSzPts val="1800"/>
              <a:buChar char="•"/>
              <a:defRPr/>
            </a:lvl5pPr>
            <a:lvl6pPr marL="2743200" lvl="5" indent="-342900" algn="l">
              <a:spcBef>
                <a:spcPts val="360"/>
              </a:spcBef>
              <a:spcAft>
                <a:spcPts val="0"/>
              </a:spcAft>
              <a:buClr>
                <a:srgbClr val="FEFEFE"/>
              </a:buClr>
              <a:buSzPts val="1800"/>
              <a:buChar char="o"/>
              <a:defRPr/>
            </a:lvl6pPr>
            <a:lvl7pPr marL="3200400" lvl="6" indent="-342900" algn="l">
              <a:spcBef>
                <a:spcPts val="360"/>
              </a:spcBef>
              <a:spcAft>
                <a:spcPts val="0"/>
              </a:spcAft>
              <a:buClr>
                <a:srgbClr val="FEFEFE"/>
              </a:buClr>
              <a:buSzPts val="1800"/>
              <a:buChar char="•"/>
              <a:defRPr/>
            </a:lvl7pPr>
            <a:lvl8pPr marL="3657600" lvl="7" indent="-342900" algn="l">
              <a:spcBef>
                <a:spcPts val="360"/>
              </a:spcBef>
              <a:spcAft>
                <a:spcPts val="0"/>
              </a:spcAft>
              <a:buClr>
                <a:srgbClr val="FEFEFE"/>
              </a:buClr>
              <a:buSzPts val="1800"/>
              <a:buChar char="o"/>
              <a:defRPr/>
            </a:lvl8pPr>
            <a:lvl9pPr marL="4114800" lvl="8" indent="-342900" algn="l">
              <a:spcBef>
                <a:spcPts val="360"/>
              </a:spcBef>
              <a:spcAft>
                <a:spcPts val="0"/>
              </a:spcAft>
              <a:buClr>
                <a:srgbClr val="FEFEFE"/>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457200" y="0"/>
            <a:ext cx="8229600" cy="1200150"/>
          </a:xfrm>
          <a:prstGeom prst="rect">
            <a:avLst/>
          </a:prstGeom>
          <a:noFill/>
          <a:ln>
            <a:noFill/>
          </a:ln>
        </p:spPr>
        <p:txBody>
          <a:bodyPr spcFirstLastPara="1" wrap="square" lIns="91425" tIns="45700" rIns="91425" bIns="45700" anchor="b" anchorCtr="0">
            <a:noAutofit/>
          </a:bodyPr>
          <a:lstStyle>
            <a:lvl1pPr lvl="0" algn="ctr">
              <a:lnSpc>
                <a:spcPct val="322222"/>
              </a:lnSpc>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5" name="Google Shape;115;p22"/>
          <p:cNvSpPr txBox="1">
            <a:spLocks noGrp="1"/>
          </p:cNvSpPr>
          <p:nvPr>
            <p:ph type="dt" idx="10"/>
          </p:nvPr>
        </p:nvSpPr>
        <p:spPr>
          <a:xfrm>
            <a:off x="6363347" y="4767263"/>
            <a:ext cx="2085975" cy="273844"/>
          </a:xfrm>
          <a:prstGeom prst="rect">
            <a:avLst/>
          </a:prstGeom>
          <a:noFill/>
          <a:ln>
            <a:noFill/>
          </a:ln>
        </p:spPr>
        <p:txBody>
          <a:bodyPr spcFirstLastPara="1" wrap="square" lIns="91425" tIns="45700" rIns="45700"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22"/>
          <p:cNvSpPr txBox="1">
            <a:spLocks noGrp="1"/>
          </p:cNvSpPr>
          <p:nvPr>
            <p:ph type="ftr" idx="11"/>
          </p:nvPr>
        </p:nvSpPr>
        <p:spPr>
          <a:xfrm>
            <a:off x="659165" y="4767263"/>
            <a:ext cx="2847975" cy="273844"/>
          </a:xfrm>
          <a:prstGeom prst="rect">
            <a:avLst/>
          </a:prstGeom>
          <a:noFill/>
          <a:ln>
            <a:noFill/>
          </a:ln>
        </p:spPr>
        <p:txBody>
          <a:bodyPr spcFirstLastPara="1" wrap="square" lIns="4570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22"/>
          <p:cNvSpPr txBox="1">
            <a:spLocks noGrp="1"/>
          </p:cNvSpPr>
          <p:nvPr>
            <p:ph type="sldNum" idx="12"/>
          </p:nvPr>
        </p:nvSpPr>
        <p:spPr>
          <a:xfrm>
            <a:off x="8543278" y="4767263"/>
            <a:ext cx="561975" cy="273844"/>
          </a:xfrm>
          <a:prstGeom prst="rect">
            <a:avLst/>
          </a:prstGeom>
          <a:noFill/>
          <a:ln>
            <a:noFill/>
          </a:ln>
        </p:spPr>
        <p:txBody>
          <a:bodyPr spcFirstLastPara="1" wrap="square" lIns="27425" tIns="45700" rIns="45700" bIns="45700" anchor="ctr" anchorCtr="0">
            <a:noAutofit/>
          </a:bodyPr>
          <a:lstStyle>
            <a:lvl1pPr marL="0" lvl="0" indent="0" algn="l">
              <a:spcBef>
                <a:spcPts val="0"/>
              </a:spcBef>
              <a:spcAft>
                <a:spcPts val="0"/>
              </a:spcAft>
              <a:buNone/>
              <a:defRPr>
                <a:solidFill>
                  <a:srgbClr val="FEFEFE"/>
                </a:solidFill>
              </a:defRPr>
            </a:lvl1pPr>
            <a:lvl2pPr marL="0" lvl="1" indent="0" algn="l">
              <a:spcBef>
                <a:spcPts val="0"/>
              </a:spcBef>
              <a:spcAft>
                <a:spcPts val="0"/>
              </a:spcAft>
              <a:buNone/>
              <a:defRPr>
                <a:solidFill>
                  <a:srgbClr val="FEFEFE"/>
                </a:solidFill>
              </a:defRPr>
            </a:lvl2pPr>
            <a:lvl3pPr marL="0" lvl="2" indent="0" algn="l">
              <a:spcBef>
                <a:spcPts val="0"/>
              </a:spcBef>
              <a:spcAft>
                <a:spcPts val="0"/>
              </a:spcAft>
              <a:buNone/>
              <a:defRPr>
                <a:solidFill>
                  <a:srgbClr val="FEFEFE"/>
                </a:solidFill>
              </a:defRPr>
            </a:lvl3pPr>
            <a:lvl4pPr marL="0" lvl="3" indent="0" algn="l">
              <a:spcBef>
                <a:spcPts val="0"/>
              </a:spcBef>
              <a:spcAft>
                <a:spcPts val="0"/>
              </a:spcAft>
              <a:buNone/>
              <a:defRPr>
                <a:solidFill>
                  <a:srgbClr val="FEFEFE"/>
                </a:solidFill>
              </a:defRPr>
            </a:lvl4pPr>
            <a:lvl5pPr marL="0" lvl="4" indent="0" algn="l">
              <a:spcBef>
                <a:spcPts val="0"/>
              </a:spcBef>
              <a:spcAft>
                <a:spcPts val="0"/>
              </a:spcAft>
              <a:buNone/>
              <a:defRPr>
                <a:solidFill>
                  <a:srgbClr val="FEFEFE"/>
                </a:solidFill>
              </a:defRPr>
            </a:lvl5pPr>
            <a:lvl6pPr marL="0" lvl="5" indent="0" algn="l">
              <a:spcBef>
                <a:spcPts val="0"/>
              </a:spcBef>
              <a:spcAft>
                <a:spcPts val="0"/>
              </a:spcAft>
              <a:buNone/>
              <a:defRPr>
                <a:solidFill>
                  <a:srgbClr val="FEFEFE"/>
                </a:solidFill>
              </a:defRPr>
            </a:lvl6pPr>
            <a:lvl7pPr marL="0" lvl="6" indent="0" algn="l">
              <a:spcBef>
                <a:spcPts val="0"/>
              </a:spcBef>
              <a:spcAft>
                <a:spcPts val="0"/>
              </a:spcAft>
              <a:buNone/>
              <a:defRPr>
                <a:solidFill>
                  <a:srgbClr val="FEFEFE"/>
                </a:solidFill>
              </a:defRPr>
            </a:lvl7pPr>
            <a:lvl8pPr marL="0" lvl="7" indent="0" algn="l">
              <a:spcBef>
                <a:spcPts val="0"/>
              </a:spcBef>
              <a:spcAft>
                <a:spcPts val="0"/>
              </a:spcAft>
              <a:buNone/>
              <a:defRPr>
                <a:solidFill>
                  <a:srgbClr val="FEFEFE"/>
                </a:solidFill>
              </a:defRPr>
            </a:lvl8pPr>
            <a:lvl9pPr marL="0" lvl="8" indent="0" algn="l">
              <a:spcBef>
                <a:spcPts val="0"/>
              </a:spcBef>
              <a:spcAft>
                <a:spcPts val="0"/>
              </a:spcAft>
              <a:buNone/>
              <a:defRPr>
                <a:solidFill>
                  <a:srgbClr val="FEFEFE"/>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118"/>
        <p:cNvGrpSpPr/>
        <p:nvPr/>
      </p:nvGrpSpPr>
      <p:grpSpPr>
        <a:xfrm>
          <a:off x="0" y="0"/>
          <a:ext cx="0" cy="0"/>
          <a:chOff x="0" y="0"/>
          <a:chExt cx="0" cy="0"/>
        </a:xfrm>
      </p:grpSpPr>
      <p:sp>
        <p:nvSpPr>
          <p:cNvPr id="119" name="Google Shape;119;p23"/>
          <p:cNvSpPr txBox="1">
            <a:spLocks noGrp="1"/>
          </p:cNvSpPr>
          <p:nvPr>
            <p:ph type="title"/>
          </p:nvPr>
        </p:nvSpPr>
        <p:spPr>
          <a:xfrm>
            <a:off x="457200" y="0"/>
            <a:ext cx="8229600" cy="1200150"/>
          </a:xfrm>
          <a:prstGeom prst="rect">
            <a:avLst/>
          </a:prstGeom>
          <a:noFill/>
          <a:ln>
            <a:noFill/>
          </a:ln>
        </p:spPr>
        <p:txBody>
          <a:bodyPr spcFirstLastPara="1" wrap="square" lIns="91425" tIns="45700" rIns="91425" bIns="45700" anchor="b" anchorCtr="0">
            <a:noAutofit/>
          </a:bodyPr>
          <a:lstStyle>
            <a:lvl1pPr lvl="0" algn="ctr">
              <a:lnSpc>
                <a:spcPct val="322222"/>
              </a:lnSpc>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0" name="Google Shape;120;p23"/>
          <p:cNvSpPr txBox="1">
            <a:spLocks noGrp="1"/>
          </p:cNvSpPr>
          <p:nvPr>
            <p:ph type="body" idx="1"/>
          </p:nvPr>
        </p:nvSpPr>
        <p:spPr>
          <a:xfrm rot="5400000">
            <a:off x="2874764" y="-1217414"/>
            <a:ext cx="3394472"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rgbClr val="FEFEFE"/>
              </a:buClr>
              <a:buSzPts val="1800"/>
              <a:buChar char="•"/>
              <a:defRPr/>
            </a:lvl1pPr>
            <a:lvl2pPr marL="914400" lvl="1" indent="-342900" algn="l">
              <a:spcBef>
                <a:spcPts val="360"/>
              </a:spcBef>
              <a:spcAft>
                <a:spcPts val="0"/>
              </a:spcAft>
              <a:buClr>
                <a:srgbClr val="FEFEFE"/>
              </a:buClr>
              <a:buSzPts val="1800"/>
              <a:buChar char="o"/>
              <a:defRPr/>
            </a:lvl2pPr>
            <a:lvl3pPr marL="1371600" lvl="2" indent="-342900" algn="l">
              <a:spcBef>
                <a:spcPts val="360"/>
              </a:spcBef>
              <a:spcAft>
                <a:spcPts val="0"/>
              </a:spcAft>
              <a:buClr>
                <a:srgbClr val="FEFEFE"/>
              </a:buClr>
              <a:buSzPts val="1800"/>
              <a:buChar char="•"/>
              <a:defRPr/>
            </a:lvl3pPr>
            <a:lvl4pPr marL="1828800" lvl="3" indent="-342900" algn="l">
              <a:spcBef>
                <a:spcPts val="360"/>
              </a:spcBef>
              <a:spcAft>
                <a:spcPts val="0"/>
              </a:spcAft>
              <a:buClr>
                <a:srgbClr val="FEFEFE"/>
              </a:buClr>
              <a:buSzPts val="1800"/>
              <a:buChar char="o"/>
              <a:defRPr/>
            </a:lvl4pPr>
            <a:lvl5pPr marL="2286000" lvl="4" indent="-342900" algn="l">
              <a:spcBef>
                <a:spcPts val="360"/>
              </a:spcBef>
              <a:spcAft>
                <a:spcPts val="0"/>
              </a:spcAft>
              <a:buClr>
                <a:srgbClr val="FEFEFE"/>
              </a:buClr>
              <a:buSzPts val="1800"/>
              <a:buChar char="•"/>
              <a:defRPr/>
            </a:lvl5pPr>
            <a:lvl6pPr marL="2743200" lvl="5" indent="-342900" algn="l">
              <a:spcBef>
                <a:spcPts val="360"/>
              </a:spcBef>
              <a:spcAft>
                <a:spcPts val="0"/>
              </a:spcAft>
              <a:buClr>
                <a:srgbClr val="FEFEFE"/>
              </a:buClr>
              <a:buSzPts val="1800"/>
              <a:buChar char="o"/>
              <a:defRPr/>
            </a:lvl6pPr>
            <a:lvl7pPr marL="3200400" lvl="6" indent="-342900" algn="l">
              <a:spcBef>
                <a:spcPts val="360"/>
              </a:spcBef>
              <a:spcAft>
                <a:spcPts val="0"/>
              </a:spcAft>
              <a:buClr>
                <a:srgbClr val="FEFEFE"/>
              </a:buClr>
              <a:buSzPts val="1800"/>
              <a:buChar char="•"/>
              <a:defRPr/>
            </a:lvl7pPr>
            <a:lvl8pPr marL="3657600" lvl="7" indent="-342900" algn="l">
              <a:spcBef>
                <a:spcPts val="360"/>
              </a:spcBef>
              <a:spcAft>
                <a:spcPts val="0"/>
              </a:spcAft>
              <a:buClr>
                <a:srgbClr val="FEFEFE"/>
              </a:buClr>
              <a:buSzPts val="1800"/>
              <a:buChar char="o"/>
              <a:defRPr/>
            </a:lvl8pPr>
            <a:lvl9pPr marL="4114800" lvl="8" indent="-342900" algn="l">
              <a:spcBef>
                <a:spcPts val="360"/>
              </a:spcBef>
              <a:spcAft>
                <a:spcPts val="0"/>
              </a:spcAft>
              <a:buClr>
                <a:srgbClr val="FEFEFE"/>
              </a:buClr>
              <a:buSzPts val="1800"/>
              <a:buChar char="•"/>
              <a:defRPr/>
            </a:lvl9pPr>
          </a:lstStyle>
          <a:p>
            <a:endParaRPr/>
          </a:p>
        </p:txBody>
      </p:sp>
      <p:sp>
        <p:nvSpPr>
          <p:cNvPr id="121" name="Google Shape;121;p23"/>
          <p:cNvSpPr txBox="1">
            <a:spLocks noGrp="1"/>
          </p:cNvSpPr>
          <p:nvPr>
            <p:ph type="dt" idx="10"/>
          </p:nvPr>
        </p:nvSpPr>
        <p:spPr>
          <a:xfrm>
            <a:off x="6363347" y="4767263"/>
            <a:ext cx="2085975" cy="273844"/>
          </a:xfrm>
          <a:prstGeom prst="rect">
            <a:avLst/>
          </a:prstGeom>
          <a:noFill/>
          <a:ln>
            <a:noFill/>
          </a:ln>
        </p:spPr>
        <p:txBody>
          <a:bodyPr spcFirstLastPara="1" wrap="square" lIns="91425" tIns="45700" rIns="45700"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23"/>
          <p:cNvSpPr txBox="1">
            <a:spLocks noGrp="1"/>
          </p:cNvSpPr>
          <p:nvPr>
            <p:ph type="ftr" idx="11"/>
          </p:nvPr>
        </p:nvSpPr>
        <p:spPr>
          <a:xfrm>
            <a:off x="659165" y="4767263"/>
            <a:ext cx="2847975" cy="273844"/>
          </a:xfrm>
          <a:prstGeom prst="rect">
            <a:avLst/>
          </a:prstGeom>
          <a:noFill/>
          <a:ln>
            <a:noFill/>
          </a:ln>
        </p:spPr>
        <p:txBody>
          <a:bodyPr spcFirstLastPara="1" wrap="square" lIns="4570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23"/>
          <p:cNvSpPr txBox="1">
            <a:spLocks noGrp="1"/>
          </p:cNvSpPr>
          <p:nvPr>
            <p:ph type="sldNum" idx="12"/>
          </p:nvPr>
        </p:nvSpPr>
        <p:spPr>
          <a:xfrm>
            <a:off x="8543278" y="4767263"/>
            <a:ext cx="561975" cy="273844"/>
          </a:xfrm>
          <a:prstGeom prst="rect">
            <a:avLst/>
          </a:prstGeom>
          <a:noFill/>
          <a:ln>
            <a:noFill/>
          </a:ln>
        </p:spPr>
        <p:txBody>
          <a:bodyPr spcFirstLastPara="1" wrap="square" lIns="27425" tIns="45700" rIns="45700" bIns="45700" anchor="ctr" anchorCtr="0">
            <a:noAutofit/>
          </a:bodyPr>
          <a:lstStyle>
            <a:lvl1pPr marL="0" lvl="0" indent="0" algn="l">
              <a:spcBef>
                <a:spcPts val="0"/>
              </a:spcBef>
              <a:spcAft>
                <a:spcPts val="0"/>
              </a:spcAft>
              <a:buNone/>
              <a:defRPr>
                <a:solidFill>
                  <a:srgbClr val="FEFEFE"/>
                </a:solidFill>
              </a:defRPr>
            </a:lvl1pPr>
            <a:lvl2pPr marL="0" lvl="1" indent="0" algn="l">
              <a:spcBef>
                <a:spcPts val="0"/>
              </a:spcBef>
              <a:spcAft>
                <a:spcPts val="0"/>
              </a:spcAft>
              <a:buNone/>
              <a:defRPr>
                <a:solidFill>
                  <a:srgbClr val="FEFEFE"/>
                </a:solidFill>
              </a:defRPr>
            </a:lvl2pPr>
            <a:lvl3pPr marL="0" lvl="2" indent="0" algn="l">
              <a:spcBef>
                <a:spcPts val="0"/>
              </a:spcBef>
              <a:spcAft>
                <a:spcPts val="0"/>
              </a:spcAft>
              <a:buNone/>
              <a:defRPr>
                <a:solidFill>
                  <a:srgbClr val="FEFEFE"/>
                </a:solidFill>
              </a:defRPr>
            </a:lvl3pPr>
            <a:lvl4pPr marL="0" lvl="3" indent="0" algn="l">
              <a:spcBef>
                <a:spcPts val="0"/>
              </a:spcBef>
              <a:spcAft>
                <a:spcPts val="0"/>
              </a:spcAft>
              <a:buNone/>
              <a:defRPr>
                <a:solidFill>
                  <a:srgbClr val="FEFEFE"/>
                </a:solidFill>
              </a:defRPr>
            </a:lvl4pPr>
            <a:lvl5pPr marL="0" lvl="4" indent="0" algn="l">
              <a:spcBef>
                <a:spcPts val="0"/>
              </a:spcBef>
              <a:spcAft>
                <a:spcPts val="0"/>
              </a:spcAft>
              <a:buNone/>
              <a:defRPr>
                <a:solidFill>
                  <a:srgbClr val="FEFEFE"/>
                </a:solidFill>
              </a:defRPr>
            </a:lvl5pPr>
            <a:lvl6pPr marL="0" lvl="5" indent="0" algn="l">
              <a:spcBef>
                <a:spcPts val="0"/>
              </a:spcBef>
              <a:spcAft>
                <a:spcPts val="0"/>
              </a:spcAft>
              <a:buNone/>
              <a:defRPr>
                <a:solidFill>
                  <a:srgbClr val="FEFEFE"/>
                </a:solidFill>
              </a:defRPr>
            </a:lvl6pPr>
            <a:lvl7pPr marL="0" lvl="6" indent="0" algn="l">
              <a:spcBef>
                <a:spcPts val="0"/>
              </a:spcBef>
              <a:spcAft>
                <a:spcPts val="0"/>
              </a:spcAft>
              <a:buNone/>
              <a:defRPr>
                <a:solidFill>
                  <a:srgbClr val="FEFEFE"/>
                </a:solidFill>
              </a:defRPr>
            </a:lvl7pPr>
            <a:lvl8pPr marL="0" lvl="7" indent="0" algn="l">
              <a:spcBef>
                <a:spcPts val="0"/>
              </a:spcBef>
              <a:spcAft>
                <a:spcPts val="0"/>
              </a:spcAft>
              <a:buNone/>
              <a:defRPr>
                <a:solidFill>
                  <a:srgbClr val="FEFEFE"/>
                </a:solidFill>
              </a:defRPr>
            </a:lvl8pPr>
            <a:lvl9pPr marL="0" lvl="8" indent="0" algn="l">
              <a:spcBef>
                <a:spcPts val="0"/>
              </a:spcBef>
              <a:spcAft>
                <a:spcPts val="0"/>
              </a:spcAft>
              <a:buNone/>
              <a:defRPr>
                <a:solidFill>
                  <a:srgbClr val="FEFEFE"/>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24"/>
        <p:cNvGrpSpPr/>
        <p:nvPr/>
      </p:nvGrpSpPr>
      <p:grpSpPr>
        <a:xfrm>
          <a:off x="0" y="0"/>
          <a:ext cx="0" cy="0"/>
          <a:chOff x="0" y="0"/>
          <a:chExt cx="0" cy="0"/>
        </a:xfrm>
      </p:grpSpPr>
      <p:sp>
        <p:nvSpPr>
          <p:cNvPr id="125" name="Google Shape;125;p24"/>
          <p:cNvSpPr txBox="1">
            <a:spLocks noGrp="1"/>
          </p:cNvSpPr>
          <p:nvPr>
            <p:ph type="title"/>
          </p:nvPr>
        </p:nvSpPr>
        <p:spPr>
          <a:xfrm rot="5400000">
            <a:off x="5463778" y="1371600"/>
            <a:ext cx="4388644" cy="2057400"/>
          </a:xfrm>
          <a:prstGeom prst="rect">
            <a:avLst/>
          </a:prstGeom>
          <a:noFill/>
          <a:ln>
            <a:noFill/>
          </a:ln>
        </p:spPr>
        <p:txBody>
          <a:bodyPr spcFirstLastPara="1" wrap="square" lIns="91425" tIns="45700" rIns="91425" bIns="45700" anchor="b" anchorCtr="0">
            <a:noAutofit/>
          </a:bodyPr>
          <a:lstStyle>
            <a:lvl1pPr lvl="0" algn="ctr">
              <a:lnSpc>
                <a:spcPct val="322222"/>
              </a:lnSpc>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6" name="Google Shape;126;p24"/>
          <p:cNvSpPr txBox="1">
            <a:spLocks noGrp="1"/>
          </p:cNvSpPr>
          <p:nvPr>
            <p:ph type="body" idx="1"/>
          </p:nvPr>
        </p:nvSpPr>
        <p:spPr>
          <a:xfrm rot="5400000">
            <a:off x="1272778" y="-609600"/>
            <a:ext cx="4388644"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rgbClr val="FEFEFE"/>
              </a:buClr>
              <a:buSzPts val="1800"/>
              <a:buChar char="•"/>
              <a:defRPr/>
            </a:lvl1pPr>
            <a:lvl2pPr marL="914400" lvl="1" indent="-342900" algn="l">
              <a:spcBef>
                <a:spcPts val="360"/>
              </a:spcBef>
              <a:spcAft>
                <a:spcPts val="0"/>
              </a:spcAft>
              <a:buClr>
                <a:srgbClr val="FEFEFE"/>
              </a:buClr>
              <a:buSzPts val="1800"/>
              <a:buChar char="o"/>
              <a:defRPr/>
            </a:lvl2pPr>
            <a:lvl3pPr marL="1371600" lvl="2" indent="-342900" algn="l">
              <a:spcBef>
                <a:spcPts val="360"/>
              </a:spcBef>
              <a:spcAft>
                <a:spcPts val="0"/>
              </a:spcAft>
              <a:buClr>
                <a:srgbClr val="FEFEFE"/>
              </a:buClr>
              <a:buSzPts val="1800"/>
              <a:buChar char="•"/>
              <a:defRPr/>
            </a:lvl3pPr>
            <a:lvl4pPr marL="1828800" lvl="3" indent="-342900" algn="l">
              <a:spcBef>
                <a:spcPts val="360"/>
              </a:spcBef>
              <a:spcAft>
                <a:spcPts val="0"/>
              </a:spcAft>
              <a:buClr>
                <a:srgbClr val="FEFEFE"/>
              </a:buClr>
              <a:buSzPts val="1800"/>
              <a:buChar char="o"/>
              <a:defRPr/>
            </a:lvl4pPr>
            <a:lvl5pPr marL="2286000" lvl="4" indent="-342900" algn="l">
              <a:spcBef>
                <a:spcPts val="360"/>
              </a:spcBef>
              <a:spcAft>
                <a:spcPts val="0"/>
              </a:spcAft>
              <a:buClr>
                <a:srgbClr val="FEFEFE"/>
              </a:buClr>
              <a:buSzPts val="1800"/>
              <a:buChar char="•"/>
              <a:defRPr/>
            </a:lvl5pPr>
            <a:lvl6pPr marL="2743200" lvl="5" indent="-342900" algn="l">
              <a:spcBef>
                <a:spcPts val="360"/>
              </a:spcBef>
              <a:spcAft>
                <a:spcPts val="0"/>
              </a:spcAft>
              <a:buClr>
                <a:srgbClr val="FEFEFE"/>
              </a:buClr>
              <a:buSzPts val="1800"/>
              <a:buChar char="o"/>
              <a:defRPr/>
            </a:lvl6pPr>
            <a:lvl7pPr marL="3200400" lvl="6" indent="-342900" algn="l">
              <a:spcBef>
                <a:spcPts val="360"/>
              </a:spcBef>
              <a:spcAft>
                <a:spcPts val="0"/>
              </a:spcAft>
              <a:buClr>
                <a:srgbClr val="FEFEFE"/>
              </a:buClr>
              <a:buSzPts val="1800"/>
              <a:buChar char="•"/>
              <a:defRPr/>
            </a:lvl7pPr>
            <a:lvl8pPr marL="3657600" lvl="7" indent="-342900" algn="l">
              <a:spcBef>
                <a:spcPts val="360"/>
              </a:spcBef>
              <a:spcAft>
                <a:spcPts val="0"/>
              </a:spcAft>
              <a:buClr>
                <a:srgbClr val="FEFEFE"/>
              </a:buClr>
              <a:buSzPts val="1800"/>
              <a:buChar char="o"/>
              <a:defRPr/>
            </a:lvl8pPr>
            <a:lvl9pPr marL="4114800" lvl="8" indent="-342900" algn="l">
              <a:spcBef>
                <a:spcPts val="360"/>
              </a:spcBef>
              <a:spcAft>
                <a:spcPts val="0"/>
              </a:spcAft>
              <a:buClr>
                <a:srgbClr val="FEFEFE"/>
              </a:buClr>
              <a:buSzPts val="1800"/>
              <a:buChar char="•"/>
              <a:defRPr/>
            </a:lvl9pPr>
          </a:lstStyle>
          <a:p>
            <a:endParaRPr/>
          </a:p>
        </p:txBody>
      </p:sp>
      <p:sp>
        <p:nvSpPr>
          <p:cNvPr id="127" name="Google Shape;127;p24"/>
          <p:cNvSpPr txBox="1">
            <a:spLocks noGrp="1"/>
          </p:cNvSpPr>
          <p:nvPr>
            <p:ph type="dt" idx="10"/>
          </p:nvPr>
        </p:nvSpPr>
        <p:spPr>
          <a:xfrm>
            <a:off x="6363347" y="4767263"/>
            <a:ext cx="2085975" cy="273844"/>
          </a:xfrm>
          <a:prstGeom prst="rect">
            <a:avLst/>
          </a:prstGeom>
          <a:noFill/>
          <a:ln>
            <a:noFill/>
          </a:ln>
        </p:spPr>
        <p:txBody>
          <a:bodyPr spcFirstLastPara="1" wrap="square" lIns="91425" tIns="45700" rIns="45700"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24"/>
          <p:cNvSpPr txBox="1">
            <a:spLocks noGrp="1"/>
          </p:cNvSpPr>
          <p:nvPr>
            <p:ph type="ftr" idx="11"/>
          </p:nvPr>
        </p:nvSpPr>
        <p:spPr>
          <a:xfrm>
            <a:off x="659165" y="4767263"/>
            <a:ext cx="2847975" cy="273844"/>
          </a:xfrm>
          <a:prstGeom prst="rect">
            <a:avLst/>
          </a:prstGeom>
          <a:noFill/>
          <a:ln>
            <a:noFill/>
          </a:ln>
        </p:spPr>
        <p:txBody>
          <a:bodyPr spcFirstLastPara="1" wrap="square" lIns="4570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24"/>
          <p:cNvSpPr txBox="1">
            <a:spLocks noGrp="1"/>
          </p:cNvSpPr>
          <p:nvPr>
            <p:ph type="sldNum" idx="12"/>
          </p:nvPr>
        </p:nvSpPr>
        <p:spPr>
          <a:xfrm>
            <a:off x="8543278" y="4767263"/>
            <a:ext cx="561975" cy="273844"/>
          </a:xfrm>
          <a:prstGeom prst="rect">
            <a:avLst/>
          </a:prstGeom>
          <a:noFill/>
          <a:ln>
            <a:noFill/>
          </a:ln>
        </p:spPr>
        <p:txBody>
          <a:bodyPr spcFirstLastPara="1" wrap="square" lIns="27425" tIns="45700" rIns="45700" bIns="45700" anchor="ctr" anchorCtr="0">
            <a:noAutofit/>
          </a:bodyPr>
          <a:lstStyle>
            <a:lvl1pPr marL="0" lvl="0" indent="0" algn="l">
              <a:spcBef>
                <a:spcPts val="0"/>
              </a:spcBef>
              <a:spcAft>
                <a:spcPts val="0"/>
              </a:spcAft>
              <a:buNone/>
              <a:defRPr>
                <a:solidFill>
                  <a:srgbClr val="FEFEFE"/>
                </a:solidFill>
              </a:defRPr>
            </a:lvl1pPr>
            <a:lvl2pPr marL="0" lvl="1" indent="0" algn="l">
              <a:spcBef>
                <a:spcPts val="0"/>
              </a:spcBef>
              <a:spcAft>
                <a:spcPts val="0"/>
              </a:spcAft>
              <a:buNone/>
              <a:defRPr>
                <a:solidFill>
                  <a:srgbClr val="FEFEFE"/>
                </a:solidFill>
              </a:defRPr>
            </a:lvl2pPr>
            <a:lvl3pPr marL="0" lvl="2" indent="0" algn="l">
              <a:spcBef>
                <a:spcPts val="0"/>
              </a:spcBef>
              <a:spcAft>
                <a:spcPts val="0"/>
              </a:spcAft>
              <a:buNone/>
              <a:defRPr>
                <a:solidFill>
                  <a:srgbClr val="FEFEFE"/>
                </a:solidFill>
              </a:defRPr>
            </a:lvl3pPr>
            <a:lvl4pPr marL="0" lvl="3" indent="0" algn="l">
              <a:spcBef>
                <a:spcPts val="0"/>
              </a:spcBef>
              <a:spcAft>
                <a:spcPts val="0"/>
              </a:spcAft>
              <a:buNone/>
              <a:defRPr>
                <a:solidFill>
                  <a:srgbClr val="FEFEFE"/>
                </a:solidFill>
              </a:defRPr>
            </a:lvl4pPr>
            <a:lvl5pPr marL="0" lvl="4" indent="0" algn="l">
              <a:spcBef>
                <a:spcPts val="0"/>
              </a:spcBef>
              <a:spcAft>
                <a:spcPts val="0"/>
              </a:spcAft>
              <a:buNone/>
              <a:defRPr>
                <a:solidFill>
                  <a:srgbClr val="FEFEFE"/>
                </a:solidFill>
              </a:defRPr>
            </a:lvl5pPr>
            <a:lvl6pPr marL="0" lvl="5" indent="0" algn="l">
              <a:spcBef>
                <a:spcPts val="0"/>
              </a:spcBef>
              <a:spcAft>
                <a:spcPts val="0"/>
              </a:spcAft>
              <a:buNone/>
              <a:defRPr>
                <a:solidFill>
                  <a:srgbClr val="FEFEFE"/>
                </a:solidFill>
              </a:defRPr>
            </a:lvl6pPr>
            <a:lvl7pPr marL="0" lvl="6" indent="0" algn="l">
              <a:spcBef>
                <a:spcPts val="0"/>
              </a:spcBef>
              <a:spcAft>
                <a:spcPts val="0"/>
              </a:spcAft>
              <a:buNone/>
              <a:defRPr>
                <a:solidFill>
                  <a:srgbClr val="FEFEFE"/>
                </a:solidFill>
              </a:defRPr>
            </a:lvl7pPr>
            <a:lvl8pPr marL="0" lvl="7" indent="0" algn="l">
              <a:spcBef>
                <a:spcPts val="0"/>
              </a:spcBef>
              <a:spcAft>
                <a:spcPts val="0"/>
              </a:spcAft>
              <a:buNone/>
              <a:defRPr>
                <a:solidFill>
                  <a:srgbClr val="FEFEFE"/>
                </a:solidFill>
              </a:defRPr>
            </a:lvl8pPr>
            <a:lvl9pPr marL="0" lvl="8" indent="0" algn="l">
              <a:spcBef>
                <a:spcPts val="0"/>
              </a:spcBef>
              <a:spcAft>
                <a:spcPts val="0"/>
              </a:spcAft>
              <a:buNone/>
              <a:defRPr>
                <a:solidFill>
                  <a:srgbClr val="FEFEFE"/>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1"/>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4B5064"/>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00" y="0"/>
            <a:ext cx="8229600" cy="1200150"/>
          </a:xfrm>
          <a:prstGeom prst="rect">
            <a:avLst/>
          </a:prstGeom>
          <a:noFill/>
          <a:ln>
            <a:noFill/>
          </a:ln>
        </p:spPr>
        <p:txBody>
          <a:bodyPr spcFirstLastPara="1" wrap="square" lIns="91425" tIns="45700" rIns="91425" bIns="45700" anchor="b" anchorCtr="0">
            <a:noAutofit/>
          </a:bodyPr>
          <a:lstStyle>
            <a:lvl1pPr marR="0" lvl="0" algn="ctr" rtl="0">
              <a:lnSpc>
                <a:spcPct val="107407"/>
              </a:lnSpc>
              <a:spcBef>
                <a:spcPts val="0"/>
              </a:spcBef>
              <a:spcAft>
                <a:spcPts val="0"/>
              </a:spcAft>
              <a:buClr>
                <a:schemeClr val="lt2"/>
              </a:buClr>
              <a:buSzPts val="5400"/>
              <a:buFont typeface="Palatino Linotype"/>
              <a:buNone/>
              <a:defRPr sz="5400" b="0" i="0" u="none" strike="noStrike" cap="none">
                <a:solidFill>
                  <a:schemeClr val="lt2"/>
                </a:solidFill>
                <a:latin typeface="Palatino Linotype"/>
                <a:ea typeface="Palatino Linotype"/>
                <a:cs typeface="Palatino Linotype"/>
                <a:sym typeface="Palatino Linotyp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2" name="Google Shape;52;p13"/>
          <p:cNvSpPr txBox="1">
            <a:spLocks noGrp="1"/>
          </p:cNvSpPr>
          <p:nvPr>
            <p:ph type="body" idx="1"/>
          </p:nvPr>
        </p:nvSpPr>
        <p:spPr>
          <a:xfrm>
            <a:off x="457200" y="1200150"/>
            <a:ext cx="8229600" cy="3394472"/>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rgbClr val="FEFEFE"/>
              </a:buClr>
              <a:buSzPts val="2400"/>
              <a:buFont typeface="Arial"/>
              <a:buChar char="•"/>
              <a:defRPr sz="2400" b="0" i="0" u="none" strike="noStrike" cap="none">
                <a:solidFill>
                  <a:srgbClr val="FEFEFE"/>
                </a:solidFill>
                <a:latin typeface="Century Gothic"/>
                <a:ea typeface="Century Gothic"/>
                <a:cs typeface="Century Gothic"/>
                <a:sym typeface="Century Gothic"/>
              </a:defRPr>
            </a:lvl1pPr>
            <a:lvl2pPr marL="914400" marR="0" lvl="1" indent="-330200" algn="l" rtl="0">
              <a:spcBef>
                <a:spcPts val="320"/>
              </a:spcBef>
              <a:spcAft>
                <a:spcPts val="0"/>
              </a:spcAft>
              <a:buClr>
                <a:srgbClr val="FEFEFE"/>
              </a:buClr>
              <a:buSzPts val="1600"/>
              <a:buFont typeface="Courier New"/>
              <a:buChar char="o"/>
              <a:defRPr sz="1600" b="0" i="0" u="none" strike="noStrike" cap="none">
                <a:solidFill>
                  <a:srgbClr val="FEFEFE"/>
                </a:solidFill>
                <a:latin typeface="Century Gothic"/>
                <a:ea typeface="Century Gothic"/>
                <a:cs typeface="Century Gothic"/>
                <a:sym typeface="Century Gothic"/>
              </a:defRPr>
            </a:lvl2pPr>
            <a:lvl3pPr marL="1371600" marR="0" lvl="2" indent="-330200" algn="l" rtl="0">
              <a:spcBef>
                <a:spcPts val="320"/>
              </a:spcBef>
              <a:spcAft>
                <a:spcPts val="0"/>
              </a:spcAft>
              <a:buClr>
                <a:srgbClr val="FEFEFE"/>
              </a:buClr>
              <a:buSzPts val="1600"/>
              <a:buFont typeface="Arial"/>
              <a:buChar char="•"/>
              <a:defRPr sz="1600" b="0" i="0" u="none" strike="noStrike" cap="none">
                <a:solidFill>
                  <a:srgbClr val="FEFEFE"/>
                </a:solidFill>
                <a:latin typeface="Century Gothic"/>
                <a:ea typeface="Century Gothic"/>
                <a:cs typeface="Century Gothic"/>
                <a:sym typeface="Century Gothic"/>
              </a:defRPr>
            </a:lvl3pPr>
            <a:lvl4pPr marL="1828800" marR="0" lvl="3" indent="-330200" algn="l" rtl="0">
              <a:spcBef>
                <a:spcPts val="320"/>
              </a:spcBef>
              <a:spcAft>
                <a:spcPts val="0"/>
              </a:spcAft>
              <a:buClr>
                <a:srgbClr val="FEFEFE"/>
              </a:buClr>
              <a:buSzPts val="1600"/>
              <a:buFont typeface="Courier New"/>
              <a:buChar char="o"/>
              <a:defRPr sz="1600" b="0" i="0" u="none" strike="noStrike" cap="none">
                <a:solidFill>
                  <a:srgbClr val="FEFEFE"/>
                </a:solidFill>
                <a:latin typeface="Century Gothic"/>
                <a:ea typeface="Century Gothic"/>
                <a:cs typeface="Century Gothic"/>
                <a:sym typeface="Century Gothic"/>
              </a:defRPr>
            </a:lvl4pPr>
            <a:lvl5pPr marL="2286000" marR="0" lvl="4" indent="-330200" algn="l" rtl="0">
              <a:spcBef>
                <a:spcPts val="320"/>
              </a:spcBef>
              <a:spcAft>
                <a:spcPts val="0"/>
              </a:spcAft>
              <a:buClr>
                <a:srgbClr val="FEFEFE"/>
              </a:buClr>
              <a:buSzPts val="1600"/>
              <a:buFont typeface="Arial"/>
              <a:buChar char="•"/>
              <a:defRPr sz="1600" b="0" i="0" u="none" strike="noStrike" cap="none">
                <a:solidFill>
                  <a:srgbClr val="FEFEFE"/>
                </a:solidFill>
                <a:latin typeface="Century Gothic"/>
                <a:ea typeface="Century Gothic"/>
                <a:cs typeface="Century Gothic"/>
                <a:sym typeface="Century Gothic"/>
              </a:defRPr>
            </a:lvl5pPr>
            <a:lvl6pPr marL="2743200" marR="0" lvl="5" indent="-330200" algn="l" rtl="0">
              <a:spcBef>
                <a:spcPts val="320"/>
              </a:spcBef>
              <a:spcAft>
                <a:spcPts val="0"/>
              </a:spcAft>
              <a:buClr>
                <a:srgbClr val="FEFEFE"/>
              </a:buClr>
              <a:buSzPts val="1600"/>
              <a:buFont typeface="Courier New"/>
              <a:buChar char="o"/>
              <a:defRPr sz="1600" b="0" i="0" u="none" strike="noStrike" cap="none">
                <a:solidFill>
                  <a:srgbClr val="FEFEFE"/>
                </a:solidFill>
                <a:latin typeface="Century Gothic"/>
                <a:ea typeface="Century Gothic"/>
                <a:cs typeface="Century Gothic"/>
                <a:sym typeface="Century Gothic"/>
              </a:defRPr>
            </a:lvl6pPr>
            <a:lvl7pPr marL="3200400" marR="0" lvl="6" indent="-330200" algn="l" rtl="0">
              <a:spcBef>
                <a:spcPts val="320"/>
              </a:spcBef>
              <a:spcAft>
                <a:spcPts val="0"/>
              </a:spcAft>
              <a:buClr>
                <a:srgbClr val="FEFEFE"/>
              </a:buClr>
              <a:buSzPts val="1600"/>
              <a:buFont typeface="Arial"/>
              <a:buChar char="•"/>
              <a:defRPr sz="1600" b="0" i="0" u="none" strike="noStrike" cap="none">
                <a:solidFill>
                  <a:srgbClr val="FEFEFE"/>
                </a:solidFill>
                <a:latin typeface="Century Gothic"/>
                <a:ea typeface="Century Gothic"/>
                <a:cs typeface="Century Gothic"/>
                <a:sym typeface="Century Gothic"/>
              </a:defRPr>
            </a:lvl7pPr>
            <a:lvl8pPr marL="3657600" marR="0" lvl="7" indent="-330200" algn="l" rtl="0">
              <a:spcBef>
                <a:spcPts val="320"/>
              </a:spcBef>
              <a:spcAft>
                <a:spcPts val="0"/>
              </a:spcAft>
              <a:buClr>
                <a:srgbClr val="FEFEFE"/>
              </a:buClr>
              <a:buSzPts val="1600"/>
              <a:buFont typeface="Courier New"/>
              <a:buChar char="o"/>
              <a:defRPr sz="1600" b="0" i="0" u="none" strike="noStrike" cap="none">
                <a:solidFill>
                  <a:srgbClr val="FEFEFE"/>
                </a:solidFill>
                <a:latin typeface="Century Gothic"/>
                <a:ea typeface="Century Gothic"/>
                <a:cs typeface="Century Gothic"/>
                <a:sym typeface="Century Gothic"/>
              </a:defRPr>
            </a:lvl8pPr>
            <a:lvl9pPr marL="4114800" marR="0" lvl="8" indent="-330200" algn="l" rtl="0">
              <a:spcBef>
                <a:spcPts val="320"/>
              </a:spcBef>
              <a:spcAft>
                <a:spcPts val="0"/>
              </a:spcAft>
              <a:buClr>
                <a:srgbClr val="FEFEFE"/>
              </a:buClr>
              <a:buSzPts val="1600"/>
              <a:buFont typeface="Arial"/>
              <a:buChar char="•"/>
              <a:defRPr sz="1600" b="0" i="0" u="none" strike="noStrike" cap="none">
                <a:solidFill>
                  <a:srgbClr val="FEFEFE"/>
                </a:solidFill>
                <a:latin typeface="Century Gothic"/>
                <a:ea typeface="Century Gothic"/>
                <a:cs typeface="Century Gothic"/>
                <a:sym typeface="Century Gothic"/>
              </a:defRPr>
            </a:lvl9pPr>
          </a:lstStyle>
          <a:p>
            <a:endParaRPr/>
          </a:p>
        </p:txBody>
      </p:sp>
      <p:sp>
        <p:nvSpPr>
          <p:cNvPr id="53" name="Google Shape;53;p13"/>
          <p:cNvSpPr txBox="1">
            <a:spLocks noGrp="1"/>
          </p:cNvSpPr>
          <p:nvPr>
            <p:ph type="dt" idx="10"/>
          </p:nvPr>
        </p:nvSpPr>
        <p:spPr>
          <a:xfrm>
            <a:off x="6363347" y="4767263"/>
            <a:ext cx="2085975" cy="273844"/>
          </a:xfrm>
          <a:prstGeom prst="rect">
            <a:avLst/>
          </a:prstGeom>
          <a:noFill/>
          <a:ln>
            <a:noFill/>
          </a:ln>
        </p:spPr>
        <p:txBody>
          <a:bodyPr spcFirstLastPara="1" wrap="square" lIns="91425" tIns="45700" rIns="45700" bIns="45700" anchor="ctr" anchorCtr="0">
            <a:noAutofit/>
          </a:bodyPr>
          <a:lstStyle>
            <a:lvl1pPr marR="0" lvl="0" algn="r" rtl="0">
              <a:spcBef>
                <a:spcPts val="0"/>
              </a:spcBef>
              <a:spcAft>
                <a:spcPts val="0"/>
              </a:spcAft>
              <a:buSzPts val="1400"/>
              <a:buNone/>
              <a:defRPr sz="1200" b="0" i="0" u="none" strike="noStrike" cap="none">
                <a:solidFill>
                  <a:srgbClr val="FEFEFE"/>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54" name="Google Shape;54;p13"/>
          <p:cNvSpPr txBox="1">
            <a:spLocks noGrp="1"/>
          </p:cNvSpPr>
          <p:nvPr>
            <p:ph type="ftr" idx="11"/>
          </p:nvPr>
        </p:nvSpPr>
        <p:spPr>
          <a:xfrm>
            <a:off x="659165" y="4767263"/>
            <a:ext cx="2847975" cy="273844"/>
          </a:xfrm>
          <a:prstGeom prst="rect">
            <a:avLst/>
          </a:prstGeom>
          <a:noFill/>
          <a:ln>
            <a:noFill/>
          </a:ln>
        </p:spPr>
        <p:txBody>
          <a:bodyPr spcFirstLastPara="1" wrap="square" lIns="45700" tIns="45700" rIns="91425" bIns="45700" anchor="ctr" anchorCtr="0">
            <a:noAutofit/>
          </a:bodyPr>
          <a:lstStyle>
            <a:lvl1pPr marR="0" lvl="0" algn="l" rtl="0">
              <a:spcBef>
                <a:spcPts val="0"/>
              </a:spcBef>
              <a:spcAft>
                <a:spcPts val="0"/>
              </a:spcAft>
              <a:buSzPts val="1400"/>
              <a:buNone/>
              <a:defRPr sz="1200" b="0" i="0" u="none" strike="noStrike" cap="none">
                <a:solidFill>
                  <a:srgbClr val="FEFEFE"/>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55" name="Google Shape;55;p13"/>
          <p:cNvSpPr txBox="1">
            <a:spLocks noGrp="1"/>
          </p:cNvSpPr>
          <p:nvPr>
            <p:ph type="sldNum" idx="12"/>
          </p:nvPr>
        </p:nvSpPr>
        <p:spPr>
          <a:xfrm>
            <a:off x="8543278" y="4767263"/>
            <a:ext cx="561975" cy="273844"/>
          </a:xfrm>
          <a:prstGeom prst="rect">
            <a:avLst/>
          </a:prstGeom>
          <a:noFill/>
          <a:ln>
            <a:noFill/>
          </a:ln>
        </p:spPr>
        <p:txBody>
          <a:bodyPr spcFirstLastPara="1" wrap="square" lIns="27425" tIns="45700" rIns="45700" bIns="45700" anchor="ctr" anchorCtr="0">
            <a:noAutofit/>
          </a:bodyPr>
          <a:lstStyle>
            <a:lvl1pPr marL="0" marR="0" lvl="0" indent="0" algn="l" rtl="0">
              <a:spcBef>
                <a:spcPts val="0"/>
              </a:spcBef>
              <a:spcAft>
                <a:spcPts val="0"/>
              </a:spcAft>
              <a:buNone/>
              <a:defRPr sz="1200" b="0" i="0" u="none" strike="noStrike" cap="none">
                <a:solidFill>
                  <a:srgbClr val="FEFEFE"/>
                </a:solidFill>
                <a:latin typeface="Century Gothic"/>
                <a:ea typeface="Century Gothic"/>
                <a:cs typeface="Century Gothic"/>
                <a:sym typeface="Century Gothic"/>
              </a:defRPr>
            </a:lvl1pPr>
            <a:lvl2pPr marL="0" marR="0" lvl="1" indent="0" algn="l" rtl="0">
              <a:spcBef>
                <a:spcPts val="0"/>
              </a:spcBef>
              <a:spcAft>
                <a:spcPts val="0"/>
              </a:spcAft>
              <a:buNone/>
              <a:defRPr sz="1200" b="0" i="0" u="none" strike="noStrike" cap="none">
                <a:solidFill>
                  <a:srgbClr val="FEFEFE"/>
                </a:solidFill>
                <a:latin typeface="Century Gothic"/>
                <a:ea typeface="Century Gothic"/>
                <a:cs typeface="Century Gothic"/>
                <a:sym typeface="Century Gothic"/>
              </a:defRPr>
            </a:lvl2pPr>
            <a:lvl3pPr marL="0" marR="0" lvl="2" indent="0" algn="l" rtl="0">
              <a:spcBef>
                <a:spcPts val="0"/>
              </a:spcBef>
              <a:spcAft>
                <a:spcPts val="0"/>
              </a:spcAft>
              <a:buNone/>
              <a:defRPr sz="1200" b="0" i="0" u="none" strike="noStrike" cap="none">
                <a:solidFill>
                  <a:srgbClr val="FEFEFE"/>
                </a:solidFill>
                <a:latin typeface="Century Gothic"/>
                <a:ea typeface="Century Gothic"/>
                <a:cs typeface="Century Gothic"/>
                <a:sym typeface="Century Gothic"/>
              </a:defRPr>
            </a:lvl3pPr>
            <a:lvl4pPr marL="0" marR="0" lvl="3" indent="0" algn="l" rtl="0">
              <a:spcBef>
                <a:spcPts val="0"/>
              </a:spcBef>
              <a:spcAft>
                <a:spcPts val="0"/>
              </a:spcAft>
              <a:buNone/>
              <a:defRPr sz="1200" b="0" i="0" u="none" strike="noStrike" cap="none">
                <a:solidFill>
                  <a:srgbClr val="FEFEFE"/>
                </a:solidFill>
                <a:latin typeface="Century Gothic"/>
                <a:ea typeface="Century Gothic"/>
                <a:cs typeface="Century Gothic"/>
                <a:sym typeface="Century Gothic"/>
              </a:defRPr>
            </a:lvl4pPr>
            <a:lvl5pPr marL="0" marR="0" lvl="4" indent="0" algn="l" rtl="0">
              <a:spcBef>
                <a:spcPts val="0"/>
              </a:spcBef>
              <a:spcAft>
                <a:spcPts val="0"/>
              </a:spcAft>
              <a:buNone/>
              <a:defRPr sz="1200" b="0" i="0" u="none" strike="noStrike" cap="none">
                <a:solidFill>
                  <a:srgbClr val="FEFEFE"/>
                </a:solidFill>
                <a:latin typeface="Century Gothic"/>
                <a:ea typeface="Century Gothic"/>
                <a:cs typeface="Century Gothic"/>
                <a:sym typeface="Century Gothic"/>
              </a:defRPr>
            </a:lvl5pPr>
            <a:lvl6pPr marL="0" marR="0" lvl="5" indent="0" algn="l" rtl="0">
              <a:spcBef>
                <a:spcPts val="0"/>
              </a:spcBef>
              <a:spcAft>
                <a:spcPts val="0"/>
              </a:spcAft>
              <a:buNone/>
              <a:defRPr sz="1200" b="0" i="0" u="none" strike="noStrike" cap="none">
                <a:solidFill>
                  <a:srgbClr val="FEFEFE"/>
                </a:solidFill>
                <a:latin typeface="Century Gothic"/>
                <a:ea typeface="Century Gothic"/>
                <a:cs typeface="Century Gothic"/>
                <a:sym typeface="Century Gothic"/>
              </a:defRPr>
            </a:lvl6pPr>
            <a:lvl7pPr marL="0" marR="0" lvl="6" indent="0" algn="l" rtl="0">
              <a:spcBef>
                <a:spcPts val="0"/>
              </a:spcBef>
              <a:spcAft>
                <a:spcPts val="0"/>
              </a:spcAft>
              <a:buNone/>
              <a:defRPr sz="1200" b="0" i="0" u="none" strike="noStrike" cap="none">
                <a:solidFill>
                  <a:srgbClr val="FEFEFE"/>
                </a:solidFill>
                <a:latin typeface="Century Gothic"/>
                <a:ea typeface="Century Gothic"/>
                <a:cs typeface="Century Gothic"/>
                <a:sym typeface="Century Gothic"/>
              </a:defRPr>
            </a:lvl7pPr>
            <a:lvl8pPr marL="0" marR="0" lvl="7" indent="0" algn="l" rtl="0">
              <a:spcBef>
                <a:spcPts val="0"/>
              </a:spcBef>
              <a:spcAft>
                <a:spcPts val="0"/>
              </a:spcAft>
              <a:buNone/>
              <a:defRPr sz="1200" b="0" i="0" u="none" strike="noStrike" cap="none">
                <a:solidFill>
                  <a:srgbClr val="FEFEFE"/>
                </a:solidFill>
                <a:latin typeface="Century Gothic"/>
                <a:ea typeface="Century Gothic"/>
                <a:cs typeface="Century Gothic"/>
                <a:sym typeface="Century Gothic"/>
              </a:defRPr>
            </a:lvl8pPr>
            <a:lvl9pPr marL="0" marR="0" lvl="8" indent="0" algn="l" rtl="0">
              <a:spcBef>
                <a:spcPts val="0"/>
              </a:spcBef>
              <a:spcAft>
                <a:spcPts val="0"/>
              </a:spcAft>
              <a:buNone/>
              <a:defRPr sz="1200" b="0" i="0" u="none" strike="noStrike" cap="none">
                <a:solidFill>
                  <a:srgbClr val="FEFEFE"/>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
              <a:t>‹#›</a:t>
            </a:fld>
            <a:endParaRPr/>
          </a:p>
        </p:txBody>
      </p:sp>
      <p:sp>
        <p:nvSpPr>
          <p:cNvPr id="56" name="Google Shape;56;p13"/>
          <p:cNvSpPr/>
          <p:nvPr/>
        </p:nvSpPr>
        <p:spPr>
          <a:xfrm>
            <a:off x="8457760" y="4874538"/>
            <a:ext cx="84772" cy="63579"/>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Palatino Linotype"/>
              <a:ea typeface="Palatino Linotype"/>
              <a:cs typeface="Palatino Linotype"/>
              <a:sym typeface="Palatino Linotype"/>
            </a:endParaRPr>
          </a:p>
        </p:txBody>
      </p:sp>
      <p:sp>
        <p:nvSpPr>
          <p:cNvPr id="57" name="Google Shape;57;p13"/>
          <p:cNvSpPr/>
          <p:nvPr/>
        </p:nvSpPr>
        <p:spPr>
          <a:xfrm>
            <a:off x="569119" y="4874538"/>
            <a:ext cx="84772" cy="63579"/>
          </a:xfrm>
          <a:prstGeom prst="ellipse">
            <a:avLst/>
          </a:prstGeom>
          <a:solidFill>
            <a:srgbClr val="FEFEF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Palatino Linotype"/>
              <a:ea typeface="Palatino Linotype"/>
              <a:cs typeface="Palatino Linotype"/>
              <a:sym typeface="Palatino Linotype"/>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Shape 130"/>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70"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14.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14.xm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14.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7.xml"/><Relationship Id="rId1" Type="http://schemas.openxmlformats.org/officeDocument/2006/relationships/slideLayout" Target="../slideLayouts/slideLayout2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0.xml"/><Relationship Id="rId1" Type="http://schemas.openxmlformats.org/officeDocument/2006/relationships/slideLayout" Target="../slideLayouts/slideLayout23.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1.xml"/><Relationship Id="rId1" Type="http://schemas.openxmlformats.org/officeDocument/2006/relationships/slideLayout" Target="../slideLayouts/slideLayout2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hyperlink" Target="https://asecuritysite.com/symmetric/fei" TargetMode="External"/><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4B5064">
            <a:alpha val="93725"/>
          </a:srgbClr>
        </a:solidFill>
        <a:effectLst/>
      </p:bgPr>
    </p:bg>
    <p:spTree>
      <p:nvGrpSpPr>
        <p:cNvPr id="1" name="Shape 136"/>
        <p:cNvGrpSpPr/>
        <p:nvPr/>
      </p:nvGrpSpPr>
      <p:grpSpPr>
        <a:xfrm>
          <a:off x="0" y="0"/>
          <a:ext cx="0" cy="0"/>
          <a:chOff x="0" y="0"/>
          <a:chExt cx="0" cy="0"/>
        </a:xfrm>
      </p:grpSpPr>
      <p:sp>
        <p:nvSpPr>
          <p:cNvPr id="137" name="Google Shape;137;p27"/>
          <p:cNvSpPr txBox="1"/>
          <p:nvPr/>
        </p:nvSpPr>
        <p:spPr>
          <a:xfrm>
            <a:off x="467544" y="594360"/>
            <a:ext cx="8136904" cy="286232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 sz="6000" b="0" i="0" u="none" strike="noStrike" cap="none">
                <a:solidFill>
                  <a:schemeClr val="lt2"/>
                </a:solidFill>
                <a:latin typeface="Palatino Linotype"/>
                <a:ea typeface="Palatino Linotype"/>
                <a:cs typeface="Palatino Linotype"/>
                <a:sym typeface="Palatino Linotype"/>
              </a:rPr>
              <a:t>Computer Security:</a:t>
            </a:r>
            <a:endParaRPr/>
          </a:p>
          <a:p>
            <a:pPr marL="0" marR="0" lvl="0" indent="0" algn="ctr" rtl="0">
              <a:spcBef>
                <a:spcPts val="0"/>
              </a:spcBef>
              <a:spcAft>
                <a:spcPts val="0"/>
              </a:spcAft>
              <a:buNone/>
            </a:pPr>
            <a:r>
              <a:rPr lang="en" sz="6000" b="0" i="0" u="none" strike="noStrike" cap="none">
                <a:solidFill>
                  <a:schemeClr val="lt2"/>
                </a:solidFill>
                <a:latin typeface="Palatino Linotype"/>
                <a:ea typeface="Palatino Linotype"/>
                <a:cs typeface="Palatino Linotype"/>
                <a:sym typeface="Palatino Linotype"/>
              </a:rPr>
              <a:t> Principles and Practice</a:t>
            </a:r>
            <a:endParaRPr/>
          </a:p>
          <a:p>
            <a:pPr marL="0" marR="0" lvl="0" indent="0" algn="ctr" rtl="0">
              <a:spcBef>
                <a:spcPts val="0"/>
              </a:spcBef>
              <a:spcAft>
                <a:spcPts val="0"/>
              </a:spcAft>
              <a:buNone/>
            </a:pPr>
            <a:endParaRPr sz="2500" b="1" i="1" u="none" strike="noStrike" cap="none">
              <a:solidFill>
                <a:schemeClr val="lt1"/>
              </a:solidFill>
              <a:latin typeface="Libre Baskerville"/>
              <a:ea typeface="Libre Baskerville"/>
              <a:cs typeface="Libre Baskerville"/>
              <a:sym typeface="Libre Baskerville"/>
            </a:endParaRPr>
          </a:p>
          <a:p>
            <a:pPr marL="0" marR="0" lvl="0" indent="0" algn="ctr" rtl="0">
              <a:spcBef>
                <a:spcPts val="0"/>
              </a:spcBef>
              <a:spcAft>
                <a:spcPts val="0"/>
              </a:spcAft>
              <a:buNone/>
            </a:pPr>
            <a:endParaRPr sz="2500" b="1" i="1" u="none" strike="noStrike" cap="none">
              <a:solidFill>
                <a:schemeClr val="lt1"/>
              </a:solidFill>
              <a:latin typeface="Libre Baskerville"/>
              <a:ea typeface="Libre Baskerville"/>
              <a:cs typeface="Libre Baskerville"/>
              <a:sym typeface="Libre Baskerville"/>
            </a:endParaRPr>
          </a:p>
          <a:p>
            <a:pPr marL="0" marR="0" lvl="0" indent="0" algn="ctr" rtl="0">
              <a:spcBef>
                <a:spcPts val="0"/>
              </a:spcBef>
              <a:spcAft>
                <a:spcPts val="0"/>
              </a:spcAft>
              <a:buNone/>
            </a:pPr>
            <a:r>
              <a:rPr lang="en" sz="2400" b="0" i="0" u="none" strike="noStrike" cap="none">
                <a:solidFill>
                  <a:schemeClr val="lt2"/>
                </a:solidFill>
                <a:latin typeface="Palatino Linotype"/>
                <a:ea typeface="Palatino Linotype"/>
                <a:cs typeface="Palatino Linotype"/>
                <a:sym typeface="Palatino Linotype"/>
              </a:rPr>
              <a:t>Fourth Edition</a:t>
            </a:r>
            <a:endParaRPr/>
          </a:p>
          <a:p>
            <a:pPr marL="0" marR="0" lvl="0" indent="0" algn="ctr" rtl="0">
              <a:spcBef>
                <a:spcPts val="0"/>
              </a:spcBef>
              <a:spcAft>
                <a:spcPts val="0"/>
              </a:spcAft>
              <a:buNone/>
            </a:pPr>
            <a:endParaRPr sz="2400" b="0" i="0" u="none" strike="noStrike" cap="none">
              <a:solidFill>
                <a:schemeClr val="lt2"/>
              </a:solidFill>
              <a:latin typeface="Palatino Linotype"/>
              <a:ea typeface="Palatino Linotype"/>
              <a:cs typeface="Palatino Linotype"/>
              <a:sym typeface="Palatino Linotype"/>
            </a:endParaRPr>
          </a:p>
          <a:p>
            <a:pPr marL="0" marR="0" lvl="0" indent="0" algn="ctr" rtl="0">
              <a:spcBef>
                <a:spcPts val="0"/>
              </a:spcBef>
              <a:spcAft>
                <a:spcPts val="0"/>
              </a:spcAft>
              <a:buNone/>
            </a:pPr>
            <a:r>
              <a:rPr lang="en" sz="2400" b="0" i="0" u="none" strike="noStrike" cap="none">
                <a:solidFill>
                  <a:schemeClr val="lt2"/>
                </a:solidFill>
                <a:latin typeface="Palatino Linotype"/>
                <a:ea typeface="Palatino Linotype"/>
                <a:cs typeface="Palatino Linotype"/>
                <a:sym typeface="Palatino Linotype"/>
              </a:rPr>
              <a:t>By:  William Stallings and Lawrie Brown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457200" y="0"/>
            <a:ext cx="8229600" cy="12003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None/>
            </a:pPr>
            <a:r>
              <a:rPr lang="en"/>
              <a:t>Block Cipher</a:t>
            </a:r>
            <a:endParaRPr/>
          </a:p>
        </p:txBody>
      </p:sp>
      <p:sp>
        <p:nvSpPr>
          <p:cNvPr id="236" name="Google Shape;236;p36"/>
          <p:cNvSpPr txBox="1"/>
          <p:nvPr/>
        </p:nvSpPr>
        <p:spPr>
          <a:xfrm>
            <a:off x="656775" y="1232375"/>
            <a:ext cx="8229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entury Gothic"/>
                <a:ea typeface="Century Gothic"/>
                <a:cs typeface="Century Gothic"/>
                <a:sym typeface="Century Gothic"/>
              </a:rPr>
              <a:t>plaintext</a:t>
            </a:r>
            <a:endParaRPr>
              <a:latin typeface="Century Gothic"/>
              <a:ea typeface="Century Gothic"/>
              <a:cs typeface="Century Gothic"/>
              <a:sym typeface="Century Gothic"/>
            </a:endParaRPr>
          </a:p>
          <a:p>
            <a:pPr marL="0" lvl="0" indent="0" algn="l" rtl="0">
              <a:spcBef>
                <a:spcPts val="0"/>
              </a:spcBef>
              <a:spcAft>
                <a:spcPts val="0"/>
              </a:spcAft>
              <a:buNone/>
            </a:pPr>
            <a:r>
              <a:rPr lang="en">
                <a:latin typeface="Century Gothic"/>
                <a:ea typeface="Century Gothic"/>
                <a:cs typeface="Century Gothic"/>
                <a:sym typeface="Century Gothic"/>
              </a:rPr>
              <a:t>01101011001100111010101100110011101010101000011101010101100011011011011011011111</a:t>
            </a:r>
            <a:endParaRPr>
              <a:latin typeface="Century Gothic"/>
              <a:ea typeface="Century Gothic"/>
              <a:cs typeface="Century Gothic"/>
              <a:sym typeface="Century Gothic"/>
            </a:endParaRPr>
          </a:p>
        </p:txBody>
      </p:sp>
      <p:sp>
        <p:nvSpPr>
          <p:cNvPr id="237" name="Google Shape;237;p36"/>
          <p:cNvSpPr txBox="1"/>
          <p:nvPr/>
        </p:nvSpPr>
        <p:spPr>
          <a:xfrm>
            <a:off x="117150" y="2309825"/>
            <a:ext cx="8909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Century Gothic"/>
                <a:ea typeface="Century Gothic"/>
                <a:cs typeface="Century Gothic"/>
                <a:sym typeface="Century Gothic"/>
              </a:rPr>
              <a:t>0110101100110011   1010101100110011   1010101010000111   0101010110001101   1011011011011111</a:t>
            </a:r>
            <a:endParaRPr>
              <a:solidFill>
                <a:schemeClr val="dk1"/>
              </a:solidFill>
              <a:latin typeface="Century Gothic"/>
              <a:ea typeface="Century Gothic"/>
              <a:cs typeface="Century Gothic"/>
              <a:sym typeface="Century Gothic"/>
            </a:endParaRPr>
          </a:p>
        </p:txBody>
      </p:sp>
      <p:cxnSp>
        <p:nvCxnSpPr>
          <p:cNvPr id="238" name="Google Shape;238;p36"/>
          <p:cNvCxnSpPr/>
          <p:nvPr/>
        </p:nvCxnSpPr>
        <p:spPr>
          <a:xfrm flipH="1">
            <a:off x="280575" y="1719425"/>
            <a:ext cx="523800" cy="590400"/>
          </a:xfrm>
          <a:prstGeom prst="straightConnector1">
            <a:avLst/>
          </a:prstGeom>
          <a:noFill/>
          <a:ln w="9525" cap="flat" cmpd="sng">
            <a:solidFill>
              <a:schemeClr val="dk2"/>
            </a:solidFill>
            <a:prstDash val="solid"/>
            <a:round/>
            <a:headEnd type="none" w="med" len="med"/>
            <a:tailEnd type="triangle" w="med" len="med"/>
          </a:ln>
        </p:spPr>
      </p:cxnSp>
      <p:cxnSp>
        <p:nvCxnSpPr>
          <p:cNvPr id="239" name="Google Shape;239;p36"/>
          <p:cNvCxnSpPr/>
          <p:nvPr/>
        </p:nvCxnSpPr>
        <p:spPr>
          <a:xfrm flipH="1">
            <a:off x="1748850" y="1715700"/>
            <a:ext cx="501900" cy="682500"/>
          </a:xfrm>
          <a:prstGeom prst="straightConnector1">
            <a:avLst/>
          </a:prstGeom>
          <a:noFill/>
          <a:ln w="9525" cap="flat" cmpd="sng">
            <a:solidFill>
              <a:schemeClr val="dk2"/>
            </a:solidFill>
            <a:prstDash val="solid"/>
            <a:round/>
            <a:headEnd type="none" w="med" len="med"/>
            <a:tailEnd type="triangle" w="med" len="med"/>
          </a:ln>
        </p:spPr>
      </p:cxnSp>
      <p:cxnSp>
        <p:nvCxnSpPr>
          <p:cNvPr id="240" name="Google Shape;240;p36"/>
          <p:cNvCxnSpPr/>
          <p:nvPr/>
        </p:nvCxnSpPr>
        <p:spPr>
          <a:xfrm flipH="1">
            <a:off x="1985000" y="1737775"/>
            <a:ext cx="354300" cy="686400"/>
          </a:xfrm>
          <a:prstGeom prst="straightConnector1">
            <a:avLst/>
          </a:prstGeom>
          <a:noFill/>
          <a:ln w="9525" cap="flat" cmpd="sng">
            <a:solidFill>
              <a:schemeClr val="dk2"/>
            </a:solidFill>
            <a:prstDash val="solid"/>
            <a:round/>
            <a:headEnd type="none" w="med" len="med"/>
            <a:tailEnd type="triangle" w="med" len="med"/>
          </a:ln>
        </p:spPr>
      </p:cxnSp>
      <p:cxnSp>
        <p:nvCxnSpPr>
          <p:cNvPr id="241" name="Google Shape;241;p36"/>
          <p:cNvCxnSpPr/>
          <p:nvPr/>
        </p:nvCxnSpPr>
        <p:spPr>
          <a:xfrm flipH="1">
            <a:off x="3475763" y="1741675"/>
            <a:ext cx="346800" cy="619800"/>
          </a:xfrm>
          <a:prstGeom prst="straightConnector1">
            <a:avLst/>
          </a:prstGeom>
          <a:noFill/>
          <a:ln w="9525" cap="flat" cmpd="sng">
            <a:solidFill>
              <a:schemeClr val="dk2"/>
            </a:solidFill>
            <a:prstDash val="solid"/>
            <a:round/>
            <a:headEnd type="none" w="med" len="med"/>
            <a:tailEnd type="triangle" w="med" len="med"/>
          </a:ln>
        </p:spPr>
      </p:cxnSp>
      <p:cxnSp>
        <p:nvCxnSpPr>
          <p:cNvPr id="242" name="Google Shape;242;p36"/>
          <p:cNvCxnSpPr/>
          <p:nvPr/>
        </p:nvCxnSpPr>
        <p:spPr>
          <a:xfrm flipH="1">
            <a:off x="5225925" y="1748950"/>
            <a:ext cx="198000" cy="629100"/>
          </a:xfrm>
          <a:prstGeom prst="straightConnector1">
            <a:avLst/>
          </a:prstGeom>
          <a:noFill/>
          <a:ln w="9525" cap="flat" cmpd="sng">
            <a:solidFill>
              <a:schemeClr val="dk2"/>
            </a:solidFill>
            <a:prstDash val="solid"/>
            <a:round/>
            <a:headEnd type="none" w="med" len="med"/>
            <a:tailEnd type="triangle" w="med" len="med"/>
          </a:ln>
        </p:spPr>
      </p:cxnSp>
      <p:cxnSp>
        <p:nvCxnSpPr>
          <p:cNvPr id="243" name="Google Shape;243;p36"/>
          <p:cNvCxnSpPr/>
          <p:nvPr/>
        </p:nvCxnSpPr>
        <p:spPr>
          <a:xfrm flipH="1">
            <a:off x="3734075" y="1734125"/>
            <a:ext cx="221400" cy="649500"/>
          </a:xfrm>
          <a:prstGeom prst="straightConnector1">
            <a:avLst/>
          </a:prstGeom>
          <a:noFill/>
          <a:ln w="9525" cap="flat" cmpd="sng">
            <a:solidFill>
              <a:schemeClr val="dk2"/>
            </a:solidFill>
            <a:prstDash val="solid"/>
            <a:round/>
            <a:headEnd type="none" w="med" len="med"/>
            <a:tailEnd type="triangle" w="med" len="med"/>
          </a:ln>
        </p:spPr>
      </p:cxnSp>
      <p:cxnSp>
        <p:nvCxnSpPr>
          <p:cNvPr id="244" name="Google Shape;244;p36"/>
          <p:cNvCxnSpPr/>
          <p:nvPr/>
        </p:nvCxnSpPr>
        <p:spPr>
          <a:xfrm flipH="1">
            <a:off x="5438725" y="1741675"/>
            <a:ext cx="88500" cy="642000"/>
          </a:xfrm>
          <a:prstGeom prst="straightConnector1">
            <a:avLst/>
          </a:prstGeom>
          <a:noFill/>
          <a:ln w="9525" cap="flat" cmpd="sng">
            <a:solidFill>
              <a:schemeClr val="dk2"/>
            </a:solidFill>
            <a:prstDash val="solid"/>
            <a:round/>
            <a:headEnd type="none" w="med" len="med"/>
            <a:tailEnd type="triangle" w="med" len="med"/>
          </a:ln>
        </p:spPr>
      </p:cxnSp>
      <p:cxnSp>
        <p:nvCxnSpPr>
          <p:cNvPr id="245" name="Google Shape;245;p36"/>
          <p:cNvCxnSpPr/>
          <p:nvPr/>
        </p:nvCxnSpPr>
        <p:spPr>
          <a:xfrm flipH="1">
            <a:off x="6921975" y="1737900"/>
            <a:ext cx="88500" cy="653100"/>
          </a:xfrm>
          <a:prstGeom prst="straightConnector1">
            <a:avLst/>
          </a:prstGeom>
          <a:noFill/>
          <a:ln w="9525" cap="flat" cmpd="sng">
            <a:solidFill>
              <a:schemeClr val="dk2"/>
            </a:solidFill>
            <a:prstDash val="solid"/>
            <a:round/>
            <a:headEnd type="none" w="med" len="med"/>
            <a:tailEnd type="triangle" w="med" len="med"/>
          </a:ln>
        </p:spPr>
      </p:cxnSp>
      <p:cxnSp>
        <p:nvCxnSpPr>
          <p:cNvPr id="246" name="Google Shape;246;p36"/>
          <p:cNvCxnSpPr/>
          <p:nvPr/>
        </p:nvCxnSpPr>
        <p:spPr>
          <a:xfrm>
            <a:off x="7086525" y="1728725"/>
            <a:ext cx="78900" cy="677100"/>
          </a:xfrm>
          <a:prstGeom prst="straightConnector1">
            <a:avLst/>
          </a:prstGeom>
          <a:noFill/>
          <a:ln w="9525" cap="flat" cmpd="sng">
            <a:solidFill>
              <a:schemeClr val="dk2"/>
            </a:solidFill>
            <a:prstDash val="solid"/>
            <a:round/>
            <a:headEnd type="none" w="med" len="med"/>
            <a:tailEnd type="triangle" w="med" len="med"/>
          </a:ln>
        </p:spPr>
      </p:cxnSp>
      <p:cxnSp>
        <p:nvCxnSpPr>
          <p:cNvPr id="247" name="Google Shape;247;p36"/>
          <p:cNvCxnSpPr/>
          <p:nvPr/>
        </p:nvCxnSpPr>
        <p:spPr>
          <a:xfrm flipH="1">
            <a:off x="8579950" y="1763700"/>
            <a:ext cx="2400" cy="647700"/>
          </a:xfrm>
          <a:prstGeom prst="straightConnector1">
            <a:avLst/>
          </a:prstGeom>
          <a:noFill/>
          <a:ln w="9525" cap="flat" cmpd="sng">
            <a:solidFill>
              <a:schemeClr val="dk2"/>
            </a:solidFill>
            <a:prstDash val="solid"/>
            <a:round/>
            <a:headEnd type="none" w="med" len="med"/>
            <a:tailEnd type="triangle" w="med" len="med"/>
          </a:ln>
        </p:spPr>
      </p:cxnSp>
      <p:sp>
        <p:nvSpPr>
          <p:cNvPr id="248" name="Google Shape;248;p36"/>
          <p:cNvSpPr txBox="1"/>
          <p:nvPr/>
        </p:nvSpPr>
        <p:spPr>
          <a:xfrm>
            <a:off x="487050" y="2988700"/>
            <a:ext cx="354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entury Gothic"/>
                <a:ea typeface="Century Gothic"/>
                <a:cs typeface="Century Gothic"/>
                <a:sym typeface="Century Gothic"/>
              </a:rPr>
              <a:t>e</a:t>
            </a:r>
            <a:endParaRPr>
              <a:latin typeface="Century Gothic"/>
              <a:ea typeface="Century Gothic"/>
              <a:cs typeface="Century Gothic"/>
              <a:sym typeface="Century Gothic"/>
            </a:endParaRPr>
          </a:p>
        </p:txBody>
      </p:sp>
      <p:cxnSp>
        <p:nvCxnSpPr>
          <p:cNvPr id="249" name="Google Shape;249;p36"/>
          <p:cNvCxnSpPr>
            <a:endCxn id="248" idx="0"/>
          </p:cNvCxnSpPr>
          <p:nvPr/>
        </p:nvCxnSpPr>
        <p:spPr>
          <a:xfrm flipH="1">
            <a:off x="664200" y="2649100"/>
            <a:ext cx="14700" cy="339600"/>
          </a:xfrm>
          <a:prstGeom prst="straightConnector1">
            <a:avLst/>
          </a:prstGeom>
          <a:noFill/>
          <a:ln w="9525" cap="flat" cmpd="sng">
            <a:solidFill>
              <a:schemeClr val="dk2"/>
            </a:solidFill>
            <a:prstDash val="solid"/>
            <a:round/>
            <a:headEnd type="none" w="med" len="med"/>
            <a:tailEnd type="triangle" w="med" len="med"/>
          </a:ln>
        </p:spPr>
      </p:cxnSp>
      <p:cxnSp>
        <p:nvCxnSpPr>
          <p:cNvPr id="250" name="Google Shape;250;p36"/>
          <p:cNvCxnSpPr>
            <a:stCxn id="248" idx="2"/>
          </p:cNvCxnSpPr>
          <p:nvPr/>
        </p:nvCxnSpPr>
        <p:spPr>
          <a:xfrm>
            <a:off x="664200" y="3388900"/>
            <a:ext cx="14700" cy="640200"/>
          </a:xfrm>
          <a:prstGeom prst="straightConnector1">
            <a:avLst/>
          </a:prstGeom>
          <a:noFill/>
          <a:ln w="9525" cap="flat" cmpd="sng">
            <a:solidFill>
              <a:schemeClr val="dk2"/>
            </a:solidFill>
            <a:prstDash val="solid"/>
            <a:round/>
            <a:headEnd type="none" w="med" len="med"/>
            <a:tailEnd type="triangle" w="med" len="med"/>
          </a:ln>
        </p:spPr>
      </p:cxnSp>
      <p:sp>
        <p:nvSpPr>
          <p:cNvPr id="251" name="Google Shape;251;p36"/>
          <p:cNvSpPr txBox="1"/>
          <p:nvPr/>
        </p:nvSpPr>
        <p:spPr>
          <a:xfrm>
            <a:off x="117150" y="4100475"/>
            <a:ext cx="89097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Century Gothic"/>
                <a:ea typeface="Century Gothic"/>
                <a:cs typeface="Century Gothic"/>
                <a:sym typeface="Century Gothic"/>
              </a:rPr>
              <a:t>0011011011011111   1110101100110011   0010101100110011   1010101010000110   1101010110001101 </a:t>
            </a:r>
            <a:endParaRPr>
              <a:solidFill>
                <a:schemeClr val="dk1"/>
              </a:solidFill>
              <a:latin typeface="Century Gothic"/>
              <a:ea typeface="Century Gothic"/>
              <a:cs typeface="Century Gothic"/>
              <a:sym typeface="Century Gothic"/>
            </a:endParaRPr>
          </a:p>
          <a:p>
            <a:pPr marL="0" lvl="0" indent="0" algn="l" rtl="0">
              <a:spcBef>
                <a:spcPts val="0"/>
              </a:spcBef>
              <a:spcAft>
                <a:spcPts val="0"/>
              </a:spcAft>
              <a:buNone/>
            </a:pPr>
            <a:r>
              <a:rPr lang="en">
                <a:solidFill>
                  <a:schemeClr val="dk1"/>
                </a:solidFill>
                <a:latin typeface="Century Gothic"/>
                <a:ea typeface="Century Gothic"/>
                <a:cs typeface="Century Gothic"/>
                <a:sym typeface="Century Gothic"/>
              </a:rPr>
              <a:t>CIPHER TEXT  </a:t>
            </a:r>
            <a:endParaRPr>
              <a:solidFill>
                <a:schemeClr val="dk1"/>
              </a:solidFill>
              <a:latin typeface="Century Gothic"/>
              <a:ea typeface="Century Gothic"/>
              <a:cs typeface="Century Gothic"/>
              <a:sym typeface="Century Gothic"/>
            </a:endParaRPr>
          </a:p>
          <a:p>
            <a:pPr marL="0" lvl="0" indent="0" algn="l" rtl="0">
              <a:spcBef>
                <a:spcPts val="0"/>
              </a:spcBef>
              <a:spcAft>
                <a:spcPts val="0"/>
              </a:spcAft>
              <a:buNone/>
            </a:pPr>
            <a:endParaRPr>
              <a:solidFill>
                <a:schemeClr val="dk1"/>
              </a:solidFill>
              <a:latin typeface="Century Gothic"/>
              <a:ea typeface="Century Gothic"/>
              <a:cs typeface="Century Gothic"/>
              <a:sym typeface="Century Gothic"/>
            </a:endParaRPr>
          </a:p>
        </p:txBody>
      </p:sp>
      <p:sp>
        <p:nvSpPr>
          <p:cNvPr id="252" name="Google Shape;252;p36"/>
          <p:cNvSpPr txBox="1"/>
          <p:nvPr/>
        </p:nvSpPr>
        <p:spPr>
          <a:xfrm>
            <a:off x="2565500" y="3049625"/>
            <a:ext cx="354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entury Gothic"/>
                <a:ea typeface="Century Gothic"/>
                <a:cs typeface="Century Gothic"/>
                <a:sym typeface="Century Gothic"/>
              </a:rPr>
              <a:t>e</a:t>
            </a:r>
            <a:endParaRPr>
              <a:latin typeface="Century Gothic"/>
              <a:ea typeface="Century Gothic"/>
              <a:cs typeface="Century Gothic"/>
              <a:sym typeface="Century Gothic"/>
            </a:endParaRPr>
          </a:p>
        </p:txBody>
      </p:sp>
      <p:cxnSp>
        <p:nvCxnSpPr>
          <p:cNvPr id="253" name="Google Shape;253;p36"/>
          <p:cNvCxnSpPr>
            <a:endCxn id="252" idx="0"/>
          </p:cNvCxnSpPr>
          <p:nvPr/>
        </p:nvCxnSpPr>
        <p:spPr>
          <a:xfrm flipH="1">
            <a:off x="2742650" y="2710025"/>
            <a:ext cx="14700" cy="339600"/>
          </a:xfrm>
          <a:prstGeom prst="straightConnector1">
            <a:avLst/>
          </a:prstGeom>
          <a:noFill/>
          <a:ln w="9525" cap="flat" cmpd="sng">
            <a:solidFill>
              <a:schemeClr val="dk2"/>
            </a:solidFill>
            <a:prstDash val="solid"/>
            <a:round/>
            <a:headEnd type="none" w="med" len="med"/>
            <a:tailEnd type="triangle" w="med" len="med"/>
          </a:ln>
        </p:spPr>
      </p:cxnSp>
      <p:cxnSp>
        <p:nvCxnSpPr>
          <p:cNvPr id="254" name="Google Shape;254;p36"/>
          <p:cNvCxnSpPr>
            <a:stCxn id="252" idx="2"/>
          </p:cNvCxnSpPr>
          <p:nvPr/>
        </p:nvCxnSpPr>
        <p:spPr>
          <a:xfrm>
            <a:off x="2742650" y="3449825"/>
            <a:ext cx="14700" cy="640200"/>
          </a:xfrm>
          <a:prstGeom prst="straightConnector1">
            <a:avLst/>
          </a:prstGeom>
          <a:noFill/>
          <a:ln w="9525" cap="flat" cmpd="sng">
            <a:solidFill>
              <a:schemeClr val="dk2"/>
            </a:solidFill>
            <a:prstDash val="solid"/>
            <a:round/>
            <a:headEnd type="none" w="med" len="med"/>
            <a:tailEnd type="triangle" w="med" len="med"/>
          </a:ln>
        </p:spPr>
      </p:cxnSp>
      <p:sp>
        <p:nvSpPr>
          <p:cNvPr id="255" name="Google Shape;255;p36"/>
          <p:cNvSpPr txBox="1"/>
          <p:nvPr/>
        </p:nvSpPr>
        <p:spPr>
          <a:xfrm>
            <a:off x="4217700" y="2988700"/>
            <a:ext cx="354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entury Gothic"/>
                <a:ea typeface="Century Gothic"/>
                <a:cs typeface="Century Gothic"/>
                <a:sym typeface="Century Gothic"/>
              </a:rPr>
              <a:t>e</a:t>
            </a:r>
            <a:endParaRPr>
              <a:latin typeface="Century Gothic"/>
              <a:ea typeface="Century Gothic"/>
              <a:cs typeface="Century Gothic"/>
              <a:sym typeface="Century Gothic"/>
            </a:endParaRPr>
          </a:p>
        </p:txBody>
      </p:sp>
      <p:cxnSp>
        <p:nvCxnSpPr>
          <p:cNvPr id="256" name="Google Shape;256;p36"/>
          <p:cNvCxnSpPr>
            <a:endCxn id="255" idx="0"/>
          </p:cNvCxnSpPr>
          <p:nvPr/>
        </p:nvCxnSpPr>
        <p:spPr>
          <a:xfrm flipH="1">
            <a:off x="4394850" y="2649100"/>
            <a:ext cx="14700" cy="339600"/>
          </a:xfrm>
          <a:prstGeom prst="straightConnector1">
            <a:avLst/>
          </a:prstGeom>
          <a:noFill/>
          <a:ln w="9525" cap="flat" cmpd="sng">
            <a:solidFill>
              <a:schemeClr val="dk2"/>
            </a:solidFill>
            <a:prstDash val="solid"/>
            <a:round/>
            <a:headEnd type="none" w="med" len="med"/>
            <a:tailEnd type="triangle" w="med" len="med"/>
          </a:ln>
        </p:spPr>
      </p:cxnSp>
      <p:cxnSp>
        <p:nvCxnSpPr>
          <p:cNvPr id="257" name="Google Shape;257;p36"/>
          <p:cNvCxnSpPr>
            <a:stCxn id="255" idx="2"/>
          </p:cNvCxnSpPr>
          <p:nvPr/>
        </p:nvCxnSpPr>
        <p:spPr>
          <a:xfrm>
            <a:off x="4394850" y="3388900"/>
            <a:ext cx="14700" cy="640200"/>
          </a:xfrm>
          <a:prstGeom prst="straightConnector1">
            <a:avLst/>
          </a:prstGeom>
          <a:noFill/>
          <a:ln w="9525" cap="flat" cmpd="sng">
            <a:solidFill>
              <a:schemeClr val="dk2"/>
            </a:solidFill>
            <a:prstDash val="solid"/>
            <a:round/>
            <a:headEnd type="none" w="med" len="med"/>
            <a:tailEnd type="triangle" w="med" len="med"/>
          </a:ln>
        </p:spPr>
      </p:cxnSp>
      <p:sp>
        <p:nvSpPr>
          <p:cNvPr id="258" name="Google Shape;258;p36"/>
          <p:cNvSpPr txBox="1"/>
          <p:nvPr/>
        </p:nvSpPr>
        <p:spPr>
          <a:xfrm>
            <a:off x="6087750" y="2988700"/>
            <a:ext cx="354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entury Gothic"/>
                <a:ea typeface="Century Gothic"/>
                <a:cs typeface="Century Gothic"/>
                <a:sym typeface="Century Gothic"/>
              </a:rPr>
              <a:t>e</a:t>
            </a:r>
            <a:endParaRPr>
              <a:latin typeface="Century Gothic"/>
              <a:ea typeface="Century Gothic"/>
              <a:cs typeface="Century Gothic"/>
              <a:sym typeface="Century Gothic"/>
            </a:endParaRPr>
          </a:p>
        </p:txBody>
      </p:sp>
      <p:cxnSp>
        <p:nvCxnSpPr>
          <p:cNvPr id="259" name="Google Shape;259;p36"/>
          <p:cNvCxnSpPr>
            <a:endCxn id="258" idx="0"/>
          </p:cNvCxnSpPr>
          <p:nvPr/>
        </p:nvCxnSpPr>
        <p:spPr>
          <a:xfrm flipH="1">
            <a:off x="6264900" y="2649100"/>
            <a:ext cx="14700" cy="339600"/>
          </a:xfrm>
          <a:prstGeom prst="straightConnector1">
            <a:avLst/>
          </a:prstGeom>
          <a:noFill/>
          <a:ln w="9525" cap="flat" cmpd="sng">
            <a:solidFill>
              <a:schemeClr val="dk2"/>
            </a:solidFill>
            <a:prstDash val="solid"/>
            <a:round/>
            <a:headEnd type="none" w="med" len="med"/>
            <a:tailEnd type="triangle" w="med" len="med"/>
          </a:ln>
        </p:spPr>
      </p:cxnSp>
      <p:cxnSp>
        <p:nvCxnSpPr>
          <p:cNvPr id="260" name="Google Shape;260;p36"/>
          <p:cNvCxnSpPr>
            <a:stCxn id="258" idx="2"/>
          </p:cNvCxnSpPr>
          <p:nvPr/>
        </p:nvCxnSpPr>
        <p:spPr>
          <a:xfrm>
            <a:off x="6264900" y="3388900"/>
            <a:ext cx="14700" cy="640200"/>
          </a:xfrm>
          <a:prstGeom prst="straightConnector1">
            <a:avLst/>
          </a:prstGeom>
          <a:noFill/>
          <a:ln w="9525" cap="flat" cmpd="sng">
            <a:solidFill>
              <a:schemeClr val="dk2"/>
            </a:solidFill>
            <a:prstDash val="solid"/>
            <a:round/>
            <a:headEnd type="none" w="med" len="med"/>
            <a:tailEnd type="triangle" w="med" len="med"/>
          </a:ln>
        </p:spPr>
      </p:cxnSp>
      <p:sp>
        <p:nvSpPr>
          <p:cNvPr id="261" name="Google Shape;261;p36"/>
          <p:cNvSpPr txBox="1"/>
          <p:nvPr/>
        </p:nvSpPr>
        <p:spPr>
          <a:xfrm>
            <a:off x="7590600" y="3096500"/>
            <a:ext cx="354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entury Gothic"/>
                <a:ea typeface="Century Gothic"/>
                <a:cs typeface="Century Gothic"/>
                <a:sym typeface="Century Gothic"/>
              </a:rPr>
              <a:t>e</a:t>
            </a:r>
            <a:endParaRPr>
              <a:latin typeface="Century Gothic"/>
              <a:ea typeface="Century Gothic"/>
              <a:cs typeface="Century Gothic"/>
              <a:sym typeface="Century Gothic"/>
            </a:endParaRPr>
          </a:p>
        </p:txBody>
      </p:sp>
      <p:cxnSp>
        <p:nvCxnSpPr>
          <p:cNvPr id="262" name="Google Shape;262;p36"/>
          <p:cNvCxnSpPr>
            <a:endCxn id="261" idx="0"/>
          </p:cNvCxnSpPr>
          <p:nvPr/>
        </p:nvCxnSpPr>
        <p:spPr>
          <a:xfrm flipH="1">
            <a:off x="7767750" y="2756900"/>
            <a:ext cx="14700" cy="339600"/>
          </a:xfrm>
          <a:prstGeom prst="straightConnector1">
            <a:avLst/>
          </a:prstGeom>
          <a:noFill/>
          <a:ln w="9525" cap="flat" cmpd="sng">
            <a:solidFill>
              <a:schemeClr val="dk2"/>
            </a:solidFill>
            <a:prstDash val="solid"/>
            <a:round/>
            <a:headEnd type="none" w="med" len="med"/>
            <a:tailEnd type="triangle" w="med" len="med"/>
          </a:ln>
        </p:spPr>
      </p:cxnSp>
      <p:cxnSp>
        <p:nvCxnSpPr>
          <p:cNvPr id="263" name="Google Shape;263;p36"/>
          <p:cNvCxnSpPr>
            <a:stCxn id="261" idx="2"/>
          </p:cNvCxnSpPr>
          <p:nvPr/>
        </p:nvCxnSpPr>
        <p:spPr>
          <a:xfrm>
            <a:off x="7767750" y="3496700"/>
            <a:ext cx="14700" cy="6402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7"/>
          <p:cNvSpPr txBox="1">
            <a:spLocks noGrp="1"/>
          </p:cNvSpPr>
          <p:nvPr>
            <p:ph type="body" idx="1"/>
          </p:nvPr>
        </p:nvSpPr>
        <p:spPr>
          <a:xfrm>
            <a:off x="323528" y="735546"/>
            <a:ext cx="3657600" cy="4158462"/>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1400"/>
              </a:spcBef>
              <a:spcAft>
                <a:spcPts val="0"/>
              </a:spcAft>
              <a:buClr>
                <a:srgbClr val="E3BB91"/>
              </a:buClr>
              <a:buSzPts val="3360"/>
              <a:buFont typeface="Arial"/>
              <a:buChar char="•"/>
            </a:pPr>
            <a:r>
              <a:rPr lang="en" sz="2400">
                <a:latin typeface="Palatino Linotype"/>
                <a:ea typeface="Palatino Linotype"/>
                <a:cs typeface="Palatino Linotype"/>
                <a:sym typeface="Palatino Linotype"/>
              </a:rPr>
              <a:t>Adopted in 1977 by National Bureau of Standards (Now NIST)</a:t>
            </a:r>
            <a:endParaRPr/>
          </a:p>
          <a:p>
            <a:pPr marL="342900" lvl="0" indent="-342900" algn="l" rtl="0">
              <a:lnSpc>
                <a:spcPct val="90000"/>
              </a:lnSpc>
              <a:spcBef>
                <a:spcPts val="1400"/>
              </a:spcBef>
              <a:spcAft>
                <a:spcPts val="0"/>
              </a:spcAft>
              <a:buClr>
                <a:srgbClr val="E3BB91"/>
              </a:buClr>
              <a:buSzPts val="3360"/>
              <a:buFont typeface="Arial"/>
              <a:buChar char="•"/>
            </a:pPr>
            <a:r>
              <a:rPr lang="en" sz="2400">
                <a:latin typeface="Palatino Linotype"/>
                <a:ea typeface="Palatino Linotype"/>
                <a:cs typeface="Palatino Linotype"/>
                <a:sym typeface="Palatino Linotype"/>
              </a:rPr>
              <a:t>FIPS PUB 46</a:t>
            </a:r>
            <a:endParaRPr/>
          </a:p>
          <a:p>
            <a:pPr marL="342900" lvl="0" indent="-342900" algn="l" rtl="0">
              <a:lnSpc>
                <a:spcPct val="90000"/>
              </a:lnSpc>
              <a:spcBef>
                <a:spcPts val="1400"/>
              </a:spcBef>
              <a:spcAft>
                <a:spcPts val="0"/>
              </a:spcAft>
              <a:buClr>
                <a:srgbClr val="E3BB91"/>
              </a:buClr>
              <a:buSzPts val="3360"/>
              <a:buFont typeface="Arial"/>
              <a:buChar char="•"/>
            </a:pPr>
            <a:r>
              <a:rPr lang="en" sz="2400">
                <a:latin typeface="Palatino Linotype"/>
                <a:ea typeface="Palatino Linotype"/>
                <a:cs typeface="Palatino Linotype"/>
                <a:sym typeface="Palatino Linotype"/>
              </a:rPr>
              <a:t>Algorithm is referred to as the Data Encryption Algorithm (DEA)</a:t>
            </a:r>
            <a:endParaRPr/>
          </a:p>
          <a:p>
            <a:pPr marL="342900" lvl="0" indent="-342900" algn="l" rtl="0">
              <a:lnSpc>
                <a:spcPct val="90000"/>
              </a:lnSpc>
              <a:spcBef>
                <a:spcPts val="1400"/>
              </a:spcBef>
              <a:spcAft>
                <a:spcPts val="0"/>
              </a:spcAft>
              <a:buClr>
                <a:srgbClr val="E3BB91"/>
              </a:buClr>
              <a:buSzPts val="3360"/>
              <a:buFont typeface="Arial"/>
              <a:buChar char="•"/>
            </a:pPr>
            <a:r>
              <a:rPr lang="en" sz="2400">
                <a:latin typeface="Palatino Linotype"/>
                <a:ea typeface="Palatino Linotype"/>
                <a:cs typeface="Palatino Linotype"/>
                <a:sym typeface="Palatino Linotype"/>
              </a:rPr>
              <a:t>Minor variation of the Feistel network</a:t>
            </a:r>
            <a:endParaRPr/>
          </a:p>
        </p:txBody>
      </p:sp>
      <p:sp>
        <p:nvSpPr>
          <p:cNvPr id="270" name="Google Shape;270;p37"/>
          <p:cNvSpPr txBox="1"/>
          <p:nvPr/>
        </p:nvSpPr>
        <p:spPr>
          <a:xfrm>
            <a:off x="1973263" y="4645819"/>
            <a:ext cx="185737" cy="2774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71" name="Google Shape;271;p37"/>
          <p:cNvSpPr/>
          <p:nvPr/>
        </p:nvSpPr>
        <p:spPr>
          <a:xfrm>
            <a:off x="4572000" y="1085850"/>
            <a:ext cx="4114800" cy="2971800"/>
          </a:xfrm>
          <a:prstGeom prst="flowChartConnector">
            <a:avLst/>
          </a:prstGeom>
          <a:solidFill>
            <a:srgbClr val="61888A"/>
          </a:solidFill>
          <a:ln w="9525" cap="flat" cmpd="sng">
            <a:solidFill>
              <a:srgbClr val="405B5C"/>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72" name="Google Shape;272;p37"/>
          <p:cNvSpPr txBox="1"/>
          <p:nvPr/>
        </p:nvSpPr>
        <p:spPr>
          <a:xfrm>
            <a:off x="5029200" y="1314450"/>
            <a:ext cx="3200400" cy="222885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 sz="3800" b="0" i="0" u="none" strike="noStrike" cap="none">
                <a:solidFill>
                  <a:schemeClr val="dk1"/>
                </a:solidFill>
                <a:latin typeface="Palatino Linotype"/>
                <a:ea typeface="Palatino Linotype"/>
                <a:cs typeface="Palatino Linotype"/>
                <a:sym typeface="Palatino Linotype"/>
              </a:rPr>
              <a:t>Data </a:t>
            </a:r>
            <a:br>
              <a:rPr lang="en" sz="3800" b="0" i="0" u="none" strike="noStrike" cap="none">
                <a:solidFill>
                  <a:schemeClr val="dk1"/>
                </a:solidFill>
                <a:latin typeface="Palatino Linotype"/>
                <a:ea typeface="Palatino Linotype"/>
                <a:cs typeface="Palatino Linotype"/>
                <a:sym typeface="Palatino Linotype"/>
              </a:rPr>
            </a:br>
            <a:r>
              <a:rPr lang="en" sz="3800" b="0" i="0" u="none" strike="noStrike" cap="none">
                <a:solidFill>
                  <a:schemeClr val="dk1"/>
                </a:solidFill>
                <a:latin typeface="Palatino Linotype"/>
                <a:ea typeface="Palatino Linotype"/>
                <a:cs typeface="Palatino Linotype"/>
                <a:sym typeface="Palatino Linotype"/>
              </a:rPr>
              <a:t>Encryption Standard </a:t>
            </a:r>
            <a:br>
              <a:rPr lang="en" sz="3800" b="0" i="0" u="none" strike="noStrike" cap="none">
                <a:solidFill>
                  <a:schemeClr val="dk1"/>
                </a:solidFill>
                <a:latin typeface="Palatino Linotype"/>
                <a:ea typeface="Palatino Linotype"/>
                <a:cs typeface="Palatino Linotype"/>
                <a:sym typeface="Palatino Linotype"/>
              </a:rPr>
            </a:br>
            <a:r>
              <a:rPr lang="en" sz="3800" b="0" i="0" u="none" strike="noStrike" cap="none">
                <a:solidFill>
                  <a:schemeClr val="dk1"/>
                </a:solidFill>
                <a:latin typeface="Palatino Linotype"/>
                <a:ea typeface="Palatino Linotype"/>
                <a:cs typeface="Palatino Linotype"/>
                <a:sym typeface="Palatino Linotype"/>
              </a:rPr>
              <a:t>(DES)</a:t>
            </a:r>
            <a:endParaRPr sz="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pic>
        <p:nvPicPr>
          <p:cNvPr id="278" name="Google Shape;278;p38" descr="f2.pdf"/>
          <p:cNvPicPr preferRelativeResize="0"/>
          <p:nvPr/>
        </p:nvPicPr>
        <p:blipFill rotWithShape="1">
          <a:blip r:embed="rId3">
            <a:alphaModFix/>
          </a:blip>
          <a:srcRect t="17697" b="17738"/>
          <a:stretch/>
        </p:blipFill>
        <p:spPr>
          <a:xfrm>
            <a:off x="899592" y="249492"/>
            <a:ext cx="5589897" cy="4670528"/>
          </a:xfrm>
          <a:prstGeom prst="rect">
            <a:avLst/>
          </a:prstGeom>
          <a:solidFill>
            <a:schemeClr val="lt1"/>
          </a:solidFill>
          <a:ln>
            <a:noFill/>
          </a:ln>
        </p:spPr>
      </p:pic>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pic>
        <p:nvPicPr>
          <p:cNvPr id="284" name="Google Shape;284;p39" descr="f3.pdf"/>
          <p:cNvPicPr preferRelativeResize="0"/>
          <p:nvPr/>
        </p:nvPicPr>
        <p:blipFill rotWithShape="1">
          <a:blip r:embed="rId3">
            <a:alphaModFix/>
          </a:blip>
          <a:srcRect t="4097" b="7086"/>
          <a:stretch/>
        </p:blipFill>
        <p:spPr>
          <a:xfrm>
            <a:off x="1691680" y="141480"/>
            <a:ext cx="4266474" cy="4903819"/>
          </a:xfrm>
          <a:prstGeom prst="rect">
            <a:avLst/>
          </a:prstGeom>
          <a:solidFill>
            <a:schemeClr val="lt1"/>
          </a:solidFill>
          <a:ln>
            <a:noFill/>
          </a:ln>
        </p:spPr>
      </p:pic>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pic>
        <p:nvPicPr>
          <p:cNvPr id="290" name="Google Shape;290;p40" descr="f4.pdf"/>
          <p:cNvPicPr preferRelativeResize="0"/>
          <p:nvPr/>
        </p:nvPicPr>
        <p:blipFill rotWithShape="1">
          <a:blip r:embed="rId3">
            <a:alphaModFix/>
          </a:blip>
          <a:srcRect l="1862" t="1700" r="4050" b="2750"/>
          <a:stretch/>
        </p:blipFill>
        <p:spPr>
          <a:xfrm>
            <a:off x="337159" y="87474"/>
            <a:ext cx="6262706" cy="4914546"/>
          </a:xfrm>
          <a:prstGeom prst="rect">
            <a:avLst/>
          </a:prstGeom>
          <a:solidFill>
            <a:schemeClr val="lt1"/>
          </a:solidFill>
          <a:ln>
            <a:noFill/>
          </a:ln>
        </p:spPr>
      </p:pic>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pic>
        <p:nvPicPr>
          <p:cNvPr id="296" name="Google Shape;296;p41"/>
          <p:cNvPicPr preferRelativeResize="0"/>
          <p:nvPr/>
        </p:nvPicPr>
        <p:blipFill rotWithShape="1">
          <a:blip r:embed="rId3">
            <a:alphaModFix/>
          </a:blip>
          <a:srcRect/>
          <a:stretch/>
        </p:blipFill>
        <p:spPr>
          <a:xfrm>
            <a:off x="251520" y="411510"/>
            <a:ext cx="6381017" cy="4428492"/>
          </a:xfrm>
          <a:prstGeom prst="rect">
            <a:avLst/>
          </a:prstGeom>
          <a:solidFill>
            <a:schemeClr val="lt1"/>
          </a:solidFill>
          <a:ln>
            <a:noFill/>
          </a:ln>
        </p:spPr>
      </p:pic>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42"/>
          <p:cNvSpPr txBox="1"/>
          <p:nvPr/>
        </p:nvSpPr>
        <p:spPr>
          <a:xfrm>
            <a:off x="9210675" y="885825"/>
            <a:ext cx="1762125" cy="4429125"/>
          </a:xfrm>
          <a:prstGeom prst="rect">
            <a:avLst/>
          </a:prstGeom>
          <a:solidFill>
            <a:srgbClr val="BFBFBF"/>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303" name="Google Shape;303;p42"/>
          <p:cNvPicPr preferRelativeResize="0"/>
          <p:nvPr/>
        </p:nvPicPr>
        <p:blipFill rotWithShape="1">
          <a:blip r:embed="rId3">
            <a:alphaModFix/>
          </a:blip>
          <a:srcRect/>
          <a:stretch/>
        </p:blipFill>
        <p:spPr>
          <a:xfrm>
            <a:off x="323528" y="681540"/>
            <a:ext cx="6480720" cy="4174700"/>
          </a:xfrm>
          <a:prstGeom prst="rect">
            <a:avLst/>
          </a:prstGeom>
          <a:solidFill>
            <a:schemeClr val="lt1"/>
          </a:solidFill>
          <a:ln>
            <a:noFill/>
          </a:ln>
        </p:spPr>
      </p:pic>
      <p:sp>
        <p:nvSpPr>
          <p:cNvPr id="304" name="Google Shape;304;p42"/>
          <p:cNvSpPr/>
          <p:nvPr/>
        </p:nvSpPr>
        <p:spPr>
          <a:xfrm>
            <a:off x="323528" y="249492"/>
            <a:ext cx="8640960" cy="438582"/>
          </a:xfrm>
          <a:prstGeom prst="rect">
            <a:avLst/>
          </a:prstGeom>
          <a:solidFill>
            <a:schemeClr val="lt1">
              <a:alpha val="95686"/>
            </a:schemeClr>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sz="3200" b="1" i="0" u="none" strike="noStrike" cap="none">
                <a:solidFill>
                  <a:schemeClr val="lt1"/>
                </a:solidFill>
                <a:latin typeface="Palatino Linotype"/>
                <a:ea typeface="Palatino Linotype"/>
                <a:cs typeface="Palatino Linotype"/>
                <a:sym typeface="Palatino Linotype"/>
              </a:rPr>
              <a:t>Table 20.2    AES S-Boxes</a:t>
            </a:r>
            <a:r>
              <a:rPr lang="en" sz="3200" b="0" i="0" u="none" strike="noStrike" cap="none">
                <a:solidFill>
                  <a:schemeClr val="lt1"/>
                </a:solidFill>
                <a:latin typeface="Palatino Linotype"/>
                <a:ea typeface="Palatino Linotype"/>
                <a:cs typeface="Palatino Linotype"/>
                <a:sym typeface="Palatino Linotype"/>
              </a:rPr>
              <a:t> </a:t>
            </a:r>
            <a:endParaRPr sz="3200" b="0" i="0" u="none" strike="noStrike" cap="none">
              <a:solidFill>
                <a:schemeClr val="lt1"/>
              </a:solidFill>
              <a:latin typeface="Palatino Linotype"/>
              <a:ea typeface="Palatino Linotype"/>
              <a:cs typeface="Palatino Linotype"/>
              <a:sym typeface="Palatino Linotype"/>
            </a:endParaRPr>
          </a:p>
        </p:txBody>
      </p:sp>
      <p:sp>
        <p:nvSpPr>
          <p:cNvPr id="305" name="Google Shape;305;p42"/>
          <p:cNvSpPr/>
          <p:nvPr/>
        </p:nvSpPr>
        <p:spPr>
          <a:xfrm>
            <a:off x="2703331" y="303498"/>
            <a:ext cx="3683520" cy="34624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sz="2400" b="1" i="0" u="none" strike="noStrike" cap="none">
                <a:solidFill>
                  <a:schemeClr val="dk1"/>
                </a:solidFill>
                <a:latin typeface="Palatino Linotype"/>
                <a:ea typeface="Palatino Linotype"/>
                <a:cs typeface="Palatino Linotype"/>
                <a:sym typeface="Palatino Linotype"/>
              </a:rPr>
              <a:t>Table 20.2    AES S-Boxes</a:t>
            </a:r>
            <a:r>
              <a:rPr lang="en" sz="2400" b="0" i="0" u="none" strike="noStrike" cap="none">
                <a:solidFill>
                  <a:schemeClr val="dk1"/>
                </a:solidFill>
                <a:latin typeface="Palatino Linotype"/>
                <a:ea typeface="Palatino Linotype"/>
                <a:cs typeface="Palatino Linotype"/>
                <a:sym typeface="Palatino Linotype"/>
              </a:rPr>
              <a:t> </a:t>
            </a:r>
            <a:endParaRPr sz="2400" b="0" i="0" u="none" strike="noStrike" cap="none">
              <a:solidFill>
                <a:schemeClr val="dk1"/>
              </a:solidFill>
              <a:latin typeface="Palatino Linotype"/>
              <a:ea typeface="Palatino Linotype"/>
              <a:cs typeface="Palatino Linotype"/>
              <a:sym typeface="Palatino Linotype"/>
            </a:endParaRPr>
          </a:p>
        </p:txBody>
      </p:sp>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43"/>
          <p:cNvSpPr txBox="1">
            <a:spLocks noGrp="1"/>
          </p:cNvSpPr>
          <p:nvPr>
            <p:ph type="title"/>
          </p:nvPr>
        </p:nvSpPr>
        <p:spPr>
          <a:xfrm>
            <a:off x="457200" y="0"/>
            <a:ext cx="8229600" cy="1200150"/>
          </a:xfrm>
          <a:prstGeom prst="rect">
            <a:avLst/>
          </a:prstGeom>
          <a:noFill/>
          <a:ln>
            <a:noFill/>
          </a:ln>
        </p:spPr>
        <p:txBody>
          <a:bodyPr spcFirstLastPara="1" wrap="square" lIns="91425" tIns="45700" rIns="91425" bIns="45700" anchor="b" anchorCtr="0">
            <a:noAutofit/>
          </a:bodyPr>
          <a:lstStyle/>
          <a:p>
            <a:pPr marL="0" lvl="0" indent="0" algn="ctr" rtl="0">
              <a:lnSpc>
                <a:spcPct val="107407"/>
              </a:lnSpc>
              <a:spcBef>
                <a:spcPts val="0"/>
              </a:spcBef>
              <a:spcAft>
                <a:spcPts val="0"/>
              </a:spcAft>
              <a:buClr>
                <a:schemeClr val="lt2"/>
              </a:buClr>
              <a:buSzPts val="5400"/>
              <a:buFont typeface="Palatino Linotype"/>
              <a:buNone/>
            </a:pPr>
            <a:r>
              <a:rPr lang="en" sz="3700"/>
              <a:t>Convert this 16 byte data using s-box</a:t>
            </a:r>
            <a:endParaRPr sz="3700"/>
          </a:p>
        </p:txBody>
      </p:sp>
      <p:pic>
        <p:nvPicPr>
          <p:cNvPr id="311" name="Google Shape;311;p43"/>
          <p:cNvPicPr preferRelativeResize="0">
            <a:picLocks noGrp="1"/>
          </p:cNvPicPr>
          <p:nvPr>
            <p:ph type="body" idx="1"/>
          </p:nvPr>
        </p:nvPicPr>
        <p:blipFill rotWithShape="1">
          <a:blip r:embed="rId3">
            <a:alphaModFix/>
          </a:blip>
          <a:srcRect/>
          <a:stretch/>
        </p:blipFill>
        <p:spPr>
          <a:xfrm>
            <a:off x="457200" y="1488890"/>
            <a:ext cx="3394720" cy="1697360"/>
          </a:xfrm>
          <a:prstGeom prst="rect">
            <a:avLst/>
          </a:prstGeom>
          <a:noFill/>
          <a:ln>
            <a:noFill/>
          </a:ln>
        </p:spPr>
      </p:pic>
      <p:pic>
        <p:nvPicPr>
          <p:cNvPr id="312" name="Google Shape;312;p43"/>
          <p:cNvPicPr preferRelativeResize="0"/>
          <p:nvPr/>
        </p:nvPicPr>
        <p:blipFill rotWithShape="1">
          <a:blip r:embed="rId4">
            <a:alphaModFix/>
          </a:blip>
          <a:srcRect/>
          <a:stretch/>
        </p:blipFill>
        <p:spPr>
          <a:xfrm>
            <a:off x="5220072" y="3165816"/>
            <a:ext cx="2730356" cy="182418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44"/>
          <p:cNvSpPr txBox="1">
            <a:spLocks noGrp="1"/>
          </p:cNvSpPr>
          <p:nvPr>
            <p:ph type="title" idx="4294967295"/>
          </p:nvPr>
        </p:nvSpPr>
        <p:spPr>
          <a:xfrm>
            <a:off x="5410200" y="0"/>
            <a:ext cx="3733800" cy="1714500"/>
          </a:xfrm>
          <a:prstGeom prst="rect">
            <a:avLst/>
          </a:prstGeom>
          <a:noFill/>
          <a:ln>
            <a:noFill/>
          </a:ln>
        </p:spPr>
        <p:txBody>
          <a:bodyPr spcFirstLastPara="1" wrap="square" lIns="91425" tIns="45700" rIns="91425" bIns="45700" anchor="b" anchorCtr="0">
            <a:noAutofit/>
          </a:bodyPr>
          <a:lstStyle/>
          <a:p>
            <a:pPr marL="0" lvl="0" indent="0" algn="ctr" rtl="0">
              <a:lnSpc>
                <a:spcPct val="87878"/>
              </a:lnSpc>
              <a:spcBef>
                <a:spcPts val="0"/>
              </a:spcBef>
              <a:spcAft>
                <a:spcPts val="0"/>
              </a:spcAft>
              <a:buClr>
                <a:srgbClr val="FFFFFF"/>
              </a:buClr>
              <a:buSzPts val="6600"/>
              <a:buFont typeface="Palatino Linotype"/>
              <a:buNone/>
            </a:pPr>
            <a:r>
              <a:rPr lang="en" sz="6600">
                <a:solidFill>
                  <a:srgbClr val="FFFFFF"/>
                </a:solidFill>
              </a:rPr>
              <a:t>Shift </a:t>
            </a:r>
            <a:br>
              <a:rPr lang="en" sz="6600">
                <a:solidFill>
                  <a:srgbClr val="FFFFFF"/>
                </a:solidFill>
              </a:rPr>
            </a:br>
            <a:r>
              <a:rPr lang="en" sz="6600">
                <a:solidFill>
                  <a:srgbClr val="FFFFFF"/>
                </a:solidFill>
              </a:rPr>
              <a:t>Rows</a:t>
            </a:r>
            <a:endParaRPr/>
          </a:p>
        </p:txBody>
      </p:sp>
      <p:grpSp>
        <p:nvGrpSpPr>
          <p:cNvPr id="319" name="Google Shape;319;p44"/>
          <p:cNvGrpSpPr/>
          <p:nvPr/>
        </p:nvGrpSpPr>
        <p:grpSpPr>
          <a:xfrm>
            <a:off x="727560" y="-73294"/>
            <a:ext cx="7005310" cy="5528926"/>
            <a:chOff x="1916200" y="-214357"/>
            <a:chExt cx="7005310" cy="7371901"/>
          </a:xfrm>
        </p:grpSpPr>
        <p:sp>
          <p:nvSpPr>
            <p:cNvPr id="320" name="Google Shape;320;p44"/>
            <p:cNvSpPr/>
            <p:nvPr/>
          </p:nvSpPr>
          <p:spPr>
            <a:xfrm>
              <a:off x="4507229" y="3056458"/>
              <a:ext cx="3646170" cy="3646170"/>
            </a:xfrm>
            <a:custGeom>
              <a:avLst/>
              <a:gdLst/>
              <a:ahLst/>
              <a:cxnLst/>
              <a:rect l="l" t="t" r="r" b="b"/>
              <a:pathLst>
                <a:path w="120000" h="120000" extrusionOk="0">
                  <a:moveTo>
                    <a:pt x="86750" y="19133"/>
                  </a:moveTo>
                  <a:lnTo>
                    <a:pt x="92702" y="9886"/>
                  </a:lnTo>
                  <a:lnTo>
                    <a:pt x="101338" y="16706"/>
                  </a:lnTo>
                  <a:lnTo>
                    <a:pt x="98117" y="28109"/>
                  </a:lnTo>
                  <a:lnTo>
                    <a:pt x="98117" y="28109"/>
                  </a:lnTo>
                  <a:cubicBezTo>
                    <a:pt x="102720" y="32983"/>
                    <a:pt x="106220" y="38688"/>
                    <a:pt x="108403" y="44877"/>
                  </a:cubicBezTo>
                  <a:lnTo>
                    <a:pt x="117519" y="44021"/>
                  </a:lnTo>
                  <a:lnTo>
                    <a:pt x="119326" y="53669"/>
                  </a:lnTo>
                  <a:lnTo>
                    <a:pt x="110979" y="58630"/>
                  </a:lnTo>
                  <a:lnTo>
                    <a:pt x="110979" y="58630"/>
                  </a:lnTo>
                  <a:cubicBezTo>
                    <a:pt x="111177" y="65148"/>
                    <a:pt x="109961" y="71636"/>
                    <a:pt x="107407" y="77697"/>
                  </a:cubicBezTo>
                  <a:lnTo>
                    <a:pt x="113369" y="86932"/>
                  </a:lnTo>
                  <a:lnTo>
                    <a:pt x="107959" y="95752"/>
                  </a:lnTo>
                  <a:lnTo>
                    <a:pt x="99988" y="89792"/>
                  </a:lnTo>
                  <a:lnTo>
                    <a:pt x="99988" y="89792"/>
                  </a:lnTo>
                  <a:cubicBezTo>
                    <a:pt x="95688" y="94905"/>
                    <a:pt x="90326" y="99139"/>
                    <a:pt x="84229" y="102237"/>
                  </a:cubicBezTo>
                  <a:lnTo>
                    <a:pt x="84932" y="114386"/>
                  </a:lnTo>
                  <a:lnTo>
                    <a:pt x="74062" y="118110"/>
                  </a:lnTo>
                  <a:lnTo>
                    <a:pt x="70286" y="107014"/>
                  </a:lnTo>
                  <a:cubicBezTo>
                    <a:pt x="63500" y="108329"/>
                    <a:pt x="56500" y="108329"/>
                    <a:pt x="49714" y="107014"/>
                  </a:cubicBezTo>
                  <a:lnTo>
                    <a:pt x="45938" y="118110"/>
                  </a:lnTo>
                  <a:lnTo>
                    <a:pt x="35068" y="114386"/>
                  </a:lnTo>
                  <a:lnTo>
                    <a:pt x="35771" y="102237"/>
                  </a:lnTo>
                  <a:lnTo>
                    <a:pt x="35771" y="102237"/>
                  </a:lnTo>
                  <a:cubicBezTo>
                    <a:pt x="29674" y="99139"/>
                    <a:pt x="24312" y="94905"/>
                    <a:pt x="20012" y="89792"/>
                  </a:cubicBezTo>
                  <a:lnTo>
                    <a:pt x="12041" y="95752"/>
                  </a:lnTo>
                  <a:lnTo>
                    <a:pt x="6631" y="86932"/>
                  </a:lnTo>
                  <a:lnTo>
                    <a:pt x="12593" y="77697"/>
                  </a:lnTo>
                  <a:cubicBezTo>
                    <a:pt x="10039" y="71636"/>
                    <a:pt x="8823" y="65148"/>
                    <a:pt x="9021" y="58630"/>
                  </a:cubicBezTo>
                  <a:lnTo>
                    <a:pt x="674" y="53669"/>
                  </a:lnTo>
                  <a:lnTo>
                    <a:pt x="2481" y="44021"/>
                  </a:lnTo>
                  <a:lnTo>
                    <a:pt x="11597" y="44877"/>
                  </a:lnTo>
                  <a:lnTo>
                    <a:pt x="11597" y="44877"/>
                  </a:lnTo>
                  <a:cubicBezTo>
                    <a:pt x="13780" y="38688"/>
                    <a:pt x="17280" y="32983"/>
                    <a:pt x="21883" y="28109"/>
                  </a:cubicBezTo>
                  <a:lnTo>
                    <a:pt x="18662" y="16706"/>
                  </a:lnTo>
                  <a:lnTo>
                    <a:pt x="27298" y="9886"/>
                  </a:lnTo>
                  <a:lnTo>
                    <a:pt x="33250" y="19133"/>
                  </a:lnTo>
                  <a:lnTo>
                    <a:pt x="33250" y="19133"/>
                  </a:lnTo>
                  <a:cubicBezTo>
                    <a:pt x="39149" y="15712"/>
                    <a:pt x="45726" y="13459"/>
                    <a:pt x="52581" y="12511"/>
                  </a:cubicBezTo>
                  <a:lnTo>
                    <a:pt x="54168" y="511"/>
                  </a:lnTo>
                  <a:lnTo>
                    <a:pt x="65832" y="511"/>
                  </a:lnTo>
                  <a:lnTo>
                    <a:pt x="67419" y="12511"/>
                  </a:lnTo>
                  <a:cubicBezTo>
                    <a:pt x="74274" y="13459"/>
                    <a:pt x="80851" y="15712"/>
                    <a:pt x="86750" y="19133"/>
                  </a:cubicBezTo>
                  <a:close/>
                </a:path>
              </a:pathLst>
            </a:custGeom>
            <a:solidFill>
              <a:srgbClr val="648C60"/>
            </a:soli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44"/>
            <p:cNvSpPr txBox="1"/>
            <p:nvPr/>
          </p:nvSpPr>
          <p:spPr>
            <a:xfrm>
              <a:off x="5240271" y="3910556"/>
              <a:ext cx="2180086" cy="1874207"/>
            </a:xfrm>
            <a:prstGeom prst="rect">
              <a:avLst/>
            </a:prstGeom>
            <a:noFill/>
            <a:ln>
              <a:noFill/>
            </a:ln>
          </p:spPr>
          <p:txBody>
            <a:bodyPr spcFirstLastPara="1" wrap="square" lIns="24125" tIns="24125" rIns="24125" bIns="24125" anchor="ctr" anchorCtr="0">
              <a:noAutofit/>
            </a:bodyPr>
            <a:lstStyle/>
            <a:p>
              <a:pPr marL="0" marR="0" lvl="0" indent="0" algn="ctr" rtl="0">
                <a:lnSpc>
                  <a:spcPct val="90000"/>
                </a:lnSpc>
                <a:spcBef>
                  <a:spcPts val="0"/>
                </a:spcBef>
                <a:spcAft>
                  <a:spcPts val="0"/>
                </a:spcAft>
                <a:buClr>
                  <a:schemeClr val="lt1"/>
                </a:buClr>
                <a:buSzPts val="1900"/>
                <a:buFont typeface="Arial"/>
                <a:buNone/>
              </a:pPr>
              <a:r>
                <a:rPr lang="en" sz="1900" b="1" i="0" u="none" strike="noStrike" cap="none">
                  <a:solidFill>
                    <a:schemeClr val="lt1"/>
                  </a:solidFill>
                  <a:latin typeface="Arial"/>
                  <a:ea typeface="Arial"/>
                  <a:cs typeface="Arial"/>
                  <a:sym typeface="Arial"/>
                </a:rPr>
                <a:t>On encryption left rotate each row of State by 0,1,2,3 bytes respectively</a:t>
              </a:r>
              <a:endParaRPr sz="1900" b="0" i="0" u="none" strike="noStrike" cap="none">
                <a:solidFill>
                  <a:schemeClr val="lt1"/>
                </a:solidFill>
                <a:latin typeface="Arial"/>
                <a:ea typeface="Arial"/>
                <a:cs typeface="Arial"/>
                <a:sym typeface="Arial"/>
              </a:endParaRPr>
            </a:p>
          </p:txBody>
        </p:sp>
        <p:sp>
          <p:nvSpPr>
            <p:cNvPr id="322" name="Google Shape;322;p44"/>
            <p:cNvSpPr/>
            <p:nvPr/>
          </p:nvSpPr>
          <p:spPr>
            <a:xfrm>
              <a:off x="2385821" y="2194636"/>
              <a:ext cx="2651760" cy="2651760"/>
            </a:xfrm>
            <a:custGeom>
              <a:avLst/>
              <a:gdLst/>
              <a:ahLst/>
              <a:cxnLst/>
              <a:rect l="l" t="t" r="r" b="b"/>
              <a:pathLst>
                <a:path w="120000" h="120000" extrusionOk="0">
                  <a:moveTo>
                    <a:pt x="92981" y="30393"/>
                  </a:moveTo>
                  <a:lnTo>
                    <a:pt x="105314" y="21937"/>
                  </a:lnTo>
                  <a:lnTo>
                    <a:pt x="113095" y="34109"/>
                  </a:lnTo>
                  <a:lnTo>
                    <a:pt x="104878" y="49005"/>
                  </a:lnTo>
                  <a:lnTo>
                    <a:pt x="104878" y="49005"/>
                  </a:lnTo>
                  <a:cubicBezTo>
                    <a:pt x="107041" y="56205"/>
                    <a:pt x="107041" y="63795"/>
                    <a:pt x="104878" y="70995"/>
                  </a:cubicBezTo>
                  <a:lnTo>
                    <a:pt x="113095" y="85891"/>
                  </a:lnTo>
                  <a:lnTo>
                    <a:pt x="105314" y="98063"/>
                  </a:lnTo>
                  <a:lnTo>
                    <a:pt x="92981" y="89607"/>
                  </a:lnTo>
                  <a:cubicBezTo>
                    <a:pt x="87159" y="94898"/>
                    <a:pt x="79881" y="98693"/>
                    <a:pt x="71897" y="100602"/>
                  </a:cubicBezTo>
                  <a:lnTo>
                    <a:pt x="68724" y="118602"/>
                  </a:lnTo>
                  <a:lnTo>
                    <a:pt x="51276" y="118602"/>
                  </a:lnTo>
                  <a:lnTo>
                    <a:pt x="48103" y="100602"/>
                  </a:lnTo>
                  <a:cubicBezTo>
                    <a:pt x="40119" y="98693"/>
                    <a:pt x="32841" y="94898"/>
                    <a:pt x="27019" y="89607"/>
                  </a:cubicBezTo>
                  <a:lnTo>
                    <a:pt x="14686" y="98063"/>
                  </a:lnTo>
                  <a:lnTo>
                    <a:pt x="6905" y="85891"/>
                  </a:lnTo>
                  <a:lnTo>
                    <a:pt x="15122" y="70995"/>
                  </a:lnTo>
                  <a:lnTo>
                    <a:pt x="15122" y="70995"/>
                  </a:lnTo>
                  <a:cubicBezTo>
                    <a:pt x="12959" y="63795"/>
                    <a:pt x="12959" y="56205"/>
                    <a:pt x="15122" y="49005"/>
                  </a:cubicBezTo>
                  <a:lnTo>
                    <a:pt x="6905" y="34109"/>
                  </a:lnTo>
                  <a:lnTo>
                    <a:pt x="14686" y="21937"/>
                  </a:lnTo>
                  <a:lnTo>
                    <a:pt x="27019" y="30393"/>
                  </a:lnTo>
                  <a:lnTo>
                    <a:pt x="27019" y="30393"/>
                  </a:lnTo>
                  <a:cubicBezTo>
                    <a:pt x="32841" y="25102"/>
                    <a:pt x="40119" y="21307"/>
                    <a:pt x="48103" y="19398"/>
                  </a:cubicBezTo>
                  <a:lnTo>
                    <a:pt x="51276" y="1398"/>
                  </a:lnTo>
                  <a:lnTo>
                    <a:pt x="68724" y="1398"/>
                  </a:lnTo>
                  <a:lnTo>
                    <a:pt x="71897" y="19398"/>
                  </a:lnTo>
                  <a:lnTo>
                    <a:pt x="71897" y="19398"/>
                  </a:lnTo>
                  <a:cubicBezTo>
                    <a:pt x="79881" y="21307"/>
                    <a:pt x="87159" y="25102"/>
                    <a:pt x="92981" y="30393"/>
                  </a:cubicBezTo>
                  <a:close/>
                </a:path>
              </a:pathLst>
            </a:custGeom>
            <a:solidFill>
              <a:srgbClr val="A86C2A"/>
            </a:soli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44"/>
            <p:cNvSpPr txBox="1"/>
            <p:nvPr/>
          </p:nvSpPr>
          <p:spPr>
            <a:xfrm>
              <a:off x="3053410" y="2866259"/>
              <a:ext cx="1316582" cy="1308514"/>
            </a:xfrm>
            <a:prstGeom prst="rect">
              <a:avLst/>
            </a:prstGeom>
            <a:noFill/>
            <a:ln>
              <a:noFill/>
            </a:ln>
          </p:spPr>
          <p:txBody>
            <a:bodyPr spcFirstLastPara="1" wrap="square" lIns="24125" tIns="24125" rIns="24125" bIns="24125" anchor="ctr" anchorCtr="0">
              <a:noAutofit/>
            </a:bodyPr>
            <a:lstStyle/>
            <a:p>
              <a:pPr marL="0" marR="0" lvl="0" indent="0" algn="ctr" rtl="0">
                <a:lnSpc>
                  <a:spcPct val="90000"/>
                </a:lnSpc>
                <a:spcBef>
                  <a:spcPts val="0"/>
                </a:spcBef>
                <a:spcAft>
                  <a:spcPts val="0"/>
                </a:spcAft>
                <a:buClr>
                  <a:schemeClr val="lt1"/>
                </a:buClr>
                <a:buSzPts val="1900"/>
                <a:buFont typeface="Arial"/>
                <a:buNone/>
              </a:pPr>
              <a:r>
                <a:rPr lang="en" sz="1900" b="1" i="0" u="none" strike="noStrike" cap="none">
                  <a:solidFill>
                    <a:schemeClr val="lt1"/>
                  </a:solidFill>
                  <a:latin typeface="Arial"/>
                  <a:ea typeface="Arial"/>
                  <a:cs typeface="Arial"/>
                  <a:sym typeface="Arial"/>
                </a:rPr>
                <a:t>Decryption does reverse</a:t>
              </a:r>
              <a:endParaRPr sz="1900" b="0" i="0" u="none" strike="noStrike" cap="none">
                <a:solidFill>
                  <a:schemeClr val="lt1"/>
                </a:solidFill>
                <a:latin typeface="Arial"/>
                <a:ea typeface="Arial"/>
                <a:cs typeface="Arial"/>
                <a:sym typeface="Arial"/>
              </a:endParaRPr>
            </a:p>
          </p:txBody>
        </p:sp>
        <p:sp>
          <p:nvSpPr>
            <p:cNvPr id="324" name="Google Shape;324;p44"/>
            <p:cNvSpPr/>
            <p:nvPr/>
          </p:nvSpPr>
          <p:spPr>
            <a:xfrm rot="-900000">
              <a:off x="3777725" y="238583"/>
              <a:ext cx="2784889" cy="2851402"/>
            </a:xfrm>
            <a:custGeom>
              <a:avLst/>
              <a:gdLst/>
              <a:ahLst/>
              <a:cxnLst/>
              <a:rect l="l" t="t" r="r" b="b"/>
              <a:pathLst>
                <a:path w="120000" h="120000" extrusionOk="0">
                  <a:moveTo>
                    <a:pt x="92350" y="30393"/>
                  </a:moveTo>
                  <a:lnTo>
                    <a:pt x="105761" y="22615"/>
                  </a:lnTo>
                  <a:lnTo>
                    <a:pt x="113255" y="34568"/>
                  </a:lnTo>
                  <a:lnTo>
                    <a:pt x="104019" y="49005"/>
                  </a:lnTo>
                  <a:cubicBezTo>
                    <a:pt x="106140" y="56205"/>
                    <a:pt x="106140" y="63795"/>
                    <a:pt x="104019" y="70995"/>
                  </a:cubicBezTo>
                  <a:lnTo>
                    <a:pt x="113255" y="85432"/>
                  </a:lnTo>
                  <a:lnTo>
                    <a:pt x="105761" y="97385"/>
                  </a:lnTo>
                  <a:lnTo>
                    <a:pt x="92350" y="89607"/>
                  </a:lnTo>
                  <a:cubicBezTo>
                    <a:pt x="86639" y="94898"/>
                    <a:pt x="79501" y="98693"/>
                    <a:pt x="71669" y="100602"/>
                  </a:cubicBezTo>
                  <a:lnTo>
                    <a:pt x="68286" y="118602"/>
                  </a:lnTo>
                  <a:lnTo>
                    <a:pt x="51714" y="118602"/>
                  </a:lnTo>
                  <a:lnTo>
                    <a:pt x="48331" y="100602"/>
                  </a:lnTo>
                  <a:cubicBezTo>
                    <a:pt x="40499" y="98693"/>
                    <a:pt x="33361" y="94898"/>
                    <a:pt x="27650" y="89607"/>
                  </a:cubicBezTo>
                  <a:lnTo>
                    <a:pt x="14239" y="97385"/>
                  </a:lnTo>
                  <a:lnTo>
                    <a:pt x="6745" y="85432"/>
                  </a:lnTo>
                  <a:lnTo>
                    <a:pt x="15981" y="70995"/>
                  </a:lnTo>
                  <a:lnTo>
                    <a:pt x="15981" y="70995"/>
                  </a:lnTo>
                  <a:cubicBezTo>
                    <a:pt x="13860" y="63795"/>
                    <a:pt x="13860" y="56205"/>
                    <a:pt x="15981" y="49005"/>
                  </a:cubicBezTo>
                  <a:lnTo>
                    <a:pt x="6745" y="34568"/>
                  </a:lnTo>
                  <a:lnTo>
                    <a:pt x="14239" y="22615"/>
                  </a:lnTo>
                  <a:lnTo>
                    <a:pt x="27650" y="30393"/>
                  </a:lnTo>
                  <a:lnTo>
                    <a:pt x="27650" y="30393"/>
                  </a:lnTo>
                  <a:cubicBezTo>
                    <a:pt x="33361" y="25102"/>
                    <a:pt x="40499" y="21307"/>
                    <a:pt x="48331" y="19398"/>
                  </a:cubicBezTo>
                  <a:lnTo>
                    <a:pt x="51714" y="1398"/>
                  </a:lnTo>
                  <a:lnTo>
                    <a:pt x="68286" y="1398"/>
                  </a:lnTo>
                  <a:lnTo>
                    <a:pt x="71669" y="19398"/>
                  </a:lnTo>
                  <a:lnTo>
                    <a:pt x="71669" y="19398"/>
                  </a:lnTo>
                  <a:cubicBezTo>
                    <a:pt x="79501" y="21307"/>
                    <a:pt x="86639" y="25102"/>
                    <a:pt x="92350" y="30393"/>
                  </a:cubicBezTo>
                  <a:close/>
                </a:path>
              </a:pathLst>
            </a:custGeom>
            <a:solidFill>
              <a:srgbClr val="61888A"/>
            </a:soli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44"/>
            <p:cNvSpPr txBox="1"/>
            <p:nvPr/>
          </p:nvSpPr>
          <p:spPr>
            <a:xfrm>
              <a:off x="4384588" y="867924"/>
              <a:ext cx="1571163" cy="1592719"/>
            </a:xfrm>
            <a:prstGeom prst="rect">
              <a:avLst/>
            </a:prstGeom>
            <a:noFill/>
            <a:ln>
              <a:noFill/>
            </a:ln>
          </p:spPr>
          <p:txBody>
            <a:bodyPr spcFirstLastPara="1" wrap="square" lIns="20300" tIns="20300" rIns="20300" bIns="20300" anchor="ctr" anchorCtr="0">
              <a:noAutofit/>
            </a:bodyPr>
            <a:lstStyle/>
            <a:p>
              <a:pPr marL="0" marR="0" lvl="0" indent="0" algn="ctr" rtl="0">
                <a:lnSpc>
                  <a:spcPct val="90000"/>
                </a:lnSpc>
                <a:spcBef>
                  <a:spcPts val="0"/>
                </a:spcBef>
                <a:spcAft>
                  <a:spcPts val="0"/>
                </a:spcAft>
                <a:buClr>
                  <a:schemeClr val="lt1"/>
                </a:buClr>
                <a:buSzPts val="1600"/>
                <a:buFont typeface="Arial"/>
                <a:buNone/>
              </a:pPr>
              <a:r>
                <a:rPr lang="en" sz="1600" b="1" i="0" u="none" strike="noStrike" cap="none">
                  <a:solidFill>
                    <a:schemeClr val="lt1"/>
                  </a:solidFill>
                  <a:latin typeface="Arial"/>
                  <a:ea typeface="Arial"/>
                  <a:cs typeface="Arial"/>
                  <a:sym typeface="Arial"/>
                </a:rPr>
                <a:t>To move individual bytes from one column to another and spread bytes over columns</a:t>
              </a:r>
              <a:endParaRPr sz="1600" b="0" i="0" u="none" strike="noStrike" cap="none">
                <a:solidFill>
                  <a:schemeClr val="lt1"/>
                </a:solidFill>
                <a:latin typeface="Arial"/>
                <a:ea typeface="Arial"/>
                <a:cs typeface="Arial"/>
                <a:sym typeface="Arial"/>
              </a:endParaRPr>
            </a:p>
          </p:txBody>
        </p:sp>
        <p:sp>
          <p:nvSpPr>
            <p:cNvPr id="326" name="Google Shape;326;p44"/>
            <p:cNvSpPr/>
            <p:nvPr/>
          </p:nvSpPr>
          <p:spPr>
            <a:xfrm>
              <a:off x="4254413" y="2490447"/>
              <a:ext cx="4667097" cy="4667097"/>
            </a:xfrm>
            <a:custGeom>
              <a:avLst/>
              <a:gdLst/>
              <a:ahLst/>
              <a:cxnLst/>
              <a:rect l="l" t="t" r="r" b="b"/>
              <a:pathLst>
                <a:path w="120000" h="120000" extrusionOk="0">
                  <a:moveTo>
                    <a:pt x="54856" y="3979"/>
                  </a:moveTo>
                  <a:lnTo>
                    <a:pt x="54856" y="3979"/>
                  </a:lnTo>
                  <a:cubicBezTo>
                    <a:pt x="80009" y="1744"/>
                    <a:pt x="103675" y="16004"/>
                    <a:pt x="113077" y="39060"/>
                  </a:cubicBezTo>
                  <a:cubicBezTo>
                    <a:pt x="122479" y="62117"/>
                    <a:pt x="115391" y="88510"/>
                    <a:pt x="95638" y="103991"/>
                  </a:cubicBezTo>
                  <a:lnTo>
                    <a:pt x="97519" y="106733"/>
                  </a:lnTo>
                  <a:lnTo>
                    <a:pt x="90512" y="104488"/>
                  </a:lnTo>
                  <a:lnTo>
                    <a:pt x="90875" y="97046"/>
                  </a:lnTo>
                  <a:lnTo>
                    <a:pt x="92754" y="99786"/>
                  </a:lnTo>
                  <a:cubicBezTo>
                    <a:pt x="111166" y="85939"/>
                    <a:pt x="117874" y="62177"/>
                    <a:pt x="109247" y="41358"/>
                  </a:cubicBezTo>
                  <a:cubicBezTo>
                    <a:pt x="100620" y="20540"/>
                    <a:pt x="78708" y="7611"/>
                    <a:pt x="55369" y="9569"/>
                  </a:cubicBezTo>
                  <a:close/>
                </a:path>
              </a:pathLst>
            </a:custGeom>
            <a:solidFill>
              <a:schemeClr val="lt2"/>
            </a:soli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44"/>
            <p:cNvSpPr/>
            <p:nvPr/>
          </p:nvSpPr>
          <p:spPr>
            <a:xfrm>
              <a:off x="1916200" y="1597451"/>
              <a:ext cx="3390938" cy="3390938"/>
            </a:xfrm>
            <a:custGeom>
              <a:avLst/>
              <a:gdLst/>
              <a:ahLst/>
              <a:cxnLst/>
              <a:rect l="l" t="t" r="r" b="b"/>
              <a:pathLst>
                <a:path w="120000" h="120000" extrusionOk="0">
                  <a:moveTo>
                    <a:pt x="43548" y="7570"/>
                  </a:moveTo>
                  <a:lnTo>
                    <a:pt x="45821" y="14812"/>
                  </a:lnTo>
                  <a:lnTo>
                    <a:pt x="45821" y="14812"/>
                  </a:lnTo>
                  <a:cubicBezTo>
                    <a:pt x="22259" y="21288"/>
                    <a:pt x="7132" y="42734"/>
                    <a:pt x="10029" y="65557"/>
                  </a:cubicBezTo>
                  <a:lnTo>
                    <a:pt x="13811" y="64453"/>
                  </a:lnTo>
                  <a:lnTo>
                    <a:pt x="9087" y="74861"/>
                  </a:lnTo>
                  <a:lnTo>
                    <a:pt x="576" y="68316"/>
                  </a:lnTo>
                  <a:lnTo>
                    <a:pt x="4358" y="67212"/>
                  </a:lnTo>
                  <a:lnTo>
                    <a:pt x="4358" y="67212"/>
                  </a:lnTo>
                  <a:cubicBezTo>
                    <a:pt x="751" y="40646"/>
                    <a:pt x="17324" y="15424"/>
                    <a:pt x="43548" y="7570"/>
                  </a:cubicBezTo>
                  <a:close/>
                </a:path>
              </a:pathLst>
            </a:custGeom>
            <a:solidFill>
              <a:schemeClr val="lt2"/>
            </a:soli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44"/>
            <p:cNvSpPr/>
            <p:nvPr/>
          </p:nvSpPr>
          <p:spPr>
            <a:xfrm>
              <a:off x="3270091" y="-214357"/>
              <a:ext cx="3656114" cy="3656114"/>
            </a:xfrm>
            <a:custGeom>
              <a:avLst/>
              <a:gdLst/>
              <a:ahLst/>
              <a:cxnLst/>
              <a:rect l="l" t="t" r="r" b="b"/>
              <a:pathLst>
                <a:path w="120000" h="120000" extrusionOk="0">
                  <a:moveTo>
                    <a:pt x="3965" y="66357"/>
                  </a:moveTo>
                  <a:lnTo>
                    <a:pt x="3965" y="66357"/>
                  </a:lnTo>
                  <a:cubicBezTo>
                    <a:pt x="1738" y="47551"/>
                    <a:pt x="9510" y="28941"/>
                    <a:pt x="24557" y="17046"/>
                  </a:cubicBezTo>
                  <a:lnTo>
                    <a:pt x="22191" y="13485"/>
                  </a:lnTo>
                  <a:lnTo>
                    <a:pt x="31094" y="16489"/>
                  </a:lnTo>
                  <a:lnTo>
                    <a:pt x="30523" y="26027"/>
                  </a:lnTo>
                  <a:lnTo>
                    <a:pt x="28159" y="22468"/>
                  </a:lnTo>
                  <a:lnTo>
                    <a:pt x="28159" y="22468"/>
                  </a:lnTo>
                  <a:cubicBezTo>
                    <a:pt x="14346" y="32852"/>
                    <a:pt x="7227" y="49226"/>
                    <a:pt x="9342" y="65747"/>
                  </a:cubicBezTo>
                  <a:close/>
                </a:path>
              </a:pathLst>
            </a:custGeom>
            <a:solidFill>
              <a:schemeClr val="lt2"/>
            </a:soli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9" name="Google Shape;329;p44"/>
          <p:cNvSpPr txBox="1"/>
          <p:nvPr/>
        </p:nvSpPr>
        <p:spPr>
          <a:xfrm>
            <a:off x="8692308" y="1371600"/>
            <a:ext cx="184731"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pic>
        <p:nvPicPr>
          <p:cNvPr id="334" name="Google Shape;334;p45"/>
          <p:cNvPicPr preferRelativeResize="0"/>
          <p:nvPr/>
        </p:nvPicPr>
        <p:blipFill rotWithShape="1">
          <a:blip r:embed="rId3">
            <a:alphaModFix/>
          </a:blip>
          <a:srcRect/>
          <a:stretch/>
        </p:blipFill>
        <p:spPr>
          <a:xfrm>
            <a:off x="683568" y="2085696"/>
            <a:ext cx="2195512" cy="1466850"/>
          </a:xfrm>
          <a:prstGeom prst="rect">
            <a:avLst/>
          </a:prstGeom>
          <a:noFill/>
          <a:ln>
            <a:noFill/>
          </a:ln>
        </p:spPr>
      </p:pic>
      <p:sp>
        <p:nvSpPr>
          <p:cNvPr id="335" name="Google Shape;335;p45"/>
          <p:cNvSpPr txBox="1"/>
          <p:nvPr/>
        </p:nvSpPr>
        <p:spPr>
          <a:xfrm>
            <a:off x="457200" y="0"/>
            <a:ext cx="8229600" cy="1200150"/>
          </a:xfrm>
          <a:prstGeom prst="rect">
            <a:avLst/>
          </a:prstGeom>
          <a:noFill/>
          <a:ln>
            <a:noFill/>
          </a:ln>
        </p:spPr>
        <p:txBody>
          <a:bodyPr spcFirstLastPara="1" wrap="square" lIns="91425" tIns="45700" rIns="91425" bIns="45700" anchor="t" anchorCtr="0">
            <a:noAutofit/>
          </a:bodyPr>
          <a:lstStyle/>
          <a:p>
            <a:pPr marL="0" marR="0" lvl="0" indent="0" algn="ctr" rtl="0">
              <a:lnSpc>
                <a:spcPct val="107407"/>
              </a:lnSpc>
              <a:spcBef>
                <a:spcPts val="0"/>
              </a:spcBef>
              <a:spcAft>
                <a:spcPts val="0"/>
              </a:spcAft>
              <a:buClr>
                <a:schemeClr val="lt2"/>
              </a:buClr>
              <a:buSzPts val="5400"/>
              <a:buFont typeface="Palatino Linotype"/>
              <a:buNone/>
            </a:pPr>
            <a:r>
              <a:rPr lang="en" sz="5400">
                <a:solidFill>
                  <a:schemeClr val="lt2"/>
                </a:solidFill>
                <a:latin typeface="Palatino Linotype"/>
                <a:ea typeface="Palatino Linotype"/>
                <a:cs typeface="Palatino Linotype"/>
                <a:sym typeface="Palatino Linotype"/>
              </a:rPr>
              <a:t>Do Shift row transformation </a:t>
            </a:r>
            <a:endParaRPr sz="5400">
              <a:solidFill>
                <a:schemeClr val="lt2"/>
              </a:solidFill>
              <a:latin typeface="Palatino Linotype"/>
              <a:ea typeface="Palatino Linotype"/>
              <a:cs typeface="Palatino Linotype"/>
              <a:sym typeface="Palatino Linotype"/>
            </a:endParaRPr>
          </a:p>
          <a:p>
            <a:pPr marL="0" marR="0" lvl="0" indent="0" algn="ctr" rtl="0">
              <a:lnSpc>
                <a:spcPct val="107407"/>
              </a:lnSpc>
              <a:spcBef>
                <a:spcPts val="0"/>
              </a:spcBef>
              <a:spcAft>
                <a:spcPts val="0"/>
              </a:spcAft>
              <a:buClr>
                <a:schemeClr val="lt2"/>
              </a:buClr>
              <a:buSzPts val="5400"/>
              <a:buFont typeface="Palatino Linotype"/>
              <a:buNone/>
            </a:pPr>
            <a:endParaRPr sz="5400">
              <a:solidFill>
                <a:schemeClr val="lt2"/>
              </a:solidFill>
              <a:latin typeface="Palatino Linotype"/>
              <a:ea typeface="Palatino Linotype"/>
              <a:cs typeface="Palatino Linotype"/>
              <a:sym typeface="Palatino Linotype"/>
            </a:endParaRPr>
          </a:p>
        </p:txBody>
      </p:sp>
      <p:pic>
        <p:nvPicPr>
          <p:cNvPr id="336" name="Google Shape;336;p45"/>
          <p:cNvPicPr preferRelativeResize="0"/>
          <p:nvPr/>
        </p:nvPicPr>
        <p:blipFill rotWithShape="1">
          <a:blip r:embed="rId4">
            <a:alphaModFix/>
          </a:blip>
          <a:srcRect/>
          <a:stretch/>
        </p:blipFill>
        <p:spPr>
          <a:xfrm>
            <a:off x="5004048" y="3003798"/>
            <a:ext cx="2938949" cy="193385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8"/>
          <p:cNvSpPr txBox="1">
            <a:spLocks noGrp="1"/>
          </p:cNvSpPr>
          <p:nvPr>
            <p:ph type="title"/>
          </p:nvPr>
        </p:nvSpPr>
        <p:spPr>
          <a:xfrm>
            <a:off x="0" y="171450"/>
            <a:ext cx="9144000" cy="857250"/>
          </a:xfrm>
          <a:prstGeom prst="rect">
            <a:avLst/>
          </a:prstGeom>
          <a:noFill/>
          <a:ln>
            <a:noFill/>
          </a:ln>
        </p:spPr>
        <p:txBody>
          <a:bodyPr spcFirstLastPara="1" wrap="square" lIns="91425" tIns="45700" rIns="91425" bIns="45700" anchor="b" anchorCtr="0">
            <a:noAutofit/>
          </a:bodyPr>
          <a:lstStyle/>
          <a:p>
            <a:pPr marL="0" lvl="0" indent="0" algn="ctr" rtl="0">
              <a:lnSpc>
                <a:spcPct val="109433"/>
              </a:lnSpc>
              <a:spcBef>
                <a:spcPts val="0"/>
              </a:spcBef>
              <a:spcAft>
                <a:spcPts val="0"/>
              </a:spcAft>
              <a:buClr>
                <a:srgbClr val="EDD3B6"/>
              </a:buClr>
              <a:buSzPts val="5300"/>
              <a:buFont typeface="Palatino Linotype"/>
              <a:buNone/>
            </a:pPr>
            <a:r>
              <a:rPr lang="en" sz="5300">
                <a:solidFill>
                  <a:srgbClr val="EDD3B6"/>
                </a:solidFill>
              </a:rPr>
              <a:t>Symmetric Encryption </a:t>
            </a:r>
            <a:endParaRPr sz="3600">
              <a:solidFill>
                <a:srgbClr val="EDD3B6"/>
              </a:solidFill>
            </a:endParaRPr>
          </a:p>
        </p:txBody>
      </p:sp>
      <p:sp>
        <p:nvSpPr>
          <p:cNvPr id="144" name="Google Shape;144;p28"/>
          <p:cNvSpPr txBox="1">
            <a:spLocks noGrp="1"/>
          </p:cNvSpPr>
          <p:nvPr>
            <p:ph type="body" idx="1"/>
          </p:nvPr>
        </p:nvSpPr>
        <p:spPr>
          <a:xfrm>
            <a:off x="304800" y="1371600"/>
            <a:ext cx="8610600" cy="3486150"/>
          </a:xfrm>
          <a:prstGeom prst="rect">
            <a:avLst/>
          </a:prstGeom>
          <a:noFill/>
          <a:ln>
            <a:noFill/>
          </a:ln>
        </p:spPr>
        <p:txBody>
          <a:bodyPr spcFirstLastPara="1" wrap="square" lIns="91425" tIns="45700" rIns="91425" bIns="45700" anchor="t" anchorCtr="0">
            <a:normAutofit/>
          </a:bodyPr>
          <a:lstStyle/>
          <a:p>
            <a:pPr marL="342900" lvl="0" indent="-342900" algn="l" rtl="0">
              <a:spcBef>
                <a:spcPts val="360"/>
              </a:spcBef>
              <a:spcAft>
                <a:spcPts val="0"/>
              </a:spcAft>
              <a:buSzPts val="1800"/>
              <a:buChar char="•"/>
            </a:pPr>
            <a:r>
              <a:rPr lang="en" dirty="0"/>
              <a:t> Also referred to as: </a:t>
            </a:r>
            <a:endParaRPr dirty="0"/>
          </a:p>
          <a:p>
            <a:pPr marL="742950" lvl="1" indent="-285750" algn="l" rtl="0">
              <a:spcBef>
                <a:spcPts val="360"/>
              </a:spcBef>
              <a:spcAft>
                <a:spcPts val="0"/>
              </a:spcAft>
              <a:buSzPts val="1800"/>
              <a:buChar char="•"/>
            </a:pPr>
            <a:r>
              <a:rPr lang="en" dirty="0"/>
              <a:t>Conventional encryption</a:t>
            </a:r>
            <a:endParaRPr dirty="0"/>
          </a:p>
          <a:p>
            <a:pPr marL="742950" lvl="1" indent="-285750" algn="l" rtl="0">
              <a:spcBef>
                <a:spcPts val="360"/>
              </a:spcBef>
              <a:spcAft>
                <a:spcPts val="0"/>
              </a:spcAft>
              <a:buSzPts val="1800"/>
              <a:buChar char="•"/>
            </a:pPr>
            <a:r>
              <a:rPr lang="en" dirty="0"/>
              <a:t>Secret-key or single-key encryption</a:t>
            </a:r>
            <a:endParaRPr dirty="0"/>
          </a:p>
          <a:p>
            <a:pPr marL="742950" lvl="1" indent="-285750" algn="l" rtl="0">
              <a:spcBef>
                <a:spcPts val="360"/>
              </a:spcBef>
              <a:spcAft>
                <a:spcPts val="0"/>
              </a:spcAft>
              <a:buSzPts val="1800"/>
              <a:buChar char="•"/>
            </a:pPr>
            <a:r>
              <a:rPr lang="en" dirty="0"/>
              <a:t>Only alternative before public-key encryption in 1970’s</a:t>
            </a:r>
            <a:endParaRPr dirty="0"/>
          </a:p>
          <a:p>
            <a:pPr marL="742950" lvl="1" indent="-285750" algn="l" rtl="0">
              <a:spcBef>
                <a:spcPts val="360"/>
              </a:spcBef>
              <a:spcAft>
                <a:spcPts val="0"/>
              </a:spcAft>
              <a:buSzPts val="1800"/>
              <a:buChar char="•"/>
            </a:pPr>
            <a:r>
              <a:rPr lang="en" dirty="0"/>
              <a:t>Still most widely used alternative</a:t>
            </a:r>
            <a:endParaRPr dirty="0"/>
          </a:p>
          <a:p>
            <a:pPr marL="742950" lvl="1" indent="-285750" algn="l" rtl="0">
              <a:spcBef>
                <a:spcPts val="360"/>
              </a:spcBef>
              <a:spcAft>
                <a:spcPts val="0"/>
              </a:spcAft>
              <a:buSzPts val="1800"/>
              <a:buChar char="•"/>
            </a:pPr>
            <a:r>
              <a:rPr lang="en" dirty="0"/>
              <a:t>Has five ingredients:</a:t>
            </a:r>
            <a:endParaRPr dirty="0"/>
          </a:p>
          <a:p>
            <a:pPr marL="1143000" lvl="2" indent="-228600" algn="l" rtl="0">
              <a:spcBef>
                <a:spcPts val="360"/>
              </a:spcBef>
              <a:spcAft>
                <a:spcPts val="0"/>
              </a:spcAft>
              <a:buSzPts val="1800"/>
              <a:buChar char="•"/>
            </a:pPr>
            <a:r>
              <a:rPr lang="en" dirty="0"/>
              <a:t>Plaintext</a:t>
            </a:r>
            <a:endParaRPr dirty="0"/>
          </a:p>
          <a:p>
            <a:pPr marL="1143000" lvl="2" indent="-228600" algn="l" rtl="0">
              <a:spcBef>
                <a:spcPts val="360"/>
              </a:spcBef>
              <a:spcAft>
                <a:spcPts val="0"/>
              </a:spcAft>
              <a:buSzPts val="1800"/>
              <a:buChar char="•"/>
            </a:pPr>
            <a:r>
              <a:rPr lang="en" dirty="0"/>
              <a:t>Encryption algorithm</a:t>
            </a:r>
            <a:endParaRPr dirty="0"/>
          </a:p>
          <a:p>
            <a:pPr marL="1143000" lvl="2" indent="-228600" algn="l" rtl="0">
              <a:spcBef>
                <a:spcPts val="360"/>
              </a:spcBef>
              <a:spcAft>
                <a:spcPts val="0"/>
              </a:spcAft>
              <a:buSzPts val="1800"/>
              <a:buChar char="•"/>
            </a:pPr>
            <a:r>
              <a:rPr lang="en" dirty="0"/>
              <a:t>Secret key</a:t>
            </a:r>
            <a:endParaRPr dirty="0"/>
          </a:p>
          <a:p>
            <a:pPr marL="1143000" lvl="2" indent="-228600" algn="l" rtl="0">
              <a:spcBef>
                <a:spcPts val="360"/>
              </a:spcBef>
              <a:spcAft>
                <a:spcPts val="0"/>
              </a:spcAft>
              <a:buSzPts val="1800"/>
              <a:buChar char="•"/>
            </a:pPr>
            <a:r>
              <a:rPr lang="en" dirty="0"/>
              <a:t>Ciphertext</a:t>
            </a:r>
            <a:endParaRPr dirty="0"/>
          </a:p>
          <a:p>
            <a:pPr marL="1143000" lvl="2" indent="-228600" algn="l" rtl="0">
              <a:spcBef>
                <a:spcPts val="360"/>
              </a:spcBef>
              <a:spcAft>
                <a:spcPts val="0"/>
              </a:spcAft>
              <a:buSzPts val="1800"/>
              <a:buChar char="•"/>
            </a:pPr>
            <a:r>
              <a:rPr lang="en" dirty="0"/>
              <a:t>Decryption algorithm</a:t>
            </a:r>
            <a:endParaRPr dirty="0"/>
          </a:p>
        </p:txBody>
      </p:sp>
      <p:sp>
        <p:nvSpPr>
          <p:cNvPr id="2" name="TextBox 1">
            <a:extLst>
              <a:ext uri="{FF2B5EF4-FFF2-40B4-BE49-F238E27FC236}">
                <a16:creationId xmlns:a16="http://schemas.microsoft.com/office/drawing/2014/main" id="{EBDE603A-7F39-4E4A-BDF1-8375D165D40E}"/>
              </a:ext>
            </a:extLst>
          </p:cNvPr>
          <p:cNvSpPr txBox="1"/>
          <p:nvPr/>
        </p:nvSpPr>
        <p:spPr>
          <a:xfrm>
            <a:off x="5083444" y="2983424"/>
            <a:ext cx="2874936" cy="1169551"/>
          </a:xfrm>
          <a:prstGeom prst="rect">
            <a:avLst/>
          </a:prstGeom>
          <a:noFill/>
        </p:spPr>
        <p:txBody>
          <a:bodyPr wrap="square" rtlCol="0">
            <a:spAutoFit/>
          </a:bodyPr>
          <a:lstStyle/>
          <a:p>
            <a:r>
              <a:rPr lang="en-US" dirty="0"/>
              <a:t>“class” the first position c has 64 possibilities</a:t>
            </a:r>
          </a:p>
          <a:p>
            <a:r>
              <a:rPr lang="en-US" dirty="0"/>
              <a:t>Class converted to hex key A52903bc20 has 0-255 values in first position and each position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46"/>
          <p:cNvSpPr txBox="1">
            <a:spLocks noGrp="1"/>
          </p:cNvSpPr>
          <p:nvPr>
            <p:ph type="title"/>
          </p:nvPr>
        </p:nvSpPr>
        <p:spPr>
          <a:xfrm>
            <a:off x="0" y="0"/>
            <a:ext cx="9144000" cy="1059582"/>
          </a:xfrm>
          <a:prstGeom prst="rect">
            <a:avLst/>
          </a:prstGeom>
          <a:noFill/>
          <a:ln>
            <a:noFill/>
          </a:ln>
        </p:spPr>
        <p:txBody>
          <a:bodyPr spcFirstLastPara="1" wrap="square" lIns="91425" tIns="45700" rIns="91425" bIns="45700" anchor="b" anchorCtr="0">
            <a:noAutofit/>
          </a:bodyPr>
          <a:lstStyle/>
          <a:p>
            <a:pPr marL="0" lvl="0" indent="0" algn="ctr" rtl="0">
              <a:lnSpc>
                <a:spcPct val="107407"/>
              </a:lnSpc>
              <a:spcBef>
                <a:spcPts val="0"/>
              </a:spcBef>
              <a:spcAft>
                <a:spcPts val="0"/>
              </a:spcAft>
              <a:buClr>
                <a:srgbClr val="ECD1B5"/>
              </a:buClr>
              <a:buSzPts val="5400"/>
              <a:buFont typeface="Palatino Linotype"/>
              <a:buNone/>
            </a:pPr>
            <a:r>
              <a:rPr lang="en">
                <a:solidFill>
                  <a:srgbClr val="ECD1B5"/>
                </a:solidFill>
              </a:rPr>
              <a:t>Mix Columns and Add Key</a:t>
            </a:r>
            <a:endParaRPr/>
          </a:p>
        </p:txBody>
      </p:sp>
      <p:sp>
        <p:nvSpPr>
          <p:cNvPr id="343" name="Google Shape;343;p46"/>
          <p:cNvSpPr txBox="1">
            <a:spLocks noGrp="1"/>
          </p:cNvSpPr>
          <p:nvPr>
            <p:ph type="body" idx="1"/>
          </p:nvPr>
        </p:nvSpPr>
        <p:spPr>
          <a:xfrm>
            <a:off x="324375" y="945300"/>
            <a:ext cx="8229600" cy="3600600"/>
          </a:xfrm>
          <a:prstGeom prst="rect">
            <a:avLst/>
          </a:prstGeom>
          <a:noFill/>
          <a:ln>
            <a:noFill/>
          </a:ln>
        </p:spPr>
        <p:txBody>
          <a:bodyPr spcFirstLastPara="1" wrap="square" lIns="91425" tIns="45700" rIns="91425" bIns="45700" anchor="t" anchorCtr="0">
            <a:normAutofit/>
          </a:bodyPr>
          <a:lstStyle/>
          <a:p>
            <a:pPr marL="342900" lvl="0" indent="-321564" algn="l" rtl="0">
              <a:lnSpc>
                <a:spcPct val="90000"/>
              </a:lnSpc>
              <a:spcBef>
                <a:spcPts val="0"/>
              </a:spcBef>
              <a:spcAft>
                <a:spcPts val="0"/>
              </a:spcAft>
              <a:buClr>
                <a:srgbClr val="ECD1B5"/>
              </a:buClr>
              <a:buSzPct val="140000"/>
              <a:buFont typeface="Arial"/>
              <a:buChar char="•"/>
            </a:pPr>
            <a:r>
              <a:rPr lang="en" sz="3200">
                <a:latin typeface="Palatino Linotype"/>
                <a:ea typeface="Palatino Linotype"/>
                <a:cs typeface="Palatino Linotype"/>
                <a:sym typeface="Palatino Linotype"/>
              </a:rPr>
              <a:t>Mix columns</a:t>
            </a:r>
            <a:endParaRPr/>
          </a:p>
          <a:p>
            <a:pPr marL="742950" lvl="1" indent="-272415" algn="l" rtl="0">
              <a:lnSpc>
                <a:spcPct val="90000"/>
              </a:lnSpc>
              <a:spcBef>
                <a:spcPts val="400"/>
              </a:spcBef>
              <a:spcAft>
                <a:spcPts val="0"/>
              </a:spcAft>
              <a:buClr>
                <a:srgbClr val="ECD1B5"/>
              </a:buClr>
              <a:buSzPct val="140000"/>
              <a:buFont typeface="Arial"/>
              <a:buChar char="•"/>
            </a:pPr>
            <a:r>
              <a:rPr lang="en" sz="2000">
                <a:latin typeface="Palatino Linotype"/>
                <a:ea typeface="Palatino Linotype"/>
                <a:cs typeface="Palatino Linotype"/>
                <a:sym typeface="Palatino Linotype"/>
              </a:rPr>
              <a:t>Operates on each column individually</a:t>
            </a:r>
            <a:endParaRPr/>
          </a:p>
          <a:p>
            <a:pPr marL="742950" lvl="1" indent="-272415" algn="l" rtl="0">
              <a:lnSpc>
                <a:spcPct val="90000"/>
              </a:lnSpc>
              <a:spcBef>
                <a:spcPts val="400"/>
              </a:spcBef>
              <a:spcAft>
                <a:spcPts val="0"/>
              </a:spcAft>
              <a:buClr>
                <a:srgbClr val="ECD1B5"/>
              </a:buClr>
              <a:buSzPct val="140000"/>
              <a:buFont typeface="Arial"/>
              <a:buChar char="•"/>
            </a:pPr>
            <a:r>
              <a:rPr lang="en" sz="2000">
                <a:latin typeface="Palatino Linotype"/>
                <a:ea typeface="Palatino Linotype"/>
                <a:cs typeface="Palatino Linotype"/>
                <a:sym typeface="Palatino Linotype"/>
              </a:rPr>
              <a:t>Mapping each byte to a new value that is a function of all four bytes in the column</a:t>
            </a:r>
            <a:endParaRPr/>
          </a:p>
          <a:p>
            <a:pPr marL="742950" lvl="1" indent="-272415" algn="l" rtl="0">
              <a:lnSpc>
                <a:spcPct val="90000"/>
              </a:lnSpc>
              <a:spcBef>
                <a:spcPts val="400"/>
              </a:spcBef>
              <a:spcAft>
                <a:spcPts val="0"/>
              </a:spcAft>
              <a:buClr>
                <a:srgbClr val="ECD1B5"/>
              </a:buClr>
              <a:buSzPct val="140000"/>
              <a:buFont typeface="Arial"/>
              <a:buChar char="•"/>
            </a:pPr>
            <a:r>
              <a:rPr lang="en" sz="2000">
                <a:latin typeface="Palatino Linotype"/>
                <a:ea typeface="Palatino Linotype"/>
                <a:cs typeface="Palatino Linotype"/>
                <a:sym typeface="Palatino Linotype"/>
              </a:rPr>
              <a:t>Use of equations over finite fields</a:t>
            </a:r>
            <a:endParaRPr/>
          </a:p>
          <a:p>
            <a:pPr marL="742950" lvl="1" indent="-272415" algn="l" rtl="0">
              <a:lnSpc>
                <a:spcPct val="90000"/>
              </a:lnSpc>
              <a:spcBef>
                <a:spcPts val="400"/>
              </a:spcBef>
              <a:spcAft>
                <a:spcPts val="0"/>
              </a:spcAft>
              <a:buClr>
                <a:srgbClr val="ECD1B5"/>
              </a:buClr>
              <a:buSzPct val="140000"/>
              <a:buFont typeface="Arial"/>
              <a:buChar char="•"/>
            </a:pPr>
            <a:r>
              <a:rPr lang="en" sz="2000">
                <a:latin typeface="Palatino Linotype"/>
                <a:ea typeface="Palatino Linotype"/>
                <a:cs typeface="Palatino Linotype"/>
                <a:sym typeface="Palatino Linotype"/>
              </a:rPr>
              <a:t>To provide good mixing of bytes in column</a:t>
            </a:r>
            <a:endParaRPr/>
          </a:p>
          <a:p>
            <a:pPr marL="342900" lvl="0" indent="-321564" algn="l" rtl="0">
              <a:lnSpc>
                <a:spcPct val="90000"/>
              </a:lnSpc>
              <a:spcBef>
                <a:spcPts val="640"/>
              </a:spcBef>
              <a:spcAft>
                <a:spcPts val="0"/>
              </a:spcAft>
              <a:buClr>
                <a:srgbClr val="ECD1B5"/>
              </a:buClr>
              <a:buSzPct val="140000"/>
              <a:buFont typeface="Arial"/>
              <a:buChar char="•"/>
            </a:pPr>
            <a:r>
              <a:rPr lang="en" sz="3200">
                <a:latin typeface="Palatino Linotype"/>
                <a:ea typeface="Palatino Linotype"/>
                <a:cs typeface="Palatino Linotype"/>
                <a:sym typeface="Palatino Linotype"/>
              </a:rPr>
              <a:t>Add round key</a:t>
            </a:r>
            <a:endParaRPr/>
          </a:p>
          <a:p>
            <a:pPr marL="742950" lvl="1" indent="-272415" algn="l" rtl="0">
              <a:lnSpc>
                <a:spcPct val="90000"/>
              </a:lnSpc>
              <a:spcBef>
                <a:spcPts val="400"/>
              </a:spcBef>
              <a:spcAft>
                <a:spcPts val="0"/>
              </a:spcAft>
              <a:buClr>
                <a:srgbClr val="ECD1B5"/>
              </a:buClr>
              <a:buSzPct val="140000"/>
              <a:buFont typeface="Arial"/>
              <a:buChar char="•"/>
            </a:pPr>
            <a:r>
              <a:rPr lang="en" sz="2000">
                <a:latin typeface="Palatino Linotype"/>
                <a:ea typeface="Palatino Linotype"/>
                <a:cs typeface="Palatino Linotype"/>
                <a:sym typeface="Palatino Linotype"/>
              </a:rPr>
              <a:t>Simply XOR State with bits of expanded key</a:t>
            </a:r>
            <a:endParaRPr/>
          </a:p>
          <a:p>
            <a:pPr marL="742950" lvl="1" indent="-272415" algn="l" rtl="0">
              <a:lnSpc>
                <a:spcPct val="90000"/>
              </a:lnSpc>
              <a:spcBef>
                <a:spcPts val="400"/>
              </a:spcBef>
              <a:spcAft>
                <a:spcPts val="0"/>
              </a:spcAft>
              <a:buClr>
                <a:srgbClr val="ECD1B5"/>
              </a:buClr>
              <a:buSzPct val="140000"/>
              <a:buFont typeface="Arial"/>
              <a:buChar char="•"/>
            </a:pPr>
            <a:r>
              <a:rPr lang="en" sz="2000">
                <a:latin typeface="Palatino Linotype"/>
                <a:ea typeface="Palatino Linotype"/>
                <a:cs typeface="Palatino Linotype"/>
                <a:sym typeface="Palatino Linotype"/>
              </a:rPr>
              <a:t>Security from complexity of round key expansion and other stages of AES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47"/>
          <p:cNvSpPr txBox="1">
            <a:spLocks noGrp="1"/>
          </p:cNvSpPr>
          <p:nvPr>
            <p:ph type="title"/>
          </p:nvPr>
        </p:nvSpPr>
        <p:spPr>
          <a:xfrm>
            <a:off x="457200" y="0"/>
            <a:ext cx="8229600" cy="1200150"/>
          </a:xfrm>
          <a:prstGeom prst="rect">
            <a:avLst/>
          </a:prstGeom>
          <a:noFill/>
          <a:ln>
            <a:noFill/>
          </a:ln>
        </p:spPr>
        <p:txBody>
          <a:bodyPr spcFirstLastPara="1" wrap="square" lIns="91425" tIns="45700" rIns="91425" bIns="45700" anchor="b" anchorCtr="0">
            <a:noAutofit/>
          </a:bodyPr>
          <a:lstStyle/>
          <a:p>
            <a:pPr marL="0" lvl="0" indent="0" algn="ctr" rtl="0">
              <a:lnSpc>
                <a:spcPct val="107407"/>
              </a:lnSpc>
              <a:spcBef>
                <a:spcPts val="0"/>
              </a:spcBef>
              <a:spcAft>
                <a:spcPts val="0"/>
              </a:spcAft>
              <a:buClr>
                <a:schemeClr val="lt2"/>
              </a:buClr>
              <a:buSzPts val="5400"/>
              <a:buFont typeface="Palatino Linotype"/>
              <a:buNone/>
            </a:pPr>
            <a:r>
              <a:rPr lang="en"/>
              <a:t>Mix columns </a:t>
            </a:r>
            <a:endParaRPr/>
          </a:p>
        </p:txBody>
      </p:sp>
      <p:pic>
        <p:nvPicPr>
          <p:cNvPr id="349" name="Google Shape;349;p47"/>
          <p:cNvPicPr preferRelativeResize="0">
            <a:picLocks noGrp="1"/>
          </p:cNvPicPr>
          <p:nvPr>
            <p:ph type="body" idx="1"/>
          </p:nvPr>
        </p:nvPicPr>
        <p:blipFill rotWithShape="1">
          <a:blip r:embed="rId3">
            <a:alphaModFix/>
          </a:blip>
          <a:srcRect/>
          <a:stretch/>
        </p:blipFill>
        <p:spPr>
          <a:xfrm>
            <a:off x="383400" y="1297229"/>
            <a:ext cx="8229600" cy="1665300"/>
          </a:xfrm>
          <a:prstGeom prst="rect">
            <a:avLst/>
          </a:prstGeom>
          <a:noFill/>
          <a:ln>
            <a:noFill/>
          </a:ln>
        </p:spPr>
      </p:pic>
      <p:graphicFrame>
        <p:nvGraphicFramePr>
          <p:cNvPr id="350" name="Google Shape;350;p47"/>
          <p:cNvGraphicFramePr/>
          <p:nvPr/>
        </p:nvGraphicFramePr>
        <p:xfrm>
          <a:off x="841800" y="3182325"/>
          <a:ext cx="7239000" cy="1584840"/>
        </p:xfrm>
        <a:graphic>
          <a:graphicData uri="http://schemas.openxmlformats.org/drawingml/2006/table">
            <a:tbl>
              <a:tblPr>
                <a:noFill/>
                <a:tableStyleId>{79CF7FAF-3EA9-4CFD-B422-232DED42FF8A}</a:tableStyleId>
              </a:tblPr>
              <a:tblGrid>
                <a:gridCol w="904875">
                  <a:extLst>
                    <a:ext uri="{9D8B030D-6E8A-4147-A177-3AD203B41FA5}">
                      <a16:colId xmlns:a16="http://schemas.microsoft.com/office/drawing/2014/main" val="20000"/>
                    </a:ext>
                  </a:extLst>
                </a:gridCol>
                <a:gridCol w="904875">
                  <a:extLst>
                    <a:ext uri="{9D8B030D-6E8A-4147-A177-3AD203B41FA5}">
                      <a16:colId xmlns:a16="http://schemas.microsoft.com/office/drawing/2014/main" val="20001"/>
                    </a:ext>
                  </a:extLst>
                </a:gridCol>
                <a:gridCol w="904875">
                  <a:extLst>
                    <a:ext uri="{9D8B030D-6E8A-4147-A177-3AD203B41FA5}">
                      <a16:colId xmlns:a16="http://schemas.microsoft.com/office/drawing/2014/main" val="20002"/>
                    </a:ext>
                  </a:extLst>
                </a:gridCol>
                <a:gridCol w="904875">
                  <a:extLst>
                    <a:ext uri="{9D8B030D-6E8A-4147-A177-3AD203B41FA5}">
                      <a16:colId xmlns:a16="http://schemas.microsoft.com/office/drawing/2014/main" val="20003"/>
                    </a:ext>
                  </a:extLst>
                </a:gridCol>
                <a:gridCol w="904875">
                  <a:extLst>
                    <a:ext uri="{9D8B030D-6E8A-4147-A177-3AD203B41FA5}">
                      <a16:colId xmlns:a16="http://schemas.microsoft.com/office/drawing/2014/main" val="20004"/>
                    </a:ext>
                  </a:extLst>
                </a:gridCol>
                <a:gridCol w="904875">
                  <a:extLst>
                    <a:ext uri="{9D8B030D-6E8A-4147-A177-3AD203B41FA5}">
                      <a16:colId xmlns:a16="http://schemas.microsoft.com/office/drawing/2014/main" val="20005"/>
                    </a:ext>
                  </a:extLst>
                </a:gridCol>
                <a:gridCol w="904875">
                  <a:extLst>
                    <a:ext uri="{9D8B030D-6E8A-4147-A177-3AD203B41FA5}">
                      <a16:colId xmlns:a16="http://schemas.microsoft.com/office/drawing/2014/main" val="20006"/>
                    </a:ext>
                  </a:extLst>
                </a:gridCol>
                <a:gridCol w="904875">
                  <a:extLst>
                    <a:ext uri="{9D8B030D-6E8A-4147-A177-3AD203B41FA5}">
                      <a16:colId xmlns:a16="http://schemas.microsoft.com/office/drawing/2014/main" val="20007"/>
                    </a:ext>
                  </a:extLst>
                </a:gridCol>
              </a:tblGrid>
              <a:tr h="381000">
                <a:tc>
                  <a:txBody>
                    <a:bodyPr/>
                    <a:lstStyle/>
                    <a:p>
                      <a:pPr marL="0" lvl="0" indent="0" algn="l" rtl="0">
                        <a:spcBef>
                          <a:spcPts val="0"/>
                        </a:spcBef>
                        <a:spcAft>
                          <a:spcPts val="0"/>
                        </a:spcAft>
                        <a:buNone/>
                      </a:pPr>
                      <a:r>
                        <a:rPr lang="en"/>
                        <a:t>02</a:t>
                      </a:r>
                      <a:endParaRPr/>
                    </a:p>
                  </a:txBody>
                  <a:tcPr marL="91425" marR="91425" marT="91425" marB="91425"/>
                </a:tc>
                <a:tc>
                  <a:txBody>
                    <a:bodyPr/>
                    <a:lstStyle/>
                    <a:p>
                      <a:pPr marL="0" lvl="0" indent="0" algn="l" rtl="0">
                        <a:spcBef>
                          <a:spcPts val="0"/>
                        </a:spcBef>
                        <a:spcAft>
                          <a:spcPts val="0"/>
                        </a:spcAft>
                        <a:buNone/>
                      </a:pPr>
                      <a:r>
                        <a:rPr lang="en"/>
                        <a:t>03</a:t>
                      </a:r>
                      <a:endParaRPr/>
                    </a:p>
                  </a:txBody>
                  <a:tcPr marL="91425" marR="91425" marT="91425" marB="91425"/>
                </a:tc>
                <a:tc>
                  <a:txBody>
                    <a:bodyPr/>
                    <a:lstStyle/>
                    <a:p>
                      <a:pPr marL="0" lvl="0" indent="0" algn="l" rtl="0">
                        <a:spcBef>
                          <a:spcPts val="0"/>
                        </a:spcBef>
                        <a:spcAft>
                          <a:spcPts val="0"/>
                        </a:spcAft>
                        <a:buNone/>
                      </a:pPr>
                      <a:r>
                        <a:rPr lang="en"/>
                        <a:t>01</a:t>
                      </a:r>
                      <a:endParaRPr/>
                    </a:p>
                  </a:txBody>
                  <a:tcPr marL="91425" marR="91425" marT="91425" marB="91425"/>
                </a:tc>
                <a:tc>
                  <a:txBody>
                    <a:bodyPr/>
                    <a:lstStyle/>
                    <a:p>
                      <a:pPr marL="0" lvl="0" indent="0" algn="l" rtl="0">
                        <a:spcBef>
                          <a:spcPts val="0"/>
                        </a:spcBef>
                        <a:spcAft>
                          <a:spcPts val="0"/>
                        </a:spcAft>
                        <a:buNone/>
                      </a:pPr>
                      <a:r>
                        <a:rPr lang="en"/>
                        <a:t>01</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a:t>R1</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a:t>A1</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01</a:t>
                      </a:r>
                      <a:endParaRPr/>
                    </a:p>
                  </a:txBody>
                  <a:tcPr marL="91425" marR="91425" marT="91425" marB="91425"/>
                </a:tc>
                <a:tc>
                  <a:txBody>
                    <a:bodyPr/>
                    <a:lstStyle/>
                    <a:p>
                      <a:pPr marL="0" lvl="0" indent="0" algn="l" rtl="0">
                        <a:spcBef>
                          <a:spcPts val="0"/>
                        </a:spcBef>
                        <a:spcAft>
                          <a:spcPts val="0"/>
                        </a:spcAft>
                        <a:buNone/>
                      </a:pPr>
                      <a:r>
                        <a:rPr lang="en"/>
                        <a:t>02</a:t>
                      </a:r>
                      <a:endParaRPr/>
                    </a:p>
                  </a:txBody>
                  <a:tcPr marL="91425" marR="91425" marT="91425" marB="91425"/>
                </a:tc>
                <a:tc>
                  <a:txBody>
                    <a:bodyPr/>
                    <a:lstStyle/>
                    <a:p>
                      <a:pPr marL="0" lvl="0" indent="0" algn="l" rtl="0">
                        <a:spcBef>
                          <a:spcPts val="0"/>
                        </a:spcBef>
                        <a:spcAft>
                          <a:spcPts val="0"/>
                        </a:spcAft>
                        <a:buNone/>
                      </a:pPr>
                      <a:r>
                        <a:rPr lang="en"/>
                        <a:t>03</a:t>
                      </a:r>
                      <a:endParaRPr/>
                    </a:p>
                  </a:txBody>
                  <a:tcPr marL="91425" marR="91425" marT="91425" marB="91425"/>
                </a:tc>
                <a:tc>
                  <a:txBody>
                    <a:bodyPr/>
                    <a:lstStyle/>
                    <a:p>
                      <a:pPr marL="0" lvl="0" indent="0" algn="l" rtl="0">
                        <a:spcBef>
                          <a:spcPts val="0"/>
                        </a:spcBef>
                        <a:spcAft>
                          <a:spcPts val="0"/>
                        </a:spcAft>
                        <a:buNone/>
                      </a:pPr>
                      <a:r>
                        <a:rPr lang="en"/>
                        <a:t>01</a:t>
                      </a:r>
                      <a:endParaRPr/>
                    </a:p>
                  </a:txBody>
                  <a:tcPr marL="91425" marR="91425" marT="91425" marB="91425"/>
                </a:tc>
                <a:tc>
                  <a:txBody>
                    <a:bodyPr/>
                    <a:lstStyle/>
                    <a:p>
                      <a:pPr marL="0" lvl="0" indent="0" algn="l" rtl="0">
                        <a:spcBef>
                          <a:spcPts val="0"/>
                        </a:spcBef>
                        <a:spcAft>
                          <a:spcPts val="0"/>
                        </a:spcAft>
                        <a:buNone/>
                      </a:pPr>
                      <a:r>
                        <a:rPr lang="en"/>
                        <a:t>*</a:t>
                      </a:r>
                      <a:endParaRPr/>
                    </a:p>
                  </a:txBody>
                  <a:tcPr marL="91425" marR="91425" marT="91425" marB="91425"/>
                </a:tc>
                <a:tc>
                  <a:txBody>
                    <a:bodyPr/>
                    <a:lstStyle/>
                    <a:p>
                      <a:pPr marL="0" lvl="0" indent="0" algn="l" rtl="0">
                        <a:spcBef>
                          <a:spcPts val="0"/>
                        </a:spcBef>
                        <a:spcAft>
                          <a:spcPts val="0"/>
                        </a:spcAft>
                        <a:buNone/>
                      </a:pPr>
                      <a:r>
                        <a:rPr lang="en"/>
                        <a:t>R2</a:t>
                      </a:r>
                      <a:endParaRPr/>
                    </a:p>
                  </a:txBody>
                  <a:tcPr marL="91425" marR="91425" marT="91425" marB="91425"/>
                </a:tc>
                <a:tc>
                  <a:txBody>
                    <a:bodyPr/>
                    <a:lstStyle/>
                    <a:p>
                      <a:pPr marL="0" lvl="0" indent="0" algn="l" rtl="0">
                        <a:spcBef>
                          <a:spcPts val="0"/>
                        </a:spcBef>
                        <a:spcAft>
                          <a:spcPts val="0"/>
                        </a:spcAft>
                        <a:buNone/>
                      </a:pPr>
                      <a:r>
                        <a:rPr lang="en"/>
                        <a:t>=</a:t>
                      </a:r>
                      <a:endParaRPr/>
                    </a:p>
                  </a:txBody>
                  <a:tcPr marL="91425" marR="91425" marT="91425" marB="91425"/>
                </a:tc>
                <a:tc>
                  <a:txBody>
                    <a:bodyPr/>
                    <a:lstStyle/>
                    <a:p>
                      <a:pPr marL="0" lvl="0" indent="0" algn="l" rtl="0">
                        <a:spcBef>
                          <a:spcPts val="0"/>
                        </a:spcBef>
                        <a:spcAft>
                          <a:spcPts val="0"/>
                        </a:spcAft>
                        <a:buNone/>
                      </a:pPr>
                      <a:r>
                        <a:rPr lang="en"/>
                        <a:t>A2</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01</a:t>
                      </a:r>
                      <a:endParaRPr/>
                    </a:p>
                  </a:txBody>
                  <a:tcPr marL="91425" marR="91425" marT="91425" marB="91425"/>
                </a:tc>
                <a:tc>
                  <a:txBody>
                    <a:bodyPr/>
                    <a:lstStyle/>
                    <a:p>
                      <a:pPr marL="0" lvl="0" indent="0" algn="l" rtl="0">
                        <a:spcBef>
                          <a:spcPts val="0"/>
                        </a:spcBef>
                        <a:spcAft>
                          <a:spcPts val="0"/>
                        </a:spcAft>
                        <a:buNone/>
                      </a:pPr>
                      <a:r>
                        <a:rPr lang="en"/>
                        <a:t>01</a:t>
                      </a:r>
                      <a:endParaRPr/>
                    </a:p>
                  </a:txBody>
                  <a:tcPr marL="91425" marR="91425" marT="91425" marB="91425"/>
                </a:tc>
                <a:tc>
                  <a:txBody>
                    <a:bodyPr/>
                    <a:lstStyle/>
                    <a:p>
                      <a:pPr marL="0" lvl="0" indent="0" algn="l" rtl="0">
                        <a:spcBef>
                          <a:spcPts val="0"/>
                        </a:spcBef>
                        <a:spcAft>
                          <a:spcPts val="0"/>
                        </a:spcAft>
                        <a:buNone/>
                      </a:pPr>
                      <a:r>
                        <a:rPr lang="en"/>
                        <a:t>02</a:t>
                      </a:r>
                      <a:endParaRPr/>
                    </a:p>
                  </a:txBody>
                  <a:tcPr marL="91425" marR="91425" marT="91425" marB="91425"/>
                </a:tc>
                <a:tc>
                  <a:txBody>
                    <a:bodyPr/>
                    <a:lstStyle/>
                    <a:p>
                      <a:pPr marL="0" lvl="0" indent="0" algn="l" rtl="0">
                        <a:spcBef>
                          <a:spcPts val="0"/>
                        </a:spcBef>
                        <a:spcAft>
                          <a:spcPts val="0"/>
                        </a:spcAft>
                        <a:buNone/>
                      </a:pPr>
                      <a:r>
                        <a:rPr lang="en"/>
                        <a:t>03</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a:t>R3</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a:t>A3</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t>03</a:t>
                      </a:r>
                      <a:endParaRPr/>
                    </a:p>
                  </a:txBody>
                  <a:tcPr marL="91425" marR="91425" marT="91425" marB="91425"/>
                </a:tc>
                <a:tc>
                  <a:txBody>
                    <a:bodyPr/>
                    <a:lstStyle/>
                    <a:p>
                      <a:pPr marL="0" lvl="0" indent="0" algn="l" rtl="0">
                        <a:spcBef>
                          <a:spcPts val="0"/>
                        </a:spcBef>
                        <a:spcAft>
                          <a:spcPts val="0"/>
                        </a:spcAft>
                        <a:buNone/>
                      </a:pPr>
                      <a:r>
                        <a:rPr lang="en"/>
                        <a:t>01</a:t>
                      </a:r>
                      <a:endParaRPr/>
                    </a:p>
                  </a:txBody>
                  <a:tcPr marL="91425" marR="91425" marT="91425" marB="91425"/>
                </a:tc>
                <a:tc>
                  <a:txBody>
                    <a:bodyPr/>
                    <a:lstStyle/>
                    <a:p>
                      <a:pPr marL="0" lvl="0" indent="0" algn="l" rtl="0">
                        <a:spcBef>
                          <a:spcPts val="0"/>
                        </a:spcBef>
                        <a:spcAft>
                          <a:spcPts val="0"/>
                        </a:spcAft>
                        <a:buNone/>
                      </a:pPr>
                      <a:r>
                        <a:rPr lang="en"/>
                        <a:t>01</a:t>
                      </a:r>
                      <a:endParaRPr/>
                    </a:p>
                  </a:txBody>
                  <a:tcPr marL="91425" marR="91425" marT="91425" marB="91425"/>
                </a:tc>
                <a:tc>
                  <a:txBody>
                    <a:bodyPr/>
                    <a:lstStyle/>
                    <a:p>
                      <a:pPr marL="0" lvl="0" indent="0" algn="l" rtl="0">
                        <a:spcBef>
                          <a:spcPts val="0"/>
                        </a:spcBef>
                        <a:spcAft>
                          <a:spcPts val="0"/>
                        </a:spcAft>
                        <a:buNone/>
                      </a:pPr>
                      <a:r>
                        <a:rPr lang="en"/>
                        <a:t>02</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a:t>R4</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a:t>A4</a:t>
                      </a:r>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48"/>
          <p:cNvSpPr txBox="1">
            <a:spLocks noGrp="1"/>
          </p:cNvSpPr>
          <p:nvPr>
            <p:ph type="title"/>
          </p:nvPr>
        </p:nvSpPr>
        <p:spPr>
          <a:xfrm>
            <a:off x="457200" y="0"/>
            <a:ext cx="8229600" cy="1200300"/>
          </a:xfrm>
          <a:prstGeom prst="rect">
            <a:avLst/>
          </a:prstGeom>
          <a:noFill/>
          <a:ln>
            <a:noFill/>
          </a:ln>
        </p:spPr>
        <p:txBody>
          <a:bodyPr spcFirstLastPara="1" wrap="square" lIns="91425" tIns="45700" rIns="91425" bIns="45700" anchor="b" anchorCtr="0">
            <a:noAutofit/>
          </a:bodyPr>
          <a:lstStyle/>
          <a:p>
            <a:pPr marL="0" lvl="0" indent="0" algn="ctr" rtl="0">
              <a:lnSpc>
                <a:spcPct val="107407"/>
              </a:lnSpc>
              <a:spcBef>
                <a:spcPts val="0"/>
              </a:spcBef>
              <a:spcAft>
                <a:spcPts val="0"/>
              </a:spcAft>
              <a:buClr>
                <a:schemeClr val="lt2"/>
              </a:buClr>
              <a:buSzPts val="5400"/>
              <a:buFont typeface="Palatino Linotype"/>
              <a:buNone/>
            </a:pPr>
            <a:r>
              <a:rPr lang="en"/>
              <a:t>Mix columns </a:t>
            </a:r>
            <a:endParaRPr/>
          </a:p>
        </p:txBody>
      </p:sp>
      <p:pic>
        <p:nvPicPr>
          <p:cNvPr id="356" name="Google Shape;356;p48"/>
          <p:cNvPicPr preferRelativeResize="0">
            <a:picLocks noGrp="1"/>
          </p:cNvPicPr>
          <p:nvPr>
            <p:ph type="body" idx="1"/>
          </p:nvPr>
        </p:nvPicPr>
        <p:blipFill rotWithShape="1">
          <a:blip r:embed="rId3">
            <a:alphaModFix/>
          </a:blip>
          <a:srcRect/>
          <a:stretch/>
        </p:blipFill>
        <p:spPr>
          <a:xfrm>
            <a:off x="383400" y="1297229"/>
            <a:ext cx="8229600" cy="1665300"/>
          </a:xfrm>
          <a:prstGeom prst="rect">
            <a:avLst/>
          </a:prstGeom>
          <a:noFill/>
          <a:ln>
            <a:noFill/>
          </a:ln>
        </p:spPr>
      </p:pic>
      <p:graphicFrame>
        <p:nvGraphicFramePr>
          <p:cNvPr id="357" name="Google Shape;357;p48"/>
          <p:cNvGraphicFramePr/>
          <p:nvPr/>
        </p:nvGraphicFramePr>
        <p:xfrm>
          <a:off x="841800" y="3182325"/>
          <a:ext cx="7239000" cy="1584840"/>
        </p:xfrm>
        <a:graphic>
          <a:graphicData uri="http://schemas.openxmlformats.org/drawingml/2006/table">
            <a:tbl>
              <a:tblPr>
                <a:noFill/>
                <a:tableStyleId>{79CF7FAF-3EA9-4CFD-B422-232DED42FF8A}</a:tableStyleId>
              </a:tblPr>
              <a:tblGrid>
                <a:gridCol w="904875">
                  <a:extLst>
                    <a:ext uri="{9D8B030D-6E8A-4147-A177-3AD203B41FA5}">
                      <a16:colId xmlns:a16="http://schemas.microsoft.com/office/drawing/2014/main" val="20000"/>
                    </a:ext>
                  </a:extLst>
                </a:gridCol>
                <a:gridCol w="904875">
                  <a:extLst>
                    <a:ext uri="{9D8B030D-6E8A-4147-A177-3AD203B41FA5}">
                      <a16:colId xmlns:a16="http://schemas.microsoft.com/office/drawing/2014/main" val="20001"/>
                    </a:ext>
                  </a:extLst>
                </a:gridCol>
                <a:gridCol w="904875">
                  <a:extLst>
                    <a:ext uri="{9D8B030D-6E8A-4147-A177-3AD203B41FA5}">
                      <a16:colId xmlns:a16="http://schemas.microsoft.com/office/drawing/2014/main" val="20002"/>
                    </a:ext>
                  </a:extLst>
                </a:gridCol>
                <a:gridCol w="904875">
                  <a:extLst>
                    <a:ext uri="{9D8B030D-6E8A-4147-A177-3AD203B41FA5}">
                      <a16:colId xmlns:a16="http://schemas.microsoft.com/office/drawing/2014/main" val="20003"/>
                    </a:ext>
                  </a:extLst>
                </a:gridCol>
                <a:gridCol w="904875">
                  <a:extLst>
                    <a:ext uri="{9D8B030D-6E8A-4147-A177-3AD203B41FA5}">
                      <a16:colId xmlns:a16="http://schemas.microsoft.com/office/drawing/2014/main" val="20004"/>
                    </a:ext>
                  </a:extLst>
                </a:gridCol>
                <a:gridCol w="904875">
                  <a:extLst>
                    <a:ext uri="{9D8B030D-6E8A-4147-A177-3AD203B41FA5}">
                      <a16:colId xmlns:a16="http://schemas.microsoft.com/office/drawing/2014/main" val="20005"/>
                    </a:ext>
                  </a:extLst>
                </a:gridCol>
                <a:gridCol w="904875">
                  <a:extLst>
                    <a:ext uri="{9D8B030D-6E8A-4147-A177-3AD203B41FA5}">
                      <a16:colId xmlns:a16="http://schemas.microsoft.com/office/drawing/2014/main" val="20006"/>
                    </a:ext>
                  </a:extLst>
                </a:gridCol>
                <a:gridCol w="904875">
                  <a:extLst>
                    <a:ext uri="{9D8B030D-6E8A-4147-A177-3AD203B41FA5}">
                      <a16:colId xmlns:a16="http://schemas.microsoft.com/office/drawing/2014/main" val="20007"/>
                    </a:ext>
                  </a:extLst>
                </a:gridCol>
              </a:tblGrid>
              <a:tr h="381000">
                <a:tc>
                  <a:txBody>
                    <a:bodyPr/>
                    <a:lstStyle/>
                    <a:p>
                      <a:pPr marL="0" lvl="0" indent="0" algn="l" rtl="0">
                        <a:spcBef>
                          <a:spcPts val="0"/>
                        </a:spcBef>
                        <a:spcAft>
                          <a:spcPts val="0"/>
                        </a:spcAft>
                        <a:buNone/>
                      </a:pPr>
                      <a:r>
                        <a:rPr lang="en"/>
                        <a:t>02</a:t>
                      </a:r>
                      <a:endParaRPr/>
                    </a:p>
                  </a:txBody>
                  <a:tcPr marL="91425" marR="91425" marT="91425" marB="91425"/>
                </a:tc>
                <a:tc>
                  <a:txBody>
                    <a:bodyPr/>
                    <a:lstStyle/>
                    <a:p>
                      <a:pPr marL="0" lvl="0" indent="0" algn="l" rtl="0">
                        <a:spcBef>
                          <a:spcPts val="0"/>
                        </a:spcBef>
                        <a:spcAft>
                          <a:spcPts val="0"/>
                        </a:spcAft>
                        <a:buNone/>
                      </a:pPr>
                      <a:r>
                        <a:rPr lang="en"/>
                        <a:t>03</a:t>
                      </a:r>
                      <a:endParaRPr/>
                    </a:p>
                  </a:txBody>
                  <a:tcPr marL="91425" marR="91425" marT="91425" marB="91425"/>
                </a:tc>
                <a:tc>
                  <a:txBody>
                    <a:bodyPr/>
                    <a:lstStyle/>
                    <a:p>
                      <a:pPr marL="0" lvl="0" indent="0" algn="l" rtl="0">
                        <a:spcBef>
                          <a:spcPts val="0"/>
                        </a:spcBef>
                        <a:spcAft>
                          <a:spcPts val="0"/>
                        </a:spcAft>
                        <a:buNone/>
                      </a:pPr>
                      <a:r>
                        <a:rPr lang="en"/>
                        <a:t>01</a:t>
                      </a:r>
                      <a:endParaRPr/>
                    </a:p>
                  </a:txBody>
                  <a:tcPr marL="91425" marR="91425" marT="91425" marB="91425"/>
                </a:tc>
                <a:tc>
                  <a:txBody>
                    <a:bodyPr/>
                    <a:lstStyle/>
                    <a:p>
                      <a:pPr marL="0" lvl="0" indent="0" algn="l" rtl="0">
                        <a:spcBef>
                          <a:spcPts val="0"/>
                        </a:spcBef>
                        <a:spcAft>
                          <a:spcPts val="0"/>
                        </a:spcAft>
                        <a:buNone/>
                      </a:pPr>
                      <a:r>
                        <a:rPr lang="en"/>
                        <a:t>01</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a:t>87</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a:t>47</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01</a:t>
                      </a:r>
                      <a:endParaRPr/>
                    </a:p>
                  </a:txBody>
                  <a:tcPr marL="91425" marR="91425" marT="91425" marB="91425"/>
                </a:tc>
                <a:tc>
                  <a:txBody>
                    <a:bodyPr/>
                    <a:lstStyle/>
                    <a:p>
                      <a:pPr marL="0" lvl="0" indent="0" algn="l" rtl="0">
                        <a:spcBef>
                          <a:spcPts val="0"/>
                        </a:spcBef>
                        <a:spcAft>
                          <a:spcPts val="0"/>
                        </a:spcAft>
                        <a:buNone/>
                      </a:pPr>
                      <a:r>
                        <a:rPr lang="en"/>
                        <a:t>02</a:t>
                      </a:r>
                      <a:endParaRPr/>
                    </a:p>
                  </a:txBody>
                  <a:tcPr marL="91425" marR="91425" marT="91425" marB="91425"/>
                </a:tc>
                <a:tc>
                  <a:txBody>
                    <a:bodyPr/>
                    <a:lstStyle/>
                    <a:p>
                      <a:pPr marL="0" lvl="0" indent="0" algn="l" rtl="0">
                        <a:spcBef>
                          <a:spcPts val="0"/>
                        </a:spcBef>
                        <a:spcAft>
                          <a:spcPts val="0"/>
                        </a:spcAft>
                        <a:buNone/>
                      </a:pPr>
                      <a:r>
                        <a:rPr lang="en"/>
                        <a:t>03</a:t>
                      </a:r>
                      <a:endParaRPr/>
                    </a:p>
                  </a:txBody>
                  <a:tcPr marL="91425" marR="91425" marT="91425" marB="91425"/>
                </a:tc>
                <a:tc>
                  <a:txBody>
                    <a:bodyPr/>
                    <a:lstStyle/>
                    <a:p>
                      <a:pPr marL="0" lvl="0" indent="0" algn="l" rtl="0">
                        <a:spcBef>
                          <a:spcPts val="0"/>
                        </a:spcBef>
                        <a:spcAft>
                          <a:spcPts val="0"/>
                        </a:spcAft>
                        <a:buNone/>
                      </a:pPr>
                      <a:r>
                        <a:rPr lang="en"/>
                        <a:t>01</a:t>
                      </a:r>
                      <a:endParaRPr/>
                    </a:p>
                  </a:txBody>
                  <a:tcPr marL="91425" marR="91425" marT="91425" marB="91425"/>
                </a:tc>
                <a:tc>
                  <a:txBody>
                    <a:bodyPr/>
                    <a:lstStyle/>
                    <a:p>
                      <a:pPr marL="0" lvl="0" indent="0" algn="l" rtl="0">
                        <a:spcBef>
                          <a:spcPts val="0"/>
                        </a:spcBef>
                        <a:spcAft>
                          <a:spcPts val="0"/>
                        </a:spcAft>
                        <a:buNone/>
                      </a:pPr>
                      <a:r>
                        <a:rPr lang="en"/>
                        <a:t>*</a:t>
                      </a:r>
                      <a:endParaRPr/>
                    </a:p>
                  </a:txBody>
                  <a:tcPr marL="91425" marR="91425" marT="91425" marB="91425"/>
                </a:tc>
                <a:tc>
                  <a:txBody>
                    <a:bodyPr/>
                    <a:lstStyle/>
                    <a:p>
                      <a:pPr marL="0" lvl="0" indent="0" algn="l" rtl="0">
                        <a:spcBef>
                          <a:spcPts val="0"/>
                        </a:spcBef>
                        <a:spcAft>
                          <a:spcPts val="0"/>
                        </a:spcAft>
                        <a:buNone/>
                      </a:pPr>
                      <a:r>
                        <a:rPr lang="en"/>
                        <a:t>6E</a:t>
                      </a:r>
                      <a:endParaRPr/>
                    </a:p>
                  </a:txBody>
                  <a:tcPr marL="91425" marR="91425" marT="91425" marB="91425"/>
                </a:tc>
                <a:tc>
                  <a:txBody>
                    <a:bodyPr/>
                    <a:lstStyle/>
                    <a:p>
                      <a:pPr marL="0" lvl="0" indent="0" algn="l" rtl="0">
                        <a:spcBef>
                          <a:spcPts val="0"/>
                        </a:spcBef>
                        <a:spcAft>
                          <a:spcPts val="0"/>
                        </a:spcAft>
                        <a:buNone/>
                      </a:pPr>
                      <a:r>
                        <a:rPr lang="en"/>
                        <a:t>=</a:t>
                      </a:r>
                      <a:endParaRPr/>
                    </a:p>
                  </a:txBody>
                  <a:tcPr marL="91425" marR="91425" marT="91425" marB="91425"/>
                </a:tc>
                <a:tc>
                  <a:txBody>
                    <a:bodyPr/>
                    <a:lstStyle/>
                    <a:p>
                      <a:pPr marL="0" lvl="0" indent="0" algn="l" rtl="0">
                        <a:spcBef>
                          <a:spcPts val="0"/>
                        </a:spcBef>
                        <a:spcAft>
                          <a:spcPts val="0"/>
                        </a:spcAft>
                        <a:buNone/>
                      </a:pPr>
                      <a:r>
                        <a:rPr lang="en"/>
                        <a:t>37</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01</a:t>
                      </a:r>
                      <a:endParaRPr/>
                    </a:p>
                  </a:txBody>
                  <a:tcPr marL="91425" marR="91425" marT="91425" marB="91425"/>
                </a:tc>
                <a:tc>
                  <a:txBody>
                    <a:bodyPr/>
                    <a:lstStyle/>
                    <a:p>
                      <a:pPr marL="0" lvl="0" indent="0" algn="l" rtl="0">
                        <a:spcBef>
                          <a:spcPts val="0"/>
                        </a:spcBef>
                        <a:spcAft>
                          <a:spcPts val="0"/>
                        </a:spcAft>
                        <a:buNone/>
                      </a:pPr>
                      <a:r>
                        <a:rPr lang="en"/>
                        <a:t>01</a:t>
                      </a:r>
                      <a:endParaRPr/>
                    </a:p>
                  </a:txBody>
                  <a:tcPr marL="91425" marR="91425" marT="91425" marB="91425"/>
                </a:tc>
                <a:tc>
                  <a:txBody>
                    <a:bodyPr/>
                    <a:lstStyle/>
                    <a:p>
                      <a:pPr marL="0" lvl="0" indent="0" algn="l" rtl="0">
                        <a:spcBef>
                          <a:spcPts val="0"/>
                        </a:spcBef>
                        <a:spcAft>
                          <a:spcPts val="0"/>
                        </a:spcAft>
                        <a:buNone/>
                      </a:pPr>
                      <a:r>
                        <a:rPr lang="en"/>
                        <a:t>02</a:t>
                      </a:r>
                      <a:endParaRPr/>
                    </a:p>
                  </a:txBody>
                  <a:tcPr marL="91425" marR="91425" marT="91425" marB="91425"/>
                </a:tc>
                <a:tc>
                  <a:txBody>
                    <a:bodyPr/>
                    <a:lstStyle/>
                    <a:p>
                      <a:pPr marL="0" lvl="0" indent="0" algn="l" rtl="0">
                        <a:spcBef>
                          <a:spcPts val="0"/>
                        </a:spcBef>
                        <a:spcAft>
                          <a:spcPts val="0"/>
                        </a:spcAft>
                        <a:buNone/>
                      </a:pPr>
                      <a:r>
                        <a:rPr lang="en"/>
                        <a:t>03</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a:t>46</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a:t>94</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t>03</a:t>
                      </a:r>
                      <a:endParaRPr/>
                    </a:p>
                  </a:txBody>
                  <a:tcPr marL="91425" marR="91425" marT="91425" marB="91425"/>
                </a:tc>
                <a:tc>
                  <a:txBody>
                    <a:bodyPr/>
                    <a:lstStyle/>
                    <a:p>
                      <a:pPr marL="0" lvl="0" indent="0" algn="l" rtl="0">
                        <a:spcBef>
                          <a:spcPts val="0"/>
                        </a:spcBef>
                        <a:spcAft>
                          <a:spcPts val="0"/>
                        </a:spcAft>
                        <a:buNone/>
                      </a:pPr>
                      <a:r>
                        <a:rPr lang="en"/>
                        <a:t>01</a:t>
                      </a:r>
                      <a:endParaRPr/>
                    </a:p>
                  </a:txBody>
                  <a:tcPr marL="91425" marR="91425" marT="91425" marB="91425"/>
                </a:tc>
                <a:tc>
                  <a:txBody>
                    <a:bodyPr/>
                    <a:lstStyle/>
                    <a:p>
                      <a:pPr marL="0" lvl="0" indent="0" algn="l" rtl="0">
                        <a:spcBef>
                          <a:spcPts val="0"/>
                        </a:spcBef>
                        <a:spcAft>
                          <a:spcPts val="0"/>
                        </a:spcAft>
                        <a:buNone/>
                      </a:pPr>
                      <a:r>
                        <a:rPr lang="en"/>
                        <a:t>01</a:t>
                      </a:r>
                      <a:endParaRPr/>
                    </a:p>
                  </a:txBody>
                  <a:tcPr marL="91425" marR="91425" marT="91425" marB="91425"/>
                </a:tc>
                <a:tc>
                  <a:txBody>
                    <a:bodyPr/>
                    <a:lstStyle/>
                    <a:p>
                      <a:pPr marL="0" lvl="0" indent="0" algn="l" rtl="0">
                        <a:spcBef>
                          <a:spcPts val="0"/>
                        </a:spcBef>
                        <a:spcAft>
                          <a:spcPts val="0"/>
                        </a:spcAft>
                        <a:buNone/>
                      </a:pPr>
                      <a:r>
                        <a:rPr lang="en"/>
                        <a:t>02</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a:t>A6</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a:t>ED</a:t>
                      </a:r>
                      <a:endParaRPr/>
                    </a:p>
                  </a:txBody>
                  <a:tcPr marL="91425" marR="91425" marT="91425" marB="91425"/>
                </a:tc>
                <a:extLst>
                  <a:ext uri="{0D108BD9-81ED-4DB2-BD59-A6C34878D82A}">
                    <a16:rowId xmlns:a16="http://schemas.microsoft.com/office/drawing/2014/main" val="10003"/>
                  </a:ext>
                </a:extLst>
              </a:tr>
            </a:tbl>
          </a:graphicData>
        </a:graphic>
      </p:graphicFrame>
      <p:sp>
        <p:nvSpPr>
          <p:cNvPr id="358" name="Google Shape;358;p48"/>
          <p:cNvSpPr txBox="1"/>
          <p:nvPr/>
        </p:nvSpPr>
        <p:spPr>
          <a:xfrm>
            <a:off x="1121675" y="4848325"/>
            <a:ext cx="6619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entury Gothic"/>
                <a:ea typeface="Century Gothic"/>
                <a:cs typeface="Century Gothic"/>
                <a:sym typeface="Century Gothic"/>
              </a:rPr>
              <a:t>binary multiplication = Left shift one bit.  If leading bit is 1, xor with 00011011</a:t>
            </a:r>
            <a:endParaRPr>
              <a:latin typeface="Century Gothic"/>
              <a:ea typeface="Century Gothic"/>
              <a:cs typeface="Century Gothic"/>
              <a:sym typeface="Century Gothic"/>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49"/>
          <p:cNvSpPr txBox="1">
            <a:spLocks noGrp="1"/>
          </p:cNvSpPr>
          <p:nvPr>
            <p:ph type="title"/>
          </p:nvPr>
        </p:nvSpPr>
        <p:spPr>
          <a:xfrm>
            <a:off x="-214350" y="-457525"/>
            <a:ext cx="8229600" cy="1200300"/>
          </a:xfrm>
          <a:prstGeom prst="rect">
            <a:avLst/>
          </a:prstGeom>
          <a:noFill/>
          <a:ln>
            <a:noFill/>
          </a:ln>
        </p:spPr>
        <p:txBody>
          <a:bodyPr spcFirstLastPara="1" wrap="square" lIns="91425" tIns="45700" rIns="91425" bIns="45700" anchor="b" anchorCtr="0">
            <a:noAutofit/>
          </a:bodyPr>
          <a:lstStyle/>
          <a:p>
            <a:pPr marL="0" lvl="0" indent="0" algn="ctr" rtl="0">
              <a:lnSpc>
                <a:spcPct val="107407"/>
              </a:lnSpc>
              <a:spcBef>
                <a:spcPts val="0"/>
              </a:spcBef>
              <a:spcAft>
                <a:spcPts val="0"/>
              </a:spcAft>
              <a:buClr>
                <a:schemeClr val="lt2"/>
              </a:buClr>
              <a:buSzPts val="5400"/>
              <a:buFont typeface="Palatino Linotype"/>
              <a:buNone/>
            </a:pPr>
            <a:r>
              <a:rPr lang="en"/>
              <a:t>Mix columns </a:t>
            </a:r>
            <a:endParaRPr/>
          </a:p>
        </p:txBody>
      </p:sp>
      <p:graphicFrame>
        <p:nvGraphicFramePr>
          <p:cNvPr id="364" name="Google Shape;364;p49"/>
          <p:cNvGraphicFramePr/>
          <p:nvPr/>
        </p:nvGraphicFramePr>
        <p:xfrm>
          <a:off x="908200" y="629025"/>
          <a:ext cx="7239000" cy="1584840"/>
        </p:xfrm>
        <a:graphic>
          <a:graphicData uri="http://schemas.openxmlformats.org/drawingml/2006/table">
            <a:tbl>
              <a:tblPr>
                <a:noFill/>
                <a:tableStyleId>{79CF7FAF-3EA9-4CFD-B422-232DED42FF8A}</a:tableStyleId>
              </a:tblPr>
              <a:tblGrid>
                <a:gridCol w="904875">
                  <a:extLst>
                    <a:ext uri="{9D8B030D-6E8A-4147-A177-3AD203B41FA5}">
                      <a16:colId xmlns:a16="http://schemas.microsoft.com/office/drawing/2014/main" val="20000"/>
                    </a:ext>
                  </a:extLst>
                </a:gridCol>
                <a:gridCol w="904875">
                  <a:extLst>
                    <a:ext uri="{9D8B030D-6E8A-4147-A177-3AD203B41FA5}">
                      <a16:colId xmlns:a16="http://schemas.microsoft.com/office/drawing/2014/main" val="20001"/>
                    </a:ext>
                  </a:extLst>
                </a:gridCol>
                <a:gridCol w="904875">
                  <a:extLst>
                    <a:ext uri="{9D8B030D-6E8A-4147-A177-3AD203B41FA5}">
                      <a16:colId xmlns:a16="http://schemas.microsoft.com/office/drawing/2014/main" val="20002"/>
                    </a:ext>
                  </a:extLst>
                </a:gridCol>
                <a:gridCol w="904875">
                  <a:extLst>
                    <a:ext uri="{9D8B030D-6E8A-4147-A177-3AD203B41FA5}">
                      <a16:colId xmlns:a16="http://schemas.microsoft.com/office/drawing/2014/main" val="20003"/>
                    </a:ext>
                  </a:extLst>
                </a:gridCol>
                <a:gridCol w="904875">
                  <a:extLst>
                    <a:ext uri="{9D8B030D-6E8A-4147-A177-3AD203B41FA5}">
                      <a16:colId xmlns:a16="http://schemas.microsoft.com/office/drawing/2014/main" val="20004"/>
                    </a:ext>
                  </a:extLst>
                </a:gridCol>
                <a:gridCol w="904875">
                  <a:extLst>
                    <a:ext uri="{9D8B030D-6E8A-4147-A177-3AD203B41FA5}">
                      <a16:colId xmlns:a16="http://schemas.microsoft.com/office/drawing/2014/main" val="20005"/>
                    </a:ext>
                  </a:extLst>
                </a:gridCol>
                <a:gridCol w="904875">
                  <a:extLst>
                    <a:ext uri="{9D8B030D-6E8A-4147-A177-3AD203B41FA5}">
                      <a16:colId xmlns:a16="http://schemas.microsoft.com/office/drawing/2014/main" val="20006"/>
                    </a:ext>
                  </a:extLst>
                </a:gridCol>
                <a:gridCol w="904875">
                  <a:extLst>
                    <a:ext uri="{9D8B030D-6E8A-4147-A177-3AD203B41FA5}">
                      <a16:colId xmlns:a16="http://schemas.microsoft.com/office/drawing/2014/main" val="20007"/>
                    </a:ext>
                  </a:extLst>
                </a:gridCol>
              </a:tblGrid>
              <a:tr h="381000">
                <a:tc>
                  <a:txBody>
                    <a:bodyPr/>
                    <a:lstStyle/>
                    <a:p>
                      <a:pPr marL="0" lvl="0" indent="0" algn="l" rtl="0">
                        <a:spcBef>
                          <a:spcPts val="0"/>
                        </a:spcBef>
                        <a:spcAft>
                          <a:spcPts val="0"/>
                        </a:spcAft>
                        <a:buNone/>
                      </a:pPr>
                      <a:r>
                        <a:rPr lang="en"/>
                        <a:t>02</a:t>
                      </a:r>
                      <a:endParaRPr/>
                    </a:p>
                  </a:txBody>
                  <a:tcPr marL="91425" marR="91425" marT="91425" marB="91425"/>
                </a:tc>
                <a:tc>
                  <a:txBody>
                    <a:bodyPr/>
                    <a:lstStyle/>
                    <a:p>
                      <a:pPr marL="0" lvl="0" indent="0" algn="l" rtl="0">
                        <a:spcBef>
                          <a:spcPts val="0"/>
                        </a:spcBef>
                        <a:spcAft>
                          <a:spcPts val="0"/>
                        </a:spcAft>
                        <a:buNone/>
                      </a:pPr>
                      <a:r>
                        <a:rPr lang="en"/>
                        <a:t>03</a:t>
                      </a:r>
                      <a:endParaRPr/>
                    </a:p>
                  </a:txBody>
                  <a:tcPr marL="91425" marR="91425" marT="91425" marB="91425"/>
                </a:tc>
                <a:tc>
                  <a:txBody>
                    <a:bodyPr/>
                    <a:lstStyle/>
                    <a:p>
                      <a:pPr marL="0" lvl="0" indent="0" algn="l" rtl="0">
                        <a:spcBef>
                          <a:spcPts val="0"/>
                        </a:spcBef>
                        <a:spcAft>
                          <a:spcPts val="0"/>
                        </a:spcAft>
                        <a:buNone/>
                      </a:pPr>
                      <a:r>
                        <a:rPr lang="en"/>
                        <a:t>01</a:t>
                      </a:r>
                      <a:endParaRPr/>
                    </a:p>
                  </a:txBody>
                  <a:tcPr marL="91425" marR="91425" marT="91425" marB="91425"/>
                </a:tc>
                <a:tc>
                  <a:txBody>
                    <a:bodyPr/>
                    <a:lstStyle/>
                    <a:p>
                      <a:pPr marL="0" lvl="0" indent="0" algn="l" rtl="0">
                        <a:spcBef>
                          <a:spcPts val="0"/>
                        </a:spcBef>
                        <a:spcAft>
                          <a:spcPts val="0"/>
                        </a:spcAft>
                        <a:buNone/>
                      </a:pPr>
                      <a:r>
                        <a:rPr lang="en"/>
                        <a:t>01</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a:t>87</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a:t>47</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01</a:t>
                      </a:r>
                      <a:endParaRPr/>
                    </a:p>
                  </a:txBody>
                  <a:tcPr marL="91425" marR="91425" marT="91425" marB="91425"/>
                </a:tc>
                <a:tc>
                  <a:txBody>
                    <a:bodyPr/>
                    <a:lstStyle/>
                    <a:p>
                      <a:pPr marL="0" lvl="0" indent="0" algn="l" rtl="0">
                        <a:spcBef>
                          <a:spcPts val="0"/>
                        </a:spcBef>
                        <a:spcAft>
                          <a:spcPts val="0"/>
                        </a:spcAft>
                        <a:buNone/>
                      </a:pPr>
                      <a:r>
                        <a:rPr lang="en"/>
                        <a:t>02</a:t>
                      </a:r>
                      <a:endParaRPr/>
                    </a:p>
                  </a:txBody>
                  <a:tcPr marL="91425" marR="91425" marT="91425" marB="91425"/>
                </a:tc>
                <a:tc>
                  <a:txBody>
                    <a:bodyPr/>
                    <a:lstStyle/>
                    <a:p>
                      <a:pPr marL="0" lvl="0" indent="0" algn="l" rtl="0">
                        <a:spcBef>
                          <a:spcPts val="0"/>
                        </a:spcBef>
                        <a:spcAft>
                          <a:spcPts val="0"/>
                        </a:spcAft>
                        <a:buNone/>
                      </a:pPr>
                      <a:r>
                        <a:rPr lang="en"/>
                        <a:t>03</a:t>
                      </a:r>
                      <a:endParaRPr/>
                    </a:p>
                  </a:txBody>
                  <a:tcPr marL="91425" marR="91425" marT="91425" marB="91425"/>
                </a:tc>
                <a:tc>
                  <a:txBody>
                    <a:bodyPr/>
                    <a:lstStyle/>
                    <a:p>
                      <a:pPr marL="0" lvl="0" indent="0" algn="l" rtl="0">
                        <a:spcBef>
                          <a:spcPts val="0"/>
                        </a:spcBef>
                        <a:spcAft>
                          <a:spcPts val="0"/>
                        </a:spcAft>
                        <a:buNone/>
                      </a:pPr>
                      <a:r>
                        <a:rPr lang="en"/>
                        <a:t>01</a:t>
                      </a:r>
                      <a:endParaRPr/>
                    </a:p>
                  </a:txBody>
                  <a:tcPr marL="91425" marR="91425" marT="91425" marB="91425"/>
                </a:tc>
                <a:tc>
                  <a:txBody>
                    <a:bodyPr/>
                    <a:lstStyle/>
                    <a:p>
                      <a:pPr marL="0" lvl="0" indent="0" algn="l" rtl="0">
                        <a:spcBef>
                          <a:spcPts val="0"/>
                        </a:spcBef>
                        <a:spcAft>
                          <a:spcPts val="0"/>
                        </a:spcAft>
                        <a:buNone/>
                      </a:pPr>
                      <a:r>
                        <a:rPr lang="en"/>
                        <a:t>*</a:t>
                      </a:r>
                      <a:endParaRPr/>
                    </a:p>
                  </a:txBody>
                  <a:tcPr marL="91425" marR="91425" marT="91425" marB="91425"/>
                </a:tc>
                <a:tc>
                  <a:txBody>
                    <a:bodyPr/>
                    <a:lstStyle/>
                    <a:p>
                      <a:pPr marL="0" lvl="0" indent="0" algn="l" rtl="0">
                        <a:spcBef>
                          <a:spcPts val="0"/>
                        </a:spcBef>
                        <a:spcAft>
                          <a:spcPts val="0"/>
                        </a:spcAft>
                        <a:buNone/>
                      </a:pPr>
                      <a:r>
                        <a:rPr lang="en"/>
                        <a:t>6E</a:t>
                      </a:r>
                      <a:endParaRPr/>
                    </a:p>
                  </a:txBody>
                  <a:tcPr marL="91425" marR="91425" marT="91425" marB="91425"/>
                </a:tc>
                <a:tc>
                  <a:txBody>
                    <a:bodyPr/>
                    <a:lstStyle/>
                    <a:p>
                      <a:pPr marL="0" lvl="0" indent="0" algn="l" rtl="0">
                        <a:spcBef>
                          <a:spcPts val="0"/>
                        </a:spcBef>
                        <a:spcAft>
                          <a:spcPts val="0"/>
                        </a:spcAft>
                        <a:buNone/>
                      </a:pPr>
                      <a:r>
                        <a:rPr lang="en"/>
                        <a:t>=</a:t>
                      </a:r>
                      <a:endParaRPr/>
                    </a:p>
                  </a:txBody>
                  <a:tcPr marL="91425" marR="91425" marT="91425" marB="91425"/>
                </a:tc>
                <a:tc>
                  <a:txBody>
                    <a:bodyPr/>
                    <a:lstStyle/>
                    <a:p>
                      <a:pPr marL="0" lvl="0" indent="0" algn="l" rtl="0">
                        <a:spcBef>
                          <a:spcPts val="0"/>
                        </a:spcBef>
                        <a:spcAft>
                          <a:spcPts val="0"/>
                        </a:spcAft>
                        <a:buNone/>
                      </a:pPr>
                      <a:r>
                        <a:rPr lang="en"/>
                        <a:t>37</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01</a:t>
                      </a:r>
                      <a:endParaRPr/>
                    </a:p>
                  </a:txBody>
                  <a:tcPr marL="91425" marR="91425" marT="91425" marB="91425"/>
                </a:tc>
                <a:tc>
                  <a:txBody>
                    <a:bodyPr/>
                    <a:lstStyle/>
                    <a:p>
                      <a:pPr marL="0" lvl="0" indent="0" algn="l" rtl="0">
                        <a:spcBef>
                          <a:spcPts val="0"/>
                        </a:spcBef>
                        <a:spcAft>
                          <a:spcPts val="0"/>
                        </a:spcAft>
                        <a:buNone/>
                      </a:pPr>
                      <a:r>
                        <a:rPr lang="en"/>
                        <a:t>01</a:t>
                      </a:r>
                      <a:endParaRPr/>
                    </a:p>
                  </a:txBody>
                  <a:tcPr marL="91425" marR="91425" marT="91425" marB="91425"/>
                </a:tc>
                <a:tc>
                  <a:txBody>
                    <a:bodyPr/>
                    <a:lstStyle/>
                    <a:p>
                      <a:pPr marL="0" lvl="0" indent="0" algn="l" rtl="0">
                        <a:spcBef>
                          <a:spcPts val="0"/>
                        </a:spcBef>
                        <a:spcAft>
                          <a:spcPts val="0"/>
                        </a:spcAft>
                        <a:buNone/>
                      </a:pPr>
                      <a:r>
                        <a:rPr lang="en"/>
                        <a:t>02</a:t>
                      </a:r>
                      <a:endParaRPr/>
                    </a:p>
                  </a:txBody>
                  <a:tcPr marL="91425" marR="91425" marT="91425" marB="91425"/>
                </a:tc>
                <a:tc>
                  <a:txBody>
                    <a:bodyPr/>
                    <a:lstStyle/>
                    <a:p>
                      <a:pPr marL="0" lvl="0" indent="0" algn="l" rtl="0">
                        <a:spcBef>
                          <a:spcPts val="0"/>
                        </a:spcBef>
                        <a:spcAft>
                          <a:spcPts val="0"/>
                        </a:spcAft>
                        <a:buNone/>
                      </a:pPr>
                      <a:r>
                        <a:rPr lang="en"/>
                        <a:t>03</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a:t>46</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a:t>94</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t>03</a:t>
                      </a:r>
                      <a:endParaRPr/>
                    </a:p>
                  </a:txBody>
                  <a:tcPr marL="91425" marR="91425" marT="91425" marB="91425"/>
                </a:tc>
                <a:tc>
                  <a:txBody>
                    <a:bodyPr/>
                    <a:lstStyle/>
                    <a:p>
                      <a:pPr marL="0" lvl="0" indent="0" algn="l" rtl="0">
                        <a:spcBef>
                          <a:spcPts val="0"/>
                        </a:spcBef>
                        <a:spcAft>
                          <a:spcPts val="0"/>
                        </a:spcAft>
                        <a:buNone/>
                      </a:pPr>
                      <a:r>
                        <a:rPr lang="en"/>
                        <a:t>01</a:t>
                      </a:r>
                      <a:endParaRPr/>
                    </a:p>
                  </a:txBody>
                  <a:tcPr marL="91425" marR="91425" marT="91425" marB="91425"/>
                </a:tc>
                <a:tc>
                  <a:txBody>
                    <a:bodyPr/>
                    <a:lstStyle/>
                    <a:p>
                      <a:pPr marL="0" lvl="0" indent="0" algn="l" rtl="0">
                        <a:spcBef>
                          <a:spcPts val="0"/>
                        </a:spcBef>
                        <a:spcAft>
                          <a:spcPts val="0"/>
                        </a:spcAft>
                        <a:buNone/>
                      </a:pPr>
                      <a:r>
                        <a:rPr lang="en"/>
                        <a:t>01</a:t>
                      </a:r>
                      <a:endParaRPr/>
                    </a:p>
                  </a:txBody>
                  <a:tcPr marL="91425" marR="91425" marT="91425" marB="91425"/>
                </a:tc>
                <a:tc>
                  <a:txBody>
                    <a:bodyPr/>
                    <a:lstStyle/>
                    <a:p>
                      <a:pPr marL="0" lvl="0" indent="0" algn="l" rtl="0">
                        <a:spcBef>
                          <a:spcPts val="0"/>
                        </a:spcBef>
                        <a:spcAft>
                          <a:spcPts val="0"/>
                        </a:spcAft>
                        <a:buNone/>
                      </a:pPr>
                      <a:r>
                        <a:rPr lang="en"/>
                        <a:t>02</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a:t>A6</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a:t>ED</a:t>
                      </a:r>
                      <a:endParaRPr/>
                    </a:p>
                  </a:txBody>
                  <a:tcPr marL="91425" marR="91425" marT="91425" marB="91425"/>
                </a:tc>
                <a:extLst>
                  <a:ext uri="{0D108BD9-81ED-4DB2-BD59-A6C34878D82A}">
                    <a16:rowId xmlns:a16="http://schemas.microsoft.com/office/drawing/2014/main" val="10003"/>
                  </a:ext>
                </a:extLst>
              </a:tr>
            </a:tbl>
          </a:graphicData>
        </a:graphic>
      </p:graphicFrame>
      <p:sp>
        <p:nvSpPr>
          <p:cNvPr id="365" name="Google Shape;365;p49"/>
          <p:cNvSpPr txBox="1"/>
          <p:nvPr/>
        </p:nvSpPr>
        <p:spPr>
          <a:xfrm>
            <a:off x="103850" y="2287650"/>
            <a:ext cx="8899200" cy="2770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entury Gothic"/>
                <a:ea typeface="Century Gothic"/>
                <a:cs typeface="Century Gothic"/>
                <a:sym typeface="Century Gothic"/>
              </a:rPr>
              <a:t>R0C1 =    02 * 87 + 03 * 63 + 01 * 46 + 01 * A6</a:t>
            </a:r>
            <a:endParaRPr>
              <a:latin typeface="Century Gothic"/>
              <a:ea typeface="Century Gothic"/>
              <a:cs typeface="Century Gothic"/>
              <a:sym typeface="Century Gothic"/>
            </a:endParaRPr>
          </a:p>
          <a:p>
            <a:pPr marL="0" lvl="0" indent="0" algn="l" rtl="0">
              <a:spcBef>
                <a:spcPts val="0"/>
              </a:spcBef>
              <a:spcAft>
                <a:spcPts val="0"/>
              </a:spcAft>
              <a:buNone/>
            </a:pPr>
            <a:r>
              <a:rPr lang="en">
                <a:latin typeface="Century Gothic"/>
                <a:ea typeface="Century Gothic"/>
                <a:cs typeface="Century Gothic"/>
                <a:sym typeface="Century Gothic"/>
              </a:rPr>
              <a:t>02 * 87 =   1000 0111  -&gt; 0000 1111 + 0001 1011 = 0001 0101 </a:t>
            </a:r>
            <a:endParaRPr>
              <a:latin typeface="Century Gothic"/>
              <a:ea typeface="Century Gothic"/>
              <a:cs typeface="Century Gothic"/>
              <a:sym typeface="Century Gothic"/>
            </a:endParaRPr>
          </a:p>
          <a:p>
            <a:pPr marL="0" lvl="0" indent="0" algn="l" rtl="0">
              <a:spcBef>
                <a:spcPts val="0"/>
              </a:spcBef>
              <a:spcAft>
                <a:spcPts val="0"/>
              </a:spcAft>
              <a:buNone/>
            </a:pPr>
            <a:r>
              <a:rPr lang="en">
                <a:latin typeface="Century Gothic"/>
                <a:ea typeface="Century Gothic"/>
                <a:cs typeface="Century Gothic"/>
                <a:sym typeface="Century Gothic"/>
              </a:rPr>
              <a:t>03 * 6E = (02+01)6E = 02*6E + 01*6E = 1101 1100 + 0110 1110 + 0110 1110 = 1011 0010</a:t>
            </a:r>
            <a:endParaRPr>
              <a:latin typeface="Century Gothic"/>
              <a:ea typeface="Century Gothic"/>
              <a:cs typeface="Century Gothic"/>
              <a:sym typeface="Century Gothic"/>
            </a:endParaRPr>
          </a:p>
          <a:p>
            <a:pPr marL="0" lvl="0" indent="0" algn="l" rtl="0">
              <a:spcBef>
                <a:spcPts val="0"/>
              </a:spcBef>
              <a:spcAft>
                <a:spcPts val="0"/>
              </a:spcAft>
              <a:buNone/>
            </a:pPr>
            <a:r>
              <a:rPr lang="en">
                <a:latin typeface="Century Gothic"/>
                <a:ea typeface="Century Gothic"/>
                <a:cs typeface="Century Gothic"/>
                <a:sym typeface="Century Gothic"/>
              </a:rPr>
              <a:t>01 * 46 = 46 = 0100 0110</a:t>
            </a:r>
            <a:endParaRPr>
              <a:latin typeface="Century Gothic"/>
              <a:ea typeface="Century Gothic"/>
              <a:cs typeface="Century Gothic"/>
              <a:sym typeface="Century Gothic"/>
            </a:endParaRPr>
          </a:p>
          <a:p>
            <a:pPr marL="0" lvl="0" indent="0" algn="l" rtl="0">
              <a:spcBef>
                <a:spcPts val="0"/>
              </a:spcBef>
              <a:spcAft>
                <a:spcPts val="0"/>
              </a:spcAft>
              <a:buNone/>
            </a:pPr>
            <a:r>
              <a:rPr lang="en">
                <a:latin typeface="Century Gothic"/>
                <a:ea typeface="Century Gothic"/>
                <a:cs typeface="Century Gothic"/>
                <a:sym typeface="Century Gothic"/>
              </a:rPr>
              <a:t>01 * a6 = a6 = 1010 0110</a:t>
            </a:r>
            <a:endParaRPr>
              <a:latin typeface="Century Gothic"/>
              <a:ea typeface="Century Gothic"/>
              <a:cs typeface="Century Gothic"/>
              <a:sym typeface="Century Gothic"/>
            </a:endParaRPr>
          </a:p>
          <a:p>
            <a:pPr marL="0" lvl="0" indent="0" algn="l" rtl="0">
              <a:spcBef>
                <a:spcPts val="0"/>
              </a:spcBef>
              <a:spcAft>
                <a:spcPts val="0"/>
              </a:spcAft>
              <a:buNone/>
            </a:pPr>
            <a:endParaRPr>
              <a:latin typeface="Century Gothic"/>
              <a:ea typeface="Century Gothic"/>
              <a:cs typeface="Century Gothic"/>
              <a:sym typeface="Century Gothic"/>
            </a:endParaRPr>
          </a:p>
          <a:p>
            <a:pPr marL="0" lvl="0" indent="0" algn="l" rtl="0">
              <a:spcBef>
                <a:spcPts val="0"/>
              </a:spcBef>
              <a:spcAft>
                <a:spcPts val="0"/>
              </a:spcAft>
              <a:buClr>
                <a:schemeClr val="dk1"/>
              </a:buClr>
              <a:buSzPts val="1100"/>
              <a:buFont typeface="Arial"/>
              <a:buNone/>
            </a:pPr>
            <a:r>
              <a:rPr lang="en">
                <a:solidFill>
                  <a:schemeClr val="dk1"/>
                </a:solidFill>
                <a:latin typeface="Century Gothic"/>
                <a:ea typeface="Century Gothic"/>
                <a:cs typeface="Century Gothic"/>
                <a:sym typeface="Century Gothic"/>
              </a:rPr>
              <a:t>0 0 0 1 0 1 0 1</a:t>
            </a:r>
            <a:endParaRPr>
              <a:latin typeface="Century Gothic"/>
              <a:ea typeface="Century Gothic"/>
              <a:cs typeface="Century Gothic"/>
              <a:sym typeface="Century Gothic"/>
            </a:endParaRPr>
          </a:p>
          <a:p>
            <a:pPr marL="0" lvl="0" indent="0" algn="l" rtl="0">
              <a:spcBef>
                <a:spcPts val="0"/>
              </a:spcBef>
              <a:spcAft>
                <a:spcPts val="0"/>
              </a:spcAft>
              <a:buNone/>
            </a:pPr>
            <a:r>
              <a:rPr lang="en">
                <a:solidFill>
                  <a:schemeClr val="dk1"/>
                </a:solidFill>
                <a:latin typeface="Century Gothic"/>
                <a:ea typeface="Century Gothic"/>
                <a:cs typeface="Century Gothic"/>
                <a:sym typeface="Century Gothic"/>
              </a:rPr>
              <a:t>1 0 1 1 0 0 1 0</a:t>
            </a:r>
            <a:endParaRPr>
              <a:solidFill>
                <a:schemeClr val="dk1"/>
              </a:solidFill>
              <a:latin typeface="Century Gothic"/>
              <a:ea typeface="Century Gothic"/>
              <a:cs typeface="Century Gothic"/>
              <a:sym typeface="Century Gothic"/>
            </a:endParaRPr>
          </a:p>
          <a:p>
            <a:pPr marL="0" lvl="0" indent="0" algn="l" rtl="0">
              <a:spcBef>
                <a:spcPts val="0"/>
              </a:spcBef>
              <a:spcAft>
                <a:spcPts val="0"/>
              </a:spcAft>
              <a:buNone/>
            </a:pPr>
            <a:r>
              <a:rPr lang="en">
                <a:solidFill>
                  <a:schemeClr val="dk1"/>
                </a:solidFill>
                <a:latin typeface="Century Gothic"/>
                <a:ea typeface="Century Gothic"/>
                <a:cs typeface="Century Gothic"/>
                <a:sym typeface="Century Gothic"/>
              </a:rPr>
              <a:t>0 1 0 0 0 1 1 0</a:t>
            </a:r>
            <a:endParaRPr>
              <a:solidFill>
                <a:schemeClr val="dk1"/>
              </a:solidFill>
              <a:latin typeface="Century Gothic"/>
              <a:ea typeface="Century Gothic"/>
              <a:cs typeface="Century Gothic"/>
              <a:sym typeface="Century Gothic"/>
            </a:endParaRPr>
          </a:p>
          <a:p>
            <a:pPr marL="0" lvl="0" indent="0" algn="l" rtl="0">
              <a:spcBef>
                <a:spcPts val="0"/>
              </a:spcBef>
              <a:spcAft>
                <a:spcPts val="0"/>
              </a:spcAft>
              <a:buNone/>
            </a:pPr>
            <a:r>
              <a:rPr lang="en">
                <a:solidFill>
                  <a:schemeClr val="dk1"/>
                </a:solidFill>
                <a:latin typeface="Century Gothic"/>
                <a:ea typeface="Century Gothic"/>
                <a:cs typeface="Century Gothic"/>
                <a:sym typeface="Century Gothic"/>
              </a:rPr>
              <a:t>1 0 1 0 0 1 1 0</a:t>
            </a:r>
            <a:endParaRPr>
              <a:solidFill>
                <a:schemeClr val="dk1"/>
              </a:solidFill>
              <a:latin typeface="Century Gothic"/>
              <a:ea typeface="Century Gothic"/>
              <a:cs typeface="Century Gothic"/>
              <a:sym typeface="Century Gothic"/>
            </a:endParaRPr>
          </a:p>
          <a:p>
            <a:pPr marL="0" lvl="0" indent="0" algn="l" rtl="0">
              <a:spcBef>
                <a:spcPts val="0"/>
              </a:spcBef>
              <a:spcAft>
                <a:spcPts val="0"/>
              </a:spcAft>
              <a:buNone/>
            </a:pPr>
            <a:r>
              <a:rPr lang="en">
                <a:solidFill>
                  <a:schemeClr val="dk1"/>
                </a:solidFill>
                <a:latin typeface="Century Gothic"/>
                <a:ea typeface="Century Gothic"/>
                <a:cs typeface="Century Gothic"/>
                <a:sym typeface="Century Gothic"/>
              </a:rPr>
              <a:t>---------------</a:t>
            </a:r>
            <a:endParaRPr>
              <a:solidFill>
                <a:schemeClr val="dk1"/>
              </a:solidFill>
              <a:latin typeface="Century Gothic"/>
              <a:ea typeface="Century Gothic"/>
              <a:cs typeface="Century Gothic"/>
              <a:sym typeface="Century Gothic"/>
            </a:endParaRPr>
          </a:p>
          <a:p>
            <a:pPr marL="0" lvl="0" indent="0" algn="l" rtl="0">
              <a:spcBef>
                <a:spcPts val="0"/>
              </a:spcBef>
              <a:spcAft>
                <a:spcPts val="0"/>
              </a:spcAft>
              <a:buClr>
                <a:schemeClr val="dk1"/>
              </a:buClr>
              <a:buSzPts val="1100"/>
              <a:buFont typeface="Arial"/>
              <a:buNone/>
            </a:pPr>
            <a:r>
              <a:rPr lang="en">
                <a:solidFill>
                  <a:schemeClr val="dk1"/>
                </a:solidFill>
                <a:latin typeface="Century Gothic"/>
                <a:ea typeface="Century Gothic"/>
                <a:cs typeface="Century Gothic"/>
                <a:sym typeface="Century Gothic"/>
              </a:rPr>
              <a:t>0 1 0 0 0 1 1 1 = 47     So R0,C0 answer is 47 which matches example.</a:t>
            </a:r>
            <a:endParaRPr>
              <a:solidFill>
                <a:schemeClr val="dk1"/>
              </a:solidFill>
              <a:latin typeface="Century Gothic"/>
              <a:ea typeface="Century Gothic"/>
              <a:cs typeface="Century Gothic"/>
              <a:sym typeface="Century Gothic"/>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50"/>
          <p:cNvSpPr txBox="1">
            <a:spLocks noGrp="1"/>
          </p:cNvSpPr>
          <p:nvPr>
            <p:ph type="title"/>
          </p:nvPr>
        </p:nvSpPr>
        <p:spPr>
          <a:xfrm>
            <a:off x="457200" y="0"/>
            <a:ext cx="8229600" cy="1200150"/>
          </a:xfrm>
          <a:prstGeom prst="rect">
            <a:avLst/>
          </a:prstGeom>
          <a:noFill/>
          <a:ln>
            <a:noFill/>
          </a:ln>
        </p:spPr>
        <p:txBody>
          <a:bodyPr spcFirstLastPara="1" wrap="square" lIns="91425" tIns="45700" rIns="91425" bIns="45700" anchor="b" anchorCtr="0">
            <a:noAutofit/>
          </a:bodyPr>
          <a:lstStyle/>
          <a:p>
            <a:pPr marL="0" lvl="0" indent="0" algn="ctr" rtl="0">
              <a:lnSpc>
                <a:spcPct val="107407"/>
              </a:lnSpc>
              <a:spcBef>
                <a:spcPts val="0"/>
              </a:spcBef>
              <a:spcAft>
                <a:spcPts val="0"/>
              </a:spcAft>
              <a:buClr>
                <a:schemeClr val="lt2"/>
              </a:buClr>
              <a:buSzPts val="5400"/>
              <a:buFont typeface="Palatino Linotype"/>
              <a:buNone/>
            </a:pPr>
            <a:r>
              <a:rPr lang="en"/>
              <a:t>Add round key</a:t>
            </a:r>
            <a:endParaRPr/>
          </a:p>
        </p:txBody>
      </p:sp>
      <p:pic>
        <p:nvPicPr>
          <p:cNvPr id="371" name="Google Shape;371;p50"/>
          <p:cNvPicPr preferRelativeResize="0">
            <a:picLocks noGrp="1"/>
          </p:cNvPicPr>
          <p:nvPr>
            <p:ph type="body" idx="1"/>
          </p:nvPr>
        </p:nvPicPr>
        <p:blipFill rotWithShape="1">
          <a:blip r:embed="rId3">
            <a:alphaModFix/>
          </a:blip>
          <a:srcRect r="30876"/>
          <a:stretch/>
        </p:blipFill>
        <p:spPr>
          <a:xfrm>
            <a:off x="323528" y="1707653"/>
            <a:ext cx="6912768" cy="1511903"/>
          </a:xfrm>
          <a:prstGeom prst="rect">
            <a:avLst/>
          </a:prstGeom>
          <a:noFill/>
          <a:ln>
            <a:noFill/>
          </a:ln>
        </p:spPr>
      </p:pic>
      <p:pic>
        <p:nvPicPr>
          <p:cNvPr id="372" name="Google Shape;372;p50"/>
          <p:cNvPicPr preferRelativeResize="0"/>
          <p:nvPr/>
        </p:nvPicPr>
        <p:blipFill rotWithShape="1">
          <a:blip r:embed="rId3">
            <a:alphaModFix/>
          </a:blip>
          <a:srcRect l="68650"/>
          <a:stretch/>
        </p:blipFill>
        <p:spPr>
          <a:xfrm>
            <a:off x="3779912" y="3381840"/>
            <a:ext cx="3528392" cy="1701521"/>
          </a:xfrm>
          <a:prstGeom prst="rect">
            <a:avLst/>
          </a:prstGeom>
          <a:noFill/>
          <a:ln>
            <a:noFill/>
          </a:ln>
        </p:spPr>
      </p:pic>
      <p:sp>
        <p:nvSpPr>
          <p:cNvPr id="373" name="Google Shape;373;p50"/>
          <p:cNvSpPr txBox="1"/>
          <p:nvPr/>
        </p:nvSpPr>
        <p:spPr>
          <a:xfrm>
            <a:off x="317325" y="3468350"/>
            <a:ext cx="25827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entury Gothic"/>
                <a:ea typeface="Century Gothic"/>
                <a:cs typeface="Century Gothic"/>
                <a:sym typeface="Century Gothic"/>
              </a:rPr>
              <a:t>47 + ac =</a:t>
            </a:r>
            <a:endParaRPr>
              <a:latin typeface="Century Gothic"/>
              <a:ea typeface="Century Gothic"/>
              <a:cs typeface="Century Gothic"/>
              <a:sym typeface="Century Gothic"/>
            </a:endParaRPr>
          </a:p>
          <a:p>
            <a:pPr marL="0" lvl="0" indent="0" algn="l" rtl="0">
              <a:spcBef>
                <a:spcPts val="0"/>
              </a:spcBef>
              <a:spcAft>
                <a:spcPts val="0"/>
              </a:spcAft>
              <a:buNone/>
            </a:pPr>
            <a:r>
              <a:rPr lang="en">
                <a:latin typeface="Century Gothic"/>
                <a:ea typeface="Century Gothic"/>
                <a:cs typeface="Century Gothic"/>
                <a:sym typeface="Century Gothic"/>
              </a:rPr>
              <a:t>0 1 0 0   0 1 1 1</a:t>
            </a:r>
            <a:endParaRPr>
              <a:latin typeface="Century Gothic"/>
              <a:ea typeface="Century Gothic"/>
              <a:cs typeface="Century Gothic"/>
              <a:sym typeface="Century Gothic"/>
            </a:endParaRPr>
          </a:p>
          <a:p>
            <a:pPr marL="0" lvl="0" indent="0" algn="l" rtl="0">
              <a:spcBef>
                <a:spcPts val="0"/>
              </a:spcBef>
              <a:spcAft>
                <a:spcPts val="0"/>
              </a:spcAft>
              <a:buNone/>
            </a:pPr>
            <a:r>
              <a:rPr lang="en">
                <a:latin typeface="Century Gothic"/>
                <a:ea typeface="Century Gothic"/>
                <a:cs typeface="Century Gothic"/>
                <a:sym typeface="Century Gothic"/>
              </a:rPr>
              <a:t>1 0 1 0   1 1 0 0</a:t>
            </a:r>
            <a:endParaRPr>
              <a:latin typeface="Century Gothic"/>
              <a:ea typeface="Century Gothic"/>
              <a:cs typeface="Century Gothic"/>
              <a:sym typeface="Century Gothic"/>
            </a:endParaRPr>
          </a:p>
          <a:p>
            <a:pPr marL="0" lvl="0" indent="0" algn="l" rtl="0">
              <a:spcBef>
                <a:spcPts val="0"/>
              </a:spcBef>
              <a:spcAft>
                <a:spcPts val="0"/>
              </a:spcAft>
              <a:buNone/>
            </a:pPr>
            <a:r>
              <a:rPr lang="en">
                <a:latin typeface="Century Gothic"/>
                <a:ea typeface="Century Gothic"/>
                <a:cs typeface="Century Gothic"/>
                <a:sym typeface="Century Gothic"/>
              </a:rPr>
              <a:t>---------------------</a:t>
            </a:r>
            <a:endParaRPr>
              <a:latin typeface="Century Gothic"/>
              <a:ea typeface="Century Gothic"/>
              <a:cs typeface="Century Gothic"/>
              <a:sym typeface="Century Gothic"/>
            </a:endParaRPr>
          </a:p>
          <a:p>
            <a:pPr marL="0" lvl="0" indent="0" algn="l" rtl="0">
              <a:spcBef>
                <a:spcPts val="0"/>
              </a:spcBef>
              <a:spcAft>
                <a:spcPts val="0"/>
              </a:spcAft>
              <a:buNone/>
            </a:pPr>
            <a:r>
              <a:rPr lang="en">
                <a:latin typeface="Century Gothic"/>
                <a:ea typeface="Century Gothic"/>
                <a:cs typeface="Century Gothic"/>
                <a:sym typeface="Century Gothic"/>
              </a:rPr>
              <a:t>1 1 1 0   1 0 1 1 = EB </a:t>
            </a:r>
            <a:endParaRPr>
              <a:latin typeface="Century Gothic"/>
              <a:ea typeface="Century Gothic"/>
              <a:cs typeface="Century Gothic"/>
              <a:sym typeface="Century Gothic"/>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51"/>
          <p:cNvSpPr txBox="1">
            <a:spLocks noGrp="1"/>
          </p:cNvSpPr>
          <p:nvPr>
            <p:ph type="title"/>
          </p:nvPr>
        </p:nvSpPr>
        <p:spPr>
          <a:xfrm>
            <a:off x="457200" y="0"/>
            <a:ext cx="8229600" cy="1113588"/>
          </a:xfrm>
          <a:prstGeom prst="rect">
            <a:avLst/>
          </a:prstGeom>
          <a:noFill/>
          <a:ln>
            <a:noFill/>
          </a:ln>
        </p:spPr>
        <p:txBody>
          <a:bodyPr spcFirstLastPara="1" wrap="square" lIns="91425" tIns="45700" rIns="91425" bIns="45700" anchor="b" anchorCtr="0">
            <a:noAutofit/>
          </a:bodyPr>
          <a:lstStyle/>
          <a:p>
            <a:pPr marL="0" lvl="0" indent="0" algn="ctr" rtl="0">
              <a:lnSpc>
                <a:spcPct val="80555"/>
              </a:lnSpc>
              <a:spcBef>
                <a:spcPts val="0"/>
              </a:spcBef>
              <a:spcAft>
                <a:spcPts val="0"/>
              </a:spcAft>
              <a:buClr>
                <a:srgbClr val="ECD1B5"/>
              </a:buClr>
              <a:buSzPts val="7200"/>
              <a:buFont typeface="Palatino Linotype"/>
              <a:buNone/>
            </a:pPr>
            <a:r>
              <a:rPr lang="en" sz="7200">
                <a:solidFill>
                  <a:srgbClr val="ECD1B5"/>
                </a:solidFill>
              </a:rPr>
              <a:t>Stream Ciphers</a:t>
            </a:r>
            <a:endParaRPr/>
          </a:p>
        </p:txBody>
      </p:sp>
      <p:grpSp>
        <p:nvGrpSpPr>
          <p:cNvPr id="380" name="Google Shape;380;p51"/>
          <p:cNvGrpSpPr/>
          <p:nvPr/>
        </p:nvGrpSpPr>
        <p:grpSpPr>
          <a:xfrm>
            <a:off x="540066" y="1442317"/>
            <a:ext cx="8063867" cy="3516166"/>
            <a:chOff x="82866" y="18089"/>
            <a:chExt cx="8063867" cy="4688221"/>
          </a:xfrm>
        </p:grpSpPr>
        <p:sp>
          <p:nvSpPr>
            <p:cNvPr id="381" name="Google Shape;381;p51"/>
            <p:cNvSpPr/>
            <p:nvPr/>
          </p:nvSpPr>
          <p:spPr>
            <a:xfrm rot="5400000">
              <a:off x="579308" y="2095230"/>
              <a:ext cx="1873796" cy="2133251"/>
            </a:xfrm>
            <a:prstGeom prst="bentUpArrow">
              <a:avLst>
                <a:gd name="adj1" fmla="val 32840"/>
                <a:gd name="adj2" fmla="val 25000"/>
                <a:gd name="adj3" fmla="val 35780"/>
              </a:avLst>
            </a:prstGeom>
            <a:solidFill>
              <a:srgbClr val="ECD1B5"/>
            </a:soli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51"/>
            <p:cNvSpPr/>
            <p:nvPr/>
          </p:nvSpPr>
          <p:spPr>
            <a:xfrm>
              <a:off x="82866" y="18089"/>
              <a:ext cx="3154370" cy="2207957"/>
            </a:xfrm>
            <a:prstGeom prst="roundRect">
              <a:avLst>
                <a:gd name="adj" fmla="val 16670"/>
              </a:avLst>
            </a:prstGeom>
            <a:solidFill>
              <a:srgbClr val="61888A"/>
            </a:soli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51"/>
            <p:cNvSpPr txBox="1"/>
            <p:nvPr/>
          </p:nvSpPr>
          <p:spPr>
            <a:xfrm>
              <a:off x="190669" y="125892"/>
              <a:ext cx="2938764" cy="1992351"/>
            </a:xfrm>
            <a:prstGeom prst="rect">
              <a:avLst/>
            </a:prstGeom>
            <a:noFill/>
            <a:ln>
              <a:noFill/>
            </a:ln>
          </p:spPr>
          <p:txBody>
            <a:bodyPr spcFirstLastPara="1" wrap="square" lIns="118100" tIns="118100" rIns="118100" bIns="118100" anchor="ctr" anchorCtr="0">
              <a:noAutofit/>
            </a:bodyPr>
            <a:lstStyle/>
            <a:p>
              <a:pPr marL="0" marR="0" lvl="0" indent="0" algn="ctr" rtl="0">
                <a:lnSpc>
                  <a:spcPct val="90000"/>
                </a:lnSpc>
                <a:spcBef>
                  <a:spcPts val="0"/>
                </a:spcBef>
                <a:spcAft>
                  <a:spcPts val="0"/>
                </a:spcAft>
                <a:buClr>
                  <a:schemeClr val="lt1"/>
                </a:buClr>
                <a:buSzPts val="3100"/>
                <a:buFont typeface="Palatino Linotype"/>
                <a:buNone/>
              </a:pPr>
              <a:r>
                <a:rPr lang="en" sz="3100">
                  <a:solidFill>
                    <a:schemeClr val="lt1"/>
                  </a:solidFill>
                  <a:latin typeface="Palatino Linotype"/>
                  <a:ea typeface="Palatino Linotype"/>
                  <a:cs typeface="Palatino Linotype"/>
                  <a:sym typeface="Palatino Linotype"/>
                </a:rPr>
                <a:t>Processes input elements continuously</a:t>
              </a:r>
              <a:endParaRPr/>
            </a:p>
          </p:txBody>
        </p:sp>
        <p:sp>
          <p:nvSpPr>
            <p:cNvPr id="384" name="Google Shape;384;p51"/>
            <p:cNvSpPr/>
            <p:nvPr/>
          </p:nvSpPr>
          <p:spPr>
            <a:xfrm>
              <a:off x="3237236" y="228668"/>
              <a:ext cx="2294188" cy="178456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51"/>
            <p:cNvSpPr/>
            <p:nvPr/>
          </p:nvSpPr>
          <p:spPr>
            <a:xfrm>
              <a:off x="2698174" y="2498353"/>
              <a:ext cx="3154370" cy="2207957"/>
            </a:xfrm>
            <a:prstGeom prst="roundRect">
              <a:avLst>
                <a:gd name="adj" fmla="val 16670"/>
              </a:avLst>
            </a:prstGeom>
            <a:solidFill>
              <a:srgbClr val="648C60"/>
            </a:soli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51"/>
            <p:cNvSpPr txBox="1"/>
            <p:nvPr/>
          </p:nvSpPr>
          <p:spPr>
            <a:xfrm>
              <a:off x="2805977" y="2606156"/>
              <a:ext cx="2938764" cy="1992351"/>
            </a:xfrm>
            <a:prstGeom prst="rect">
              <a:avLst/>
            </a:prstGeom>
            <a:noFill/>
            <a:ln>
              <a:noFill/>
            </a:ln>
          </p:spPr>
          <p:txBody>
            <a:bodyPr spcFirstLastPara="1" wrap="square" lIns="118100" tIns="118100" rIns="118100" bIns="118100" anchor="ctr" anchorCtr="0">
              <a:noAutofit/>
            </a:bodyPr>
            <a:lstStyle/>
            <a:p>
              <a:pPr marL="0" marR="0" lvl="0" indent="0" algn="ctr" rtl="0">
                <a:lnSpc>
                  <a:spcPct val="90000"/>
                </a:lnSpc>
                <a:spcBef>
                  <a:spcPts val="0"/>
                </a:spcBef>
                <a:spcAft>
                  <a:spcPts val="0"/>
                </a:spcAft>
                <a:buClr>
                  <a:schemeClr val="lt1"/>
                </a:buClr>
                <a:buSzPts val="3100"/>
                <a:buFont typeface="Palatino Linotype"/>
                <a:buNone/>
              </a:pPr>
              <a:r>
                <a:rPr lang="en" sz="3100">
                  <a:solidFill>
                    <a:schemeClr val="lt1"/>
                  </a:solidFill>
                  <a:latin typeface="Palatino Linotype"/>
                  <a:ea typeface="Palatino Linotype"/>
                  <a:cs typeface="Palatino Linotype"/>
                  <a:sym typeface="Palatino Linotype"/>
                </a:rPr>
                <a:t>Key input to a pseudorandom bit generator</a:t>
              </a:r>
              <a:endParaRPr/>
            </a:p>
          </p:txBody>
        </p:sp>
        <p:sp>
          <p:nvSpPr>
            <p:cNvPr id="387" name="Google Shape;387;p51"/>
            <p:cNvSpPr/>
            <p:nvPr/>
          </p:nvSpPr>
          <p:spPr>
            <a:xfrm>
              <a:off x="5852545" y="2708932"/>
              <a:ext cx="2294188" cy="178456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51"/>
            <p:cNvSpPr txBox="1"/>
            <p:nvPr/>
          </p:nvSpPr>
          <p:spPr>
            <a:xfrm>
              <a:off x="5852545" y="2708932"/>
              <a:ext cx="2294188" cy="1784568"/>
            </a:xfrm>
            <a:prstGeom prst="rect">
              <a:avLst/>
            </a:prstGeom>
            <a:noFill/>
            <a:ln>
              <a:noFill/>
            </a:ln>
          </p:spPr>
          <p:txBody>
            <a:bodyPr spcFirstLastPara="1" wrap="square" lIns="60950" tIns="60950" rIns="60950" bIns="60950" anchor="ctr" anchorCtr="0">
              <a:noAutofit/>
            </a:bodyPr>
            <a:lstStyle/>
            <a:p>
              <a:pPr marL="171450" marR="0" lvl="1" indent="-171450" algn="l" rtl="0">
                <a:lnSpc>
                  <a:spcPct val="90000"/>
                </a:lnSpc>
                <a:spcBef>
                  <a:spcPts val="0"/>
                </a:spcBef>
                <a:spcAft>
                  <a:spcPts val="0"/>
                </a:spcAft>
                <a:buClr>
                  <a:schemeClr val="lt1"/>
                </a:buClr>
                <a:buSzPts val="1600"/>
                <a:buFont typeface="Palatino Linotype"/>
                <a:buChar char="•"/>
              </a:pPr>
              <a:r>
                <a:rPr lang="en" sz="1600" b="0" i="0" u="none" strike="noStrike" cap="none">
                  <a:solidFill>
                    <a:schemeClr val="lt1"/>
                  </a:solidFill>
                  <a:latin typeface="Palatino Linotype"/>
                  <a:ea typeface="Palatino Linotype"/>
                  <a:cs typeface="Palatino Linotype"/>
                  <a:sym typeface="Palatino Linotype"/>
                </a:rPr>
                <a:t>Produces stream of random like numbers</a:t>
              </a:r>
              <a:endParaRPr/>
            </a:p>
            <a:p>
              <a:pPr marL="171450" marR="0" lvl="1" indent="-171450" algn="l" rtl="0">
                <a:lnSpc>
                  <a:spcPct val="90000"/>
                </a:lnSpc>
                <a:spcBef>
                  <a:spcPts val="988"/>
                </a:spcBef>
                <a:spcAft>
                  <a:spcPts val="0"/>
                </a:spcAft>
                <a:buClr>
                  <a:schemeClr val="lt1"/>
                </a:buClr>
                <a:buSzPts val="1600"/>
                <a:buFont typeface="Palatino Linotype"/>
                <a:buChar char="•"/>
              </a:pPr>
              <a:r>
                <a:rPr lang="en" sz="1600" b="0" i="0" u="none" strike="noStrike" cap="none">
                  <a:solidFill>
                    <a:schemeClr val="lt1"/>
                  </a:solidFill>
                  <a:latin typeface="Palatino Linotype"/>
                  <a:ea typeface="Palatino Linotype"/>
                  <a:cs typeface="Palatino Linotype"/>
                  <a:sym typeface="Palatino Linotype"/>
                </a:rPr>
                <a:t>Unpredictable without knowing input key</a:t>
              </a:r>
              <a:endParaRPr/>
            </a:p>
            <a:p>
              <a:pPr marL="171450" marR="0" lvl="1" indent="-171450" algn="l" rtl="0">
                <a:lnSpc>
                  <a:spcPct val="90000"/>
                </a:lnSpc>
                <a:spcBef>
                  <a:spcPts val="988"/>
                </a:spcBef>
                <a:spcAft>
                  <a:spcPts val="0"/>
                </a:spcAft>
                <a:buClr>
                  <a:schemeClr val="lt1"/>
                </a:buClr>
                <a:buSzPts val="1600"/>
                <a:buFont typeface="Palatino Linotype"/>
                <a:buChar char="•"/>
              </a:pPr>
              <a:r>
                <a:rPr lang="en" sz="1600" b="0" i="0" u="none" strike="noStrike" cap="none">
                  <a:solidFill>
                    <a:schemeClr val="lt1"/>
                  </a:solidFill>
                  <a:latin typeface="Palatino Linotype"/>
                  <a:ea typeface="Palatino Linotype"/>
                  <a:cs typeface="Palatino Linotype"/>
                  <a:sym typeface="Palatino Linotype"/>
                </a:rPr>
                <a:t>XOR keystream output with plaintext bytes</a:t>
              </a:r>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pic>
        <p:nvPicPr>
          <p:cNvPr id="394" name="Google Shape;394;p52"/>
          <p:cNvPicPr preferRelativeResize="0"/>
          <p:nvPr/>
        </p:nvPicPr>
        <p:blipFill rotWithShape="1">
          <a:blip r:embed="rId3">
            <a:alphaModFix/>
          </a:blip>
          <a:srcRect t="12200" b="32150"/>
          <a:stretch/>
        </p:blipFill>
        <p:spPr>
          <a:xfrm>
            <a:off x="395536" y="303498"/>
            <a:ext cx="6289908" cy="4529780"/>
          </a:xfrm>
          <a:prstGeom prst="rect">
            <a:avLst/>
          </a:prstGeom>
          <a:solidFill>
            <a:schemeClr val="lt1"/>
          </a:solidFill>
          <a:ln>
            <a:noFill/>
          </a:ln>
        </p:spPr>
      </p:pic>
    </p:spTree>
  </p:cSld>
  <p:clrMapOvr>
    <a:masterClrMapping/>
  </p:clrMapOvr>
  <p:transition>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99"/>
        <p:cNvGrpSpPr/>
        <p:nvPr/>
      </p:nvGrpSpPr>
      <p:grpSpPr>
        <a:xfrm>
          <a:off x="0" y="0"/>
          <a:ext cx="0" cy="0"/>
          <a:chOff x="0" y="0"/>
          <a:chExt cx="0" cy="0"/>
        </a:xfrm>
      </p:grpSpPr>
      <p:pic>
        <p:nvPicPr>
          <p:cNvPr id="400" name="Google Shape;400;p53"/>
          <p:cNvPicPr preferRelativeResize="0"/>
          <p:nvPr/>
        </p:nvPicPr>
        <p:blipFill rotWithShape="1">
          <a:blip r:embed="rId3">
            <a:alphaModFix/>
          </a:blip>
          <a:srcRect l="1404" t="1700" r="2856" b="1701"/>
          <a:stretch/>
        </p:blipFill>
        <p:spPr>
          <a:xfrm>
            <a:off x="251521" y="87474"/>
            <a:ext cx="6372708" cy="4968552"/>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54"/>
          <p:cNvSpPr txBox="1">
            <a:spLocks noGrp="1"/>
          </p:cNvSpPr>
          <p:nvPr>
            <p:ph type="title"/>
          </p:nvPr>
        </p:nvSpPr>
        <p:spPr>
          <a:xfrm>
            <a:off x="457200" y="0"/>
            <a:ext cx="8229600" cy="1200150"/>
          </a:xfrm>
          <a:prstGeom prst="rect">
            <a:avLst/>
          </a:prstGeom>
          <a:noFill/>
          <a:ln>
            <a:noFill/>
          </a:ln>
        </p:spPr>
        <p:txBody>
          <a:bodyPr spcFirstLastPara="1" wrap="square" lIns="91425" tIns="45700" rIns="91425" bIns="45700" anchor="b" anchorCtr="0">
            <a:noAutofit/>
          </a:bodyPr>
          <a:lstStyle/>
          <a:p>
            <a:pPr marL="0" lvl="0" indent="0" algn="ctr" rtl="0">
              <a:lnSpc>
                <a:spcPct val="107407"/>
              </a:lnSpc>
              <a:spcBef>
                <a:spcPts val="0"/>
              </a:spcBef>
              <a:spcAft>
                <a:spcPts val="0"/>
              </a:spcAft>
              <a:buClr>
                <a:schemeClr val="lt2"/>
              </a:buClr>
              <a:buSzPts val="5400"/>
              <a:buFont typeface="Palatino Linotype"/>
              <a:buNone/>
            </a:pPr>
            <a:r>
              <a:rPr lang="en"/>
              <a:t>Initialization of S</a:t>
            </a:r>
            <a:endParaRPr/>
          </a:p>
        </p:txBody>
      </p:sp>
      <p:sp>
        <p:nvSpPr>
          <p:cNvPr id="406" name="Google Shape;406;p54"/>
          <p:cNvSpPr txBox="1">
            <a:spLocks noGrp="1"/>
          </p:cNvSpPr>
          <p:nvPr>
            <p:ph type="body" idx="1"/>
          </p:nvPr>
        </p:nvSpPr>
        <p:spPr>
          <a:xfrm>
            <a:off x="457200" y="1200150"/>
            <a:ext cx="8229600" cy="3394472"/>
          </a:xfrm>
          <a:prstGeom prst="rect">
            <a:avLst/>
          </a:prstGeom>
          <a:noFill/>
          <a:ln>
            <a:noFill/>
          </a:ln>
        </p:spPr>
        <p:txBody>
          <a:bodyPr spcFirstLastPara="1" wrap="square" lIns="91425" tIns="45700" rIns="91425" bIns="45700" anchor="t" anchorCtr="0">
            <a:normAutofit/>
          </a:bodyPr>
          <a:lstStyle/>
          <a:p>
            <a:pPr marL="342900" lvl="0" indent="-190500" algn="l" rtl="0">
              <a:spcBef>
                <a:spcPts val="0"/>
              </a:spcBef>
              <a:spcAft>
                <a:spcPts val="0"/>
              </a:spcAft>
              <a:buClr>
                <a:srgbClr val="FEFEFE"/>
              </a:buClr>
              <a:buSzPts val="2400"/>
              <a:buNone/>
            </a:pPr>
            <a:endParaRPr/>
          </a:p>
          <a:p>
            <a:pPr marL="342900" lvl="0" indent="-190500" algn="l" rtl="0">
              <a:spcBef>
                <a:spcPts val="480"/>
              </a:spcBef>
              <a:spcAft>
                <a:spcPts val="0"/>
              </a:spcAft>
              <a:buClr>
                <a:srgbClr val="FEFEFE"/>
              </a:buClr>
              <a:buSzPts val="2400"/>
              <a:buNone/>
            </a:pPr>
            <a:endParaRPr/>
          </a:p>
          <a:p>
            <a:pPr marL="342900" lvl="0" indent="-190500" algn="l" rtl="0">
              <a:spcBef>
                <a:spcPts val="480"/>
              </a:spcBef>
              <a:spcAft>
                <a:spcPts val="0"/>
              </a:spcAft>
              <a:buClr>
                <a:srgbClr val="FEFEFE"/>
              </a:buClr>
              <a:buSzPts val="2400"/>
              <a:buNone/>
            </a:pPr>
            <a:endParaRPr/>
          </a:p>
        </p:txBody>
      </p:sp>
      <p:pic>
        <p:nvPicPr>
          <p:cNvPr id="407" name="Google Shape;407;p54"/>
          <p:cNvPicPr preferRelativeResize="0"/>
          <p:nvPr/>
        </p:nvPicPr>
        <p:blipFill rotWithShape="1">
          <a:blip r:embed="rId3">
            <a:alphaModFix/>
          </a:blip>
          <a:srcRect/>
          <a:stretch/>
        </p:blipFill>
        <p:spPr>
          <a:xfrm>
            <a:off x="2555776" y="1528118"/>
            <a:ext cx="2476500" cy="1019175"/>
          </a:xfrm>
          <a:prstGeom prst="rect">
            <a:avLst/>
          </a:prstGeom>
          <a:noFill/>
          <a:ln>
            <a:noFill/>
          </a:ln>
        </p:spPr>
      </p:pic>
      <p:pic>
        <p:nvPicPr>
          <p:cNvPr id="408" name="Google Shape;408;p54"/>
          <p:cNvPicPr preferRelativeResize="0"/>
          <p:nvPr/>
        </p:nvPicPr>
        <p:blipFill rotWithShape="1">
          <a:blip r:embed="rId4">
            <a:alphaModFix/>
          </a:blip>
          <a:srcRect/>
          <a:stretch/>
        </p:blipFill>
        <p:spPr>
          <a:xfrm>
            <a:off x="1763688" y="2897386"/>
            <a:ext cx="4001244" cy="128208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55"/>
          <p:cNvSpPr txBox="1">
            <a:spLocks noGrp="1"/>
          </p:cNvSpPr>
          <p:nvPr>
            <p:ph type="title"/>
          </p:nvPr>
        </p:nvSpPr>
        <p:spPr>
          <a:xfrm>
            <a:off x="457200" y="0"/>
            <a:ext cx="8229600" cy="1200150"/>
          </a:xfrm>
          <a:prstGeom prst="rect">
            <a:avLst/>
          </a:prstGeom>
          <a:noFill/>
          <a:ln>
            <a:noFill/>
          </a:ln>
        </p:spPr>
        <p:txBody>
          <a:bodyPr spcFirstLastPara="1" wrap="square" lIns="91425" tIns="45700" rIns="91425" bIns="45700" anchor="b" anchorCtr="0">
            <a:noAutofit/>
          </a:bodyPr>
          <a:lstStyle/>
          <a:p>
            <a:pPr marL="0" lvl="0" indent="0" algn="ctr" rtl="0">
              <a:lnSpc>
                <a:spcPct val="107407"/>
              </a:lnSpc>
              <a:spcBef>
                <a:spcPts val="0"/>
              </a:spcBef>
              <a:spcAft>
                <a:spcPts val="0"/>
              </a:spcAft>
              <a:buClr>
                <a:schemeClr val="lt2"/>
              </a:buClr>
              <a:buSzPts val="5400"/>
              <a:buFont typeface="Palatino Linotype"/>
              <a:buNone/>
            </a:pPr>
            <a:r>
              <a:rPr lang="en"/>
              <a:t>Stream generation</a:t>
            </a:r>
            <a:endParaRPr/>
          </a:p>
        </p:txBody>
      </p:sp>
      <p:pic>
        <p:nvPicPr>
          <p:cNvPr id="414" name="Google Shape;414;p55"/>
          <p:cNvPicPr preferRelativeResize="0">
            <a:picLocks noGrp="1"/>
          </p:cNvPicPr>
          <p:nvPr>
            <p:ph type="body" idx="1"/>
          </p:nvPr>
        </p:nvPicPr>
        <p:blipFill rotWithShape="1">
          <a:blip r:embed="rId3">
            <a:alphaModFix/>
          </a:blip>
          <a:srcRect/>
          <a:stretch/>
        </p:blipFill>
        <p:spPr>
          <a:xfrm>
            <a:off x="965200" y="2030611"/>
            <a:ext cx="7213600" cy="1733550"/>
          </a:xfrm>
          <a:prstGeom prst="rect">
            <a:avLst/>
          </a:prstGeom>
          <a:noFill/>
          <a:ln>
            <a:noFill/>
          </a:ln>
        </p:spPr>
      </p:pic>
      <p:pic>
        <p:nvPicPr>
          <p:cNvPr id="415" name="Google Shape;415;p55"/>
          <p:cNvPicPr preferRelativeResize="0"/>
          <p:nvPr/>
        </p:nvPicPr>
        <p:blipFill rotWithShape="1">
          <a:blip r:embed="rId4">
            <a:alphaModFix/>
          </a:blip>
          <a:srcRect/>
          <a:stretch/>
        </p:blipFill>
        <p:spPr>
          <a:xfrm>
            <a:off x="647700" y="1599642"/>
            <a:ext cx="5886450" cy="33051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9"/>
          <p:cNvSpPr txBox="1">
            <a:spLocks noGrp="1"/>
          </p:cNvSpPr>
          <p:nvPr>
            <p:ph type="title"/>
          </p:nvPr>
        </p:nvSpPr>
        <p:spPr>
          <a:xfrm>
            <a:off x="467544" y="-182556"/>
            <a:ext cx="8229600" cy="1200150"/>
          </a:xfrm>
          <a:prstGeom prst="rect">
            <a:avLst/>
          </a:prstGeom>
          <a:noFill/>
          <a:ln>
            <a:noFill/>
          </a:ln>
        </p:spPr>
        <p:txBody>
          <a:bodyPr spcFirstLastPara="1" wrap="square" lIns="91425" tIns="45700" rIns="91425" bIns="45700" anchor="b" anchorCtr="0">
            <a:noAutofit/>
          </a:bodyPr>
          <a:lstStyle/>
          <a:p>
            <a:pPr marL="0" lvl="0" indent="0" algn="ctr" rtl="0">
              <a:lnSpc>
                <a:spcPct val="87878"/>
              </a:lnSpc>
              <a:spcBef>
                <a:spcPts val="0"/>
              </a:spcBef>
              <a:spcAft>
                <a:spcPts val="0"/>
              </a:spcAft>
              <a:buClr>
                <a:srgbClr val="ECD1B5"/>
              </a:buClr>
              <a:buSzPts val="6600"/>
              <a:buFont typeface="Palatino Linotype"/>
              <a:buNone/>
            </a:pPr>
            <a:r>
              <a:rPr lang="en" sz="6600">
                <a:solidFill>
                  <a:srgbClr val="ECD1B5"/>
                </a:solidFill>
              </a:rPr>
              <a:t>Cryptography</a:t>
            </a:r>
            <a:endParaRPr/>
          </a:p>
        </p:txBody>
      </p:sp>
      <p:grpSp>
        <p:nvGrpSpPr>
          <p:cNvPr id="151" name="Google Shape;151;p29"/>
          <p:cNvGrpSpPr/>
          <p:nvPr/>
        </p:nvGrpSpPr>
        <p:grpSpPr>
          <a:xfrm>
            <a:off x="251520" y="1383618"/>
            <a:ext cx="8640960" cy="3564395"/>
            <a:chOff x="0" y="0"/>
            <a:chExt cx="8640960" cy="4752527"/>
          </a:xfrm>
        </p:grpSpPr>
        <p:sp>
          <p:nvSpPr>
            <p:cNvPr id="152" name="Google Shape;152;p29"/>
            <p:cNvSpPr/>
            <p:nvPr/>
          </p:nvSpPr>
          <p:spPr>
            <a:xfrm>
              <a:off x="0" y="0"/>
              <a:ext cx="8640960" cy="1425758"/>
            </a:xfrm>
            <a:prstGeom prst="rect">
              <a:avLst/>
            </a:prstGeom>
            <a:solidFill>
              <a:schemeClr val="lt1"/>
            </a:solidFill>
            <a:ln w="9525" cap="flat" cmpd="sng">
              <a:solidFill>
                <a:schemeClr val="accent2"/>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9"/>
            <p:cNvSpPr txBox="1"/>
            <p:nvPr/>
          </p:nvSpPr>
          <p:spPr>
            <a:xfrm>
              <a:off x="0" y="0"/>
              <a:ext cx="8640960" cy="1425758"/>
            </a:xfrm>
            <a:prstGeom prst="rect">
              <a:avLst/>
            </a:prstGeom>
            <a:noFill/>
            <a:ln>
              <a:noFill/>
            </a:ln>
          </p:spPr>
          <p:txBody>
            <a:bodyPr spcFirstLastPara="1" wrap="square" lIns="140950" tIns="140950" rIns="140950" bIns="140950" anchor="ctr" anchorCtr="0">
              <a:noAutofit/>
            </a:bodyPr>
            <a:lstStyle/>
            <a:p>
              <a:pPr marL="0" marR="0" lvl="0" indent="0" algn="ctr" rtl="0">
                <a:lnSpc>
                  <a:spcPct val="90000"/>
                </a:lnSpc>
                <a:spcBef>
                  <a:spcPts val="0"/>
                </a:spcBef>
                <a:spcAft>
                  <a:spcPts val="0"/>
                </a:spcAft>
                <a:buClr>
                  <a:schemeClr val="dk1"/>
                </a:buClr>
                <a:buSzPts val="3700"/>
                <a:buFont typeface="Palatino Linotype"/>
                <a:buNone/>
              </a:pPr>
              <a:r>
                <a:rPr lang="en" sz="3700" b="0" i="0" u="none" strike="noStrike" cap="none">
                  <a:solidFill>
                    <a:schemeClr val="dk1"/>
                  </a:solidFill>
                  <a:latin typeface="Palatino Linotype"/>
                  <a:ea typeface="Palatino Linotype"/>
                  <a:cs typeface="Palatino Linotype"/>
                  <a:sym typeface="Palatino Linotype"/>
                </a:rPr>
                <a:t>Classified along three independent dimensions:</a:t>
              </a:r>
              <a:endParaRPr/>
            </a:p>
          </p:txBody>
        </p:sp>
        <p:sp>
          <p:nvSpPr>
            <p:cNvPr id="154" name="Google Shape;154;p29"/>
            <p:cNvSpPr/>
            <p:nvPr/>
          </p:nvSpPr>
          <p:spPr>
            <a:xfrm>
              <a:off x="4219" y="1425758"/>
              <a:ext cx="2877507" cy="2994092"/>
            </a:xfrm>
            <a:prstGeom prst="rect">
              <a:avLst/>
            </a:prstGeom>
            <a:solidFill>
              <a:srgbClr val="61888A"/>
            </a:soli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9"/>
            <p:cNvSpPr txBox="1"/>
            <p:nvPr/>
          </p:nvSpPr>
          <p:spPr>
            <a:xfrm>
              <a:off x="4219" y="1425758"/>
              <a:ext cx="2877507" cy="2994092"/>
            </a:xfrm>
            <a:prstGeom prst="rect">
              <a:avLst/>
            </a:prstGeom>
            <a:noFill/>
            <a:ln>
              <a:noFill/>
            </a:ln>
          </p:spPr>
          <p:txBody>
            <a:bodyPr spcFirstLastPara="1" wrap="square" lIns="80000" tIns="80000" rIns="80000" bIns="80000" anchor="t" anchorCtr="0">
              <a:noAutofit/>
            </a:bodyPr>
            <a:lstStyle/>
            <a:p>
              <a:pPr marL="0" marR="0" lvl="0" indent="0" algn="l" rtl="0">
                <a:lnSpc>
                  <a:spcPct val="90000"/>
                </a:lnSpc>
                <a:spcBef>
                  <a:spcPts val="0"/>
                </a:spcBef>
                <a:spcAft>
                  <a:spcPts val="0"/>
                </a:spcAft>
                <a:buClr>
                  <a:schemeClr val="lt1"/>
                </a:buClr>
                <a:buSzPts val="2100"/>
                <a:buFont typeface="Palatino Linotype"/>
                <a:buNone/>
              </a:pPr>
              <a:r>
                <a:rPr lang="en" sz="2100" b="0" i="0" u="none" strike="noStrike" cap="none">
                  <a:solidFill>
                    <a:schemeClr val="lt1"/>
                  </a:solidFill>
                  <a:latin typeface="Palatino Linotype"/>
                  <a:ea typeface="Palatino Linotype"/>
                  <a:cs typeface="Palatino Linotype"/>
                  <a:sym typeface="Palatino Linotype"/>
                </a:rPr>
                <a:t>The type of operations used for transforming plaintext to ciphertext</a:t>
              </a:r>
              <a:endParaRPr sz="2100" b="0" i="0" u="none" strike="noStrike" cap="none">
                <a:solidFill>
                  <a:schemeClr val="lt1"/>
                </a:solidFill>
                <a:latin typeface="Palatino Linotype"/>
                <a:ea typeface="Palatino Linotype"/>
                <a:cs typeface="Palatino Linotype"/>
                <a:sym typeface="Palatino Linotype"/>
              </a:endParaRPr>
            </a:p>
            <a:p>
              <a:pPr marL="171450" marR="0" lvl="1" indent="-171450" algn="l" rtl="0">
                <a:lnSpc>
                  <a:spcPct val="90000"/>
                </a:lnSpc>
                <a:spcBef>
                  <a:spcPts val="735"/>
                </a:spcBef>
                <a:spcAft>
                  <a:spcPts val="0"/>
                </a:spcAft>
                <a:buClr>
                  <a:schemeClr val="lt1"/>
                </a:buClr>
                <a:buSzPts val="1600"/>
                <a:buFont typeface="Palatino Linotype"/>
                <a:buChar char="•"/>
              </a:pPr>
              <a:r>
                <a:rPr lang="en" sz="1600" b="0" i="0" u="none" strike="noStrike" cap="none">
                  <a:solidFill>
                    <a:schemeClr val="lt1"/>
                  </a:solidFill>
                  <a:latin typeface="Palatino Linotype"/>
                  <a:ea typeface="Palatino Linotype"/>
                  <a:cs typeface="Palatino Linotype"/>
                  <a:sym typeface="Palatino Linotype"/>
                </a:rPr>
                <a:t>Substitution – each element in the plaintext is mapped into another element</a:t>
              </a:r>
              <a:endParaRPr/>
            </a:p>
            <a:p>
              <a:pPr marL="171450" marR="0" lvl="1" indent="-171450" algn="l" rtl="0">
                <a:lnSpc>
                  <a:spcPct val="90000"/>
                </a:lnSpc>
                <a:spcBef>
                  <a:spcPts val="240"/>
                </a:spcBef>
                <a:spcAft>
                  <a:spcPts val="0"/>
                </a:spcAft>
                <a:buClr>
                  <a:schemeClr val="lt1"/>
                </a:buClr>
                <a:buSzPts val="1600"/>
                <a:buFont typeface="Palatino Linotype"/>
                <a:buChar char="•"/>
              </a:pPr>
              <a:r>
                <a:rPr lang="en" sz="1600" b="0" i="0" u="none" strike="noStrike" cap="none">
                  <a:solidFill>
                    <a:schemeClr val="lt1"/>
                  </a:solidFill>
                  <a:latin typeface="Palatino Linotype"/>
                  <a:ea typeface="Palatino Linotype"/>
                  <a:cs typeface="Palatino Linotype"/>
                  <a:sym typeface="Palatino Linotype"/>
                </a:rPr>
                <a:t>Transposition – elements in plaintext are rearranged</a:t>
              </a:r>
              <a:endParaRPr/>
            </a:p>
          </p:txBody>
        </p:sp>
        <p:sp>
          <p:nvSpPr>
            <p:cNvPr id="156" name="Google Shape;156;p29"/>
            <p:cNvSpPr/>
            <p:nvPr/>
          </p:nvSpPr>
          <p:spPr>
            <a:xfrm>
              <a:off x="2881726" y="1425758"/>
              <a:ext cx="2877507" cy="2994092"/>
            </a:xfrm>
            <a:prstGeom prst="rect">
              <a:avLst/>
            </a:prstGeom>
            <a:solidFill>
              <a:srgbClr val="A86C2A"/>
            </a:soli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9"/>
            <p:cNvSpPr txBox="1"/>
            <p:nvPr/>
          </p:nvSpPr>
          <p:spPr>
            <a:xfrm>
              <a:off x="2881726" y="1425758"/>
              <a:ext cx="2877507" cy="2994092"/>
            </a:xfrm>
            <a:prstGeom prst="rect">
              <a:avLst/>
            </a:prstGeom>
            <a:noFill/>
            <a:ln>
              <a:noFill/>
            </a:ln>
          </p:spPr>
          <p:txBody>
            <a:bodyPr spcFirstLastPara="1" wrap="square" lIns="80000" tIns="80000" rIns="80000" bIns="80000" anchor="t" anchorCtr="0">
              <a:noAutofit/>
            </a:bodyPr>
            <a:lstStyle/>
            <a:p>
              <a:pPr marL="0" marR="0" lvl="0" indent="0" algn="l" rtl="0">
                <a:lnSpc>
                  <a:spcPct val="90000"/>
                </a:lnSpc>
                <a:spcBef>
                  <a:spcPts val="0"/>
                </a:spcBef>
                <a:spcAft>
                  <a:spcPts val="0"/>
                </a:spcAft>
                <a:buClr>
                  <a:schemeClr val="lt1"/>
                </a:buClr>
                <a:buSzPts val="2100"/>
                <a:buFont typeface="Palatino Linotype"/>
                <a:buNone/>
              </a:pPr>
              <a:r>
                <a:rPr lang="en" sz="2100" b="0" i="0" u="none" strike="noStrike" cap="none">
                  <a:solidFill>
                    <a:schemeClr val="lt1"/>
                  </a:solidFill>
                  <a:latin typeface="Palatino Linotype"/>
                  <a:ea typeface="Palatino Linotype"/>
                  <a:cs typeface="Palatino Linotype"/>
                  <a:sym typeface="Palatino Linotype"/>
                </a:rPr>
                <a:t>The number of keys used</a:t>
              </a:r>
              <a:endParaRPr/>
            </a:p>
            <a:p>
              <a:pPr marL="171450" marR="0" lvl="1" indent="-171450" algn="l" rtl="0">
                <a:lnSpc>
                  <a:spcPct val="90000"/>
                </a:lnSpc>
                <a:spcBef>
                  <a:spcPts val="735"/>
                </a:spcBef>
                <a:spcAft>
                  <a:spcPts val="0"/>
                </a:spcAft>
                <a:buClr>
                  <a:schemeClr val="lt1"/>
                </a:buClr>
                <a:buSzPts val="1600"/>
                <a:buFont typeface="Palatino Linotype"/>
                <a:buChar char="•"/>
              </a:pPr>
              <a:r>
                <a:rPr lang="en" sz="1600" b="0" i="0" u="none" strike="noStrike" cap="none">
                  <a:solidFill>
                    <a:schemeClr val="lt1"/>
                  </a:solidFill>
                  <a:latin typeface="Palatino Linotype"/>
                  <a:ea typeface="Palatino Linotype"/>
                  <a:cs typeface="Palatino Linotype"/>
                  <a:sym typeface="Palatino Linotype"/>
                </a:rPr>
                <a:t>Sender and receiver use same key – symmetric</a:t>
              </a:r>
              <a:endParaRPr/>
            </a:p>
            <a:p>
              <a:pPr marL="171450" marR="0" lvl="1" indent="-171450" algn="l" rtl="0">
                <a:lnSpc>
                  <a:spcPct val="90000"/>
                </a:lnSpc>
                <a:spcBef>
                  <a:spcPts val="240"/>
                </a:spcBef>
                <a:spcAft>
                  <a:spcPts val="0"/>
                </a:spcAft>
                <a:buClr>
                  <a:schemeClr val="lt1"/>
                </a:buClr>
                <a:buSzPts val="1600"/>
                <a:buFont typeface="Palatino Linotype"/>
                <a:buChar char="•"/>
              </a:pPr>
              <a:r>
                <a:rPr lang="en" sz="1600" b="0" i="0" u="none" strike="noStrike" cap="none">
                  <a:solidFill>
                    <a:schemeClr val="lt1"/>
                  </a:solidFill>
                  <a:latin typeface="Palatino Linotype"/>
                  <a:ea typeface="Palatino Linotype"/>
                  <a:cs typeface="Palatino Linotype"/>
                  <a:sym typeface="Palatino Linotype"/>
                </a:rPr>
                <a:t>Sender and receiver each use a different key - asymmetric</a:t>
              </a:r>
              <a:endParaRPr/>
            </a:p>
          </p:txBody>
        </p:sp>
        <p:sp>
          <p:nvSpPr>
            <p:cNvPr id="158" name="Google Shape;158;p29"/>
            <p:cNvSpPr/>
            <p:nvPr/>
          </p:nvSpPr>
          <p:spPr>
            <a:xfrm>
              <a:off x="5759233" y="1425758"/>
              <a:ext cx="2877507" cy="2994092"/>
            </a:xfrm>
            <a:prstGeom prst="rect">
              <a:avLst/>
            </a:prstGeom>
            <a:solidFill>
              <a:srgbClr val="648C60"/>
            </a:soli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9"/>
            <p:cNvSpPr txBox="1"/>
            <p:nvPr/>
          </p:nvSpPr>
          <p:spPr>
            <a:xfrm>
              <a:off x="5759233" y="1425758"/>
              <a:ext cx="2877507" cy="2994092"/>
            </a:xfrm>
            <a:prstGeom prst="rect">
              <a:avLst/>
            </a:prstGeom>
            <a:noFill/>
            <a:ln>
              <a:noFill/>
            </a:ln>
          </p:spPr>
          <p:txBody>
            <a:bodyPr spcFirstLastPara="1" wrap="square" lIns="80000" tIns="80000" rIns="80000" bIns="80000" anchor="t" anchorCtr="0">
              <a:noAutofit/>
            </a:bodyPr>
            <a:lstStyle/>
            <a:p>
              <a:pPr marL="0" marR="0" lvl="0" indent="0" algn="l" rtl="0">
                <a:lnSpc>
                  <a:spcPct val="90000"/>
                </a:lnSpc>
                <a:spcBef>
                  <a:spcPts val="0"/>
                </a:spcBef>
                <a:spcAft>
                  <a:spcPts val="0"/>
                </a:spcAft>
                <a:buClr>
                  <a:schemeClr val="lt1"/>
                </a:buClr>
                <a:buSzPts val="2100"/>
                <a:buFont typeface="Palatino Linotype"/>
                <a:buNone/>
              </a:pPr>
              <a:r>
                <a:rPr lang="en" sz="2100" b="0" i="0" u="none" strike="noStrike" cap="none">
                  <a:solidFill>
                    <a:schemeClr val="lt1"/>
                  </a:solidFill>
                  <a:latin typeface="Palatino Linotype"/>
                  <a:ea typeface="Palatino Linotype"/>
                  <a:cs typeface="Palatino Linotype"/>
                  <a:sym typeface="Palatino Linotype"/>
                </a:rPr>
                <a:t>The way in which the plaintext is processed</a:t>
              </a:r>
              <a:endParaRPr/>
            </a:p>
            <a:p>
              <a:pPr marL="171450" marR="0" lvl="1" indent="-171450" algn="l" rtl="0">
                <a:lnSpc>
                  <a:spcPct val="90000"/>
                </a:lnSpc>
                <a:spcBef>
                  <a:spcPts val="735"/>
                </a:spcBef>
                <a:spcAft>
                  <a:spcPts val="0"/>
                </a:spcAft>
                <a:buClr>
                  <a:schemeClr val="lt1"/>
                </a:buClr>
                <a:buSzPts val="1600"/>
                <a:buFont typeface="Palatino Linotype"/>
                <a:buChar char="•"/>
              </a:pPr>
              <a:r>
                <a:rPr lang="en" sz="1600" b="0" i="0" u="none" strike="noStrike" cap="none">
                  <a:solidFill>
                    <a:schemeClr val="lt1"/>
                  </a:solidFill>
                  <a:latin typeface="Palatino Linotype"/>
                  <a:ea typeface="Palatino Linotype"/>
                  <a:cs typeface="Palatino Linotype"/>
                  <a:sym typeface="Palatino Linotype"/>
                </a:rPr>
                <a:t>Block cipher – processes input one block of elements at a time</a:t>
              </a:r>
              <a:endParaRPr/>
            </a:p>
            <a:p>
              <a:pPr marL="171450" marR="0" lvl="1" indent="-171450" algn="l" rtl="0">
                <a:lnSpc>
                  <a:spcPct val="90000"/>
                </a:lnSpc>
                <a:spcBef>
                  <a:spcPts val="240"/>
                </a:spcBef>
                <a:spcAft>
                  <a:spcPts val="0"/>
                </a:spcAft>
                <a:buClr>
                  <a:schemeClr val="lt1"/>
                </a:buClr>
                <a:buSzPts val="1600"/>
                <a:buFont typeface="Palatino Linotype"/>
                <a:buChar char="•"/>
              </a:pPr>
              <a:r>
                <a:rPr lang="en" sz="1600" b="0" i="0" u="none" strike="noStrike" cap="none">
                  <a:solidFill>
                    <a:schemeClr val="lt1"/>
                  </a:solidFill>
                  <a:latin typeface="Palatino Linotype"/>
                  <a:ea typeface="Palatino Linotype"/>
                  <a:cs typeface="Palatino Linotype"/>
                  <a:sym typeface="Palatino Linotype"/>
                </a:rPr>
                <a:t>Stream cipher – processes the input elements continuously</a:t>
              </a:r>
              <a:endParaRPr/>
            </a:p>
          </p:txBody>
        </p:sp>
        <p:sp>
          <p:nvSpPr>
            <p:cNvPr id="160" name="Google Shape;160;p29"/>
            <p:cNvSpPr/>
            <p:nvPr/>
          </p:nvSpPr>
          <p:spPr>
            <a:xfrm>
              <a:off x="0" y="4419851"/>
              <a:ext cx="8640960" cy="332676"/>
            </a:xfrm>
            <a:prstGeom prst="rect">
              <a:avLst/>
            </a:prstGeom>
            <a:solidFill>
              <a:schemeClr val="lt1"/>
            </a:soli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pic>
        <p:nvPicPr>
          <p:cNvPr id="421" name="Google Shape;421;p56"/>
          <p:cNvPicPr preferRelativeResize="0"/>
          <p:nvPr/>
        </p:nvPicPr>
        <p:blipFill rotWithShape="1">
          <a:blip r:embed="rId3">
            <a:alphaModFix/>
          </a:blip>
          <a:srcRect/>
          <a:stretch/>
        </p:blipFill>
        <p:spPr>
          <a:xfrm>
            <a:off x="1259632" y="1167594"/>
            <a:ext cx="5004803" cy="3829671"/>
          </a:xfrm>
          <a:prstGeom prst="rect">
            <a:avLst/>
          </a:prstGeom>
          <a:noFill/>
          <a:ln>
            <a:noFill/>
          </a:ln>
        </p:spPr>
      </p:pic>
      <p:sp>
        <p:nvSpPr>
          <p:cNvPr id="422" name="Google Shape;422;p56"/>
          <p:cNvSpPr/>
          <p:nvPr/>
        </p:nvSpPr>
        <p:spPr>
          <a:xfrm>
            <a:off x="107504" y="141480"/>
            <a:ext cx="8928992" cy="807914"/>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sz="3200" b="1">
                <a:solidFill>
                  <a:srgbClr val="ECD1B5"/>
                </a:solidFill>
                <a:latin typeface="Palatino Linotype"/>
                <a:ea typeface="Palatino Linotype"/>
                <a:cs typeface="Palatino Linotype"/>
                <a:sym typeface="Palatino Linotype"/>
              </a:rPr>
              <a:t>Table 20.3  </a:t>
            </a:r>
            <a:endParaRPr/>
          </a:p>
          <a:p>
            <a:pPr marL="0" marR="0" lvl="0" indent="0" algn="ctr" rtl="0">
              <a:spcBef>
                <a:spcPts val="0"/>
              </a:spcBef>
              <a:spcAft>
                <a:spcPts val="0"/>
              </a:spcAft>
              <a:buNone/>
            </a:pPr>
            <a:r>
              <a:rPr lang="en" sz="3200" b="1">
                <a:solidFill>
                  <a:srgbClr val="ECD1B5"/>
                </a:solidFill>
                <a:latin typeface="Palatino Linotype"/>
                <a:ea typeface="Palatino Linotype"/>
                <a:cs typeface="Palatino Linotype"/>
                <a:sym typeface="Palatino Linotype"/>
              </a:rPr>
              <a:t>Block Cipher Modes of Operation</a:t>
            </a:r>
            <a:r>
              <a:rPr lang="en" sz="3200">
                <a:solidFill>
                  <a:srgbClr val="ECD1B5"/>
                </a:solidFill>
                <a:latin typeface="Palatino Linotype"/>
                <a:ea typeface="Palatino Linotype"/>
                <a:cs typeface="Palatino Linotype"/>
                <a:sym typeface="Palatino Linotype"/>
              </a:rPr>
              <a:t> </a:t>
            </a:r>
            <a:endParaRPr sz="3200">
              <a:solidFill>
                <a:srgbClr val="ECD1B5"/>
              </a:solidFill>
              <a:latin typeface="Palatino Linotype"/>
              <a:ea typeface="Palatino Linotype"/>
              <a:cs typeface="Palatino Linotype"/>
              <a:sym typeface="Palatino Linotype"/>
            </a:endParaRPr>
          </a:p>
        </p:txBody>
      </p:sp>
    </p:spTree>
  </p:cSld>
  <p:clrMapOvr>
    <a:masterClrMapping/>
  </p:clrMapOvr>
  <p:transition>
    <p:fade thruBlk="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57"/>
          <p:cNvSpPr txBox="1">
            <a:spLocks noGrp="1"/>
          </p:cNvSpPr>
          <p:nvPr>
            <p:ph type="title"/>
          </p:nvPr>
        </p:nvSpPr>
        <p:spPr>
          <a:xfrm>
            <a:off x="457200" y="141480"/>
            <a:ext cx="8229600" cy="1200150"/>
          </a:xfrm>
          <a:prstGeom prst="rect">
            <a:avLst/>
          </a:prstGeom>
          <a:noFill/>
          <a:ln>
            <a:noFill/>
          </a:ln>
        </p:spPr>
        <p:txBody>
          <a:bodyPr spcFirstLastPara="1" wrap="square" lIns="91425" tIns="45700" rIns="91425" bIns="45700" anchor="b" anchorCtr="0">
            <a:noAutofit/>
          </a:bodyPr>
          <a:lstStyle/>
          <a:p>
            <a:pPr marL="0" lvl="0" indent="0" algn="ctr" rtl="0">
              <a:lnSpc>
                <a:spcPct val="107407"/>
              </a:lnSpc>
              <a:spcBef>
                <a:spcPts val="0"/>
              </a:spcBef>
              <a:spcAft>
                <a:spcPts val="0"/>
              </a:spcAft>
              <a:buClr>
                <a:srgbClr val="ECD1B5"/>
              </a:buClr>
              <a:buSzPts val="5400"/>
              <a:buFont typeface="Palatino Linotype"/>
              <a:buNone/>
            </a:pPr>
            <a:r>
              <a:rPr lang="en" sz="5000">
                <a:solidFill>
                  <a:srgbClr val="ECD1B5"/>
                </a:solidFill>
              </a:rPr>
              <a:t>Electronic Codebook (ECB)</a:t>
            </a:r>
            <a:endParaRPr sz="5000"/>
          </a:p>
        </p:txBody>
      </p:sp>
      <p:sp>
        <p:nvSpPr>
          <p:cNvPr id="429" name="Google Shape;429;p57"/>
          <p:cNvSpPr txBox="1">
            <a:spLocks noGrp="1"/>
          </p:cNvSpPr>
          <p:nvPr>
            <p:ph type="body" idx="1"/>
          </p:nvPr>
        </p:nvSpPr>
        <p:spPr>
          <a:xfrm>
            <a:off x="457200" y="1543050"/>
            <a:ext cx="8229600" cy="33147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rgbClr val="E3BB91"/>
              </a:buClr>
              <a:buSzPts val="3920"/>
              <a:buFont typeface="Arial"/>
              <a:buChar char="•"/>
            </a:pPr>
            <a:r>
              <a:rPr lang="en" sz="2800">
                <a:latin typeface="Palatino Linotype"/>
                <a:ea typeface="Palatino Linotype"/>
                <a:cs typeface="Palatino Linotype"/>
                <a:sym typeface="Palatino Linotype"/>
              </a:rPr>
              <a:t>Simplest mode</a:t>
            </a:r>
            <a:endParaRPr/>
          </a:p>
          <a:p>
            <a:pPr marL="342900" lvl="0" indent="-342900" algn="l" rtl="0">
              <a:lnSpc>
                <a:spcPct val="90000"/>
              </a:lnSpc>
              <a:spcBef>
                <a:spcPts val="1160"/>
              </a:spcBef>
              <a:spcAft>
                <a:spcPts val="0"/>
              </a:spcAft>
              <a:buClr>
                <a:srgbClr val="E3BB91"/>
              </a:buClr>
              <a:buSzPts val="3920"/>
              <a:buFont typeface="Arial"/>
              <a:buChar char="•"/>
            </a:pPr>
            <a:r>
              <a:rPr lang="en" sz="2800">
                <a:latin typeface="Palatino Linotype"/>
                <a:ea typeface="Palatino Linotype"/>
                <a:cs typeface="Palatino Linotype"/>
                <a:sym typeface="Palatino Linotype"/>
              </a:rPr>
              <a:t>Plaintext is handled </a:t>
            </a:r>
            <a:r>
              <a:rPr lang="en" sz="2800" i="1">
                <a:latin typeface="Palatino Linotype"/>
                <a:ea typeface="Palatino Linotype"/>
                <a:cs typeface="Palatino Linotype"/>
                <a:sym typeface="Palatino Linotype"/>
              </a:rPr>
              <a:t>b </a:t>
            </a:r>
            <a:r>
              <a:rPr lang="en" sz="2800">
                <a:latin typeface="Palatino Linotype"/>
                <a:ea typeface="Palatino Linotype"/>
                <a:cs typeface="Palatino Linotype"/>
                <a:sym typeface="Palatino Linotype"/>
              </a:rPr>
              <a:t>bits at a time and each block is encrypted using the same key</a:t>
            </a:r>
            <a:endParaRPr/>
          </a:p>
          <a:p>
            <a:pPr marL="342900" lvl="0" indent="-342900" algn="l" rtl="0">
              <a:lnSpc>
                <a:spcPct val="90000"/>
              </a:lnSpc>
              <a:spcBef>
                <a:spcPts val="1160"/>
              </a:spcBef>
              <a:spcAft>
                <a:spcPts val="0"/>
              </a:spcAft>
              <a:buClr>
                <a:srgbClr val="E3BB91"/>
              </a:buClr>
              <a:buSzPts val="3920"/>
              <a:buFont typeface="Arial"/>
              <a:buChar char="•"/>
            </a:pPr>
            <a:r>
              <a:rPr lang="en" sz="2800">
                <a:latin typeface="Palatino Linotype"/>
                <a:ea typeface="Palatino Linotype"/>
                <a:cs typeface="Palatino Linotype"/>
                <a:sym typeface="Palatino Linotype"/>
              </a:rPr>
              <a:t>“Codebook” is used because there is an unique ciphertext for every </a:t>
            </a:r>
            <a:r>
              <a:rPr lang="en" sz="2800" i="1">
                <a:latin typeface="Palatino Linotype"/>
                <a:ea typeface="Palatino Linotype"/>
                <a:cs typeface="Palatino Linotype"/>
                <a:sym typeface="Palatino Linotype"/>
              </a:rPr>
              <a:t>b-</a:t>
            </a:r>
            <a:r>
              <a:rPr lang="en" sz="2800">
                <a:latin typeface="Palatino Linotype"/>
                <a:ea typeface="Palatino Linotype"/>
                <a:cs typeface="Palatino Linotype"/>
                <a:sym typeface="Palatino Linotype"/>
              </a:rPr>
              <a:t>bit block of plaintext</a:t>
            </a:r>
            <a:endParaRPr sz="2800">
              <a:latin typeface="Palatino Linotype"/>
              <a:ea typeface="Palatino Linotype"/>
              <a:cs typeface="Palatino Linotype"/>
              <a:sym typeface="Palatino Linotype"/>
            </a:endParaRPr>
          </a:p>
          <a:p>
            <a:pPr marL="742950" lvl="1" indent="-285750" algn="l" rtl="0">
              <a:lnSpc>
                <a:spcPct val="90000"/>
              </a:lnSpc>
              <a:spcBef>
                <a:spcPts val="1000"/>
              </a:spcBef>
              <a:spcAft>
                <a:spcPts val="0"/>
              </a:spcAft>
              <a:buClr>
                <a:srgbClr val="E3BB91"/>
              </a:buClr>
              <a:buSzPts val="2800"/>
              <a:buFont typeface="Arial"/>
              <a:buChar char="•"/>
            </a:pPr>
            <a:r>
              <a:rPr lang="en" sz="2000">
                <a:latin typeface="Palatino Linotype"/>
                <a:ea typeface="Palatino Linotype"/>
                <a:cs typeface="Palatino Linotype"/>
                <a:sym typeface="Palatino Linotype"/>
              </a:rPr>
              <a:t>Not secure for long messages since repeated plaintext is seen in repeated ciphertext</a:t>
            </a:r>
            <a:endParaRPr sz="2000">
              <a:latin typeface="Palatino Linotype"/>
              <a:ea typeface="Palatino Linotype"/>
              <a:cs typeface="Palatino Linotype"/>
              <a:sym typeface="Palatino Linotype"/>
            </a:endParaRPr>
          </a:p>
          <a:p>
            <a:pPr marL="342900" lvl="1" indent="-342900" algn="l" rtl="0">
              <a:lnSpc>
                <a:spcPct val="90000"/>
              </a:lnSpc>
              <a:spcBef>
                <a:spcPts val="1160"/>
              </a:spcBef>
              <a:spcAft>
                <a:spcPts val="0"/>
              </a:spcAft>
              <a:buClr>
                <a:srgbClr val="E3BB91"/>
              </a:buClr>
              <a:buSzPts val="3920"/>
              <a:buFont typeface="Arial"/>
              <a:buChar char="•"/>
            </a:pPr>
            <a:r>
              <a:rPr lang="en" sz="2800">
                <a:latin typeface="Palatino Linotype"/>
                <a:ea typeface="Palatino Linotype"/>
                <a:cs typeface="Palatino Linotype"/>
                <a:sym typeface="Palatino Linotype"/>
              </a:rPr>
              <a:t>To overcome security deficiencies you need a technique where the same plaintext block, if repeated, produces different ciphertext blocks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pic>
        <p:nvPicPr>
          <p:cNvPr id="435" name="Google Shape;435;p58"/>
          <p:cNvPicPr preferRelativeResize="0"/>
          <p:nvPr/>
        </p:nvPicPr>
        <p:blipFill rotWithShape="1">
          <a:blip r:embed="rId3">
            <a:alphaModFix/>
          </a:blip>
          <a:srcRect/>
          <a:stretch/>
        </p:blipFill>
        <p:spPr>
          <a:xfrm>
            <a:off x="611560" y="249492"/>
            <a:ext cx="5926038" cy="4579211"/>
          </a:xfrm>
          <a:prstGeom prst="rect">
            <a:avLst/>
          </a:prstGeom>
          <a:solidFill>
            <a:schemeClr val="lt1"/>
          </a:solidFill>
          <a:ln>
            <a:noFill/>
          </a:ln>
        </p:spPr>
      </p:pic>
    </p:spTree>
  </p:cSld>
  <p:clrMapOvr>
    <a:masterClrMapping/>
  </p:clrMapOvr>
  <p:transition>
    <p:fade thruBlk="1"/>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59"/>
          <p:cNvSpPr txBox="1">
            <a:spLocks noGrp="1"/>
          </p:cNvSpPr>
          <p:nvPr>
            <p:ph type="title"/>
          </p:nvPr>
        </p:nvSpPr>
        <p:spPr>
          <a:xfrm>
            <a:off x="457200" y="0"/>
            <a:ext cx="8229600" cy="1200150"/>
          </a:xfrm>
          <a:prstGeom prst="rect">
            <a:avLst/>
          </a:prstGeom>
          <a:noFill/>
          <a:ln>
            <a:noFill/>
          </a:ln>
        </p:spPr>
        <p:txBody>
          <a:bodyPr spcFirstLastPara="1" wrap="square" lIns="91425" tIns="45700" rIns="91425" bIns="45700" anchor="b" anchorCtr="0">
            <a:noAutofit/>
          </a:bodyPr>
          <a:lstStyle/>
          <a:p>
            <a:pPr marL="0" lvl="0" indent="0" algn="ctr" rtl="0">
              <a:lnSpc>
                <a:spcPct val="107407"/>
              </a:lnSpc>
              <a:spcBef>
                <a:spcPts val="0"/>
              </a:spcBef>
              <a:spcAft>
                <a:spcPts val="0"/>
              </a:spcAft>
              <a:buClr>
                <a:schemeClr val="lt2"/>
              </a:buClr>
              <a:buSzPts val="5400"/>
              <a:buFont typeface="Palatino Linotype"/>
              <a:buNone/>
            </a:pPr>
            <a:r>
              <a:rPr lang="en"/>
              <a:t>Question.</a:t>
            </a:r>
            <a:endParaRPr/>
          </a:p>
        </p:txBody>
      </p:sp>
      <p:sp>
        <p:nvSpPr>
          <p:cNvPr id="441" name="Google Shape;441;p59"/>
          <p:cNvSpPr txBox="1">
            <a:spLocks noGrp="1"/>
          </p:cNvSpPr>
          <p:nvPr>
            <p:ph type="body" idx="1"/>
          </p:nvPr>
        </p:nvSpPr>
        <p:spPr>
          <a:xfrm>
            <a:off x="457200" y="1200150"/>
            <a:ext cx="8229600" cy="3394472"/>
          </a:xfrm>
          <a:prstGeom prst="rect">
            <a:avLst/>
          </a:prstGeom>
          <a:noFill/>
          <a:ln>
            <a:noFill/>
          </a:ln>
        </p:spPr>
        <p:txBody>
          <a:bodyPr spcFirstLastPara="1" wrap="square" lIns="91425" tIns="45700" rIns="91425" bIns="45700" anchor="t" anchorCtr="0">
            <a:normAutofit lnSpcReduction="10000"/>
          </a:bodyPr>
          <a:lstStyle/>
          <a:p>
            <a:pPr marL="342900" lvl="0" indent="-190500" algn="l" rtl="0">
              <a:spcBef>
                <a:spcPts val="0"/>
              </a:spcBef>
              <a:spcAft>
                <a:spcPts val="0"/>
              </a:spcAft>
              <a:buClr>
                <a:srgbClr val="FEFEFE"/>
              </a:buClr>
              <a:buSzPts val="2400"/>
              <a:buNone/>
            </a:pPr>
            <a:endParaRPr/>
          </a:p>
          <a:p>
            <a:pPr marL="342900" lvl="0" indent="-342900" algn="l" rtl="0">
              <a:spcBef>
                <a:spcPts val="480"/>
              </a:spcBef>
              <a:spcAft>
                <a:spcPts val="0"/>
              </a:spcAft>
              <a:buClr>
                <a:srgbClr val="FEFEFE"/>
              </a:buClr>
              <a:buSzPts val="2400"/>
              <a:buChar char="•"/>
            </a:pPr>
            <a:r>
              <a:rPr lang="en"/>
              <a:t>Suppose an error occurs in a block of ciphertext on transmission using CBC. What effect is produced on the recovered plaintext blocks? </a:t>
            </a:r>
            <a:endParaRPr/>
          </a:p>
          <a:p>
            <a:pPr marL="342900" lvl="0" indent="-342900" algn="l" rtl="0">
              <a:spcBef>
                <a:spcPts val="480"/>
              </a:spcBef>
              <a:spcAft>
                <a:spcPts val="0"/>
              </a:spcAft>
              <a:buClr>
                <a:srgbClr val="FEFEFE"/>
              </a:buClr>
              <a:buSzPts val="2400"/>
              <a:buChar char="•"/>
            </a:pPr>
            <a:r>
              <a:rPr lang="en"/>
              <a:t> </a:t>
            </a:r>
            <a:endParaRPr/>
          </a:p>
          <a:p>
            <a:pPr marL="342900" lvl="0" indent="-190500" algn="l" rtl="0">
              <a:spcBef>
                <a:spcPts val="480"/>
              </a:spcBef>
              <a:spcAft>
                <a:spcPts val="0"/>
              </a:spcAft>
              <a:buClr>
                <a:srgbClr val="FEFEFE"/>
              </a:buClr>
              <a:buSzPts val="2400"/>
              <a:buNone/>
            </a:pPr>
            <a:endParaRPr/>
          </a:p>
          <a:p>
            <a:pPr marL="342900" lvl="0" indent="-342900" algn="l" rtl="0">
              <a:spcBef>
                <a:spcPts val="480"/>
              </a:spcBef>
              <a:spcAft>
                <a:spcPts val="0"/>
              </a:spcAft>
              <a:buClr>
                <a:srgbClr val="FEFEFE"/>
              </a:buClr>
              <a:buSzPts val="2400"/>
              <a:buChar char="•"/>
            </a:pPr>
            <a:r>
              <a:rPr lang="en"/>
              <a:t>If an error occurs in transmission of ciphertext block Ci, then this error propagates to the recovered plaintext blocks Pi and Pi+1. </a:t>
            </a:r>
            <a:endParaRPr/>
          </a:p>
          <a:p>
            <a:pPr marL="0" lvl="0" indent="0" algn="l" rtl="0">
              <a:spcBef>
                <a:spcPts val="480"/>
              </a:spcBef>
              <a:spcAft>
                <a:spcPts val="0"/>
              </a:spcAft>
              <a:buClr>
                <a:srgbClr val="FEFEFE"/>
              </a:buClr>
              <a:buSzPts val="2400"/>
              <a:buNone/>
            </a:pPr>
            <a:endParaRPr/>
          </a:p>
          <a:p>
            <a:pPr marL="342900" lvl="0" indent="-190500" algn="l" rtl="0">
              <a:spcBef>
                <a:spcPts val="480"/>
              </a:spcBef>
              <a:spcAft>
                <a:spcPts val="0"/>
              </a:spcAft>
              <a:buClr>
                <a:srgbClr val="FEFEFE"/>
              </a:buClr>
              <a:buSzPts val="2400"/>
              <a:buNone/>
            </a:pP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pic>
        <p:nvPicPr>
          <p:cNvPr id="447" name="Google Shape;447;p60"/>
          <p:cNvPicPr preferRelativeResize="0"/>
          <p:nvPr/>
        </p:nvPicPr>
        <p:blipFill rotWithShape="1">
          <a:blip r:embed="rId3">
            <a:alphaModFix/>
          </a:blip>
          <a:srcRect/>
          <a:stretch/>
        </p:blipFill>
        <p:spPr>
          <a:xfrm>
            <a:off x="467544" y="195486"/>
            <a:ext cx="6184862" cy="4779212"/>
          </a:xfrm>
          <a:prstGeom prst="rect">
            <a:avLst/>
          </a:prstGeom>
          <a:solidFill>
            <a:schemeClr val="lt1"/>
          </a:solidFill>
          <a:ln>
            <a:noFill/>
          </a:ln>
        </p:spPr>
      </p:pic>
    </p:spTree>
  </p:cSld>
  <p:clrMapOvr>
    <a:masterClrMapping/>
  </p:clrMapOvr>
  <p:transition>
    <p:fade thruBlk="1"/>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61"/>
          <p:cNvSpPr txBox="1">
            <a:spLocks noGrp="1"/>
          </p:cNvSpPr>
          <p:nvPr>
            <p:ph type="title"/>
          </p:nvPr>
        </p:nvSpPr>
        <p:spPr>
          <a:xfrm>
            <a:off x="457200" y="0"/>
            <a:ext cx="8229600" cy="1005576"/>
          </a:xfrm>
          <a:prstGeom prst="rect">
            <a:avLst/>
          </a:prstGeom>
          <a:noFill/>
          <a:ln>
            <a:noFill/>
          </a:ln>
        </p:spPr>
        <p:txBody>
          <a:bodyPr spcFirstLastPara="1" wrap="square" lIns="91425" tIns="45700" rIns="91425" bIns="45700" anchor="b" anchorCtr="0">
            <a:noAutofit/>
          </a:bodyPr>
          <a:lstStyle/>
          <a:p>
            <a:pPr marL="0" lvl="0" indent="0" algn="ctr" rtl="0">
              <a:lnSpc>
                <a:spcPct val="107407"/>
              </a:lnSpc>
              <a:spcBef>
                <a:spcPts val="0"/>
              </a:spcBef>
              <a:spcAft>
                <a:spcPts val="0"/>
              </a:spcAft>
              <a:buClr>
                <a:srgbClr val="ECD1B5"/>
              </a:buClr>
              <a:buSzPts val="5400"/>
              <a:buFont typeface="Palatino Linotype"/>
              <a:buNone/>
            </a:pPr>
            <a:r>
              <a:rPr lang="en">
                <a:solidFill>
                  <a:srgbClr val="ECD1B5"/>
                </a:solidFill>
              </a:rPr>
              <a:t>Key Distribution</a:t>
            </a:r>
            <a:endParaRPr/>
          </a:p>
        </p:txBody>
      </p:sp>
      <p:sp>
        <p:nvSpPr>
          <p:cNvPr id="454" name="Google Shape;454;p61"/>
          <p:cNvSpPr txBox="1">
            <a:spLocks noGrp="1"/>
          </p:cNvSpPr>
          <p:nvPr>
            <p:ph type="body" idx="1"/>
          </p:nvPr>
        </p:nvSpPr>
        <p:spPr>
          <a:xfrm>
            <a:off x="323528" y="1167594"/>
            <a:ext cx="8610600" cy="1200150"/>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Clr>
                <a:srgbClr val="E3BB91"/>
              </a:buClr>
              <a:buSzPts val="3360"/>
              <a:buChar char="•"/>
            </a:pPr>
            <a:r>
              <a:rPr lang="en">
                <a:latin typeface="Palatino Linotype"/>
                <a:ea typeface="Palatino Linotype"/>
                <a:cs typeface="Palatino Linotype"/>
                <a:sym typeface="Palatino Linotype"/>
              </a:rPr>
              <a:t>The means of delivering a key to two parties that wish to exchange data without allowing others to see the key</a:t>
            </a:r>
            <a:endParaRPr/>
          </a:p>
          <a:p>
            <a:pPr marL="342900" lvl="0" indent="-342900" algn="l" rtl="0">
              <a:lnSpc>
                <a:spcPct val="90000"/>
              </a:lnSpc>
              <a:spcBef>
                <a:spcPts val="480"/>
              </a:spcBef>
              <a:spcAft>
                <a:spcPts val="0"/>
              </a:spcAft>
              <a:buClr>
                <a:srgbClr val="E3BB91"/>
              </a:buClr>
              <a:buSzPts val="3360"/>
              <a:buChar char="•"/>
            </a:pPr>
            <a:r>
              <a:rPr lang="en">
                <a:latin typeface="Palatino Linotype"/>
                <a:ea typeface="Palatino Linotype"/>
                <a:cs typeface="Palatino Linotype"/>
                <a:sym typeface="Palatino Linotype"/>
              </a:rPr>
              <a:t>Two parties (A and B) can achieve this by:</a:t>
            </a:r>
            <a:endParaRPr/>
          </a:p>
        </p:txBody>
      </p:sp>
      <p:grpSp>
        <p:nvGrpSpPr>
          <p:cNvPr id="455" name="Google Shape;455;p61"/>
          <p:cNvGrpSpPr/>
          <p:nvPr/>
        </p:nvGrpSpPr>
        <p:grpSpPr>
          <a:xfrm>
            <a:off x="1143000" y="2514996"/>
            <a:ext cx="6705598" cy="2437607"/>
            <a:chOff x="1" y="527"/>
            <a:chExt cx="6705598" cy="3250143"/>
          </a:xfrm>
        </p:grpSpPr>
        <p:sp>
          <p:nvSpPr>
            <p:cNvPr id="456" name="Google Shape;456;p61"/>
            <p:cNvSpPr/>
            <p:nvPr/>
          </p:nvSpPr>
          <p:spPr>
            <a:xfrm rot="5400000">
              <a:off x="-139065" y="139593"/>
              <a:ext cx="927100" cy="648969"/>
            </a:xfrm>
            <a:prstGeom prst="chevron">
              <a:avLst>
                <a:gd name="adj" fmla="val 50000"/>
              </a:avLst>
            </a:prstGeom>
            <a:gradFill>
              <a:gsLst>
                <a:gs pos="0">
                  <a:srgbClr val="A83E25"/>
                </a:gs>
                <a:gs pos="80000">
                  <a:srgbClr val="DD5232"/>
                </a:gs>
                <a:gs pos="100000">
                  <a:srgbClr val="E2512E"/>
                </a:gs>
              </a:gsLst>
              <a:lin ang="16200000" scaled="0"/>
            </a:gra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61"/>
            <p:cNvSpPr txBox="1"/>
            <p:nvPr/>
          </p:nvSpPr>
          <p:spPr>
            <a:xfrm>
              <a:off x="1" y="325013"/>
              <a:ext cx="648969" cy="278131"/>
            </a:xfrm>
            <a:prstGeom prst="rect">
              <a:avLst/>
            </a:prstGeom>
            <a:noFill/>
            <a:ln>
              <a:noFill/>
            </a:ln>
          </p:spPr>
          <p:txBody>
            <a:bodyPr spcFirstLastPara="1" wrap="square" lIns="10150" tIns="10150" rIns="10150" bIns="10150" anchor="ctr" anchorCtr="0">
              <a:noAutofit/>
            </a:bodyPr>
            <a:lstStyle/>
            <a:p>
              <a:pPr marL="0" marR="0" lvl="0" indent="0" algn="ctr" rtl="0">
                <a:lnSpc>
                  <a:spcPct val="90000"/>
                </a:lnSpc>
                <a:spcBef>
                  <a:spcPts val="0"/>
                </a:spcBef>
                <a:spcAft>
                  <a:spcPts val="0"/>
                </a:spcAft>
                <a:buClr>
                  <a:schemeClr val="lt1"/>
                </a:buClr>
                <a:buSzPts val="1600"/>
                <a:buFont typeface="Palatino Linotype"/>
                <a:buNone/>
              </a:pPr>
              <a:r>
                <a:rPr lang="en" sz="1600" b="1" i="0">
                  <a:solidFill>
                    <a:schemeClr val="lt1"/>
                  </a:solidFill>
                  <a:latin typeface="Palatino Linotype"/>
                  <a:ea typeface="Palatino Linotype"/>
                  <a:cs typeface="Palatino Linotype"/>
                  <a:sym typeface="Palatino Linotype"/>
                </a:rPr>
                <a:t>1</a:t>
              </a:r>
              <a:endParaRPr sz="1600" b="1" i="0">
                <a:solidFill>
                  <a:schemeClr val="lt1"/>
                </a:solidFill>
                <a:latin typeface="Palatino Linotype"/>
                <a:ea typeface="Palatino Linotype"/>
                <a:cs typeface="Palatino Linotype"/>
                <a:sym typeface="Palatino Linotype"/>
              </a:endParaRPr>
            </a:p>
          </p:txBody>
        </p:sp>
        <p:sp>
          <p:nvSpPr>
            <p:cNvPr id="458" name="Google Shape;458;p61"/>
            <p:cNvSpPr/>
            <p:nvPr/>
          </p:nvSpPr>
          <p:spPr>
            <a:xfrm rot="5400000">
              <a:off x="3375977" y="-2726478"/>
              <a:ext cx="602614" cy="6056630"/>
            </a:xfrm>
            <a:prstGeom prst="round2SameRect">
              <a:avLst>
                <a:gd name="adj1" fmla="val 16667"/>
                <a:gd name="adj2" fmla="val 0"/>
              </a:avLst>
            </a:prstGeom>
            <a:solidFill>
              <a:schemeClr val="lt1">
                <a:alpha val="89803"/>
              </a:schemeClr>
            </a:solidFill>
            <a:ln w="9525" cap="flat" cmpd="sng">
              <a:solidFill>
                <a:schemeClr val="accent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61"/>
            <p:cNvSpPr txBox="1"/>
            <p:nvPr/>
          </p:nvSpPr>
          <p:spPr>
            <a:xfrm>
              <a:off x="648970" y="29946"/>
              <a:ext cx="6027213" cy="543780"/>
            </a:xfrm>
            <a:prstGeom prst="rect">
              <a:avLst/>
            </a:prstGeom>
            <a:noFill/>
            <a:ln>
              <a:noFill/>
            </a:ln>
          </p:spPr>
          <p:txBody>
            <a:bodyPr spcFirstLastPara="1" wrap="square" lIns="106675" tIns="9525" rIns="9525" bIns="9525" anchor="ctr" anchorCtr="0">
              <a:noAutofit/>
            </a:bodyPr>
            <a:lstStyle/>
            <a:p>
              <a:pPr marL="914400" lvl="1" indent="-298450" algn="l" rtl="0">
                <a:spcBef>
                  <a:spcPts val="0"/>
                </a:spcBef>
                <a:spcAft>
                  <a:spcPts val="0"/>
                </a:spcAft>
                <a:buSzPts val="1100"/>
                <a:buChar char="•"/>
              </a:pPr>
              <a:r>
                <a:rPr lang="en" sz="1100"/>
                <a:t>A key could be selected by A and physically delivered to B</a:t>
              </a:r>
              <a:endParaRPr sz="1100"/>
            </a:p>
          </p:txBody>
        </p:sp>
        <p:sp>
          <p:nvSpPr>
            <p:cNvPr id="460" name="Google Shape;460;p61"/>
            <p:cNvSpPr/>
            <p:nvPr/>
          </p:nvSpPr>
          <p:spPr>
            <a:xfrm rot="5400000">
              <a:off x="-139065" y="913941"/>
              <a:ext cx="927100" cy="648969"/>
            </a:xfrm>
            <a:prstGeom prst="chevron">
              <a:avLst>
                <a:gd name="adj" fmla="val 50000"/>
              </a:avLst>
            </a:prstGeom>
            <a:gradFill>
              <a:gsLst>
                <a:gs pos="0">
                  <a:srgbClr val="A83E25"/>
                </a:gs>
                <a:gs pos="80000">
                  <a:srgbClr val="DD5232"/>
                </a:gs>
                <a:gs pos="100000">
                  <a:srgbClr val="E2512E"/>
                </a:gs>
              </a:gsLst>
              <a:lin ang="16200000" scaled="0"/>
            </a:gra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61"/>
            <p:cNvSpPr txBox="1"/>
            <p:nvPr/>
          </p:nvSpPr>
          <p:spPr>
            <a:xfrm>
              <a:off x="1" y="1099361"/>
              <a:ext cx="648969" cy="278131"/>
            </a:xfrm>
            <a:prstGeom prst="rect">
              <a:avLst/>
            </a:prstGeom>
            <a:noFill/>
            <a:ln>
              <a:noFill/>
            </a:ln>
          </p:spPr>
          <p:txBody>
            <a:bodyPr spcFirstLastPara="1" wrap="square" lIns="10150" tIns="10150" rIns="10150" bIns="10150" anchor="ctr" anchorCtr="0">
              <a:noAutofit/>
            </a:bodyPr>
            <a:lstStyle/>
            <a:p>
              <a:pPr marL="0" marR="0" lvl="0" indent="0" algn="ctr" rtl="0">
                <a:lnSpc>
                  <a:spcPct val="90000"/>
                </a:lnSpc>
                <a:spcBef>
                  <a:spcPts val="0"/>
                </a:spcBef>
                <a:spcAft>
                  <a:spcPts val="0"/>
                </a:spcAft>
                <a:buClr>
                  <a:schemeClr val="lt1"/>
                </a:buClr>
                <a:buSzPts val="1600"/>
                <a:buFont typeface="Palatino Linotype"/>
                <a:buNone/>
              </a:pPr>
              <a:r>
                <a:rPr lang="en" sz="1600" b="1" i="0">
                  <a:solidFill>
                    <a:schemeClr val="lt1"/>
                  </a:solidFill>
                  <a:latin typeface="Palatino Linotype"/>
                  <a:ea typeface="Palatino Linotype"/>
                  <a:cs typeface="Palatino Linotype"/>
                  <a:sym typeface="Palatino Linotype"/>
                </a:rPr>
                <a:t>2</a:t>
              </a:r>
              <a:endParaRPr sz="1600" b="1" i="0">
                <a:solidFill>
                  <a:schemeClr val="lt1"/>
                </a:solidFill>
                <a:latin typeface="Palatino Linotype"/>
                <a:ea typeface="Palatino Linotype"/>
                <a:cs typeface="Palatino Linotype"/>
                <a:sym typeface="Palatino Linotype"/>
              </a:endParaRPr>
            </a:p>
          </p:txBody>
        </p:sp>
        <p:sp>
          <p:nvSpPr>
            <p:cNvPr id="462" name="Google Shape;462;p61"/>
            <p:cNvSpPr/>
            <p:nvPr/>
          </p:nvSpPr>
          <p:spPr>
            <a:xfrm rot="5400000">
              <a:off x="3375977" y="-1952131"/>
              <a:ext cx="602614" cy="6056630"/>
            </a:xfrm>
            <a:prstGeom prst="round2SameRect">
              <a:avLst>
                <a:gd name="adj1" fmla="val 16667"/>
                <a:gd name="adj2" fmla="val 0"/>
              </a:avLst>
            </a:prstGeom>
            <a:solidFill>
              <a:schemeClr val="lt1">
                <a:alpha val="89803"/>
              </a:schemeClr>
            </a:solidFill>
            <a:ln w="9525" cap="flat" cmpd="sng">
              <a:solidFill>
                <a:schemeClr val="accent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61"/>
            <p:cNvSpPr txBox="1"/>
            <p:nvPr/>
          </p:nvSpPr>
          <p:spPr>
            <a:xfrm>
              <a:off x="648970" y="804293"/>
              <a:ext cx="6027213" cy="543780"/>
            </a:xfrm>
            <a:prstGeom prst="rect">
              <a:avLst/>
            </a:prstGeom>
            <a:noFill/>
            <a:ln>
              <a:noFill/>
            </a:ln>
          </p:spPr>
          <p:txBody>
            <a:bodyPr spcFirstLastPara="1" wrap="square" lIns="106675" tIns="9525" rIns="9525" bIns="9525" anchor="ctr" anchorCtr="0">
              <a:noAutofit/>
            </a:bodyPr>
            <a:lstStyle/>
            <a:p>
              <a:pPr marL="914400" lvl="1" indent="-298450" algn="l" rtl="0">
                <a:spcBef>
                  <a:spcPts val="0"/>
                </a:spcBef>
                <a:spcAft>
                  <a:spcPts val="0"/>
                </a:spcAft>
                <a:buSzPts val="1100"/>
                <a:buChar char="•"/>
              </a:pPr>
              <a:r>
                <a:rPr lang="en" sz="1100"/>
                <a:t>A third party could select the key and physically deliver it to A and B</a:t>
              </a:r>
              <a:endParaRPr sz="1100"/>
            </a:p>
          </p:txBody>
        </p:sp>
        <p:sp>
          <p:nvSpPr>
            <p:cNvPr id="464" name="Google Shape;464;p61"/>
            <p:cNvSpPr/>
            <p:nvPr/>
          </p:nvSpPr>
          <p:spPr>
            <a:xfrm rot="5400000">
              <a:off x="-139065" y="1688288"/>
              <a:ext cx="927100" cy="648969"/>
            </a:xfrm>
            <a:prstGeom prst="chevron">
              <a:avLst>
                <a:gd name="adj" fmla="val 50000"/>
              </a:avLst>
            </a:prstGeom>
            <a:gradFill>
              <a:gsLst>
                <a:gs pos="0">
                  <a:srgbClr val="A83E25"/>
                </a:gs>
                <a:gs pos="80000">
                  <a:srgbClr val="DD5232"/>
                </a:gs>
                <a:gs pos="100000">
                  <a:srgbClr val="E2512E"/>
                </a:gs>
              </a:gsLst>
              <a:lin ang="16200000" scaled="0"/>
            </a:gra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61"/>
            <p:cNvSpPr txBox="1"/>
            <p:nvPr/>
          </p:nvSpPr>
          <p:spPr>
            <a:xfrm>
              <a:off x="1" y="1873708"/>
              <a:ext cx="648969" cy="278131"/>
            </a:xfrm>
            <a:prstGeom prst="rect">
              <a:avLst/>
            </a:prstGeom>
            <a:noFill/>
            <a:ln>
              <a:noFill/>
            </a:ln>
          </p:spPr>
          <p:txBody>
            <a:bodyPr spcFirstLastPara="1" wrap="square" lIns="10150" tIns="10150" rIns="10150" bIns="10150" anchor="ctr" anchorCtr="0">
              <a:noAutofit/>
            </a:bodyPr>
            <a:lstStyle/>
            <a:p>
              <a:pPr marL="0" marR="0" lvl="0" indent="0" algn="ctr" rtl="0">
                <a:lnSpc>
                  <a:spcPct val="90000"/>
                </a:lnSpc>
                <a:spcBef>
                  <a:spcPts val="0"/>
                </a:spcBef>
                <a:spcAft>
                  <a:spcPts val="0"/>
                </a:spcAft>
                <a:buClr>
                  <a:schemeClr val="lt1"/>
                </a:buClr>
                <a:buSzPts val="1600"/>
                <a:buFont typeface="Palatino Linotype"/>
                <a:buNone/>
              </a:pPr>
              <a:r>
                <a:rPr lang="en" sz="1600" b="1" i="0">
                  <a:solidFill>
                    <a:schemeClr val="lt1"/>
                  </a:solidFill>
                  <a:latin typeface="Palatino Linotype"/>
                  <a:ea typeface="Palatino Linotype"/>
                  <a:cs typeface="Palatino Linotype"/>
                  <a:sym typeface="Palatino Linotype"/>
                </a:rPr>
                <a:t>3</a:t>
              </a:r>
              <a:endParaRPr sz="1600" b="1" i="0">
                <a:solidFill>
                  <a:schemeClr val="lt1"/>
                </a:solidFill>
                <a:latin typeface="Palatino Linotype"/>
                <a:ea typeface="Palatino Linotype"/>
                <a:cs typeface="Palatino Linotype"/>
                <a:sym typeface="Palatino Linotype"/>
              </a:endParaRPr>
            </a:p>
          </p:txBody>
        </p:sp>
        <p:sp>
          <p:nvSpPr>
            <p:cNvPr id="466" name="Google Shape;466;p61"/>
            <p:cNvSpPr/>
            <p:nvPr/>
          </p:nvSpPr>
          <p:spPr>
            <a:xfrm rot="5400000">
              <a:off x="3375977" y="-1177783"/>
              <a:ext cx="602614" cy="6056630"/>
            </a:xfrm>
            <a:prstGeom prst="round2SameRect">
              <a:avLst>
                <a:gd name="adj1" fmla="val 16667"/>
                <a:gd name="adj2" fmla="val 0"/>
              </a:avLst>
            </a:prstGeom>
            <a:solidFill>
              <a:schemeClr val="lt1">
                <a:alpha val="89803"/>
              </a:schemeClr>
            </a:solidFill>
            <a:ln w="9525" cap="flat" cmpd="sng">
              <a:solidFill>
                <a:schemeClr val="accent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61"/>
            <p:cNvSpPr txBox="1"/>
            <p:nvPr/>
          </p:nvSpPr>
          <p:spPr>
            <a:xfrm>
              <a:off x="648970" y="1578641"/>
              <a:ext cx="6027213" cy="543780"/>
            </a:xfrm>
            <a:prstGeom prst="rect">
              <a:avLst/>
            </a:prstGeom>
            <a:noFill/>
            <a:ln>
              <a:noFill/>
            </a:ln>
          </p:spPr>
          <p:txBody>
            <a:bodyPr spcFirstLastPara="1" wrap="square" lIns="106675" tIns="9525" rIns="9525" bIns="9525" anchor="ctr" anchorCtr="0">
              <a:noAutofit/>
            </a:bodyPr>
            <a:lstStyle/>
            <a:p>
              <a:pPr marL="914400" lvl="1" indent="-298450" algn="l" rtl="0">
                <a:spcBef>
                  <a:spcPts val="0"/>
                </a:spcBef>
                <a:spcAft>
                  <a:spcPts val="0"/>
                </a:spcAft>
                <a:buSzPts val="1100"/>
                <a:buChar char="•"/>
              </a:pPr>
              <a:r>
                <a:rPr lang="en" sz="1100"/>
                <a:t>If A and B have previously and recently used a key, one party could transmit the new key to the other, encrypted using the old key</a:t>
              </a:r>
              <a:endParaRPr sz="1100"/>
            </a:p>
          </p:txBody>
        </p:sp>
        <p:sp>
          <p:nvSpPr>
            <p:cNvPr id="468" name="Google Shape;468;p61"/>
            <p:cNvSpPr/>
            <p:nvPr/>
          </p:nvSpPr>
          <p:spPr>
            <a:xfrm rot="5400000">
              <a:off x="-139065" y="2462636"/>
              <a:ext cx="927100" cy="648969"/>
            </a:xfrm>
            <a:prstGeom prst="chevron">
              <a:avLst>
                <a:gd name="adj" fmla="val 50000"/>
              </a:avLst>
            </a:prstGeom>
            <a:gradFill>
              <a:gsLst>
                <a:gs pos="0">
                  <a:srgbClr val="A83E25"/>
                </a:gs>
                <a:gs pos="80000">
                  <a:srgbClr val="DD5232"/>
                </a:gs>
                <a:gs pos="100000">
                  <a:srgbClr val="E2512E"/>
                </a:gs>
              </a:gsLst>
              <a:lin ang="16200000" scaled="0"/>
            </a:gra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61"/>
            <p:cNvSpPr txBox="1"/>
            <p:nvPr/>
          </p:nvSpPr>
          <p:spPr>
            <a:xfrm>
              <a:off x="1" y="2648056"/>
              <a:ext cx="648969" cy="278131"/>
            </a:xfrm>
            <a:prstGeom prst="rect">
              <a:avLst/>
            </a:prstGeom>
            <a:noFill/>
            <a:ln>
              <a:noFill/>
            </a:ln>
          </p:spPr>
          <p:txBody>
            <a:bodyPr spcFirstLastPara="1" wrap="square" lIns="10150" tIns="10150" rIns="10150" bIns="10150" anchor="ctr" anchorCtr="0">
              <a:noAutofit/>
            </a:bodyPr>
            <a:lstStyle/>
            <a:p>
              <a:pPr marL="0" marR="0" lvl="0" indent="0" algn="ctr" rtl="0">
                <a:lnSpc>
                  <a:spcPct val="90000"/>
                </a:lnSpc>
                <a:spcBef>
                  <a:spcPts val="0"/>
                </a:spcBef>
                <a:spcAft>
                  <a:spcPts val="0"/>
                </a:spcAft>
                <a:buClr>
                  <a:schemeClr val="lt1"/>
                </a:buClr>
                <a:buSzPts val="1600"/>
                <a:buFont typeface="Palatino Linotype"/>
                <a:buNone/>
              </a:pPr>
              <a:r>
                <a:rPr lang="en" sz="1600" b="1" i="0">
                  <a:solidFill>
                    <a:schemeClr val="lt1"/>
                  </a:solidFill>
                  <a:latin typeface="Palatino Linotype"/>
                  <a:ea typeface="Palatino Linotype"/>
                  <a:cs typeface="Palatino Linotype"/>
                  <a:sym typeface="Palatino Linotype"/>
                </a:rPr>
                <a:t>4</a:t>
              </a:r>
              <a:endParaRPr/>
            </a:p>
          </p:txBody>
        </p:sp>
        <p:sp>
          <p:nvSpPr>
            <p:cNvPr id="470" name="Google Shape;470;p61"/>
            <p:cNvSpPr/>
            <p:nvPr/>
          </p:nvSpPr>
          <p:spPr>
            <a:xfrm rot="5400000">
              <a:off x="3375977" y="-403436"/>
              <a:ext cx="602614" cy="6056630"/>
            </a:xfrm>
            <a:prstGeom prst="round2SameRect">
              <a:avLst>
                <a:gd name="adj1" fmla="val 16667"/>
                <a:gd name="adj2" fmla="val 0"/>
              </a:avLst>
            </a:prstGeom>
            <a:solidFill>
              <a:schemeClr val="lt1">
                <a:alpha val="89803"/>
              </a:schemeClr>
            </a:solidFill>
            <a:ln w="9525" cap="flat" cmpd="sng">
              <a:solidFill>
                <a:schemeClr val="accent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61"/>
            <p:cNvSpPr txBox="1"/>
            <p:nvPr/>
          </p:nvSpPr>
          <p:spPr>
            <a:xfrm>
              <a:off x="648970" y="2352988"/>
              <a:ext cx="6027213" cy="543780"/>
            </a:xfrm>
            <a:prstGeom prst="rect">
              <a:avLst/>
            </a:prstGeom>
            <a:noFill/>
            <a:ln>
              <a:noFill/>
            </a:ln>
          </p:spPr>
          <p:txBody>
            <a:bodyPr spcFirstLastPara="1" wrap="square" lIns="106675" tIns="9525" rIns="9525" bIns="9525" anchor="ctr" anchorCtr="0">
              <a:noAutofit/>
            </a:bodyPr>
            <a:lstStyle/>
            <a:p>
              <a:pPr marL="914400" lvl="1" indent="-298450" algn="l" rtl="0">
                <a:spcBef>
                  <a:spcPts val="0"/>
                </a:spcBef>
                <a:spcAft>
                  <a:spcPts val="0"/>
                </a:spcAft>
                <a:buSzPts val="1100"/>
                <a:buChar char="•"/>
              </a:pPr>
              <a:r>
                <a:rPr lang="en" sz="1100"/>
                <a:t>If A and B each have an encrypted connection to a third party C, C could deliver a key on the encrypted links to A and B</a:t>
              </a:r>
              <a:endParaRPr sz="1100"/>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pic>
        <p:nvPicPr>
          <p:cNvPr id="477" name="Google Shape;477;p62" descr="f10.pdf"/>
          <p:cNvPicPr preferRelativeResize="0"/>
          <p:nvPr/>
        </p:nvPicPr>
        <p:blipFill rotWithShape="1">
          <a:blip r:embed="rId3">
            <a:alphaModFix/>
          </a:blip>
          <a:srcRect l="4647" t="6718" r="2784" b="8233"/>
          <a:stretch/>
        </p:blipFill>
        <p:spPr>
          <a:xfrm>
            <a:off x="179512" y="249492"/>
            <a:ext cx="6618101" cy="4698521"/>
          </a:xfrm>
          <a:prstGeom prst="rect">
            <a:avLst/>
          </a:prstGeom>
          <a:solidFill>
            <a:schemeClr val="lt1"/>
          </a:solidFill>
          <a:ln>
            <a:noFill/>
          </a:ln>
        </p:spPr>
      </p:pic>
    </p:spTree>
  </p:cSld>
  <p:clrMapOvr>
    <a:masterClrMapping/>
  </p:clrMapOvr>
  <p:transition>
    <p:fade thruBlk="1"/>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63"/>
          <p:cNvSpPr txBox="1">
            <a:spLocks noGrp="1"/>
          </p:cNvSpPr>
          <p:nvPr>
            <p:ph type="title"/>
          </p:nvPr>
        </p:nvSpPr>
        <p:spPr>
          <a:xfrm>
            <a:off x="323528" y="195486"/>
            <a:ext cx="8229600" cy="637800"/>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107407"/>
              </a:lnSpc>
              <a:spcBef>
                <a:spcPts val="0"/>
              </a:spcBef>
              <a:spcAft>
                <a:spcPts val="0"/>
              </a:spcAft>
              <a:buClr>
                <a:schemeClr val="accent1"/>
              </a:buClr>
              <a:buSzPct val="200000"/>
              <a:buFont typeface="Palatino Linotype"/>
              <a:buNone/>
            </a:pPr>
            <a:br>
              <a:rPr lang="en">
                <a:solidFill>
                  <a:schemeClr val="accent1"/>
                </a:solidFill>
              </a:rPr>
            </a:br>
            <a:r>
              <a:rPr lang="en" sz="5300">
                <a:solidFill>
                  <a:schemeClr val="lt1"/>
                </a:solidFill>
              </a:rPr>
              <a:t>Table 2.2</a:t>
            </a:r>
            <a:endParaRPr sz="2700">
              <a:solidFill>
                <a:schemeClr val="lt1"/>
              </a:solidFill>
            </a:endParaRPr>
          </a:p>
        </p:txBody>
      </p:sp>
      <p:sp>
        <p:nvSpPr>
          <p:cNvPr id="484" name="Google Shape;484;p63"/>
          <p:cNvSpPr txBox="1"/>
          <p:nvPr/>
        </p:nvSpPr>
        <p:spPr>
          <a:xfrm>
            <a:off x="0" y="4229100"/>
            <a:ext cx="9144000" cy="5232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 sz="2800" b="0" i="0" u="none" strike="noStrike" cap="none">
                <a:solidFill>
                  <a:schemeClr val="lt1"/>
                </a:solidFill>
                <a:latin typeface="Palatino Linotype"/>
                <a:ea typeface="Palatino Linotype"/>
                <a:cs typeface="Palatino Linotype"/>
                <a:sym typeface="Palatino Linotype"/>
              </a:rPr>
              <a:t>Average Time Required for Exhaustive Key Search </a:t>
            </a:r>
            <a:endParaRPr sz="2800" b="1" i="0" u="none" strike="noStrike" cap="none">
              <a:solidFill>
                <a:schemeClr val="accent1"/>
              </a:solidFill>
              <a:latin typeface="Palatino Linotype"/>
              <a:ea typeface="Palatino Linotype"/>
              <a:cs typeface="Palatino Linotype"/>
              <a:sym typeface="Palatino Linotype"/>
            </a:endParaRPr>
          </a:p>
        </p:txBody>
      </p:sp>
      <p:pic>
        <p:nvPicPr>
          <p:cNvPr id="485" name="Google Shape;485;p63"/>
          <p:cNvPicPr preferRelativeResize="0"/>
          <p:nvPr/>
        </p:nvPicPr>
        <p:blipFill rotWithShape="1">
          <a:blip r:embed="rId3">
            <a:alphaModFix/>
          </a:blip>
          <a:srcRect/>
          <a:stretch/>
        </p:blipFill>
        <p:spPr>
          <a:xfrm>
            <a:off x="179511" y="1005577"/>
            <a:ext cx="6609061" cy="3118262"/>
          </a:xfrm>
          <a:prstGeom prst="rect">
            <a:avLst/>
          </a:prstGeom>
          <a:noFill/>
          <a:ln>
            <a:noFill/>
          </a:ln>
        </p:spPr>
      </p:pic>
    </p:spTree>
  </p:cSld>
  <p:clrMapOvr>
    <a:masterClrMapping/>
  </p:clrMapOvr>
  <p:transition spd="slow">
    <p:fade thruBlk="1"/>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64"/>
          <p:cNvSpPr txBox="1">
            <a:spLocks noGrp="1"/>
          </p:cNvSpPr>
          <p:nvPr>
            <p:ph type="title"/>
          </p:nvPr>
        </p:nvSpPr>
        <p:spPr>
          <a:xfrm>
            <a:off x="539552" y="-128550"/>
            <a:ext cx="8229600" cy="12003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ECD1B5"/>
              </a:buClr>
              <a:buSzPts val="5400"/>
              <a:buFont typeface="Palatino Linotype"/>
              <a:buNone/>
            </a:pPr>
            <a:r>
              <a:rPr lang="en"/>
              <a:t>Message Authentication</a:t>
            </a:r>
            <a:endParaRPr/>
          </a:p>
        </p:txBody>
      </p:sp>
      <p:grpSp>
        <p:nvGrpSpPr>
          <p:cNvPr id="492" name="Google Shape;492;p64"/>
          <p:cNvGrpSpPr/>
          <p:nvPr/>
        </p:nvGrpSpPr>
        <p:grpSpPr>
          <a:xfrm>
            <a:off x="533400" y="1543050"/>
            <a:ext cx="7848749" cy="3257550"/>
            <a:chOff x="0" y="0"/>
            <a:chExt cx="7848749" cy="4343400"/>
          </a:xfrm>
        </p:grpSpPr>
        <p:sp>
          <p:nvSpPr>
            <p:cNvPr id="493" name="Google Shape;493;p64"/>
            <p:cNvSpPr/>
            <p:nvPr/>
          </p:nvSpPr>
          <p:spPr>
            <a:xfrm>
              <a:off x="0" y="0"/>
              <a:ext cx="4343400" cy="4343400"/>
            </a:xfrm>
            <a:prstGeom prst="pie">
              <a:avLst>
                <a:gd name="adj1" fmla="val 5400000"/>
                <a:gd name="adj2" fmla="val 16200000"/>
              </a:avLst>
            </a:prstGeom>
            <a:solidFill>
              <a:schemeClr val="accent1"/>
            </a:solidFill>
            <a:ln>
              <a:noFill/>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64"/>
            <p:cNvSpPr/>
            <p:nvPr/>
          </p:nvSpPr>
          <p:spPr>
            <a:xfrm>
              <a:off x="2171700" y="0"/>
              <a:ext cx="5676900" cy="4343400"/>
            </a:xfrm>
            <a:prstGeom prst="rect">
              <a:avLst/>
            </a:prstGeom>
            <a:solidFill>
              <a:schemeClr val="lt1">
                <a:alpha val="89800"/>
              </a:schemeClr>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64"/>
            <p:cNvSpPr txBox="1"/>
            <p:nvPr/>
          </p:nvSpPr>
          <p:spPr>
            <a:xfrm>
              <a:off x="2171700" y="0"/>
              <a:ext cx="2838600" cy="1302900"/>
            </a:xfrm>
            <a:prstGeom prst="rect">
              <a:avLst/>
            </a:prstGeom>
            <a:noFill/>
            <a:ln>
              <a:noFill/>
            </a:ln>
          </p:spPr>
          <p:txBody>
            <a:bodyPr spcFirstLastPara="1" wrap="square" lIns="95250" tIns="95250" rIns="95250" bIns="95250" anchor="ctr" anchorCtr="0">
              <a:noAutofit/>
            </a:bodyPr>
            <a:lstStyle/>
            <a:p>
              <a:pPr marL="0" lvl="0" indent="0" algn="l" rtl="0">
                <a:spcBef>
                  <a:spcPts val="0"/>
                </a:spcBef>
                <a:spcAft>
                  <a:spcPts val="0"/>
                </a:spcAft>
                <a:buNone/>
              </a:pPr>
              <a:r>
                <a:rPr lang="en"/>
                <a:t>Protects against active attacks</a:t>
              </a:r>
              <a:endParaRPr/>
            </a:p>
          </p:txBody>
        </p:sp>
        <p:sp>
          <p:nvSpPr>
            <p:cNvPr id="496" name="Google Shape;496;p64"/>
            <p:cNvSpPr/>
            <p:nvPr/>
          </p:nvSpPr>
          <p:spPr>
            <a:xfrm>
              <a:off x="760096" y="1303022"/>
              <a:ext cx="2823300" cy="2823300"/>
            </a:xfrm>
            <a:prstGeom prst="pie">
              <a:avLst>
                <a:gd name="adj1" fmla="val 5400000"/>
                <a:gd name="adj2" fmla="val 16200000"/>
              </a:avLst>
            </a:prstGeom>
            <a:solidFill>
              <a:schemeClr val="accent2"/>
            </a:solidFill>
            <a:ln>
              <a:noFill/>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64"/>
            <p:cNvSpPr/>
            <p:nvPr/>
          </p:nvSpPr>
          <p:spPr>
            <a:xfrm>
              <a:off x="2171700" y="1303022"/>
              <a:ext cx="5676900" cy="2823300"/>
            </a:xfrm>
            <a:prstGeom prst="rect">
              <a:avLst/>
            </a:prstGeom>
            <a:solidFill>
              <a:schemeClr val="lt1">
                <a:alpha val="89800"/>
              </a:schemeClr>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64"/>
            <p:cNvSpPr txBox="1"/>
            <p:nvPr/>
          </p:nvSpPr>
          <p:spPr>
            <a:xfrm>
              <a:off x="2171700" y="1303022"/>
              <a:ext cx="2838600" cy="1302900"/>
            </a:xfrm>
            <a:prstGeom prst="rect">
              <a:avLst/>
            </a:prstGeom>
            <a:noFill/>
            <a:ln>
              <a:noFill/>
            </a:ln>
          </p:spPr>
          <p:txBody>
            <a:bodyPr spcFirstLastPara="1" wrap="square" lIns="95250" tIns="95250" rIns="95250" bIns="95250" anchor="ctr" anchorCtr="0">
              <a:noAutofit/>
            </a:bodyPr>
            <a:lstStyle/>
            <a:p>
              <a:pPr marL="0" lvl="0" indent="0" algn="l" rtl="0">
                <a:spcBef>
                  <a:spcPts val="0"/>
                </a:spcBef>
                <a:spcAft>
                  <a:spcPts val="0"/>
                </a:spcAft>
                <a:buNone/>
              </a:pPr>
              <a:r>
                <a:rPr lang="en"/>
                <a:t>Verifies received message is authentic</a:t>
              </a:r>
              <a:endParaRPr/>
            </a:p>
          </p:txBody>
        </p:sp>
        <p:sp>
          <p:nvSpPr>
            <p:cNvPr id="499" name="Google Shape;499;p64"/>
            <p:cNvSpPr/>
            <p:nvPr/>
          </p:nvSpPr>
          <p:spPr>
            <a:xfrm>
              <a:off x="1520190" y="2606041"/>
              <a:ext cx="1302900" cy="1302900"/>
            </a:xfrm>
            <a:prstGeom prst="pie">
              <a:avLst>
                <a:gd name="adj1" fmla="val 5400000"/>
                <a:gd name="adj2" fmla="val 16200000"/>
              </a:avLst>
            </a:prstGeom>
            <a:solidFill>
              <a:schemeClr val="accent1"/>
            </a:solidFill>
            <a:ln>
              <a:noFill/>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64"/>
            <p:cNvSpPr/>
            <p:nvPr/>
          </p:nvSpPr>
          <p:spPr>
            <a:xfrm>
              <a:off x="2171700" y="2606041"/>
              <a:ext cx="5676900" cy="1302900"/>
            </a:xfrm>
            <a:prstGeom prst="rect">
              <a:avLst/>
            </a:prstGeom>
            <a:solidFill>
              <a:schemeClr val="lt1">
                <a:alpha val="89800"/>
              </a:schemeClr>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64"/>
            <p:cNvSpPr txBox="1"/>
            <p:nvPr/>
          </p:nvSpPr>
          <p:spPr>
            <a:xfrm>
              <a:off x="2171700" y="2606041"/>
              <a:ext cx="2838600" cy="1302900"/>
            </a:xfrm>
            <a:prstGeom prst="rect">
              <a:avLst/>
            </a:prstGeom>
            <a:noFill/>
            <a:ln>
              <a:noFill/>
            </a:ln>
          </p:spPr>
          <p:txBody>
            <a:bodyPr spcFirstLastPara="1" wrap="square" lIns="95250" tIns="95250" rIns="95250" bIns="95250" anchor="ctr" anchorCtr="0">
              <a:noAutofit/>
            </a:bodyPr>
            <a:lstStyle/>
            <a:p>
              <a:pPr marL="0" lvl="0" indent="0" algn="l" rtl="0">
                <a:spcBef>
                  <a:spcPts val="0"/>
                </a:spcBef>
                <a:spcAft>
                  <a:spcPts val="0"/>
                </a:spcAft>
                <a:buNone/>
              </a:pPr>
              <a:r>
                <a:rPr lang="en"/>
                <a:t>Can use conventional encryption</a:t>
              </a:r>
              <a:endParaRPr/>
            </a:p>
          </p:txBody>
        </p:sp>
        <p:sp>
          <p:nvSpPr>
            <p:cNvPr id="502" name="Google Shape;502;p64"/>
            <p:cNvSpPr/>
            <p:nvPr/>
          </p:nvSpPr>
          <p:spPr>
            <a:xfrm>
              <a:off x="5010149" y="1303022"/>
              <a:ext cx="2838600" cy="1302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64"/>
            <p:cNvSpPr txBox="1"/>
            <p:nvPr/>
          </p:nvSpPr>
          <p:spPr>
            <a:xfrm>
              <a:off x="5010149" y="1303022"/>
              <a:ext cx="2838600" cy="1302900"/>
            </a:xfrm>
            <a:prstGeom prst="rect">
              <a:avLst/>
            </a:prstGeom>
            <a:noFill/>
            <a:ln>
              <a:noFill/>
            </a:ln>
          </p:spPr>
          <p:txBody>
            <a:bodyPr spcFirstLastPara="1" wrap="square" lIns="57150" tIns="57150" rIns="57150" bIns="57150" anchor="ctr" anchorCtr="0">
              <a:noAutofit/>
            </a:bodyPr>
            <a:lstStyle/>
            <a:p>
              <a:pPr marL="914400" lvl="1" indent="-317500" algn="l" rtl="0">
                <a:spcBef>
                  <a:spcPts val="0"/>
                </a:spcBef>
                <a:spcAft>
                  <a:spcPts val="0"/>
                </a:spcAft>
                <a:buSzPts val="1400"/>
                <a:buChar char="•"/>
              </a:pPr>
              <a:r>
                <a:rPr lang="en"/>
                <a:t>Contents have not been altered</a:t>
              </a:r>
              <a:endParaRPr/>
            </a:p>
            <a:p>
              <a:pPr marL="914400" lvl="1" indent="-317500" algn="l" rtl="0">
                <a:spcBef>
                  <a:spcPts val="0"/>
                </a:spcBef>
                <a:spcAft>
                  <a:spcPts val="0"/>
                </a:spcAft>
                <a:buSzPts val="1400"/>
                <a:buChar char="•"/>
              </a:pPr>
              <a:r>
                <a:rPr lang="en"/>
                <a:t>From authentic source</a:t>
              </a:r>
              <a:endParaRPr/>
            </a:p>
            <a:p>
              <a:pPr marL="914400" lvl="1" indent="-317500" algn="l" rtl="0">
                <a:spcBef>
                  <a:spcPts val="0"/>
                </a:spcBef>
                <a:spcAft>
                  <a:spcPts val="0"/>
                </a:spcAft>
                <a:buSzPts val="1400"/>
                <a:buChar char="•"/>
              </a:pPr>
              <a:r>
                <a:rPr lang="en"/>
                <a:t>Timely and in correct sequence</a:t>
              </a:r>
              <a:endParaRPr/>
            </a:p>
          </p:txBody>
        </p:sp>
        <p:sp>
          <p:nvSpPr>
            <p:cNvPr id="504" name="Google Shape;504;p64"/>
            <p:cNvSpPr/>
            <p:nvPr/>
          </p:nvSpPr>
          <p:spPr>
            <a:xfrm>
              <a:off x="5010149" y="2606041"/>
              <a:ext cx="2838600" cy="1302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64"/>
            <p:cNvSpPr txBox="1"/>
            <p:nvPr/>
          </p:nvSpPr>
          <p:spPr>
            <a:xfrm>
              <a:off x="5010149" y="2606041"/>
              <a:ext cx="2838600" cy="1302900"/>
            </a:xfrm>
            <a:prstGeom prst="rect">
              <a:avLst/>
            </a:prstGeom>
            <a:noFill/>
            <a:ln>
              <a:noFill/>
            </a:ln>
          </p:spPr>
          <p:txBody>
            <a:bodyPr spcFirstLastPara="1" wrap="square" lIns="57150" tIns="57150" rIns="57150" bIns="57150" anchor="ctr" anchorCtr="0">
              <a:noAutofit/>
            </a:bodyPr>
            <a:lstStyle/>
            <a:p>
              <a:pPr marL="914400" lvl="1" indent="-317500" algn="l" rtl="0">
                <a:spcBef>
                  <a:spcPts val="0"/>
                </a:spcBef>
                <a:spcAft>
                  <a:spcPts val="0"/>
                </a:spcAft>
                <a:buSzPts val="1400"/>
                <a:buChar char="•"/>
              </a:pPr>
              <a:r>
                <a:rPr lang="en"/>
                <a:t>Only sender and receiver share a key</a:t>
              </a:r>
              <a:endParaRP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65"/>
          <p:cNvSpPr txBox="1">
            <a:spLocks noGrp="1"/>
          </p:cNvSpPr>
          <p:nvPr>
            <p:ph type="title"/>
          </p:nvPr>
        </p:nvSpPr>
        <p:spPr>
          <a:xfrm>
            <a:off x="457200" y="0"/>
            <a:ext cx="8229600" cy="1200300"/>
          </a:xfrm>
          <a:prstGeom prst="rect">
            <a:avLst/>
          </a:prstGeom>
          <a:noFill/>
          <a:ln>
            <a:noFill/>
          </a:ln>
        </p:spPr>
        <p:txBody>
          <a:bodyPr spcFirstLastPara="1" wrap="square" lIns="91425" tIns="45700" rIns="91425" bIns="45700" anchor="b" anchorCtr="0">
            <a:noAutofit/>
          </a:bodyPr>
          <a:lstStyle/>
          <a:p>
            <a:pPr marL="0" lvl="0" indent="0" algn="ctr" rtl="0">
              <a:lnSpc>
                <a:spcPct val="131818"/>
              </a:lnSpc>
              <a:spcBef>
                <a:spcPts val="0"/>
              </a:spcBef>
              <a:spcAft>
                <a:spcPts val="0"/>
              </a:spcAft>
              <a:buClr>
                <a:srgbClr val="E3BB91"/>
              </a:buClr>
              <a:buSzPts val="4400"/>
              <a:buFont typeface="Palatino Linotype"/>
              <a:buNone/>
            </a:pPr>
            <a:r>
              <a:rPr lang="en" sz="3200">
                <a:solidFill>
                  <a:srgbClr val="E3BB91"/>
                </a:solidFill>
              </a:rPr>
              <a:t>Message Authentication Without Confidentiality</a:t>
            </a:r>
            <a:endParaRPr sz="3200">
              <a:solidFill>
                <a:srgbClr val="E3BB91"/>
              </a:solidFill>
            </a:endParaRPr>
          </a:p>
        </p:txBody>
      </p:sp>
      <p:sp>
        <p:nvSpPr>
          <p:cNvPr id="512" name="Google Shape;512;p65"/>
          <p:cNvSpPr txBox="1">
            <a:spLocks noGrp="1"/>
          </p:cNvSpPr>
          <p:nvPr>
            <p:ph type="body" idx="1"/>
          </p:nvPr>
        </p:nvSpPr>
        <p:spPr>
          <a:xfrm>
            <a:off x="457200" y="1275606"/>
            <a:ext cx="8229600" cy="3726300"/>
          </a:xfrm>
          <a:prstGeom prst="rect">
            <a:avLst/>
          </a:prstGeom>
          <a:noFill/>
          <a:ln>
            <a:noFill/>
          </a:ln>
        </p:spPr>
        <p:txBody>
          <a:bodyPr spcFirstLastPara="1" wrap="square" lIns="91425" tIns="45700" rIns="91425" bIns="45700" anchor="t" anchorCtr="0">
            <a:noAutofit/>
          </a:bodyPr>
          <a:lstStyle/>
          <a:p>
            <a:pPr marL="342900" lvl="0" indent="-311150" algn="l" rtl="0">
              <a:lnSpc>
                <a:spcPct val="80000"/>
              </a:lnSpc>
              <a:spcBef>
                <a:spcPts val="0"/>
              </a:spcBef>
              <a:spcAft>
                <a:spcPts val="0"/>
              </a:spcAft>
              <a:buClr>
                <a:srgbClr val="FEFEFE"/>
              </a:buClr>
              <a:buSzPts val="1720"/>
              <a:buChar char="●"/>
            </a:pPr>
            <a:r>
              <a:rPr lang="en" sz="1720"/>
              <a:t>Message encryption by itself does not provide a secure form of authentication</a:t>
            </a:r>
            <a:endParaRPr sz="1720"/>
          </a:p>
          <a:p>
            <a:pPr marL="342900" lvl="0" indent="-311150" algn="l" rtl="0">
              <a:lnSpc>
                <a:spcPct val="80000"/>
              </a:lnSpc>
              <a:spcBef>
                <a:spcPts val="1128"/>
              </a:spcBef>
              <a:spcAft>
                <a:spcPts val="0"/>
              </a:spcAft>
              <a:buClr>
                <a:srgbClr val="FEFEFE"/>
              </a:buClr>
              <a:buSzPts val="1720"/>
              <a:buChar char="●"/>
            </a:pPr>
            <a:r>
              <a:rPr lang="en" sz="1720"/>
              <a:t>It is possible to combine authentication and confidentiality in a single algorithm by encrypting a message plus its authentication tag</a:t>
            </a:r>
            <a:endParaRPr sz="1720"/>
          </a:p>
          <a:p>
            <a:pPr marL="342900" lvl="0" indent="-311150" algn="l" rtl="0">
              <a:lnSpc>
                <a:spcPct val="80000"/>
              </a:lnSpc>
              <a:spcBef>
                <a:spcPts val="1128"/>
              </a:spcBef>
              <a:spcAft>
                <a:spcPts val="0"/>
              </a:spcAft>
              <a:buClr>
                <a:srgbClr val="FEFEFE"/>
              </a:buClr>
              <a:buSzPts val="1720"/>
              <a:buChar char="●"/>
            </a:pPr>
            <a:r>
              <a:rPr lang="en" sz="1720"/>
              <a:t>Typically message authentication is provided as a separate function from message encryption</a:t>
            </a:r>
            <a:endParaRPr sz="1720"/>
          </a:p>
          <a:p>
            <a:pPr marL="342900" lvl="0" indent="-311150" algn="l" rtl="0">
              <a:lnSpc>
                <a:spcPct val="80000"/>
              </a:lnSpc>
              <a:spcBef>
                <a:spcPts val="1128"/>
              </a:spcBef>
              <a:spcAft>
                <a:spcPts val="0"/>
              </a:spcAft>
              <a:buClr>
                <a:srgbClr val="FEFEFE"/>
              </a:buClr>
              <a:buSzPts val="1720"/>
              <a:buChar char="●"/>
            </a:pPr>
            <a:r>
              <a:rPr lang="en" sz="1720"/>
              <a:t>Situations in which message authentication without confidentiality may be preferable include:</a:t>
            </a:r>
            <a:endParaRPr sz="1720"/>
          </a:p>
          <a:p>
            <a:pPr marL="1143000" lvl="2" indent="-196850" algn="l" rtl="0">
              <a:lnSpc>
                <a:spcPct val="80000"/>
              </a:lnSpc>
              <a:spcBef>
                <a:spcPts val="296"/>
              </a:spcBef>
              <a:spcAft>
                <a:spcPts val="0"/>
              </a:spcAft>
              <a:buClr>
                <a:srgbClr val="FEFEFE"/>
              </a:buClr>
              <a:buSzPts val="980"/>
              <a:buChar char="■"/>
            </a:pPr>
            <a:r>
              <a:rPr lang="en" sz="980"/>
              <a:t>There are a number of applications in which the same message is broadcast to a number of destinations</a:t>
            </a:r>
            <a:endParaRPr sz="980"/>
          </a:p>
          <a:p>
            <a:pPr marL="1143000" lvl="2" indent="-196850" algn="l" rtl="0">
              <a:lnSpc>
                <a:spcPct val="80000"/>
              </a:lnSpc>
              <a:spcBef>
                <a:spcPts val="296"/>
              </a:spcBef>
              <a:spcAft>
                <a:spcPts val="0"/>
              </a:spcAft>
              <a:buClr>
                <a:srgbClr val="FEFEFE"/>
              </a:buClr>
              <a:buSzPts val="980"/>
              <a:buChar char="■"/>
            </a:pPr>
            <a:r>
              <a:rPr lang="en" sz="980"/>
              <a:t>An exchange in which one side has a heavy load and cannot afford the time to decrypt all incoming messages</a:t>
            </a:r>
            <a:endParaRPr sz="980"/>
          </a:p>
          <a:p>
            <a:pPr marL="1143000" lvl="2" indent="-196850" algn="l" rtl="0">
              <a:lnSpc>
                <a:spcPct val="80000"/>
              </a:lnSpc>
              <a:spcBef>
                <a:spcPts val="296"/>
              </a:spcBef>
              <a:spcAft>
                <a:spcPts val="0"/>
              </a:spcAft>
              <a:buClr>
                <a:srgbClr val="FEFEFE"/>
              </a:buClr>
              <a:buSzPts val="980"/>
              <a:buChar char="■"/>
            </a:pPr>
            <a:r>
              <a:rPr lang="en" sz="980"/>
              <a:t>Authentication of a computer program in plaintext is an attractive service</a:t>
            </a:r>
            <a:endParaRPr sz="980"/>
          </a:p>
          <a:p>
            <a:pPr marL="342900" lvl="2" indent="-311150" algn="l" rtl="0">
              <a:lnSpc>
                <a:spcPct val="80000"/>
              </a:lnSpc>
              <a:spcBef>
                <a:spcPts val="1128"/>
              </a:spcBef>
              <a:spcAft>
                <a:spcPts val="0"/>
              </a:spcAft>
              <a:buClr>
                <a:srgbClr val="FEFEFE"/>
              </a:buClr>
              <a:buSzPts val="1720"/>
              <a:buChar char="■"/>
            </a:pPr>
            <a:r>
              <a:rPr lang="en" sz="1720"/>
              <a:t>Thus, there is a place for both authentication and encryption in meeting security requirements</a:t>
            </a:r>
            <a:endParaRPr sz="980"/>
          </a:p>
          <a:p>
            <a:pPr marL="1143000" lvl="2" indent="-134619" algn="l" rtl="0">
              <a:lnSpc>
                <a:spcPct val="80000"/>
              </a:lnSpc>
              <a:spcBef>
                <a:spcPts val="296"/>
              </a:spcBef>
              <a:spcAft>
                <a:spcPts val="0"/>
              </a:spcAft>
              <a:buClr>
                <a:srgbClr val="FEFEFE"/>
              </a:buClr>
              <a:buSzPts val="1480"/>
              <a:buNone/>
            </a:pPr>
            <a:endParaRPr sz="98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66" name="Google Shape;166;p30"/>
          <p:cNvPicPr preferRelativeResize="0"/>
          <p:nvPr/>
        </p:nvPicPr>
        <p:blipFill rotWithShape="1">
          <a:blip r:embed="rId3">
            <a:alphaModFix/>
          </a:blip>
          <a:srcRect/>
          <a:stretch/>
        </p:blipFill>
        <p:spPr>
          <a:xfrm>
            <a:off x="1115615" y="71656"/>
            <a:ext cx="5258875" cy="5071844"/>
          </a:xfrm>
          <a:prstGeom prst="rect">
            <a:avLst/>
          </a:prstGeom>
          <a:noFill/>
          <a:ln>
            <a:noFill/>
          </a:ln>
        </p:spPr>
      </p:pic>
    </p:spTree>
  </p:cSld>
  <p:clrMapOvr>
    <a:masterClrMapping/>
  </p:clrMapOvr>
  <p:transition>
    <p:fade thruBlk="1"/>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pic>
        <p:nvPicPr>
          <p:cNvPr id="518" name="Google Shape;518;p66" descr="f3.pdf"/>
          <p:cNvPicPr preferRelativeResize="0"/>
          <p:nvPr/>
        </p:nvPicPr>
        <p:blipFill rotWithShape="1">
          <a:blip r:embed="rId3">
            <a:alphaModFix/>
          </a:blip>
          <a:srcRect l="7427" t="4687" r="8069" b="7531"/>
          <a:stretch/>
        </p:blipFill>
        <p:spPr>
          <a:xfrm>
            <a:off x="467544" y="141480"/>
            <a:ext cx="6119659" cy="4912255"/>
          </a:xfrm>
          <a:prstGeom prst="rect">
            <a:avLst/>
          </a:prstGeom>
          <a:solidFill>
            <a:schemeClr val="lt1"/>
          </a:solidFill>
          <a:ln>
            <a:noFill/>
          </a:ln>
        </p:spPr>
      </p:pic>
    </p:spTree>
  </p:cSld>
  <p:clrMapOvr>
    <a:masterClrMapping/>
  </p:clrMapOvr>
  <p:transition spd="slow">
    <p:fade thruBlk="1"/>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pic>
        <p:nvPicPr>
          <p:cNvPr id="524" name="Google Shape;524;p67" descr="f5.pdf"/>
          <p:cNvPicPr preferRelativeResize="0"/>
          <p:nvPr/>
        </p:nvPicPr>
        <p:blipFill rotWithShape="1">
          <a:blip r:embed="rId3">
            <a:alphaModFix/>
          </a:blip>
          <a:srcRect t="3150" b="4453"/>
          <a:stretch/>
        </p:blipFill>
        <p:spPr>
          <a:xfrm>
            <a:off x="1917700" y="141480"/>
            <a:ext cx="4064853" cy="4860541"/>
          </a:xfrm>
          <a:prstGeom prst="rect">
            <a:avLst/>
          </a:prstGeom>
          <a:solidFill>
            <a:schemeClr val="lt1"/>
          </a:solidFill>
          <a:ln>
            <a:noFill/>
          </a:ln>
        </p:spPr>
      </p:pic>
    </p:spTree>
  </p:cSld>
  <p:clrMapOvr>
    <a:masterClrMapping/>
  </p:clrMapOvr>
  <p:transition spd="slow">
    <p:fade thruBlk="1"/>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68"/>
          <p:cNvSpPr txBox="1">
            <a:spLocks noGrp="1"/>
          </p:cNvSpPr>
          <p:nvPr>
            <p:ph type="title"/>
          </p:nvPr>
        </p:nvSpPr>
        <p:spPr>
          <a:xfrm>
            <a:off x="351" y="87474"/>
            <a:ext cx="9180600" cy="12003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lt2"/>
              </a:buClr>
              <a:buSzPts val="2800"/>
              <a:buFont typeface="Arial"/>
              <a:buNone/>
            </a:pPr>
            <a:r>
              <a:rPr lang="en" sz="2100">
                <a:latin typeface="Arial"/>
                <a:ea typeface="Arial"/>
                <a:cs typeface="Arial"/>
                <a:sym typeface="Arial"/>
              </a:rPr>
              <a:t>To be useful for message</a:t>
            </a:r>
            <a:br>
              <a:rPr lang="en" sz="2100">
                <a:latin typeface="Arial"/>
                <a:ea typeface="Arial"/>
                <a:cs typeface="Arial"/>
                <a:sym typeface="Arial"/>
              </a:rPr>
            </a:br>
            <a:r>
              <a:rPr lang="en" sz="2100">
                <a:latin typeface="Arial"/>
                <a:ea typeface="Arial"/>
                <a:cs typeface="Arial"/>
                <a:sym typeface="Arial"/>
              </a:rPr>
              <a:t>authentication, a hash function H must have the following properties:</a:t>
            </a:r>
            <a:br>
              <a:rPr lang="en" sz="2100">
                <a:latin typeface="Arial"/>
                <a:ea typeface="Arial"/>
                <a:cs typeface="Arial"/>
                <a:sym typeface="Arial"/>
              </a:rPr>
            </a:br>
            <a:endParaRPr sz="2100">
              <a:solidFill>
                <a:srgbClr val="F5E8DA"/>
              </a:solidFill>
            </a:endParaRPr>
          </a:p>
        </p:txBody>
      </p:sp>
      <p:grpSp>
        <p:nvGrpSpPr>
          <p:cNvPr id="531" name="Google Shape;531;p68"/>
          <p:cNvGrpSpPr/>
          <p:nvPr/>
        </p:nvGrpSpPr>
        <p:grpSpPr>
          <a:xfrm>
            <a:off x="-5601154" y="450017"/>
            <a:ext cx="14421833" cy="5161500"/>
            <a:chOff x="-5780666" y="-884761"/>
            <a:chExt cx="14421833" cy="6882000"/>
          </a:xfrm>
        </p:grpSpPr>
        <p:sp>
          <p:nvSpPr>
            <p:cNvPr id="532" name="Google Shape;532;p68"/>
            <p:cNvSpPr/>
            <p:nvPr/>
          </p:nvSpPr>
          <p:spPr>
            <a:xfrm>
              <a:off x="-5780666" y="-884761"/>
              <a:ext cx="6882000" cy="6882000"/>
            </a:xfrm>
            <a:prstGeom prst="blockArc">
              <a:avLst>
                <a:gd name="adj1" fmla="val 18900000"/>
                <a:gd name="adj2" fmla="val 2700000"/>
                <a:gd name="adj3" fmla="val 314"/>
              </a:avLst>
            </a:prstGeom>
            <a:noFill/>
            <a:ln w="9525" cap="flat" cmpd="sng">
              <a:solidFill>
                <a:srgbClr val="A54B3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68"/>
            <p:cNvSpPr/>
            <p:nvPr/>
          </p:nvSpPr>
          <p:spPr>
            <a:xfrm>
              <a:off x="410367" y="269227"/>
              <a:ext cx="8230800" cy="538200"/>
            </a:xfrm>
            <a:prstGeom prst="rect">
              <a:avLst/>
            </a:prstGeom>
            <a:gradFill>
              <a:gsLst>
                <a:gs pos="0">
                  <a:srgbClr val="A83E25"/>
                </a:gs>
                <a:gs pos="80000">
                  <a:srgbClr val="DD5232"/>
                </a:gs>
                <a:gs pos="100000">
                  <a:srgbClr val="E2512E"/>
                </a:gs>
              </a:gsLst>
              <a:lin ang="16200038" scaled="0"/>
            </a:gradFill>
            <a:ln>
              <a:noFill/>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68"/>
            <p:cNvSpPr txBox="1"/>
            <p:nvPr/>
          </p:nvSpPr>
          <p:spPr>
            <a:xfrm>
              <a:off x="410367" y="269227"/>
              <a:ext cx="8230800" cy="538200"/>
            </a:xfrm>
            <a:prstGeom prst="rect">
              <a:avLst/>
            </a:prstGeom>
            <a:noFill/>
            <a:ln>
              <a:noFill/>
            </a:ln>
          </p:spPr>
          <p:txBody>
            <a:bodyPr spcFirstLastPara="1" wrap="square" lIns="427225" tIns="33000" rIns="33000" bIns="33000" anchor="ctr" anchorCtr="0">
              <a:noAutofit/>
            </a:bodyPr>
            <a:lstStyle/>
            <a:p>
              <a:pPr marL="0" marR="0" lvl="0" indent="0" algn="l" rtl="0">
                <a:lnSpc>
                  <a:spcPct val="90000"/>
                </a:lnSpc>
                <a:spcBef>
                  <a:spcPts val="0"/>
                </a:spcBef>
                <a:spcAft>
                  <a:spcPts val="0"/>
                </a:spcAft>
                <a:buNone/>
              </a:pPr>
              <a:r>
                <a:rPr lang="en" sz="1300" b="0" i="0" u="none" strike="noStrike" cap="none">
                  <a:solidFill>
                    <a:schemeClr val="lt1"/>
                  </a:solidFill>
                  <a:latin typeface="Arial"/>
                  <a:ea typeface="Arial"/>
                  <a:cs typeface="Arial"/>
                  <a:sym typeface="Arial"/>
                </a:rPr>
                <a:t>Can be applied to a block of data of any size</a:t>
              </a:r>
              <a:endParaRPr sz="1300" b="0" i="0" u="none" strike="noStrike" cap="none">
                <a:solidFill>
                  <a:schemeClr val="lt1"/>
                </a:solidFill>
                <a:latin typeface="Arial"/>
                <a:ea typeface="Arial"/>
                <a:cs typeface="Arial"/>
                <a:sym typeface="Arial"/>
              </a:endParaRPr>
            </a:p>
          </p:txBody>
        </p:sp>
        <p:sp>
          <p:nvSpPr>
            <p:cNvPr id="535" name="Google Shape;535;p68"/>
            <p:cNvSpPr/>
            <p:nvPr/>
          </p:nvSpPr>
          <p:spPr>
            <a:xfrm>
              <a:off x="123405" y="261285"/>
              <a:ext cx="573900" cy="554100"/>
            </a:xfrm>
            <a:prstGeom prst="ellipse">
              <a:avLst/>
            </a:prstGeom>
            <a:solidFill>
              <a:schemeClr val="l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68"/>
            <p:cNvSpPr/>
            <p:nvPr/>
          </p:nvSpPr>
          <p:spPr>
            <a:xfrm>
              <a:off x="853115" y="1076502"/>
              <a:ext cx="7788000" cy="538200"/>
            </a:xfrm>
            <a:prstGeom prst="rect">
              <a:avLst/>
            </a:prstGeom>
            <a:solidFill>
              <a:srgbClr val="425D40"/>
            </a:solidFill>
            <a:ln>
              <a:noFill/>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68"/>
            <p:cNvSpPr txBox="1"/>
            <p:nvPr/>
          </p:nvSpPr>
          <p:spPr>
            <a:xfrm>
              <a:off x="853115" y="1076502"/>
              <a:ext cx="7788000" cy="538200"/>
            </a:xfrm>
            <a:prstGeom prst="rect">
              <a:avLst/>
            </a:prstGeom>
            <a:noFill/>
            <a:ln>
              <a:noFill/>
            </a:ln>
          </p:spPr>
          <p:txBody>
            <a:bodyPr spcFirstLastPara="1" wrap="square" lIns="427225" tIns="33000" rIns="33000" bIns="33000" anchor="ctr" anchorCtr="0">
              <a:noAutofit/>
            </a:bodyPr>
            <a:lstStyle/>
            <a:p>
              <a:pPr marL="0" marR="0" lvl="0" indent="0" algn="l" rtl="0">
                <a:lnSpc>
                  <a:spcPct val="90000"/>
                </a:lnSpc>
                <a:spcBef>
                  <a:spcPts val="0"/>
                </a:spcBef>
                <a:spcAft>
                  <a:spcPts val="0"/>
                </a:spcAft>
                <a:buNone/>
              </a:pPr>
              <a:r>
                <a:rPr lang="en" sz="1300" b="0" i="0" u="none" strike="noStrike" cap="none">
                  <a:solidFill>
                    <a:schemeClr val="lt1"/>
                  </a:solidFill>
                  <a:latin typeface="Arial"/>
                  <a:ea typeface="Arial"/>
                  <a:cs typeface="Arial"/>
                  <a:sym typeface="Arial"/>
                </a:rPr>
                <a:t>Produces a fixed-length output</a:t>
              </a:r>
              <a:endParaRPr sz="1300" b="0" i="0" u="none" strike="noStrike" cap="none">
                <a:solidFill>
                  <a:schemeClr val="lt1"/>
                </a:solidFill>
                <a:latin typeface="Arial"/>
                <a:ea typeface="Arial"/>
                <a:cs typeface="Arial"/>
                <a:sym typeface="Arial"/>
              </a:endParaRPr>
            </a:p>
          </p:txBody>
        </p:sp>
        <p:sp>
          <p:nvSpPr>
            <p:cNvPr id="538" name="Google Shape;538;p68"/>
            <p:cNvSpPr/>
            <p:nvPr/>
          </p:nvSpPr>
          <p:spPr>
            <a:xfrm>
              <a:off x="566154" y="1068559"/>
              <a:ext cx="573900" cy="554100"/>
            </a:xfrm>
            <a:prstGeom prst="ellipse">
              <a:avLst/>
            </a:prstGeom>
            <a:solidFill>
              <a:schemeClr val="l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68"/>
            <p:cNvSpPr/>
            <p:nvPr/>
          </p:nvSpPr>
          <p:spPr>
            <a:xfrm>
              <a:off x="1055573" y="1883776"/>
              <a:ext cx="7585500" cy="538200"/>
            </a:xfrm>
            <a:prstGeom prst="rect">
              <a:avLst/>
            </a:prstGeom>
            <a:solidFill>
              <a:srgbClr val="61888A"/>
            </a:solidFill>
            <a:ln>
              <a:noFill/>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68"/>
            <p:cNvSpPr txBox="1"/>
            <p:nvPr/>
          </p:nvSpPr>
          <p:spPr>
            <a:xfrm>
              <a:off x="1055573" y="1883776"/>
              <a:ext cx="7585500" cy="538200"/>
            </a:xfrm>
            <a:prstGeom prst="rect">
              <a:avLst/>
            </a:prstGeom>
            <a:noFill/>
            <a:ln>
              <a:noFill/>
            </a:ln>
          </p:spPr>
          <p:txBody>
            <a:bodyPr spcFirstLastPara="1" wrap="square" lIns="427225" tIns="33000" rIns="33000" bIns="33000" anchor="ctr" anchorCtr="0">
              <a:noAutofit/>
            </a:bodyPr>
            <a:lstStyle/>
            <a:p>
              <a:pPr marL="0" marR="0" lvl="0" indent="0" algn="l" rtl="0">
                <a:lnSpc>
                  <a:spcPct val="90000"/>
                </a:lnSpc>
                <a:spcBef>
                  <a:spcPts val="0"/>
                </a:spcBef>
                <a:spcAft>
                  <a:spcPts val="0"/>
                </a:spcAft>
                <a:buNone/>
              </a:pPr>
              <a:r>
                <a:rPr lang="en" sz="1300" b="0" i="0" u="none" strike="noStrike" cap="none">
                  <a:solidFill>
                    <a:schemeClr val="lt1"/>
                  </a:solidFill>
                  <a:latin typeface="Arial"/>
                  <a:ea typeface="Arial"/>
                  <a:cs typeface="Arial"/>
                  <a:sym typeface="Arial"/>
                </a:rPr>
                <a:t>H(x) is relatively easy to compute for any given x</a:t>
              </a:r>
              <a:endParaRPr sz="1300" b="0" i="0" u="none" strike="noStrike" cap="none">
                <a:solidFill>
                  <a:schemeClr val="lt1"/>
                </a:solidFill>
                <a:latin typeface="Arial"/>
                <a:ea typeface="Arial"/>
                <a:cs typeface="Arial"/>
                <a:sym typeface="Arial"/>
              </a:endParaRPr>
            </a:p>
          </p:txBody>
        </p:sp>
        <p:sp>
          <p:nvSpPr>
            <p:cNvPr id="541" name="Google Shape;541;p68"/>
            <p:cNvSpPr/>
            <p:nvPr/>
          </p:nvSpPr>
          <p:spPr>
            <a:xfrm>
              <a:off x="778505" y="1870185"/>
              <a:ext cx="554100" cy="565500"/>
            </a:xfrm>
            <a:prstGeom prst="ellipse">
              <a:avLst/>
            </a:prstGeom>
            <a:solidFill>
              <a:schemeClr val="l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68"/>
            <p:cNvSpPr/>
            <p:nvPr/>
          </p:nvSpPr>
          <p:spPr>
            <a:xfrm>
              <a:off x="1055573" y="2690540"/>
              <a:ext cx="7585500" cy="538200"/>
            </a:xfrm>
            <a:prstGeom prst="rect">
              <a:avLst/>
            </a:prstGeom>
            <a:gradFill>
              <a:gsLst>
                <a:gs pos="0">
                  <a:srgbClr val="A83E25"/>
                </a:gs>
                <a:gs pos="80000">
                  <a:srgbClr val="DD5232"/>
                </a:gs>
                <a:gs pos="100000">
                  <a:srgbClr val="E2512E"/>
                </a:gs>
              </a:gsLst>
              <a:lin ang="16200038" scaled="0"/>
            </a:gradFill>
            <a:ln>
              <a:noFill/>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68"/>
            <p:cNvSpPr txBox="1"/>
            <p:nvPr/>
          </p:nvSpPr>
          <p:spPr>
            <a:xfrm>
              <a:off x="1055573" y="2690540"/>
              <a:ext cx="7585500" cy="538200"/>
            </a:xfrm>
            <a:prstGeom prst="rect">
              <a:avLst/>
            </a:prstGeom>
            <a:noFill/>
            <a:ln>
              <a:noFill/>
            </a:ln>
          </p:spPr>
          <p:txBody>
            <a:bodyPr spcFirstLastPara="1" wrap="square" lIns="427225" tIns="33000" rIns="33000" bIns="33000" anchor="t" anchorCtr="0">
              <a:noAutofit/>
            </a:bodyPr>
            <a:lstStyle/>
            <a:p>
              <a:pPr marL="0" marR="0" lvl="0" indent="0" algn="l" rtl="0">
                <a:lnSpc>
                  <a:spcPct val="90000"/>
                </a:lnSpc>
                <a:spcBef>
                  <a:spcPts val="0"/>
                </a:spcBef>
                <a:spcAft>
                  <a:spcPts val="0"/>
                </a:spcAft>
                <a:buNone/>
              </a:pPr>
              <a:r>
                <a:rPr lang="en" sz="1300" b="0" i="0" u="none" strike="noStrike" cap="none">
                  <a:solidFill>
                    <a:schemeClr val="lt1"/>
                  </a:solidFill>
                  <a:latin typeface="Arial"/>
                  <a:ea typeface="Arial"/>
                  <a:cs typeface="Arial"/>
                  <a:sym typeface="Arial"/>
                </a:rPr>
                <a:t>One-way or pre-image resistant</a:t>
              </a:r>
              <a:endParaRPr sz="1300" b="0" i="0" u="none" strike="noStrike" cap="none">
                <a:solidFill>
                  <a:schemeClr val="lt1"/>
                </a:solidFill>
                <a:latin typeface="Arial"/>
                <a:ea typeface="Arial"/>
                <a:cs typeface="Arial"/>
                <a:sym typeface="Arial"/>
              </a:endParaRPr>
            </a:p>
            <a:p>
              <a:pPr marL="57150" marR="0" lvl="1" indent="-63500" algn="l" rtl="0">
                <a:lnSpc>
                  <a:spcPct val="90000"/>
                </a:lnSpc>
                <a:spcBef>
                  <a:spcPts val="455"/>
                </a:spcBef>
                <a:spcAft>
                  <a:spcPts val="0"/>
                </a:spcAft>
                <a:buClr>
                  <a:schemeClr val="lt1"/>
                </a:buClr>
                <a:buSzPts val="1000"/>
                <a:buFont typeface="Arial"/>
                <a:buChar char="•"/>
              </a:pPr>
              <a:r>
                <a:rPr lang="en" sz="1000" b="0" i="0" u="none" strike="noStrike" cap="none">
                  <a:solidFill>
                    <a:schemeClr val="lt1"/>
                  </a:solidFill>
                  <a:latin typeface="Arial"/>
                  <a:ea typeface="Arial"/>
                  <a:cs typeface="Arial"/>
                  <a:sym typeface="Arial"/>
                </a:rPr>
                <a:t>Computationally infeasible to find x such that H(x) = h</a:t>
              </a:r>
              <a:endParaRPr sz="1000" b="0" i="0" u="none" strike="noStrike" cap="none">
                <a:solidFill>
                  <a:schemeClr val="lt1"/>
                </a:solidFill>
                <a:latin typeface="Arial"/>
                <a:ea typeface="Arial"/>
                <a:cs typeface="Arial"/>
                <a:sym typeface="Arial"/>
              </a:endParaRPr>
            </a:p>
          </p:txBody>
        </p:sp>
        <p:sp>
          <p:nvSpPr>
            <p:cNvPr id="544" name="Google Shape;544;p68"/>
            <p:cNvSpPr/>
            <p:nvPr/>
          </p:nvSpPr>
          <p:spPr>
            <a:xfrm>
              <a:off x="768611" y="2682597"/>
              <a:ext cx="573900" cy="554100"/>
            </a:xfrm>
            <a:prstGeom prst="ellipse">
              <a:avLst/>
            </a:prstGeom>
            <a:solidFill>
              <a:schemeClr val="l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68"/>
            <p:cNvSpPr/>
            <p:nvPr/>
          </p:nvSpPr>
          <p:spPr>
            <a:xfrm>
              <a:off x="853115" y="3497814"/>
              <a:ext cx="7788000" cy="538200"/>
            </a:xfrm>
            <a:prstGeom prst="rect">
              <a:avLst/>
            </a:prstGeom>
            <a:solidFill>
              <a:srgbClr val="425D40"/>
            </a:solidFill>
            <a:ln>
              <a:noFill/>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68"/>
            <p:cNvSpPr txBox="1"/>
            <p:nvPr/>
          </p:nvSpPr>
          <p:spPr>
            <a:xfrm>
              <a:off x="853115" y="3497814"/>
              <a:ext cx="7788000" cy="538200"/>
            </a:xfrm>
            <a:prstGeom prst="rect">
              <a:avLst/>
            </a:prstGeom>
            <a:noFill/>
            <a:ln>
              <a:noFill/>
            </a:ln>
          </p:spPr>
          <p:txBody>
            <a:bodyPr spcFirstLastPara="1" wrap="square" lIns="427225" tIns="33000" rIns="33000" bIns="33000" anchor="ctr" anchorCtr="0">
              <a:noAutofit/>
            </a:bodyPr>
            <a:lstStyle/>
            <a:p>
              <a:pPr marL="0" marR="0" lvl="0" indent="0" algn="l" rtl="0">
                <a:lnSpc>
                  <a:spcPct val="90000"/>
                </a:lnSpc>
                <a:spcBef>
                  <a:spcPts val="0"/>
                </a:spcBef>
                <a:spcAft>
                  <a:spcPts val="0"/>
                </a:spcAft>
                <a:buNone/>
              </a:pPr>
              <a:r>
                <a:rPr lang="en" sz="1300" b="0" i="0" u="none" strike="noStrike" cap="none">
                  <a:solidFill>
                    <a:schemeClr val="lt1"/>
                  </a:solidFill>
                  <a:latin typeface="Arial"/>
                  <a:ea typeface="Arial"/>
                  <a:cs typeface="Arial"/>
                  <a:sym typeface="Arial"/>
                </a:rPr>
                <a:t>Computationally infeasible to find y ≠ x such that H(y) = H(x)</a:t>
              </a:r>
              <a:endParaRPr sz="1300" b="0" i="0" u="none" strike="noStrike" cap="none">
                <a:solidFill>
                  <a:schemeClr val="lt1"/>
                </a:solidFill>
                <a:latin typeface="Arial"/>
                <a:ea typeface="Arial"/>
                <a:cs typeface="Arial"/>
                <a:sym typeface="Arial"/>
              </a:endParaRPr>
            </a:p>
          </p:txBody>
        </p:sp>
        <p:sp>
          <p:nvSpPr>
            <p:cNvPr id="547" name="Google Shape;547;p68"/>
            <p:cNvSpPr/>
            <p:nvPr/>
          </p:nvSpPr>
          <p:spPr>
            <a:xfrm>
              <a:off x="566154" y="3489871"/>
              <a:ext cx="573900" cy="554100"/>
            </a:xfrm>
            <a:prstGeom prst="ellipse">
              <a:avLst/>
            </a:prstGeom>
            <a:solidFill>
              <a:schemeClr val="l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68"/>
            <p:cNvSpPr/>
            <p:nvPr/>
          </p:nvSpPr>
          <p:spPr>
            <a:xfrm>
              <a:off x="410367" y="4305089"/>
              <a:ext cx="8230800" cy="538200"/>
            </a:xfrm>
            <a:prstGeom prst="rect">
              <a:avLst/>
            </a:prstGeom>
            <a:solidFill>
              <a:srgbClr val="61888A"/>
            </a:solidFill>
            <a:ln>
              <a:noFill/>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68"/>
            <p:cNvSpPr txBox="1"/>
            <p:nvPr/>
          </p:nvSpPr>
          <p:spPr>
            <a:xfrm>
              <a:off x="410367" y="4305089"/>
              <a:ext cx="8230800" cy="538200"/>
            </a:xfrm>
            <a:prstGeom prst="rect">
              <a:avLst/>
            </a:prstGeom>
            <a:noFill/>
            <a:ln>
              <a:noFill/>
            </a:ln>
          </p:spPr>
          <p:txBody>
            <a:bodyPr spcFirstLastPara="1" wrap="square" lIns="427225" tIns="33000" rIns="33000" bIns="33000" anchor="t" anchorCtr="0">
              <a:noAutofit/>
            </a:bodyPr>
            <a:lstStyle/>
            <a:p>
              <a:pPr marL="0" marR="0" lvl="0" indent="0" algn="l" rtl="0">
                <a:lnSpc>
                  <a:spcPct val="90000"/>
                </a:lnSpc>
                <a:spcBef>
                  <a:spcPts val="0"/>
                </a:spcBef>
                <a:spcAft>
                  <a:spcPts val="0"/>
                </a:spcAft>
                <a:buNone/>
              </a:pPr>
              <a:r>
                <a:rPr lang="en" sz="1300" b="0" i="0" u="none" strike="noStrike" cap="none">
                  <a:solidFill>
                    <a:schemeClr val="lt1"/>
                  </a:solidFill>
                  <a:latin typeface="Arial"/>
                  <a:ea typeface="Arial"/>
                  <a:cs typeface="Arial"/>
                  <a:sym typeface="Arial"/>
                </a:rPr>
                <a:t>Collision resistant or strong collision resistance </a:t>
              </a:r>
              <a:endParaRPr sz="1300" b="0" i="0" u="none" strike="noStrike" cap="none">
                <a:solidFill>
                  <a:schemeClr val="lt1"/>
                </a:solidFill>
                <a:latin typeface="Arial"/>
                <a:ea typeface="Arial"/>
                <a:cs typeface="Arial"/>
                <a:sym typeface="Arial"/>
              </a:endParaRPr>
            </a:p>
            <a:p>
              <a:pPr marL="57150" marR="0" lvl="1" indent="-63500" algn="l" rtl="0">
                <a:lnSpc>
                  <a:spcPct val="90000"/>
                </a:lnSpc>
                <a:spcBef>
                  <a:spcPts val="455"/>
                </a:spcBef>
                <a:spcAft>
                  <a:spcPts val="0"/>
                </a:spcAft>
                <a:buClr>
                  <a:schemeClr val="lt1"/>
                </a:buClr>
                <a:buSzPts val="1000"/>
                <a:buFont typeface="Arial"/>
                <a:buChar char="•"/>
              </a:pPr>
              <a:r>
                <a:rPr lang="en" sz="1000" b="0" i="0" u="none" strike="noStrike" cap="none">
                  <a:solidFill>
                    <a:schemeClr val="lt1"/>
                  </a:solidFill>
                  <a:latin typeface="Arial"/>
                  <a:ea typeface="Arial"/>
                  <a:cs typeface="Arial"/>
                  <a:sym typeface="Arial"/>
                </a:rPr>
                <a:t>Computationally infeasible to find any pair (x,y) such that H(x) = H(y)</a:t>
              </a:r>
              <a:endParaRPr sz="1000" b="0" i="0" u="none" strike="noStrike" cap="none">
                <a:solidFill>
                  <a:schemeClr val="lt1"/>
                </a:solidFill>
                <a:latin typeface="Arial"/>
                <a:ea typeface="Arial"/>
                <a:cs typeface="Arial"/>
                <a:sym typeface="Arial"/>
              </a:endParaRPr>
            </a:p>
          </p:txBody>
        </p:sp>
        <p:sp>
          <p:nvSpPr>
            <p:cNvPr id="550" name="Google Shape;550;p68"/>
            <p:cNvSpPr/>
            <p:nvPr/>
          </p:nvSpPr>
          <p:spPr>
            <a:xfrm>
              <a:off x="123405" y="4297146"/>
              <a:ext cx="573900" cy="554100"/>
            </a:xfrm>
            <a:prstGeom prst="ellipse">
              <a:avLst/>
            </a:prstGeom>
            <a:solidFill>
              <a:schemeClr val="l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Google Shape;556;p69"/>
          <p:cNvSpPr txBox="1">
            <a:spLocks noGrp="1"/>
          </p:cNvSpPr>
          <p:nvPr>
            <p:ph type="title"/>
          </p:nvPr>
        </p:nvSpPr>
        <p:spPr>
          <a:xfrm>
            <a:off x="0" y="0"/>
            <a:ext cx="9144000" cy="897600"/>
          </a:xfrm>
          <a:prstGeom prst="rect">
            <a:avLst/>
          </a:prstGeom>
          <a:noFill/>
          <a:ln>
            <a:noFill/>
          </a:ln>
        </p:spPr>
        <p:txBody>
          <a:bodyPr spcFirstLastPara="1" wrap="square" lIns="91425" tIns="45700" rIns="91425" bIns="45700" anchor="b" anchorCtr="0">
            <a:noAutofit/>
          </a:bodyPr>
          <a:lstStyle/>
          <a:p>
            <a:pPr marL="0" lvl="0" indent="0" algn="ctr" rtl="0">
              <a:lnSpc>
                <a:spcPct val="107407"/>
              </a:lnSpc>
              <a:spcBef>
                <a:spcPts val="0"/>
              </a:spcBef>
              <a:spcAft>
                <a:spcPts val="0"/>
              </a:spcAft>
              <a:buClr>
                <a:srgbClr val="F5E8DA"/>
              </a:buClr>
              <a:buSzPts val="5400"/>
              <a:buFont typeface="Palatino Linotype"/>
              <a:buNone/>
            </a:pPr>
            <a:r>
              <a:rPr lang="en">
                <a:solidFill>
                  <a:srgbClr val="F5E8DA"/>
                </a:solidFill>
              </a:rPr>
              <a:t>Security of Hash Functions</a:t>
            </a:r>
            <a:endParaRPr/>
          </a:p>
        </p:txBody>
      </p:sp>
      <p:grpSp>
        <p:nvGrpSpPr>
          <p:cNvPr id="557" name="Google Shape;557;p69"/>
          <p:cNvGrpSpPr/>
          <p:nvPr/>
        </p:nvGrpSpPr>
        <p:grpSpPr>
          <a:xfrm>
            <a:off x="468557" y="1518873"/>
            <a:ext cx="8303868" cy="3113875"/>
            <a:chOff x="1013" y="324356"/>
            <a:chExt cx="8303868" cy="4151833"/>
          </a:xfrm>
        </p:grpSpPr>
        <p:sp>
          <p:nvSpPr>
            <p:cNvPr id="558" name="Google Shape;558;p69"/>
            <p:cNvSpPr/>
            <p:nvPr/>
          </p:nvSpPr>
          <p:spPr>
            <a:xfrm>
              <a:off x="1013" y="324356"/>
              <a:ext cx="2372400" cy="1186200"/>
            </a:xfrm>
            <a:prstGeom prst="roundRect">
              <a:avLst>
                <a:gd name="adj" fmla="val 10000"/>
              </a:avLst>
            </a:prstGeom>
            <a:gradFill>
              <a:gsLst>
                <a:gs pos="0">
                  <a:srgbClr val="A83E25"/>
                </a:gs>
                <a:gs pos="80000">
                  <a:srgbClr val="DD5232"/>
                </a:gs>
                <a:gs pos="100000">
                  <a:srgbClr val="E2512E"/>
                </a:gs>
              </a:gsLst>
              <a:lin ang="16200038" scaled="0"/>
            </a:gradFill>
            <a:ln>
              <a:noFill/>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69"/>
            <p:cNvSpPr txBox="1"/>
            <p:nvPr/>
          </p:nvSpPr>
          <p:spPr>
            <a:xfrm>
              <a:off x="35757" y="359100"/>
              <a:ext cx="2303100" cy="1116900"/>
            </a:xfrm>
            <a:prstGeom prst="rect">
              <a:avLst/>
            </a:prstGeom>
            <a:noFill/>
            <a:ln>
              <a:noFill/>
            </a:ln>
          </p:spPr>
          <p:txBody>
            <a:bodyPr spcFirstLastPara="1" wrap="square" lIns="32375" tIns="21575" rIns="32375" bIns="21575" anchor="ctr" anchorCtr="0">
              <a:noAutofit/>
            </a:bodyPr>
            <a:lstStyle/>
            <a:p>
              <a:pPr marL="0" marR="0" lvl="0" indent="0" algn="ctr" rtl="0">
                <a:lnSpc>
                  <a:spcPct val="90000"/>
                </a:lnSpc>
                <a:spcBef>
                  <a:spcPts val="0"/>
                </a:spcBef>
                <a:spcAft>
                  <a:spcPts val="0"/>
                </a:spcAft>
                <a:buNone/>
              </a:pPr>
              <a:r>
                <a:rPr lang="en" sz="1700" b="0" i="0" u="none" strike="noStrike" cap="none">
                  <a:solidFill>
                    <a:schemeClr val="lt1"/>
                  </a:solidFill>
                  <a:latin typeface="Arial"/>
                  <a:ea typeface="Arial"/>
                  <a:cs typeface="Arial"/>
                  <a:sym typeface="Arial"/>
                </a:rPr>
                <a:t>There are two approaches to attacking a secure hash function:</a:t>
              </a:r>
              <a:endParaRPr sz="1700" b="0" i="0" u="none" strike="noStrike" cap="none">
                <a:solidFill>
                  <a:schemeClr val="lt1"/>
                </a:solidFill>
                <a:latin typeface="Arial"/>
                <a:ea typeface="Arial"/>
                <a:cs typeface="Arial"/>
                <a:sym typeface="Arial"/>
              </a:endParaRPr>
            </a:p>
          </p:txBody>
        </p:sp>
        <p:sp>
          <p:nvSpPr>
            <p:cNvPr id="560" name="Google Shape;560;p69"/>
            <p:cNvSpPr/>
            <p:nvPr/>
          </p:nvSpPr>
          <p:spPr>
            <a:xfrm>
              <a:off x="238264" y="1510610"/>
              <a:ext cx="237300" cy="889800"/>
            </a:xfrm>
            <a:custGeom>
              <a:avLst/>
              <a:gdLst/>
              <a:ahLst/>
              <a:cxnLst/>
              <a:rect l="l" t="t" r="r" b="b"/>
              <a:pathLst>
                <a:path w="120000" h="120000" extrusionOk="0">
                  <a:moveTo>
                    <a:pt x="0" y="0"/>
                  </a:moveTo>
                  <a:lnTo>
                    <a:pt x="0" y="120000"/>
                  </a:lnTo>
                  <a:lnTo>
                    <a:pt x="120000" y="120000"/>
                  </a:lnTo>
                </a:path>
              </a:pathLst>
            </a:custGeom>
            <a:noFill/>
            <a:ln w="9525" cap="flat" cmpd="sng">
              <a:solidFill>
                <a:srgbClr val="E3BB91"/>
              </a:solidFill>
              <a:prstDash val="solid"/>
              <a:round/>
              <a:headEnd type="none" w="sm" len="sm"/>
              <a:tailEnd type="none" w="sm" len="sm"/>
            </a:ln>
          </p:spPr>
        </p:sp>
        <p:sp>
          <p:nvSpPr>
            <p:cNvPr id="561" name="Google Shape;561;p69"/>
            <p:cNvSpPr/>
            <p:nvPr/>
          </p:nvSpPr>
          <p:spPr>
            <a:xfrm>
              <a:off x="475515" y="1807173"/>
              <a:ext cx="1898100" cy="1186200"/>
            </a:xfrm>
            <a:prstGeom prst="roundRect">
              <a:avLst>
                <a:gd name="adj" fmla="val 10000"/>
              </a:avLst>
            </a:prstGeom>
            <a:solidFill>
              <a:schemeClr val="lt1">
                <a:alpha val="89800"/>
              </a:schemeClr>
            </a:solidFill>
            <a:ln w="9525" cap="flat" cmpd="sng">
              <a:solidFill>
                <a:srgbClr val="E3BB9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69"/>
            <p:cNvSpPr txBox="1"/>
            <p:nvPr/>
          </p:nvSpPr>
          <p:spPr>
            <a:xfrm>
              <a:off x="510255" y="1841925"/>
              <a:ext cx="1828500" cy="1116900"/>
            </a:xfrm>
            <a:prstGeom prst="rect">
              <a:avLst/>
            </a:prstGeom>
            <a:noFill/>
            <a:ln>
              <a:noFill/>
            </a:ln>
          </p:spPr>
          <p:txBody>
            <a:bodyPr spcFirstLastPara="1" wrap="square" lIns="26650" tIns="17775" rIns="26650" bIns="17775" anchor="t" anchorCtr="0">
              <a:noAutofit/>
            </a:bodyPr>
            <a:lstStyle/>
            <a:p>
              <a:pPr marL="0" lvl="0" indent="0" algn="l" rtl="0">
                <a:spcBef>
                  <a:spcPts val="0"/>
                </a:spcBef>
                <a:spcAft>
                  <a:spcPts val="0"/>
                </a:spcAft>
                <a:buNone/>
              </a:pPr>
              <a:r>
                <a:rPr lang="en" sz="1000"/>
                <a:t>Cryptanalysis</a:t>
              </a:r>
              <a:endParaRPr sz="1000"/>
            </a:p>
            <a:p>
              <a:pPr marL="457200" lvl="1" indent="-292100" algn="l" rtl="0">
                <a:spcBef>
                  <a:spcPts val="0"/>
                </a:spcBef>
                <a:spcAft>
                  <a:spcPts val="0"/>
                </a:spcAft>
                <a:buSzPts val="1000"/>
                <a:buChar char="•"/>
              </a:pPr>
              <a:r>
                <a:rPr lang="en" sz="1000"/>
                <a:t>Exploit logical weaknesses in the algorithm</a:t>
              </a:r>
              <a:endParaRPr sz="1000"/>
            </a:p>
          </p:txBody>
        </p:sp>
        <p:sp>
          <p:nvSpPr>
            <p:cNvPr id="563" name="Google Shape;563;p69"/>
            <p:cNvSpPr/>
            <p:nvPr/>
          </p:nvSpPr>
          <p:spPr>
            <a:xfrm>
              <a:off x="238264" y="1510610"/>
              <a:ext cx="237300" cy="2372400"/>
            </a:xfrm>
            <a:custGeom>
              <a:avLst/>
              <a:gdLst/>
              <a:ahLst/>
              <a:cxnLst/>
              <a:rect l="l" t="t" r="r" b="b"/>
              <a:pathLst>
                <a:path w="120000" h="120000" extrusionOk="0">
                  <a:moveTo>
                    <a:pt x="0" y="0"/>
                  </a:moveTo>
                  <a:lnTo>
                    <a:pt x="0" y="120000"/>
                  </a:lnTo>
                  <a:lnTo>
                    <a:pt x="120000" y="120000"/>
                  </a:lnTo>
                </a:path>
              </a:pathLst>
            </a:custGeom>
            <a:noFill/>
            <a:ln w="9525" cap="flat" cmpd="sng">
              <a:solidFill>
                <a:srgbClr val="E3BB91"/>
              </a:solidFill>
              <a:prstDash val="solid"/>
              <a:round/>
              <a:headEnd type="none" w="sm" len="sm"/>
              <a:tailEnd type="none" w="sm" len="sm"/>
            </a:ln>
          </p:spPr>
        </p:sp>
        <p:sp>
          <p:nvSpPr>
            <p:cNvPr id="564" name="Google Shape;564;p69"/>
            <p:cNvSpPr/>
            <p:nvPr/>
          </p:nvSpPr>
          <p:spPr>
            <a:xfrm>
              <a:off x="475515" y="3289989"/>
              <a:ext cx="1898100" cy="1186200"/>
            </a:xfrm>
            <a:prstGeom prst="roundRect">
              <a:avLst>
                <a:gd name="adj" fmla="val 10000"/>
              </a:avLst>
            </a:prstGeom>
            <a:solidFill>
              <a:schemeClr val="lt1">
                <a:alpha val="89800"/>
              </a:schemeClr>
            </a:solidFill>
            <a:ln w="9525" cap="flat" cmpd="sng">
              <a:solidFill>
                <a:srgbClr val="E3BB9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69"/>
            <p:cNvSpPr txBox="1"/>
            <p:nvPr/>
          </p:nvSpPr>
          <p:spPr>
            <a:xfrm>
              <a:off x="510255" y="3324725"/>
              <a:ext cx="1681500" cy="1116900"/>
            </a:xfrm>
            <a:prstGeom prst="rect">
              <a:avLst/>
            </a:prstGeom>
            <a:noFill/>
            <a:ln>
              <a:noFill/>
            </a:ln>
          </p:spPr>
          <p:txBody>
            <a:bodyPr spcFirstLastPara="1" wrap="square" lIns="26650" tIns="17775" rIns="26650" bIns="17775" anchor="t" anchorCtr="0">
              <a:noAutofit/>
            </a:bodyPr>
            <a:lstStyle/>
            <a:p>
              <a:pPr marL="0" lvl="0" indent="0" algn="l" rtl="0">
                <a:spcBef>
                  <a:spcPts val="0"/>
                </a:spcBef>
                <a:spcAft>
                  <a:spcPts val="0"/>
                </a:spcAft>
                <a:buNone/>
              </a:pPr>
              <a:r>
                <a:rPr lang="en" sz="1000"/>
                <a:t>Brute-force attack</a:t>
              </a:r>
              <a:endParaRPr sz="1000"/>
            </a:p>
            <a:p>
              <a:pPr marL="114300" lvl="1" indent="-120650" algn="l" rtl="0">
                <a:spcBef>
                  <a:spcPts val="0"/>
                </a:spcBef>
                <a:spcAft>
                  <a:spcPts val="0"/>
                </a:spcAft>
                <a:buSzPts val="1000"/>
                <a:buChar char="•"/>
              </a:pPr>
              <a:r>
                <a:rPr lang="en" sz="1000"/>
                <a:t>Strength of hash function depends solely on the length of the hash code produced by the algorithm</a:t>
              </a:r>
              <a:endParaRPr sz="1000"/>
            </a:p>
          </p:txBody>
        </p:sp>
        <p:sp>
          <p:nvSpPr>
            <p:cNvPr id="566" name="Google Shape;566;p69"/>
            <p:cNvSpPr/>
            <p:nvPr/>
          </p:nvSpPr>
          <p:spPr>
            <a:xfrm>
              <a:off x="2966646" y="324356"/>
              <a:ext cx="2372400" cy="1186200"/>
            </a:xfrm>
            <a:prstGeom prst="roundRect">
              <a:avLst>
                <a:gd name="adj" fmla="val 10000"/>
              </a:avLst>
            </a:prstGeom>
            <a:gradFill>
              <a:gsLst>
                <a:gs pos="0">
                  <a:srgbClr val="A83E25"/>
                </a:gs>
                <a:gs pos="80000">
                  <a:srgbClr val="DD5232"/>
                </a:gs>
                <a:gs pos="100000">
                  <a:srgbClr val="E2512E"/>
                </a:gs>
              </a:gsLst>
              <a:lin ang="16200038" scaled="0"/>
            </a:gradFill>
            <a:ln>
              <a:noFill/>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69"/>
            <p:cNvSpPr txBox="1"/>
            <p:nvPr/>
          </p:nvSpPr>
          <p:spPr>
            <a:xfrm>
              <a:off x="3001390" y="359100"/>
              <a:ext cx="2303100" cy="1116900"/>
            </a:xfrm>
            <a:prstGeom prst="rect">
              <a:avLst/>
            </a:prstGeom>
            <a:noFill/>
            <a:ln>
              <a:noFill/>
            </a:ln>
          </p:spPr>
          <p:txBody>
            <a:bodyPr spcFirstLastPara="1" wrap="square" lIns="32375" tIns="21575" rIns="32375" bIns="21575" anchor="ctr" anchorCtr="0">
              <a:noAutofit/>
            </a:bodyPr>
            <a:lstStyle/>
            <a:p>
              <a:pPr marL="0" marR="0" lvl="0" indent="0" algn="ctr" rtl="0">
                <a:lnSpc>
                  <a:spcPct val="90000"/>
                </a:lnSpc>
                <a:spcBef>
                  <a:spcPts val="0"/>
                </a:spcBef>
                <a:spcAft>
                  <a:spcPts val="0"/>
                </a:spcAft>
                <a:buNone/>
              </a:pPr>
              <a:r>
                <a:rPr lang="en" sz="1700" b="0" i="0" u="none" strike="noStrike" cap="none">
                  <a:solidFill>
                    <a:schemeClr val="lt1"/>
                  </a:solidFill>
                  <a:latin typeface="Arial"/>
                  <a:ea typeface="Arial"/>
                  <a:cs typeface="Arial"/>
                  <a:sym typeface="Arial"/>
                </a:rPr>
                <a:t>SHA most widely used hash algorithm</a:t>
              </a:r>
              <a:endParaRPr sz="1700" b="0" i="0" u="none" strike="noStrike" cap="none">
                <a:solidFill>
                  <a:schemeClr val="lt1"/>
                </a:solidFill>
                <a:latin typeface="Arial"/>
                <a:ea typeface="Arial"/>
                <a:cs typeface="Arial"/>
                <a:sym typeface="Arial"/>
              </a:endParaRPr>
            </a:p>
          </p:txBody>
        </p:sp>
        <p:sp>
          <p:nvSpPr>
            <p:cNvPr id="568" name="Google Shape;568;p69"/>
            <p:cNvSpPr/>
            <p:nvPr/>
          </p:nvSpPr>
          <p:spPr>
            <a:xfrm>
              <a:off x="5932279" y="324356"/>
              <a:ext cx="2372400" cy="1186200"/>
            </a:xfrm>
            <a:prstGeom prst="roundRect">
              <a:avLst>
                <a:gd name="adj" fmla="val 10000"/>
              </a:avLst>
            </a:prstGeom>
            <a:gradFill>
              <a:gsLst>
                <a:gs pos="0">
                  <a:srgbClr val="A83E25"/>
                </a:gs>
                <a:gs pos="80000">
                  <a:srgbClr val="DD5232"/>
                </a:gs>
                <a:gs pos="100000">
                  <a:srgbClr val="E2512E"/>
                </a:gs>
              </a:gsLst>
              <a:lin ang="16200038" scaled="0"/>
            </a:gradFill>
            <a:ln>
              <a:noFill/>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69"/>
            <p:cNvSpPr txBox="1"/>
            <p:nvPr/>
          </p:nvSpPr>
          <p:spPr>
            <a:xfrm>
              <a:off x="5967023" y="359100"/>
              <a:ext cx="2303100" cy="1116900"/>
            </a:xfrm>
            <a:prstGeom prst="rect">
              <a:avLst/>
            </a:prstGeom>
            <a:noFill/>
            <a:ln>
              <a:noFill/>
            </a:ln>
          </p:spPr>
          <p:txBody>
            <a:bodyPr spcFirstLastPara="1" wrap="square" lIns="32375" tIns="21575" rIns="32375" bIns="21575" anchor="ctr" anchorCtr="0">
              <a:noAutofit/>
            </a:bodyPr>
            <a:lstStyle/>
            <a:p>
              <a:pPr marL="0" marR="0" lvl="0" indent="0" algn="ctr" rtl="0">
                <a:lnSpc>
                  <a:spcPct val="90000"/>
                </a:lnSpc>
                <a:spcBef>
                  <a:spcPts val="0"/>
                </a:spcBef>
                <a:spcAft>
                  <a:spcPts val="0"/>
                </a:spcAft>
                <a:buNone/>
              </a:pPr>
              <a:r>
                <a:rPr lang="en" sz="1700" b="0" i="0" u="none" strike="noStrike" cap="none">
                  <a:solidFill>
                    <a:schemeClr val="lt1"/>
                  </a:solidFill>
                  <a:latin typeface="Arial"/>
                  <a:ea typeface="Arial"/>
                  <a:cs typeface="Arial"/>
                  <a:sym typeface="Arial"/>
                </a:rPr>
                <a:t>Additional secure hash function applications:</a:t>
              </a:r>
              <a:endParaRPr sz="1700" b="0" i="0" u="none" strike="noStrike" cap="none">
                <a:solidFill>
                  <a:schemeClr val="lt1"/>
                </a:solidFill>
                <a:latin typeface="Arial"/>
                <a:ea typeface="Arial"/>
                <a:cs typeface="Arial"/>
                <a:sym typeface="Arial"/>
              </a:endParaRPr>
            </a:p>
          </p:txBody>
        </p:sp>
        <p:sp>
          <p:nvSpPr>
            <p:cNvPr id="570" name="Google Shape;570;p69"/>
            <p:cNvSpPr/>
            <p:nvPr/>
          </p:nvSpPr>
          <p:spPr>
            <a:xfrm>
              <a:off x="6169530" y="1510610"/>
              <a:ext cx="237300" cy="889800"/>
            </a:xfrm>
            <a:custGeom>
              <a:avLst/>
              <a:gdLst/>
              <a:ahLst/>
              <a:cxnLst/>
              <a:rect l="l" t="t" r="r" b="b"/>
              <a:pathLst>
                <a:path w="120000" h="120000" extrusionOk="0">
                  <a:moveTo>
                    <a:pt x="0" y="0"/>
                  </a:moveTo>
                  <a:lnTo>
                    <a:pt x="0" y="120000"/>
                  </a:lnTo>
                  <a:lnTo>
                    <a:pt x="120000" y="120000"/>
                  </a:lnTo>
                </a:path>
              </a:pathLst>
            </a:custGeom>
            <a:noFill/>
            <a:ln w="9525" cap="flat" cmpd="sng">
              <a:solidFill>
                <a:srgbClr val="E3BB91"/>
              </a:solidFill>
              <a:prstDash val="solid"/>
              <a:round/>
              <a:headEnd type="none" w="sm" len="sm"/>
              <a:tailEnd type="none" w="sm" len="sm"/>
            </a:ln>
          </p:spPr>
        </p:sp>
        <p:sp>
          <p:nvSpPr>
            <p:cNvPr id="571" name="Google Shape;571;p69"/>
            <p:cNvSpPr/>
            <p:nvPr/>
          </p:nvSpPr>
          <p:spPr>
            <a:xfrm>
              <a:off x="6406781" y="1807173"/>
              <a:ext cx="1898100" cy="1186200"/>
            </a:xfrm>
            <a:prstGeom prst="roundRect">
              <a:avLst>
                <a:gd name="adj" fmla="val 10000"/>
              </a:avLst>
            </a:prstGeom>
            <a:solidFill>
              <a:schemeClr val="lt1">
                <a:alpha val="89800"/>
              </a:schemeClr>
            </a:solidFill>
            <a:ln w="9525" cap="flat" cmpd="sng">
              <a:solidFill>
                <a:srgbClr val="E3BB9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69"/>
            <p:cNvSpPr txBox="1"/>
            <p:nvPr/>
          </p:nvSpPr>
          <p:spPr>
            <a:xfrm>
              <a:off x="6441525" y="1841917"/>
              <a:ext cx="1828500" cy="1116900"/>
            </a:xfrm>
            <a:prstGeom prst="rect">
              <a:avLst/>
            </a:prstGeom>
            <a:noFill/>
            <a:ln>
              <a:noFill/>
            </a:ln>
          </p:spPr>
          <p:txBody>
            <a:bodyPr spcFirstLastPara="1" wrap="square" lIns="26650" tIns="17775" rIns="26650" bIns="17775" anchor="t" anchorCtr="0">
              <a:noAutofit/>
            </a:bodyPr>
            <a:lstStyle/>
            <a:p>
              <a:pPr marL="0" lvl="0" indent="0" algn="l" rtl="0">
                <a:spcBef>
                  <a:spcPts val="0"/>
                </a:spcBef>
                <a:spcAft>
                  <a:spcPts val="0"/>
                </a:spcAft>
                <a:buNone/>
              </a:pPr>
              <a:r>
                <a:rPr lang="en" sz="1000"/>
                <a:t>Passwords</a:t>
              </a:r>
              <a:endParaRPr sz="1000"/>
            </a:p>
            <a:p>
              <a:pPr marL="342900" lvl="1" indent="-292100" algn="l" rtl="0">
                <a:spcBef>
                  <a:spcPts val="0"/>
                </a:spcBef>
                <a:spcAft>
                  <a:spcPts val="0"/>
                </a:spcAft>
                <a:buSzPts val="1000"/>
                <a:buChar char="•"/>
              </a:pPr>
              <a:r>
                <a:rPr lang="en" sz="1000"/>
                <a:t>Hash of a password is stored by an operating system</a:t>
              </a:r>
              <a:endParaRPr sz="1000"/>
            </a:p>
          </p:txBody>
        </p:sp>
        <p:sp>
          <p:nvSpPr>
            <p:cNvPr id="573" name="Google Shape;573;p69"/>
            <p:cNvSpPr/>
            <p:nvPr/>
          </p:nvSpPr>
          <p:spPr>
            <a:xfrm>
              <a:off x="6169530" y="1510610"/>
              <a:ext cx="237300" cy="2372400"/>
            </a:xfrm>
            <a:custGeom>
              <a:avLst/>
              <a:gdLst/>
              <a:ahLst/>
              <a:cxnLst/>
              <a:rect l="l" t="t" r="r" b="b"/>
              <a:pathLst>
                <a:path w="120000" h="120000" extrusionOk="0">
                  <a:moveTo>
                    <a:pt x="0" y="0"/>
                  </a:moveTo>
                  <a:lnTo>
                    <a:pt x="0" y="120000"/>
                  </a:lnTo>
                  <a:lnTo>
                    <a:pt x="120000" y="120000"/>
                  </a:lnTo>
                </a:path>
              </a:pathLst>
            </a:custGeom>
            <a:noFill/>
            <a:ln w="9525" cap="flat" cmpd="sng">
              <a:solidFill>
                <a:srgbClr val="E3BB91"/>
              </a:solidFill>
              <a:prstDash val="solid"/>
              <a:round/>
              <a:headEnd type="none" w="sm" len="sm"/>
              <a:tailEnd type="none" w="sm" len="sm"/>
            </a:ln>
          </p:spPr>
        </p:sp>
        <p:sp>
          <p:nvSpPr>
            <p:cNvPr id="574" name="Google Shape;574;p69"/>
            <p:cNvSpPr/>
            <p:nvPr/>
          </p:nvSpPr>
          <p:spPr>
            <a:xfrm>
              <a:off x="6406781" y="3289989"/>
              <a:ext cx="1898100" cy="1186200"/>
            </a:xfrm>
            <a:prstGeom prst="roundRect">
              <a:avLst>
                <a:gd name="adj" fmla="val 10000"/>
              </a:avLst>
            </a:prstGeom>
            <a:solidFill>
              <a:schemeClr val="lt1">
                <a:alpha val="89800"/>
              </a:schemeClr>
            </a:solidFill>
            <a:ln w="9525" cap="flat" cmpd="sng">
              <a:solidFill>
                <a:srgbClr val="E3BB9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69"/>
            <p:cNvSpPr txBox="1"/>
            <p:nvPr/>
          </p:nvSpPr>
          <p:spPr>
            <a:xfrm>
              <a:off x="6441525" y="3324733"/>
              <a:ext cx="1828500" cy="1116900"/>
            </a:xfrm>
            <a:prstGeom prst="rect">
              <a:avLst/>
            </a:prstGeom>
            <a:noFill/>
            <a:ln>
              <a:noFill/>
            </a:ln>
          </p:spPr>
          <p:txBody>
            <a:bodyPr spcFirstLastPara="1" wrap="square" lIns="26650" tIns="17775" rIns="26650" bIns="17775" anchor="t" anchorCtr="0">
              <a:noAutofit/>
            </a:bodyPr>
            <a:lstStyle/>
            <a:p>
              <a:pPr marL="0" lvl="0" indent="0" algn="l" rtl="0">
                <a:spcBef>
                  <a:spcPts val="0"/>
                </a:spcBef>
                <a:spcAft>
                  <a:spcPts val="0"/>
                </a:spcAft>
                <a:buNone/>
              </a:pPr>
              <a:r>
                <a:rPr lang="en" sz="1000"/>
                <a:t>Intrusion detection</a:t>
              </a:r>
              <a:endParaRPr sz="1000"/>
            </a:p>
            <a:p>
              <a:pPr marL="400050" lvl="1" indent="-292100" algn="l" rtl="0">
                <a:spcBef>
                  <a:spcPts val="0"/>
                </a:spcBef>
                <a:spcAft>
                  <a:spcPts val="0"/>
                </a:spcAft>
                <a:buSzPts val="1000"/>
                <a:buChar char="•"/>
              </a:pPr>
              <a:r>
                <a:rPr lang="en" sz="1000"/>
                <a:t>Store H(F) for each file on a system and secure the hash values</a:t>
              </a:r>
              <a:endParaRPr sz="1000"/>
            </a:p>
          </p:txBody>
        </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Shape 580"/>
        <p:cNvGrpSpPr/>
        <p:nvPr/>
      </p:nvGrpSpPr>
      <p:grpSpPr>
        <a:xfrm>
          <a:off x="0" y="0"/>
          <a:ext cx="0" cy="0"/>
          <a:chOff x="0" y="0"/>
          <a:chExt cx="0" cy="0"/>
        </a:xfrm>
      </p:grpSpPr>
      <p:sp>
        <p:nvSpPr>
          <p:cNvPr id="581" name="Google Shape;581;p70"/>
          <p:cNvSpPr txBox="1">
            <a:spLocks noGrp="1"/>
          </p:cNvSpPr>
          <p:nvPr>
            <p:ph type="title"/>
          </p:nvPr>
        </p:nvSpPr>
        <p:spPr>
          <a:xfrm>
            <a:off x="107504" y="-236562"/>
            <a:ext cx="8928992" cy="1026114"/>
          </a:xfrm>
          <a:prstGeom prst="rect">
            <a:avLst/>
          </a:prstGeom>
          <a:noFill/>
          <a:ln>
            <a:noFill/>
          </a:ln>
        </p:spPr>
        <p:txBody>
          <a:bodyPr spcFirstLastPara="1" wrap="square" lIns="91425" tIns="45700" rIns="91425" bIns="45700" anchor="b" anchorCtr="0">
            <a:noAutofit/>
          </a:bodyPr>
          <a:lstStyle/>
          <a:p>
            <a:pPr marL="0" lvl="0" indent="0" algn="ctr" rtl="0">
              <a:lnSpc>
                <a:spcPct val="107407"/>
              </a:lnSpc>
              <a:spcBef>
                <a:spcPts val="0"/>
              </a:spcBef>
              <a:spcAft>
                <a:spcPts val="0"/>
              </a:spcAft>
              <a:buClr>
                <a:srgbClr val="E3BB91"/>
              </a:buClr>
              <a:buSzPts val="5400"/>
              <a:buFont typeface="Palatino Linotype"/>
              <a:buNone/>
            </a:pPr>
            <a:r>
              <a:rPr lang="en">
                <a:solidFill>
                  <a:srgbClr val="E3BB91"/>
                </a:solidFill>
              </a:rPr>
              <a:t>Summary</a:t>
            </a:r>
            <a:endParaRPr>
              <a:solidFill>
                <a:srgbClr val="E3BB91"/>
              </a:solidFill>
            </a:endParaRPr>
          </a:p>
        </p:txBody>
      </p:sp>
      <p:sp>
        <p:nvSpPr>
          <p:cNvPr id="582" name="Google Shape;582;p70"/>
          <p:cNvSpPr txBox="1">
            <a:spLocks noGrp="1"/>
          </p:cNvSpPr>
          <p:nvPr>
            <p:ph type="body" idx="1"/>
          </p:nvPr>
        </p:nvSpPr>
        <p:spPr>
          <a:xfrm>
            <a:off x="4932040" y="827480"/>
            <a:ext cx="4104600" cy="4029900"/>
          </a:xfrm>
          <a:prstGeom prst="rect">
            <a:avLst/>
          </a:prstGeom>
          <a:noFill/>
          <a:ln>
            <a:noFill/>
          </a:ln>
        </p:spPr>
        <p:txBody>
          <a:bodyPr spcFirstLastPara="1" wrap="square" lIns="91425" tIns="45700" rIns="91425" bIns="45700" anchor="t" anchorCtr="0">
            <a:normAutofit/>
          </a:bodyPr>
          <a:lstStyle/>
          <a:p>
            <a:pPr marL="342900" lvl="1" indent="-342900" algn="l" rtl="0">
              <a:spcBef>
                <a:spcPts val="0"/>
              </a:spcBef>
              <a:spcAft>
                <a:spcPts val="0"/>
              </a:spcAft>
              <a:buClr>
                <a:srgbClr val="E3BB91"/>
              </a:buClr>
              <a:buSzPts val="3360"/>
              <a:buFont typeface="Arial"/>
              <a:buChar char="•"/>
            </a:pPr>
            <a:r>
              <a:rPr lang="en" sz="2400">
                <a:latin typeface="Palatino Linotype"/>
                <a:ea typeface="Palatino Linotype"/>
                <a:cs typeface="Palatino Linotype"/>
                <a:sym typeface="Palatino Linotype"/>
              </a:rPr>
              <a:t>Stream ciphers and RC4</a:t>
            </a:r>
            <a:endParaRPr/>
          </a:p>
          <a:p>
            <a:pPr marL="742950" lvl="1" indent="-285750" algn="l" rtl="0">
              <a:spcBef>
                <a:spcPts val="320"/>
              </a:spcBef>
              <a:spcAft>
                <a:spcPts val="0"/>
              </a:spcAft>
              <a:buClr>
                <a:srgbClr val="E3BB91"/>
              </a:buClr>
              <a:buSzPts val="2240"/>
              <a:buFont typeface="Arial"/>
              <a:buChar char="•"/>
            </a:pPr>
            <a:r>
              <a:rPr lang="en">
                <a:latin typeface="Palatino Linotype"/>
                <a:ea typeface="Palatino Linotype"/>
                <a:cs typeface="Palatino Linotype"/>
                <a:sym typeface="Palatino Linotype"/>
              </a:rPr>
              <a:t>Stream cipher structure</a:t>
            </a:r>
            <a:endParaRPr/>
          </a:p>
          <a:p>
            <a:pPr marL="742950" lvl="1" indent="-285750" algn="l" rtl="0">
              <a:spcBef>
                <a:spcPts val="320"/>
              </a:spcBef>
              <a:spcAft>
                <a:spcPts val="0"/>
              </a:spcAft>
              <a:buClr>
                <a:srgbClr val="E3BB91"/>
              </a:buClr>
              <a:buSzPts val="2240"/>
              <a:buFont typeface="Arial"/>
              <a:buChar char="•"/>
            </a:pPr>
            <a:r>
              <a:rPr lang="en">
                <a:latin typeface="Palatino Linotype"/>
                <a:ea typeface="Palatino Linotype"/>
                <a:cs typeface="Palatino Linotype"/>
                <a:sym typeface="Palatino Linotype"/>
              </a:rPr>
              <a:t>The RC4 algorithm</a:t>
            </a:r>
            <a:endParaRPr/>
          </a:p>
          <a:p>
            <a:pPr marL="342900" lvl="1" indent="-342900" algn="l" rtl="0">
              <a:spcBef>
                <a:spcPts val="480"/>
              </a:spcBef>
              <a:spcAft>
                <a:spcPts val="0"/>
              </a:spcAft>
              <a:buClr>
                <a:srgbClr val="E3BB91"/>
              </a:buClr>
              <a:buSzPts val="3360"/>
              <a:buFont typeface="Arial"/>
              <a:buChar char="•"/>
            </a:pPr>
            <a:r>
              <a:rPr lang="en" sz="2400">
                <a:latin typeface="Palatino Linotype"/>
                <a:ea typeface="Palatino Linotype"/>
                <a:cs typeface="Palatino Linotype"/>
                <a:sym typeface="Palatino Linotype"/>
              </a:rPr>
              <a:t>Cipher block modes of operation</a:t>
            </a:r>
            <a:endParaRPr/>
          </a:p>
          <a:p>
            <a:pPr marL="742950" lvl="1" indent="-285750" algn="l" rtl="0">
              <a:spcBef>
                <a:spcPts val="320"/>
              </a:spcBef>
              <a:spcAft>
                <a:spcPts val="0"/>
              </a:spcAft>
              <a:buClr>
                <a:srgbClr val="E3BB91"/>
              </a:buClr>
              <a:buSzPts val="2240"/>
              <a:buFont typeface="Arial"/>
              <a:buChar char="•"/>
            </a:pPr>
            <a:r>
              <a:rPr lang="en">
                <a:latin typeface="Palatino Linotype"/>
                <a:ea typeface="Palatino Linotype"/>
                <a:cs typeface="Palatino Linotype"/>
                <a:sym typeface="Palatino Linotype"/>
              </a:rPr>
              <a:t>Electronic codebook mode</a:t>
            </a:r>
            <a:endParaRPr/>
          </a:p>
          <a:p>
            <a:pPr marL="742950" lvl="1" indent="-285750" algn="l" rtl="0">
              <a:spcBef>
                <a:spcPts val="320"/>
              </a:spcBef>
              <a:spcAft>
                <a:spcPts val="0"/>
              </a:spcAft>
              <a:buClr>
                <a:srgbClr val="E3BB91"/>
              </a:buClr>
              <a:buSzPts val="2240"/>
              <a:buFont typeface="Arial"/>
              <a:buChar char="•"/>
            </a:pPr>
            <a:r>
              <a:rPr lang="en">
                <a:latin typeface="Palatino Linotype"/>
                <a:ea typeface="Palatino Linotype"/>
                <a:cs typeface="Palatino Linotype"/>
                <a:sym typeface="Palatino Linotype"/>
              </a:rPr>
              <a:t>Cipher block chaining mode</a:t>
            </a:r>
            <a:endParaRPr/>
          </a:p>
          <a:p>
            <a:pPr marL="742950" lvl="1" indent="-285750" algn="l" rtl="0">
              <a:spcBef>
                <a:spcPts val="320"/>
              </a:spcBef>
              <a:spcAft>
                <a:spcPts val="0"/>
              </a:spcAft>
              <a:buClr>
                <a:srgbClr val="E3BB91"/>
              </a:buClr>
              <a:buSzPts val="2240"/>
              <a:buFont typeface="Arial"/>
              <a:buChar char="•"/>
            </a:pPr>
            <a:r>
              <a:rPr lang="en">
                <a:latin typeface="Palatino Linotype"/>
                <a:ea typeface="Palatino Linotype"/>
                <a:cs typeface="Palatino Linotype"/>
                <a:sym typeface="Palatino Linotype"/>
              </a:rPr>
              <a:t>Cipher feedback mode</a:t>
            </a:r>
            <a:endParaRPr/>
          </a:p>
          <a:p>
            <a:pPr marL="742950" lvl="1" indent="-285750" algn="l" rtl="0">
              <a:spcBef>
                <a:spcPts val="320"/>
              </a:spcBef>
              <a:spcAft>
                <a:spcPts val="0"/>
              </a:spcAft>
              <a:buClr>
                <a:srgbClr val="E3BB91"/>
              </a:buClr>
              <a:buSzPts val="2240"/>
              <a:buFont typeface="Arial"/>
              <a:buChar char="•"/>
            </a:pPr>
            <a:r>
              <a:rPr lang="en">
                <a:latin typeface="Palatino Linotype"/>
                <a:ea typeface="Palatino Linotype"/>
                <a:cs typeface="Palatino Linotype"/>
                <a:sym typeface="Palatino Linotype"/>
              </a:rPr>
              <a:t>Counter mode</a:t>
            </a:r>
            <a:endParaRPr/>
          </a:p>
          <a:p>
            <a:pPr marL="342900" lvl="1" indent="-342900" algn="l" rtl="0">
              <a:spcBef>
                <a:spcPts val="480"/>
              </a:spcBef>
              <a:spcAft>
                <a:spcPts val="0"/>
              </a:spcAft>
              <a:buClr>
                <a:srgbClr val="E3BB91"/>
              </a:buClr>
              <a:buSzPts val="3360"/>
              <a:buFont typeface="Arial"/>
              <a:buChar char="•"/>
            </a:pPr>
            <a:r>
              <a:rPr lang="en" sz="2400">
                <a:latin typeface="Palatino Linotype"/>
                <a:ea typeface="Palatino Linotype"/>
                <a:cs typeface="Palatino Linotype"/>
                <a:sym typeface="Palatino Linotype"/>
              </a:rPr>
              <a:t>Key distribution</a:t>
            </a:r>
            <a:endParaRPr sz="1500">
              <a:latin typeface="Palatino Linotype"/>
              <a:ea typeface="Palatino Linotype"/>
              <a:cs typeface="Palatino Linotype"/>
              <a:sym typeface="Palatino Linotype"/>
            </a:endParaRPr>
          </a:p>
        </p:txBody>
      </p:sp>
      <p:sp>
        <p:nvSpPr>
          <p:cNvPr id="583" name="Google Shape;583;p70"/>
          <p:cNvSpPr txBox="1">
            <a:spLocks noGrp="1"/>
          </p:cNvSpPr>
          <p:nvPr>
            <p:ph type="body" idx="2"/>
          </p:nvPr>
        </p:nvSpPr>
        <p:spPr>
          <a:xfrm>
            <a:off x="286628" y="732219"/>
            <a:ext cx="4104600" cy="43554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E3BB91"/>
              </a:buClr>
              <a:buSzPts val="3360"/>
              <a:buFont typeface="Arial"/>
              <a:buChar char="•"/>
            </a:pPr>
            <a:r>
              <a:rPr lang="en">
                <a:latin typeface="Palatino Linotype"/>
                <a:ea typeface="Palatino Linotype"/>
                <a:cs typeface="Palatino Linotype"/>
                <a:sym typeface="Palatino Linotype"/>
              </a:rPr>
              <a:t>Symmetric encryption principles</a:t>
            </a:r>
            <a:endParaRPr/>
          </a:p>
          <a:p>
            <a:pPr marL="742950" lvl="1" indent="-285750" algn="l" rtl="0">
              <a:spcBef>
                <a:spcPts val="320"/>
              </a:spcBef>
              <a:spcAft>
                <a:spcPts val="0"/>
              </a:spcAft>
              <a:buClr>
                <a:srgbClr val="E3BB91"/>
              </a:buClr>
              <a:buSzPts val="2240"/>
              <a:buFont typeface="Arial"/>
              <a:buChar char="•"/>
            </a:pPr>
            <a:r>
              <a:rPr lang="en">
                <a:latin typeface="Palatino Linotype"/>
                <a:ea typeface="Palatino Linotype"/>
                <a:cs typeface="Palatino Linotype"/>
                <a:sym typeface="Palatino Linotype"/>
              </a:rPr>
              <a:t>Cryptography</a:t>
            </a:r>
            <a:endParaRPr/>
          </a:p>
          <a:p>
            <a:pPr marL="742950" lvl="1" indent="-285750" algn="l" rtl="0">
              <a:spcBef>
                <a:spcPts val="320"/>
              </a:spcBef>
              <a:spcAft>
                <a:spcPts val="0"/>
              </a:spcAft>
              <a:buClr>
                <a:srgbClr val="E3BB91"/>
              </a:buClr>
              <a:buSzPts val="2240"/>
              <a:buFont typeface="Arial"/>
              <a:buChar char="•"/>
            </a:pPr>
            <a:r>
              <a:rPr lang="en">
                <a:latin typeface="Palatino Linotype"/>
                <a:ea typeface="Palatino Linotype"/>
                <a:cs typeface="Palatino Linotype"/>
                <a:sym typeface="Palatino Linotype"/>
              </a:rPr>
              <a:t>Cryptanalysis</a:t>
            </a:r>
            <a:endParaRPr/>
          </a:p>
          <a:p>
            <a:pPr marL="742950" lvl="1" indent="-285750" algn="l" rtl="0">
              <a:spcBef>
                <a:spcPts val="320"/>
              </a:spcBef>
              <a:spcAft>
                <a:spcPts val="0"/>
              </a:spcAft>
              <a:buClr>
                <a:srgbClr val="E3BB91"/>
              </a:buClr>
              <a:buSzPts val="2240"/>
              <a:buFont typeface="Arial"/>
              <a:buChar char="•"/>
            </a:pPr>
            <a:r>
              <a:rPr lang="en">
                <a:latin typeface="Palatino Linotype"/>
                <a:ea typeface="Palatino Linotype"/>
                <a:cs typeface="Palatino Linotype"/>
                <a:sym typeface="Palatino Linotype"/>
              </a:rPr>
              <a:t>Feistel cipher structure</a:t>
            </a:r>
            <a:endParaRPr/>
          </a:p>
          <a:p>
            <a:pPr marL="342900" lvl="0" indent="-342900" algn="l" rtl="0">
              <a:spcBef>
                <a:spcPts val="480"/>
              </a:spcBef>
              <a:spcAft>
                <a:spcPts val="0"/>
              </a:spcAft>
              <a:buClr>
                <a:srgbClr val="E3BB91"/>
              </a:buClr>
              <a:buSzPts val="3360"/>
              <a:buFont typeface="Arial"/>
              <a:buChar char="•"/>
            </a:pPr>
            <a:r>
              <a:rPr lang="en">
                <a:latin typeface="Palatino Linotype"/>
                <a:ea typeface="Palatino Linotype"/>
                <a:cs typeface="Palatino Linotype"/>
                <a:sym typeface="Palatino Linotype"/>
              </a:rPr>
              <a:t>Data encryption standard</a:t>
            </a:r>
            <a:endParaRPr/>
          </a:p>
          <a:p>
            <a:pPr marL="742950" lvl="1" indent="-285750" algn="l" rtl="0">
              <a:spcBef>
                <a:spcPts val="320"/>
              </a:spcBef>
              <a:spcAft>
                <a:spcPts val="0"/>
              </a:spcAft>
              <a:buClr>
                <a:srgbClr val="E3BB91"/>
              </a:buClr>
              <a:buSzPts val="2240"/>
              <a:buFont typeface="Arial"/>
              <a:buChar char="•"/>
            </a:pPr>
            <a:r>
              <a:rPr lang="en">
                <a:latin typeface="Palatino Linotype"/>
                <a:ea typeface="Palatino Linotype"/>
                <a:cs typeface="Palatino Linotype"/>
                <a:sym typeface="Palatino Linotype"/>
              </a:rPr>
              <a:t>Data encryption standard</a:t>
            </a:r>
            <a:endParaRPr/>
          </a:p>
          <a:p>
            <a:pPr marL="742950" lvl="1" indent="-285750" algn="l" rtl="0">
              <a:spcBef>
                <a:spcPts val="320"/>
              </a:spcBef>
              <a:spcAft>
                <a:spcPts val="0"/>
              </a:spcAft>
              <a:buClr>
                <a:srgbClr val="E3BB91"/>
              </a:buClr>
              <a:buSzPts val="2240"/>
              <a:buFont typeface="Arial"/>
              <a:buChar char="•"/>
            </a:pPr>
            <a:r>
              <a:rPr lang="en">
                <a:latin typeface="Palatino Linotype"/>
                <a:ea typeface="Palatino Linotype"/>
                <a:cs typeface="Palatino Linotype"/>
                <a:sym typeface="Palatino Linotype"/>
              </a:rPr>
              <a:t>Triple DES</a:t>
            </a:r>
            <a:endParaRPr/>
          </a:p>
          <a:p>
            <a:pPr marL="342900" lvl="0" indent="-342900" algn="l" rtl="0">
              <a:spcBef>
                <a:spcPts val="480"/>
              </a:spcBef>
              <a:spcAft>
                <a:spcPts val="0"/>
              </a:spcAft>
              <a:buClr>
                <a:srgbClr val="E3BB91"/>
              </a:buClr>
              <a:buSzPts val="3360"/>
              <a:buFont typeface="Arial"/>
              <a:buChar char="•"/>
            </a:pPr>
            <a:r>
              <a:rPr lang="en">
                <a:latin typeface="Palatino Linotype"/>
                <a:ea typeface="Palatino Linotype"/>
                <a:cs typeface="Palatino Linotype"/>
                <a:sym typeface="Palatino Linotype"/>
              </a:rPr>
              <a:t>Advanced encryption standard</a:t>
            </a:r>
            <a:endParaRPr/>
          </a:p>
          <a:p>
            <a:pPr marL="742950" lvl="1" indent="-285750" algn="l" rtl="0">
              <a:spcBef>
                <a:spcPts val="320"/>
              </a:spcBef>
              <a:spcAft>
                <a:spcPts val="0"/>
              </a:spcAft>
              <a:buClr>
                <a:srgbClr val="E3BB91"/>
              </a:buClr>
              <a:buSzPts val="2240"/>
              <a:buFont typeface="Arial"/>
              <a:buChar char="•"/>
            </a:pPr>
            <a:r>
              <a:rPr lang="en">
                <a:latin typeface="Palatino Linotype"/>
                <a:ea typeface="Palatino Linotype"/>
                <a:cs typeface="Palatino Linotype"/>
                <a:sym typeface="Palatino Linotype"/>
              </a:rPr>
              <a:t>Overview of the algorithm</a:t>
            </a:r>
            <a:endParaRPr/>
          </a:p>
          <a:p>
            <a:pPr marL="742950" lvl="1" indent="-285750" algn="l" rtl="0">
              <a:spcBef>
                <a:spcPts val="320"/>
              </a:spcBef>
              <a:spcAft>
                <a:spcPts val="0"/>
              </a:spcAft>
              <a:buClr>
                <a:srgbClr val="E3BB91"/>
              </a:buClr>
              <a:buSzPts val="2240"/>
              <a:buFont typeface="Arial"/>
              <a:buChar char="•"/>
            </a:pPr>
            <a:r>
              <a:rPr lang="en">
                <a:latin typeface="Palatino Linotype"/>
                <a:ea typeface="Palatino Linotype"/>
                <a:cs typeface="Palatino Linotype"/>
                <a:sym typeface="Palatino Linotype"/>
              </a:rPr>
              <a:t>Algorithm details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1"/>
          <p:cNvSpPr txBox="1">
            <a:spLocks noGrp="1"/>
          </p:cNvSpPr>
          <p:nvPr>
            <p:ph type="title"/>
          </p:nvPr>
        </p:nvSpPr>
        <p:spPr>
          <a:xfrm>
            <a:off x="467544" y="141480"/>
            <a:ext cx="8229600" cy="1200150"/>
          </a:xfrm>
          <a:prstGeom prst="rect">
            <a:avLst/>
          </a:prstGeom>
          <a:noFill/>
          <a:ln>
            <a:noFill/>
          </a:ln>
        </p:spPr>
        <p:txBody>
          <a:bodyPr spcFirstLastPara="1" wrap="square" lIns="91425" tIns="45700" rIns="91425" bIns="45700" anchor="b" anchorCtr="0">
            <a:noAutofit/>
          </a:bodyPr>
          <a:lstStyle/>
          <a:p>
            <a:pPr marL="0" lvl="0" indent="0" algn="ctr" rtl="0">
              <a:lnSpc>
                <a:spcPct val="134883"/>
              </a:lnSpc>
              <a:spcBef>
                <a:spcPts val="0"/>
              </a:spcBef>
              <a:spcAft>
                <a:spcPts val="0"/>
              </a:spcAft>
              <a:buClr>
                <a:srgbClr val="ECD1B5"/>
              </a:buClr>
              <a:buSzPts val="4300"/>
              <a:buFont typeface="Palatino Linotype"/>
              <a:buNone/>
            </a:pPr>
            <a:r>
              <a:rPr lang="en" sz="3400">
                <a:solidFill>
                  <a:srgbClr val="ECD1B5"/>
                </a:solidFill>
              </a:rPr>
              <a:t>Computationally Secure Encryption Schemes</a:t>
            </a:r>
            <a:endParaRPr sz="4500"/>
          </a:p>
        </p:txBody>
      </p:sp>
      <p:sp>
        <p:nvSpPr>
          <p:cNvPr id="173" name="Google Shape;173;p31"/>
          <p:cNvSpPr txBox="1">
            <a:spLocks noGrp="1"/>
          </p:cNvSpPr>
          <p:nvPr>
            <p:ph type="body" idx="1"/>
          </p:nvPr>
        </p:nvSpPr>
        <p:spPr>
          <a:xfrm>
            <a:off x="280075" y="1341635"/>
            <a:ext cx="8229600" cy="31533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E3BB91"/>
              </a:buClr>
              <a:buSzPts val="3920"/>
              <a:buFont typeface="Arial"/>
              <a:buChar char="•"/>
            </a:pPr>
            <a:r>
              <a:rPr lang="en" sz="2800">
                <a:latin typeface="Palatino Linotype"/>
                <a:ea typeface="Palatino Linotype"/>
                <a:cs typeface="Palatino Linotype"/>
                <a:sym typeface="Palatino Linotype"/>
              </a:rPr>
              <a:t>Encryption is computationally secure if:</a:t>
            </a:r>
            <a:endParaRPr/>
          </a:p>
          <a:p>
            <a:pPr marL="742950" lvl="1" indent="-285750" algn="l" rtl="0">
              <a:spcBef>
                <a:spcPts val="360"/>
              </a:spcBef>
              <a:spcAft>
                <a:spcPts val="0"/>
              </a:spcAft>
              <a:buClr>
                <a:srgbClr val="E3BB91"/>
              </a:buClr>
              <a:buSzPts val="2520"/>
              <a:buFont typeface="Arial"/>
              <a:buChar char="•"/>
            </a:pPr>
            <a:r>
              <a:rPr lang="en" sz="1800">
                <a:latin typeface="Palatino Linotype"/>
                <a:ea typeface="Palatino Linotype"/>
                <a:cs typeface="Palatino Linotype"/>
                <a:sym typeface="Palatino Linotype"/>
              </a:rPr>
              <a:t>Cost of breaking cipher exceeds value of information</a:t>
            </a:r>
            <a:endParaRPr/>
          </a:p>
          <a:p>
            <a:pPr marL="742950" lvl="1" indent="-285750" algn="l" rtl="0">
              <a:spcBef>
                <a:spcPts val="360"/>
              </a:spcBef>
              <a:spcAft>
                <a:spcPts val="0"/>
              </a:spcAft>
              <a:buClr>
                <a:srgbClr val="E3BB91"/>
              </a:buClr>
              <a:buSzPts val="2520"/>
              <a:buFont typeface="Arial"/>
              <a:buChar char="•"/>
            </a:pPr>
            <a:r>
              <a:rPr lang="en" sz="1800">
                <a:latin typeface="Palatino Linotype"/>
                <a:ea typeface="Palatino Linotype"/>
                <a:cs typeface="Palatino Linotype"/>
                <a:sym typeface="Palatino Linotype"/>
              </a:rPr>
              <a:t>Time required to break cipher exceeds the useful lifetime of the information</a:t>
            </a:r>
            <a:endParaRPr/>
          </a:p>
          <a:p>
            <a:pPr marL="342900" lvl="0" indent="-342900" algn="l" rtl="0">
              <a:spcBef>
                <a:spcPts val="560"/>
              </a:spcBef>
              <a:spcAft>
                <a:spcPts val="0"/>
              </a:spcAft>
              <a:buClr>
                <a:srgbClr val="E3BB91"/>
              </a:buClr>
              <a:buSzPts val="3920"/>
              <a:buFont typeface="Arial"/>
              <a:buChar char="•"/>
            </a:pPr>
            <a:r>
              <a:rPr lang="en" sz="2800">
                <a:latin typeface="Palatino Linotype"/>
                <a:ea typeface="Palatino Linotype"/>
                <a:cs typeface="Palatino Linotype"/>
                <a:sym typeface="Palatino Linotype"/>
              </a:rPr>
              <a:t>Usually very difficult to estimate the amount of effort required to break</a:t>
            </a:r>
            <a:endParaRPr/>
          </a:p>
          <a:p>
            <a:pPr marL="342900" lvl="0" indent="-342900" algn="l" rtl="0">
              <a:spcBef>
                <a:spcPts val="560"/>
              </a:spcBef>
              <a:spcAft>
                <a:spcPts val="0"/>
              </a:spcAft>
              <a:buClr>
                <a:srgbClr val="E3BB91"/>
              </a:buClr>
              <a:buSzPts val="3920"/>
              <a:buFont typeface="Arial"/>
              <a:buChar char="•"/>
            </a:pPr>
            <a:r>
              <a:rPr lang="en" sz="2800">
                <a:latin typeface="Palatino Linotype"/>
                <a:ea typeface="Palatino Linotype"/>
                <a:cs typeface="Palatino Linotype"/>
                <a:sym typeface="Palatino Linotype"/>
              </a:rPr>
              <a:t>Can estimate time/cost of a brute-force attack</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pic>
        <p:nvPicPr>
          <p:cNvPr id="179" name="Google Shape;179;p32" descr="f1.pdf"/>
          <p:cNvPicPr preferRelativeResize="0"/>
          <p:nvPr/>
        </p:nvPicPr>
        <p:blipFill rotWithShape="1">
          <a:blip r:embed="rId3">
            <a:alphaModFix/>
          </a:blip>
          <a:srcRect t="1701" b="3799"/>
          <a:stretch/>
        </p:blipFill>
        <p:spPr>
          <a:xfrm>
            <a:off x="1917700" y="87474"/>
            <a:ext cx="3974523" cy="4860540"/>
          </a:xfrm>
          <a:prstGeom prst="rect">
            <a:avLst/>
          </a:prstGeom>
          <a:solidFill>
            <a:schemeClr val="lt1"/>
          </a:solidFill>
          <a:ln>
            <a:noFill/>
          </a:ln>
        </p:spPr>
      </p:pic>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pic>
        <p:nvPicPr>
          <p:cNvPr id="185" name="Google Shape;185;p33" descr="f1.pdf"/>
          <p:cNvPicPr preferRelativeResize="0"/>
          <p:nvPr/>
        </p:nvPicPr>
        <p:blipFill rotWithShape="1">
          <a:blip r:embed="rId3">
            <a:alphaModFix/>
          </a:blip>
          <a:srcRect t="1701" b="3798"/>
          <a:stretch/>
        </p:blipFill>
        <p:spPr>
          <a:xfrm>
            <a:off x="1917700" y="87474"/>
            <a:ext cx="3974522" cy="4860541"/>
          </a:xfrm>
          <a:prstGeom prst="rect">
            <a:avLst/>
          </a:prstGeom>
          <a:solidFill>
            <a:schemeClr val="lt1"/>
          </a:solidFill>
          <a:ln>
            <a:noFill/>
          </a:ln>
        </p:spPr>
      </p:pic>
      <p:sp>
        <p:nvSpPr>
          <p:cNvPr id="186" name="Google Shape;186;p33"/>
          <p:cNvSpPr txBox="1"/>
          <p:nvPr/>
        </p:nvSpPr>
        <p:spPr>
          <a:xfrm>
            <a:off x="2036725" y="147600"/>
            <a:ext cx="1350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entury Gothic"/>
                <a:ea typeface="Century Gothic"/>
                <a:cs typeface="Century Gothic"/>
                <a:sym typeface="Century Gothic"/>
              </a:rPr>
              <a:t>P=01100010</a:t>
            </a:r>
            <a:endParaRPr>
              <a:latin typeface="Century Gothic"/>
              <a:ea typeface="Century Gothic"/>
              <a:cs typeface="Century Gothic"/>
              <a:sym typeface="Century Gothic"/>
            </a:endParaRPr>
          </a:p>
        </p:txBody>
      </p:sp>
      <p:sp>
        <p:nvSpPr>
          <p:cNvPr id="187" name="Google Shape;187;p33"/>
          <p:cNvSpPr txBox="1"/>
          <p:nvPr/>
        </p:nvSpPr>
        <p:spPr>
          <a:xfrm>
            <a:off x="4572000" y="147600"/>
            <a:ext cx="1350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entury Gothic"/>
                <a:ea typeface="Century Gothic"/>
                <a:cs typeface="Century Gothic"/>
                <a:sym typeface="Century Gothic"/>
              </a:rPr>
              <a:t>K=10011101</a:t>
            </a:r>
            <a:endParaRPr>
              <a:latin typeface="Century Gothic"/>
              <a:ea typeface="Century Gothic"/>
              <a:cs typeface="Century Gothic"/>
              <a:sym typeface="Century Gothic"/>
            </a:endParaRPr>
          </a:p>
        </p:txBody>
      </p:sp>
      <p:sp>
        <p:nvSpPr>
          <p:cNvPr id="188" name="Google Shape;188;p33"/>
          <p:cNvSpPr txBox="1"/>
          <p:nvPr/>
        </p:nvSpPr>
        <p:spPr>
          <a:xfrm>
            <a:off x="1975125" y="547800"/>
            <a:ext cx="1350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entury Gothic"/>
                <a:ea typeface="Century Gothic"/>
                <a:cs typeface="Century Gothic"/>
                <a:sym typeface="Century Gothic"/>
              </a:rPr>
              <a:t>L0=0110</a:t>
            </a:r>
            <a:endParaRPr>
              <a:latin typeface="Century Gothic"/>
              <a:ea typeface="Century Gothic"/>
              <a:cs typeface="Century Gothic"/>
              <a:sym typeface="Century Gothic"/>
            </a:endParaRPr>
          </a:p>
        </p:txBody>
      </p:sp>
      <p:sp>
        <p:nvSpPr>
          <p:cNvPr id="189" name="Google Shape;189;p33"/>
          <p:cNvSpPr txBox="1"/>
          <p:nvPr/>
        </p:nvSpPr>
        <p:spPr>
          <a:xfrm>
            <a:off x="5396650" y="456700"/>
            <a:ext cx="1350300" cy="8313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entury Gothic"/>
                <a:ea typeface="Century Gothic"/>
                <a:cs typeface="Century Gothic"/>
                <a:sym typeface="Century Gothic"/>
              </a:rPr>
              <a:t>R0=0010</a:t>
            </a:r>
            <a:br>
              <a:rPr lang="en">
                <a:latin typeface="Century Gothic"/>
                <a:ea typeface="Century Gothic"/>
                <a:cs typeface="Century Gothic"/>
                <a:sym typeface="Century Gothic"/>
              </a:rPr>
            </a:br>
            <a:r>
              <a:rPr lang="en">
                <a:latin typeface="Century Gothic"/>
                <a:ea typeface="Century Gothic"/>
                <a:cs typeface="Century Gothic"/>
                <a:sym typeface="Century Gothic"/>
              </a:rPr>
              <a:t>K0=1001</a:t>
            </a:r>
            <a:br>
              <a:rPr lang="en">
                <a:latin typeface="Century Gothic"/>
                <a:ea typeface="Century Gothic"/>
                <a:cs typeface="Century Gothic"/>
                <a:sym typeface="Century Gothic"/>
              </a:rPr>
            </a:br>
            <a:r>
              <a:rPr lang="en">
                <a:latin typeface="Century Gothic"/>
                <a:ea typeface="Century Gothic"/>
                <a:cs typeface="Century Gothic"/>
                <a:sym typeface="Century Gothic"/>
              </a:rPr>
              <a:t>F=   1011</a:t>
            </a:r>
            <a:endParaRPr>
              <a:latin typeface="Century Gothic"/>
              <a:ea typeface="Century Gothic"/>
              <a:cs typeface="Century Gothic"/>
              <a:sym typeface="Century Gothic"/>
            </a:endParaRPr>
          </a:p>
        </p:txBody>
      </p:sp>
      <p:sp>
        <p:nvSpPr>
          <p:cNvPr id="190" name="Google Shape;190;p33"/>
          <p:cNvSpPr txBox="1"/>
          <p:nvPr/>
        </p:nvSpPr>
        <p:spPr>
          <a:xfrm>
            <a:off x="5482625" y="1288000"/>
            <a:ext cx="1350300" cy="10467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entury Gothic"/>
                <a:ea typeface="Century Gothic"/>
                <a:cs typeface="Century Gothic"/>
                <a:sym typeface="Century Gothic"/>
              </a:rPr>
              <a:t>R1=F xor L0</a:t>
            </a:r>
            <a:endParaRPr>
              <a:latin typeface="Century Gothic"/>
              <a:ea typeface="Century Gothic"/>
              <a:cs typeface="Century Gothic"/>
              <a:sym typeface="Century Gothic"/>
            </a:endParaRPr>
          </a:p>
          <a:p>
            <a:pPr marL="0" lvl="0" indent="0" algn="l" rtl="0">
              <a:spcBef>
                <a:spcPts val="0"/>
              </a:spcBef>
              <a:spcAft>
                <a:spcPts val="0"/>
              </a:spcAft>
              <a:buNone/>
            </a:pPr>
            <a:r>
              <a:rPr lang="en">
                <a:latin typeface="Century Gothic"/>
                <a:ea typeface="Century Gothic"/>
                <a:cs typeface="Century Gothic"/>
                <a:sym typeface="Century Gothic"/>
              </a:rPr>
              <a:t>   1011 xor</a:t>
            </a:r>
            <a:endParaRPr>
              <a:latin typeface="Century Gothic"/>
              <a:ea typeface="Century Gothic"/>
              <a:cs typeface="Century Gothic"/>
              <a:sym typeface="Century Gothic"/>
            </a:endParaRPr>
          </a:p>
          <a:p>
            <a:pPr marL="0" lvl="0" indent="0" algn="l" rtl="0">
              <a:spcBef>
                <a:spcPts val="0"/>
              </a:spcBef>
              <a:spcAft>
                <a:spcPts val="0"/>
              </a:spcAft>
              <a:buNone/>
            </a:pPr>
            <a:r>
              <a:rPr lang="en">
                <a:latin typeface="Century Gothic"/>
                <a:ea typeface="Century Gothic"/>
                <a:cs typeface="Century Gothic"/>
                <a:sym typeface="Century Gothic"/>
              </a:rPr>
              <a:t>   0110</a:t>
            </a:r>
            <a:endParaRPr>
              <a:latin typeface="Century Gothic"/>
              <a:ea typeface="Century Gothic"/>
              <a:cs typeface="Century Gothic"/>
              <a:sym typeface="Century Gothic"/>
            </a:endParaRPr>
          </a:p>
          <a:p>
            <a:pPr marL="0" lvl="0" indent="0" algn="l" rtl="0">
              <a:spcBef>
                <a:spcPts val="0"/>
              </a:spcBef>
              <a:spcAft>
                <a:spcPts val="0"/>
              </a:spcAft>
              <a:buNone/>
            </a:pPr>
            <a:r>
              <a:rPr lang="en">
                <a:latin typeface="Century Gothic"/>
                <a:ea typeface="Century Gothic"/>
                <a:cs typeface="Century Gothic"/>
                <a:sym typeface="Century Gothic"/>
              </a:rPr>
              <a:t>= 1101</a:t>
            </a:r>
            <a:endParaRPr>
              <a:latin typeface="Century Gothic"/>
              <a:ea typeface="Century Gothic"/>
              <a:cs typeface="Century Gothic"/>
              <a:sym typeface="Century Gothic"/>
            </a:endParaRPr>
          </a:p>
        </p:txBody>
      </p:sp>
      <p:sp>
        <p:nvSpPr>
          <p:cNvPr id="191" name="Google Shape;191;p33"/>
          <p:cNvSpPr txBox="1"/>
          <p:nvPr/>
        </p:nvSpPr>
        <p:spPr>
          <a:xfrm>
            <a:off x="1554150" y="1288000"/>
            <a:ext cx="1350300" cy="6156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entury Gothic"/>
                <a:ea typeface="Century Gothic"/>
                <a:cs typeface="Century Gothic"/>
                <a:sym typeface="Century Gothic"/>
              </a:rPr>
              <a:t>L1=R0</a:t>
            </a:r>
            <a:endParaRPr>
              <a:latin typeface="Century Gothic"/>
              <a:ea typeface="Century Gothic"/>
              <a:cs typeface="Century Gothic"/>
              <a:sym typeface="Century Gothic"/>
            </a:endParaRPr>
          </a:p>
          <a:p>
            <a:pPr marL="0" lvl="0" indent="0" algn="l" rtl="0">
              <a:spcBef>
                <a:spcPts val="0"/>
              </a:spcBef>
              <a:spcAft>
                <a:spcPts val="0"/>
              </a:spcAft>
              <a:buNone/>
            </a:pPr>
            <a:r>
              <a:rPr lang="en">
                <a:latin typeface="Century Gothic"/>
                <a:ea typeface="Century Gothic"/>
                <a:cs typeface="Century Gothic"/>
                <a:sym typeface="Century Gothic"/>
              </a:rPr>
              <a:t>     = 0010</a:t>
            </a:r>
            <a:endParaRPr>
              <a:latin typeface="Century Gothic"/>
              <a:ea typeface="Century Gothic"/>
              <a:cs typeface="Century Gothic"/>
              <a:sym typeface="Century Gothic"/>
            </a:endParaRPr>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4"/>
          <p:cNvSpPr txBox="1"/>
          <p:nvPr/>
        </p:nvSpPr>
        <p:spPr>
          <a:xfrm>
            <a:off x="1918675" y="1475900"/>
            <a:ext cx="4626900" cy="4002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3"/>
              </a:rPr>
              <a:t>https://asecuritysite.com/symmetric/fei</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5"/>
          <p:cNvSpPr txBox="1">
            <a:spLocks noGrp="1"/>
          </p:cNvSpPr>
          <p:nvPr>
            <p:ph type="title"/>
          </p:nvPr>
        </p:nvSpPr>
        <p:spPr>
          <a:xfrm>
            <a:off x="467544" y="-182556"/>
            <a:ext cx="8229600" cy="1200150"/>
          </a:xfrm>
          <a:prstGeom prst="rect">
            <a:avLst/>
          </a:prstGeom>
          <a:noFill/>
          <a:ln>
            <a:noFill/>
          </a:ln>
        </p:spPr>
        <p:txBody>
          <a:bodyPr spcFirstLastPara="1" wrap="square" lIns="91425" tIns="45700" rIns="91425" bIns="45700" anchor="b" anchorCtr="0">
            <a:noAutofit/>
          </a:bodyPr>
          <a:lstStyle/>
          <a:p>
            <a:pPr marL="0" lvl="0" indent="0" algn="ctr" rtl="0">
              <a:lnSpc>
                <a:spcPct val="107407"/>
              </a:lnSpc>
              <a:spcBef>
                <a:spcPts val="0"/>
              </a:spcBef>
              <a:spcAft>
                <a:spcPts val="0"/>
              </a:spcAft>
              <a:buClr>
                <a:srgbClr val="ECD1B5"/>
              </a:buClr>
              <a:buSzPts val="5400"/>
              <a:buFont typeface="Palatino Linotype"/>
              <a:buNone/>
            </a:pPr>
            <a:r>
              <a:rPr lang="en">
                <a:solidFill>
                  <a:srgbClr val="ECD1B5"/>
                </a:solidFill>
              </a:rPr>
              <a:t>Block Cipher Structure</a:t>
            </a:r>
            <a:endParaRPr/>
          </a:p>
        </p:txBody>
      </p:sp>
      <p:sp>
        <p:nvSpPr>
          <p:cNvPr id="203" name="Google Shape;203;p35"/>
          <p:cNvSpPr txBox="1">
            <a:spLocks noGrp="1"/>
          </p:cNvSpPr>
          <p:nvPr>
            <p:ph type="body" idx="1"/>
          </p:nvPr>
        </p:nvSpPr>
        <p:spPr>
          <a:xfrm>
            <a:off x="467544" y="1017600"/>
            <a:ext cx="8229600" cy="1657500"/>
          </a:xfrm>
          <a:prstGeom prst="rect">
            <a:avLst/>
          </a:prstGeom>
          <a:noFill/>
          <a:ln>
            <a:noFill/>
          </a:ln>
        </p:spPr>
        <p:txBody>
          <a:bodyPr spcFirstLastPara="1" wrap="square" lIns="91425" tIns="45700" rIns="91425" bIns="45700" anchor="t" anchorCtr="0">
            <a:normAutofit/>
          </a:bodyPr>
          <a:lstStyle/>
          <a:p>
            <a:pPr marL="342900" lvl="0" indent="-323850" algn="l" rtl="0">
              <a:lnSpc>
                <a:spcPct val="70000"/>
              </a:lnSpc>
              <a:spcBef>
                <a:spcPts val="0"/>
              </a:spcBef>
              <a:spcAft>
                <a:spcPts val="0"/>
              </a:spcAft>
              <a:buClr>
                <a:srgbClr val="E3BB91"/>
              </a:buClr>
              <a:buSzPts val="3340"/>
              <a:buFont typeface="Arial"/>
              <a:buChar char="•"/>
            </a:pPr>
            <a:r>
              <a:rPr lang="en" sz="2300">
                <a:latin typeface="Palatino Linotype"/>
                <a:ea typeface="Palatino Linotype"/>
                <a:cs typeface="Palatino Linotype"/>
                <a:sym typeface="Palatino Linotype"/>
              </a:rPr>
              <a:t>Symmetric block cipher consists of:</a:t>
            </a:r>
            <a:endParaRPr sz="2100"/>
          </a:p>
          <a:p>
            <a:pPr marL="742950" lvl="1" indent="-266700" algn="l" rtl="0">
              <a:lnSpc>
                <a:spcPct val="70000"/>
              </a:lnSpc>
              <a:spcBef>
                <a:spcPts val="320"/>
              </a:spcBef>
              <a:spcAft>
                <a:spcPts val="0"/>
              </a:spcAft>
              <a:buClr>
                <a:srgbClr val="E3BB91"/>
              </a:buClr>
              <a:buSzPts val="1940"/>
              <a:buFont typeface="Arial"/>
              <a:buChar char="•"/>
            </a:pPr>
            <a:r>
              <a:rPr lang="en" sz="1300">
                <a:latin typeface="Palatino Linotype"/>
                <a:ea typeface="Palatino Linotype"/>
                <a:cs typeface="Palatino Linotype"/>
                <a:sym typeface="Palatino Linotype"/>
              </a:rPr>
              <a:t>A sequence of rounds</a:t>
            </a:r>
            <a:endParaRPr sz="1300"/>
          </a:p>
          <a:p>
            <a:pPr marL="742950" lvl="1" indent="-266700" algn="l" rtl="0">
              <a:lnSpc>
                <a:spcPct val="70000"/>
              </a:lnSpc>
              <a:spcBef>
                <a:spcPts val="320"/>
              </a:spcBef>
              <a:spcAft>
                <a:spcPts val="0"/>
              </a:spcAft>
              <a:buClr>
                <a:srgbClr val="E3BB91"/>
              </a:buClr>
              <a:buSzPts val="1940"/>
              <a:buFont typeface="Arial"/>
              <a:buChar char="•"/>
            </a:pPr>
            <a:r>
              <a:rPr lang="en" sz="1300">
                <a:latin typeface="Palatino Linotype"/>
                <a:ea typeface="Palatino Linotype"/>
                <a:cs typeface="Palatino Linotype"/>
                <a:sym typeface="Palatino Linotype"/>
              </a:rPr>
              <a:t>With substitutions and permutations controlled by key</a:t>
            </a:r>
            <a:endParaRPr sz="1300"/>
          </a:p>
          <a:p>
            <a:pPr marL="342900" lvl="0" indent="-323850" algn="l" rtl="0">
              <a:lnSpc>
                <a:spcPct val="70000"/>
              </a:lnSpc>
              <a:spcBef>
                <a:spcPts val="520"/>
              </a:spcBef>
              <a:spcAft>
                <a:spcPts val="0"/>
              </a:spcAft>
              <a:buClr>
                <a:srgbClr val="E3BB91"/>
              </a:buClr>
              <a:buSzPts val="3340"/>
              <a:buFont typeface="Arial"/>
              <a:buChar char="•"/>
            </a:pPr>
            <a:r>
              <a:rPr lang="en" sz="2300">
                <a:latin typeface="Palatino Linotype"/>
                <a:ea typeface="Palatino Linotype"/>
                <a:cs typeface="Palatino Linotype"/>
                <a:sym typeface="Palatino Linotype"/>
              </a:rPr>
              <a:t>Parameters and design features:</a:t>
            </a:r>
            <a:endParaRPr sz="2100"/>
          </a:p>
        </p:txBody>
      </p:sp>
      <p:grpSp>
        <p:nvGrpSpPr>
          <p:cNvPr id="204" name="Google Shape;204;p35"/>
          <p:cNvGrpSpPr/>
          <p:nvPr/>
        </p:nvGrpSpPr>
        <p:grpSpPr>
          <a:xfrm>
            <a:off x="3981" y="2412926"/>
            <a:ext cx="9051453" cy="2539836"/>
            <a:chOff x="3981" y="508315"/>
            <a:chExt cx="9051453" cy="3386448"/>
          </a:xfrm>
        </p:grpSpPr>
        <p:sp>
          <p:nvSpPr>
            <p:cNvPr id="205" name="Google Shape;205;p35"/>
            <p:cNvSpPr/>
            <p:nvPr/>
          </p:nvSpPr>
          <p:spPr>
            <a:xfrm>
              <a:off x="3981" y="508315"/>
              <a:ext cx="1740664" cy="1345091"/>
            </a:xfrm>
            <a:prstGeom prst="roundRect">
              <a:avLst>
                <a:gd name="adj" fmla="val 10000"/>
              </a:avLst>
            </a:prstGeom>
            <a:solidFill>
              <a:srgbClr val="648C60"/>
            </a:soli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5"/>
            <p:cNvSpPr txBox="1"/>
            <p:nvPr/>
          </p:nvSpPr>
          <p:spPr>
            <a:xfrm>
              <a:off x="43377" y="547711"/>
              <a:ext cx="1661872" cy="1266299"/>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chemeClr val="lt1"/>
                </a:buClr>
                <a:buSzPts val="2000"/>
                <a:buFont typeface="Century Gothic"/>
                <a:buNone/>
              </a:pPr>
              <a:r>
                <a:rPr lang="en" sz="2000" b="1" i="0" u="none" strike="noStrike" cap="none">
                  <a:solidFill>
                    <a:schemeClr val="lt1"/>
                  </a:solidFill>
                  <a:latin typeface="Century Gothic"/>
                  <a:ea typeface="Century Gothic"/>
                  <a:cs typeface="Century Gothic"/>
                  <a:sym typeface="Century Gothic"/>
                </a:rPr>
                <a:t>Block size</a:t>
              </a:r>
              <a:endParaRPr/>
            </a:p>
          </p:txBody>
        </p:sp>
        <p:sp>
          <p:nvSpPr>
            <p:cNvPr id="207" name="Google Shape;207;p35"/>
            <p:cNvSpPr/>
            <p:nvPr/>
          </p:nvSpPr>
          <p:spPr>
            <a:xfrm>
              <a:off x="1897823" y="965019"/>
              <a:ext cx="369020" cy="431684"/>
            </a:xfrm>
            <a:prstGeom prst="rightArrow">
              <a:avLst>
                <a:gd name="adj1" fmla="val 60000"/>
                <a:gd name="adj2" fmla="val 50000"/>
              </a:avLst>
            </a:prstGeom>
            <a:gradFill>
              <a:gsLst>
                <a:gs pos="0">
                  <a:srgbClr val="FFCEC5"/>
                </a:gs>
                <a:gs pos="35000">
                  <a:srgbClr val="FFDBD5"/>
                </a:gs>
                <a:gs pos="100000">
                  <a:srgbClr val="FFF1ED"/>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5"/>
            <p:cNvSpPr txBox="1"/>
            <p:nvPr/>
          </p:nvSpPr>
          <p:spPr>
            <a:xfrm>
              <a:off x="1897823" y="1051356"/>
              <a:ext cx="258314" cy="259010"/>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lt1"/>
                </a:buClr>
                <a:buSzPts val="1600"/>
                <a:buFont typeface="Arial"/>
                <a:buNone/>
              </a:pPr>
              <a:endParaRPr sz="1600" b="0" i="0" u="none" strike="noStrike" cap="none">
                <a:solidFill>
                  <a:schemeClr val="dk1"/>
                </a:solidFill>
                <a:latin typeface="Arial"/>
                <a:ea typeface="Arial"/>
                <a:cs typeface="Arial"/>
                <a:sym typeface="Arial"/>
              </a:endParaRPr>
            </a:p>
          </p:txBody>
        </p:sp>
        <p:sp>
          <p:nvSpPr>
            <p:cNvPr id="209" name="Google Shape;209;p35"/>
            <p:cNvSpPr/>
            <p:nvPr/>
          </p:nvSpPr>
          <p:spPr>
            <a:xfrm>
              <a:off x="2440911" y="508315"/>
              <a:ext cx="1740664" cy="1345091"/>
            </a:xfrm>
            <a:prstGeom prst="roundRect">
              <a:avLst>
                <a:gd name="adj" fmla="val 10000"/>
              </a:avLst>
            </a:prstGeom>
            <a:solidFill>
              <a:srgbClr val="61888A"/>
            </a:soli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5"/>
            <p:cNvSpPr txBox="1"/>
            <p:nvPr/>
          </p:nvSpPr>
          <p:spPr>
            <a:xfrm>
              <a:off x="2480307" y="547711"/>
              <a:ext cx="1661872" cy="1266299"/>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chemeClr val="lt1"/>
                </a:buClr>
                <a:buSzPts val="2000"/>
                <a:buFont typeface="Century Gothic"/>
                <a:buNone/>
              </a:pPr>
              <a:r>
                <a:rPr lang="en" sz="2000" b="1" i="0" u="none" strike="noStrike" cap="none">
                  <a:solidFill>
                    <a:schemeClr val="lt1"/>
                  </a:solidFill>
                  <a:latin typeface="Century Gothic"/>
                  <a:ea typeface="Century Gothic"/>
                  <a:cs typeface="Century Gothic"/>
                  <a:sym typeface="Century Gothic"/>
                </a:rPr>
                <a:t> Key size</a:t>
              </a:r>
              <a:endParaRPr/>
            </a:p>
          </p:txBody>
        </p:sp>
        <p:sp>
          <p:nvSpPr>
            <p:cNvPr id="211" name="Google Shape;211;p35"/>
            <p:cNvSpPr/>
            <p:nvPr/>
          </p:nvSpPr>
          <p:spPr>
            <a:xfrm>
              <a:off x="4334753" y="965019"/>
              <a:ext cx="369020" cy="431684"/>
            </a:xfrm>
            <a:prstGeom prst="rightArrow">
              <a:avLst>
                <a:gd name="adj1" fmla="val 60000"/>
                <a:gd name="adj2" fmla="val 50000"/>
              </a:avLst>
            </a:prstGeom>
            <a:gradFill>
              <a:gsLst>
                <a:gs pos="0">
                  <a:srgbClr val="FFCEC5"/>
                </a:gs>
                <a:gs pos="35000">
                  <a:srgbClr val="FFDBD5"/>
                </a:gs>
                <a:gs pos="100000">
                  <a:srgbClr val="FFF1ED"/>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5"/>
            <p:cNvSpPr txBox="1"/>
            <p:nvPr/>
          </p:nvSpPr>
          <p:spPr>
            <a:xfrm>
              <a:off x="4334753" y="1051356"/>
              <a:ext cx="258314" cy="259010"/>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lt1"/>
                </a:buClr>
                <a:buSzPts val="1600"/>
                <a:buFont typeface="Arial"/>
                <a:buNone/>
              </a:pPr>
              <a:endParaRPr sz="1600" b="0" i="0" u="none" strike="noStrike" cap="none">
                <a:solidFill>
                  <a:schemeClr val="dk1"/>
                </a:solidFill>
                <a:latin typeface="Arial"/>
                <a:ea typeface="Arial"/>
                <a:cs typeface="Arial"/>
                <a:sym typeface="Arial"/>
              </a:endParaRPr>
            </a:p>
          </p:txBody>
        </p:sp>
        <p:sp>
          <p:nvSpPr>
            <p:cNvPr id="213" name="Google Shape;213;p35"/>
            <p:cNvSpPr/>
            <p:nvPr/>
          </p:nvSpPr>
          <p:spPr>
            <a:xfrm>
              <a:off x="4877840" y="508315"/>
              <a:ext cx="1740664" cy="1345091"/>
            </a:xfrm>
            <a:prstGeom prst="roundRect">
              <a:avLst>
                <a:gd name="adj" fmla="val 10000"/>
              </a:avLst>
            </a:prstGeom>
            <a:solidFill>
              <a:srgbClr val="648C60"/>
            </a:soli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5"/>
            <p:cNvSpPr txBox="1"/>
            <p:nvPr/>
          </p:nvSpPr>
          <p:spPr>
            <a:xfrm>
              <a:off x="4917236" y="547711"/>
              <a:ext cx="1661872" cy="1266299"/>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chemeClr val="lt1"/>
                </a:buClr>
                <a:buSzPts val="2000"/>
                <a:buFont typeface="Century Gothic"/>
                <a:buNone/>
              </a:pPr>
              <a:r>
                <a:rPr lang="en" sz="2000" b="1" i="0" u="none" strike="noStrike" cap="none">
                  <a:solidFill>
                    <a:schemeClr val="lt1"/>
                  </a:solidFill>
                  <a:latin typeface="Century Gothic"/>
                  <a:ea typeface="Century Gothic"/>
                  <a:cs typeface="Century Gothic"/>
                  <a:sym typeface="Century Gothic"/>
                </a:rPr>
                <a:t>Number of rounds</a:t>
              </a:r>
              <a:endParaRPr/>
            </a:p>
          </p:txBody>
        </p:sp>
        <p:sp>
          <p:nvSpPr>
            <p:cNvPr id="215" name="Google Shape;215;p35"/>
            <p:cNvSpPr/>
            <p:nvPr/>
          </p:nvSpPr>
          <p:spPr>
            <a:xfrm>
              <a:off x="6771683" y="965019"/>
              <a:ext cx="369020" cy="431684"/>
            </a:xfrm>
            <a:prstGeom prst="rightArrow">
              <a:avLst>
                <a:gd name="adj1" fmla="val 60000"/>
                <a:gd name="adj2" fmla="val 50000"/>
              </a:avLst>
            </a:prstGeom>
            <a:gradFill>
              <a:gsLst>
                <a:gs pos="0">
                  <a:srgbClr val="FFCEC5"/>
                </a:gs>
                <a:gs pos="35000">
                  <a:srgbClr val="FFDBD5"/>
                </a:gs>
                <a:gs pos="100000">
                  <a:srgbClr val="FFF1ED"/>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5"/>
            <p:cNvSpPr txBox="1"/>
            <p:nvPr/>
          </p:nvSpPr>
          <p:spPr>
            <a:xfrm>
              <a:off x="6771683" y="1051356"/>
              <a:ext cx="258314" cy="259010"/>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lt1"/>
                </a:buClr>
                <a:buSzPts val="1600"/>
                <a:buFont typeface="Arial"/>
                <a:buNone/>
              </a:pPr>
              <a:endParaRPr sz="1600" b="0" i="0" u="none" strike="noStrike" cap="none">
                <a:solidFill>
                  <a:schemeClr val="dk1"/>
                </a:solidFill>
                <a:latin typeface="Arial"/>
                <a:ea typeface="Arial"/>
                <a:cs typeface="Arial"/>
                <a:sym typeface="Arial"/>
              </a:endParaRPr>
            </a:p>
          </p:txBody>
        </p:sp>
        <p:sp>
          <p:nvSpPr>
            <p:cNvPr id="217" name="Google Shape;217;p35"/>
            <p:cNvSpPr/>
            <p:nvPr/>
          </p:nvSpPr>
          <p:spPr>
            <a:xfrm>
              <a:off x="7314770" y="508315"/>
              <a:ext cx="1740664" cy="1345091"/>
            </a:xfrm>
            <a:prstGeom prst="roundRect">
              <a:avLst>
                <a:gd name="adj" fmla="val 10000"/>
              </a:avLst>
            </a:prstGeom>
            <a:solidFill>
              <a:srgbClr val="61888A"/>
            </a:soli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5"/>
            <p:cNvSpPr txBox="1"/>
            <p:nvPr/>
          </p:nvSpPr>
          <p:spPr>
            <a:xfrm>
              <a:off x="7354166" y="547711"/>
              <a:ext cx="1661872" cy="1266299"/>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chemeClr val="lt1"/>
                </a:buClr>
                <a:buSzPts val="2000"/>
                <a:buFont typeface="Century Gothic"/>
                <a:buNone/>
              </a:pPr>
              <a:r>
                <a:rPr lang="en" sz="2000" b="1" i="0" u="none" strike="noStrike" cap="none">
                  <a:solidFill>
                    <a:schemeClr val="lt1"/>
                  </a:solidFill>
                  <a:latin typeface="Century Gothic"/>
                  <a:ea typeface="Century Gothic"/>
                  <a:cs typeface="Century Gothic"/>
                  <a:sym typeface="Century Gothic"/>
                </a:rPr>
                <a:t>Subkey generation algorithm</a:t>
              </a:r>
              <a:endParaRPr/>
            </a:p>
          </p:txBody>
        </p:sp>
        <p:sp>
          <p:nvSpPr>
            <p:cNvPr id="219" name="Google Shape;219;p35"/>
            <p:cNvSpPr/>
            <p:nvPr/>
          </p:nvSpPr>
          <p:spPr>
            <a:xfrm rot="5400000">
              <a:off x="8000592" y="1975253"/>
              <a:ext cx="369020" cy="431684"/>
            </a:xfrm>
            <a:prstGeom prst="rightArrow">
              <a:avLst>
                <a:gd name="adj1" fmla="val 60000"/>
                <a:gd name="adj2" fmla="val 50000"/>
              </a:avLst>
            </a:prstGeom>
            <a:gradFill>
              <a:gsLst>
                <a:gs pos="0">
                  <a:srgbClr val="FFCEC5"/>
                </a:gs>
                <a:gs pos="35000">
                  <a:srgbClr val="FFDBD5"/>
                </a:gs>
                <a:gs pos="100000">
                  <a:srgbClr val="FFF1ED"/>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5"/>
            <p:cNvSpPr txBox="1"/>
            <p:nvPr/>
          </p:nvSpPr>
          <p:spPr>
            <a:xfrm>
              <a:off x="8055597" y="2006585"/>
              <a:ext cx="259010" cy="258314"/>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lt1"/>
                </a:buClr>
                <a:buSzPts val="1600"/>
                <a:buFont typeface="Arial"/>
                <a:buNone/>
              </a:pPr>
              <a:endParaRPr sz="1600" b="0" i="0" u="none" strike="noStrike" cap="none">
                <a:solidFill>
                  <a:schemeClr val="dk1"/>
                </a:solidFill>
                <a:latin typeface="Arial"/>
                <a:ea typeface="Arial"/>
                <a:cs typeface="Arial"/>
                <a:sym typeface="Arial"/>
              </a:endParaRPr>
            </a:p>
          </p:txBody>
        </p:sp>
        <p:sp>
          <p:nvSpPr>
            <p:cNvPr id="221" name="Google Shape;221;p35"/>
            <p:cNvSpPr/>
            <p:nvPr/>
          </p:nvSpPr>
          <p:spPr>
            <a:xfrm>
              <a:off x="7314770" y="2549672"/>
              <a:ext cx="1740664" cy="1345091"/>
            </a:xfrm>
            <a:prstGeom prst="roundRect">
              <a:avLst>
                <a:gd name="adj" fmla="val 10000"/>
              </a:avLst>
            </a:prstGeom>
            <a:solidFill>
              <a:srgbClr val="648C60"/>
            </a:soli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5"/>
            <p:cNvSpPr txBox="1"/>
            <p:nvPr/>
          </p:nvSpPr>
          <p:spPr>
            <a:xfrm>
              <a:off x="7354166" y="2589068"/>
              <a:ext cx="1661872" cy="1266299"/>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chemeClr val="lt1"/>
                </a:buClr>
                <a:buSzPts val="2000"/>
                <a:buFont typeface="Century Gothic"/>
                <a:buNone/>
              </a:pPr>
              <a:r>
                <a:rPr lang="en" sz="2000" b="1" i="0" u="none" strike="noStrike" cap="none">
                  <a:solidFill>
                    <a:schemeClr val="lt1"/>
                  </a:solidFill>
                  <a:latin typeface="Century Gothic"/>
                  <a:ea typeface="Century Gothic"/>
                  <a:cs typeface="Century Gothic"/>
                  <a:sym typeface="Century Gothic"/>
                </a:rPr>
                <a:t>Round function</a:t>
              </a:r>
              <a:endParaRPr/>
            </a:p>
          </p:txBody>
        </p:sp>
        <p:sp>
          <p:nvSpPr>
            <p:cNvPr id="223" name="Google Shape;223;p35"/>
            <p:cNvSpPr/>
            <p:nvPr/>
          </p:nvSpPr>
          <p:spPr>
            <a:xfrm rot="10800000">
              <a:off x="6792571" y="3006376"/>
              <a:ext cx="369020" cy="431684"/>
            </a:xfrm>
            <a:prstGeom prst="rightArrow">
              <a:avLst>
                <a:gd name="adj1" fmla="val 60000"/>
                <a:gd name="adj2" fmla="val 50000"/>
              </a:avLst>
            </a:prstGeom>
            <a:solidFill>
              <a:srgbClr val="ECD1B5"/>
            </a:soli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5"/>
            <p:cNvSpPr txBox="1"/>
            <p:nvPr/>
          </p:nvSpPr>
          <p:spPr>
            <a:xfrm>
              <a:off x="6903277" y="3092713"/>
              <a:ext cx="258314" cy="259010"/>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lt1"/>
                </a:buClr>
                <a:buSzPts val="1600"/>
                <a:buFont typeface="Arial"/>
                <a:buNone/>
              </a:pPr>
              <a:endParaRPr sz="1600" b="0" i="0" u="none" strike="noStrike" cap="none">
                <a:solidFill>
                  <a:schemeClr val="dk1"/>
                </a:solidFill>
                <a:latin typeface="Arial"/>
                <a:ea typeface="Arial"/>
                <a:cs typeface="Arial"/>
                <a:sym typeface="Arial"/>
              </a:endParaRPr>
            </a:p>
          </p:txBody>
        </p:sp>
        <p:sp>
          <p:nvSpPr>
            <p:cNvPr id="225" name="Google Shape;225;p35"/>
            <p:cNvSpPr/>
            <p:nvPr/>
          </p:nvSpPr>
          <p:spPr>
            <a:xfrm>
              <a:off x="4877840" y="2549672"/>
              <a:ext cx="1740664" cy="1345091"/>
            </a:xfrm>
            <a:prstGeom prst="roundRect">
              <a:avLst>
                <a:gd name="adj" fmla="val 10000"/>
              </a:avLst>
            </a:prstGeom>
            <a:solidFill>
              <a:srgbClr val="61888A"/>
            </a:soli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5"/>
            <p:cNvSpPr txBox="1"/>
            <p:nvPr/>
          </p:nvSpPr>
          <p:spPr>
            <a:xfrm>
              <a:off x="4917236" y="2589068"/>
              <a:ext cx="1661872" cy="1266299"/>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chemeClr val="lt1"/>
                </a:buClr>
                <a:buSzPts val="2000"/>
                <a:buFont typeface="Century Gothic"/>
                <a:buNone/>
              </a:pPr>
              <a:r>
                <a:rPr lang="en" sz="2000" b="1" i="0" u="none" strike="noStrike" cap="none">
                  <a:solidFill>
                    <a:schemeClr val="lt1"/>
                  </a:solidFill>
                  <a:latin typeface="Century Gothic"/>
                  <a:ea typeface="Century Gothic"/>
                  <a:cs typeface="Century Gothic"/>
                  <a:sym typeface="Century Gothic"/>
                </a:rPr>
                <a:t>Fast software encryption/decryption</a:t>
              </a:r>
              <a:endParaRPr/>
            </a:p>
          </p:txBody>
        </p:sp>
        <p:sp>
          <p:nvSpPr>
            <p:cNvPr id="227" name="Google Shape;227;p35"/>
            <p:cNvSpPr/>
            <p:nvPr/>
          </p:nvSpPr>
          <p:spPr>
            <a:xfrm rot="10800000">
              <a:off x="4355641" y="3006376"/>
              <a:ext cx="369020" cy="431684"/>
            </a:xfrm>
            <a:prstGeom prst="rightArrow">
              <a:avLst>
                <a:gd name="adj1" fmla="val 60000"/>
                <a:gd name="adj2" fmla="val 50000"/>
              </a:avLst>
            </a:prstGeom>
            <a:solidFill>
              <a:srgbClr val="ECD1B5"/>
            </a:soli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5"/>
            <p:cNvSpPr txBox="1"/>
            <p:nvPr/>
          </p:nvSpPr>
          <p:spPr>
            <a:xfrm>
              <a:off x="4466347" y="3092713"/>
              <a:ext cx="258314" cy="259010"/>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lt1"/>
                </a:buClr>
                <a:buSzPts val="1600"/>
                <a:buFont typeface="Arial"/>
                <a:buNone/>
              </a:pPr>
              <a:endParaRPr sz="1600" b="0" i="0" u="none" strike="noStrike" cap="none">
                <a:solidFill>
                  <a:schemeClr val="dk1"/>
                </a:solidFill>
                <a:latin typeface="Arial"/>
                <a:ea typeface="Arial"/>
                <a:cs typeface="Arial"/>
                <a:sym typeface="Arial"/>
              </a:endParaRPr>
            </a:p>
          </p:txBody>
        </p:sp>
        <p:sp>
          <p:nvSpPr>
            <p:cNvPr id="229" name="Google Shape;229;p35"/>
            <p:cNvSpPr/>
            <p:nvPr/>
          </p:nvSpPr>
          <p:spPr>
            <a:xfrm>
              <a:off x="2440911" y="2549672"/>
              <a:ext cx="1740664" cy="1345091"/>
            </a:xfrm>
            <a:prstGeom prst="roundRect">
              <a:avLst>
                <a:gd name="adj" fmla="val 10000"/>
              </a:avLst>
            </a:prstGeom>
            <a:solidFill>
              <a:srgbClr val="648C60"/>
            </a:soli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5"/>
            <p:cNvSpPr txBox="1"/>
            <p:nvPr/>
          </p:nvSpPr>
          <p:spPr>
            <a:xfrm>
              <a:off x="2480307" y="2589068"/>
              <a:ext cx="1661872" cy="1266299"/>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chemeClr val="lt1"/>
                </a:buClr>
                <a:buSzPts val="2000"/>
                <a:buFont typeface="Century Gothic"/>
                <a:buNone/>
              </a:pPr>
              <a:r>
                <a:rPr lang="en" sz="2000" b="1" i="0" u="none" strike="noStrike" cap="none">
                  <a:solidFill>
                    <a:schemeClr val="lt1"/>
                  </a:solidFill>
                  <a:latin typeface="Century Gothic"/>
                  <a:ea typeface="Century Gothic"/>
                  <a:cs typeface="Century Gothic"/>
                  <a:sym typeface="Century Gothic"/>
                </a:rPr>
                <a:t>Ease of analysis</a:t>
              </a:r>
              <a:endParaRPr/>
            </a:p>
          </p:txBody>
        </p:sp>
      </p:grpSp>
      <p:sp>
        <p:nvSpPr>
          <p:cNvPr id="2" name="TextBox 1">
            <a:extLst>
              <a:ext uri="{FF2B5EF4-FFF2-40B4-BE49-F238E27FC236}">
                <a16:creationId xmlns:a16="http://schemas.microsoft.com/office/drawing/2014/main" id="{84ACD837-3CC6-BF48-9F85-F1943973765F}"/>
              </a:ext>
            </a:extLst>
          </p:cNvPr>
          <p:cNvSpPr txBox="1"/>
          <p:nvPr/>
        </p:nvSpPr>
        <p:spPr>
          <a:xfrm>
            <a:off x="5990095" y="1100380"/>
            <a:ext cx="2065502" cy="1384995"/>
          </a:xfrm>
          <a:prstGeom prst="rect">
            <a:avLst/>
          </a:prstGeom>
          <a:noFill/>
        </p:spPr>
        <p:txBody>
          <a:bodyPr wrap="square" rtlCol="0">
            <a:spAutoFit/>
          </a:bodyPr>
          <a:lstStyle/>
          <a:p>
            <a:r>
              <a:rPr lang="en-US" dirty="0"/>
              <a:t>Block cipher is like text message or http response</a:t>
            </a:r>
          </a:p>
          <a:p>
            <a:r>
              <a:rPr lang="en-US" dirty="0"/>
              <a:t>Stream cipher is like a Netflix stream, a phone call</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Executive">
  <a:themeElements>
    <a:clrScheme name="Civic">
      <a:dk1>
        <a:srgbClr val="000000"/>
      </a:dk1>
      <a:lt1>
        <a:srgbClr val="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11947</Words>
  <Application>Microsoft Macintosh PowerPoint</Application>
  <PresentationFormat>On-screen Show (16:9)</PresentationFormat>
  <Paragraphs>1128</Paragraphs>
  <Slides>44</Slides>
  <Notes>44</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44</vt:i4>
      </vt:variant>
    </vt:vector>
  </HeadingPairs>
  <TitlesOfParts>
    <vt:vector size="53" baseType="lpstr">
      <vt:lpstr>Century Gothic</vt:lpstr>
      <vt:lpstr>Times New Roman</vt:lpstr>
      <vt:lpstr>Palatino Linotype</vt:lpstr>
      <vt:lpstr>Libre Baskerville</vt:lpstr>
      <vt:lpstr>Arial</vt:lpstr>
      <vt:lpstr>Courier New</vt:lpstr>
      <vt:lpstr>Simple Light</vt:lpstr>
      <vt:lpstr>Executive</vt:lpstr>
      <vt:lpstr>Custom</vt:lpstr>
      <vt:lpstr>PowerPoint Presentation</vt:lpstr>
      <vt:lpstr>Symmetric Encryption </vt:lpstr>
      <vt:lpstr>Cryptography</vt:lpstr>
      <vt:lpstr>PowerPoint Presentation</vt:lpstr>
      <vt:lpstr>Computationally Secure Encryption Schemes</vt:lpstr>
      <vt:lpstr>PowerPoint Presentation</vt:lpstr>
      <vt:lpstr>PowerPoint Presentation</vt:lpstr>
      <vt:lpstr>PowerPoint Presentation</vt:lpstr>
      <vt:lpstr>Block Cipher Structure</vt:lpstr>
      <vt:lpstr>Block Cipher</vt:lpstr>
      <vt:lpstr>PowerPoint Presentation</vt:lpstr>
      <vt:lpstr>PowerPoint Presentation</vt:lpstr>
      <vt:lpstr>PowerPoint Presentation</vt:lpstr>
      <vt:lpstr>PowerPoint Presentation</vt:lpstr>
      <vt:lpstr>PowerPoint Presentation</vt:lpstr>
      <vt:lpstr>PowerPoint Presentation</vt:lpstr>
      <vt:lpstr>Convert this 16 byte data using s-box</vt:lpstr>
      <vt:lpstr>Shift  Rows</vt:lpstr>
      <vt:lpstr>PowerPoint Presentation</vt:lpstr>
      <vt:lpstr>Mix Columns and Add Key</vt:lpstr>
      <vt:lpstr>Mix columns </vt:lpstr>
      <vt:lpstr>Mix columns </vt:lpstr>
      <vt:lpstr>Mix columns </vt:lpstr>
      <vt:lpstr>Add round key</vt:lpstr>
      <vt:lpstr>Stream Ciphers</vt:lpstr>
      <vt:lpstr>PowerPoint Presentation</vt:lpstr>
      <vt:lpstr>PowerPoint Presentation</vt:lpstr>
      <vt:lpstr>Initialization of S</vt:lpstr>
      <vt:lpstr>Stream generation</vt:lpstr>
      <vt:lpstr>PowerPoint Presentation</vt:lpstr>
      <vt:lpstr>Electronic Codebook (ECB)</vt:lpstr>
      <vt:lpstr>PowerPoint Presentation</vt:lpstr>
      <vt:lpstr>Question.</vt:lpstr>
      <vt:lpstr>PowerPoint Presentation</vt:lpstr>
      <vt:lpstr>Key Distribution</vt:lpstr>
      <vt:lpstr>PowerPoint Presentation</vt:lpstr>
      <vt:lpstr> Table 2.2</vt:lpstr>
      <vt:lpstr>Message Authentication</vt:lpstr>
      <vt:lpstr>Message Authentication Without Confidentiality</vt:lpstr>
      <vt:lpstr>PowerPoint Presentation</vt:lpstr>
      <vt:lpstr>PowerPoint Presentation</vt:lpstr>
      <vt:lpstr>To be useful for message authentication, a hash function H must have the following properties: </vt:lpstr>
      <vt:lpstr>Security of Hash Functions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John Doll</cp:lastModifiedBy>
  <cp:revision>1</cp:revision>
  <dcterms:modified xsi:type="dcterms:W3CDTF">2022-02-10T14:56:43Z</dcterms:modified>
</cp:coreProperties>
</file>