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embeddedFontLst>
    <p:embeddedFont>
      <p:font typeface="Lato" panose="020F0502020204030203" pitchFamily="34" charset="0"/>
      <p:regular r:id="rId30"/>
      <p:bold r:id="rId31"/>
      <p:italic r:id="rId32"/>
      <p:boldItalic r:id="rId33"/>
    </p:embeddedFont>
    <p:embeddedFont>
      <p:font typeface="Palatino Linotype" panose="02040502050505030304" pitchFamily="18" charset="0"/>
      <p:regular r:id="rId34"/>
      <p:bold r:id="rId35"/>
      <p:italic r:id="rId36"/>
      <p:boldItalic r:id="rId37"/>
    </p:embeddedFont>
    <p:embeddedFont>
      <p:font typeface="Playfair Display" pitchFamily="2" charset="77"/>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82"/>
    <p:restoredTop sz="96405"/>
  </p:normalViewPr>
  <p:slideViewPr>
    <p:cSldViewPr snapToGrid="0">
      <p:cViewPr varScale="1">
        <p:scale>
          <a:sx n="122" d="100"/>
          <a:sy n="122" d="100"/>
        </p:scale>
        <p:origin x="208" y="5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This chapter provides technical detail on the topics introduced in Sections 2.2</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through 2.4 .</a:t>
            </a:r>
            <a:endParaRPr/>
          </a:p>
        </p:txBody>
      </p:sp>
      <p:sp>
        <p:nvSpPr>
          <p:cNvPr id="84" name="Google Shape;8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US" sz="570" b="0">
                <a:solidFill>
                  <a:schemeClr val="dk1"/>
                </a:solidFill>
                <a:latin typeface="Times New Roman"/>
                <a:ea typeface="Times New Roman"/>
                <a:cs typeface="Times New Roman"/>
                <a:sym typeface="Times New Roman"/>
              </a:rPr>
              <a:t>For a large </a:t>
            </a:r>
            <a:r>
              <a:rPr lang="en-US" sz="570" b="0" i="1">
                <a:solidFill>
                  <a:schemeClr val="dk1"/>
                </a:solidFill>
                <a:latin typeface="Times New Roman"/>
                <a:ea typeface="Times New Roman"/>
                <a:cs typeface="Times New Roman"/>
                <a:sym typeface="Times New Roman"/>
              </a:rPr>
              <a:t>n with large prime factors, factoring is a hard problem, but not</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as hard as it used to be. Just as it had done for DES, RSA Laboratories issued</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challenges for the RSA cipher with key sizes of 100, 110, 120, and so on, digits. The</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latest challenge to be met is the RSA-200 challenge with a key length of 200 decimal</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digits, or about 663 bits. Table 21.2 shows the results to date. The level of effort is</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measured in MIPS-years: a million-instructions-per-second processor running for</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one year, which is about 3 * 10</a:t>
            </a:r>
            <a:r>
              <a:rPr lang="en-US" sz="570" b="0" baseline="30000">
                <a:solidFill>
                  <a:schemeClr val="dk1"/>
                </a:solidFill>
                <a:latin typeface="Times New Roman"/>
                <a:ea typeface="Times New Roman"/>
                <a:cs typeface="Times New Roman"/>
                <a:sym typeface="Times New Roman"/>
              </a:rPr>
              <a:t>13</a:t>
            </a:r>
            <a:r>
              <a:rPr lang="en-US" sz="570" b="0">
                <a:solidFill>
                  <a:schemeClr val="dk1"/>
                </a:solidFill>
                <a:latin typeface="Times New Roman"/>
                <a:ea typeface="Times New Roman"/>
                <a:cs typeface="Times New Roman"/>
                <a:sym typeface="Times New Roman"/>
              </a:rPr>
              <a:t> instructions executed (MIPS-year numbers not</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available for last 3 entries).</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A striking fact about Table 21.2 concerns the method used. Until the</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mid-1990s, factoring attacks were made using an approach known as the quadratic</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sieve. The attack on RSA-130 used a newer algorithm, the generalized number field</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sieve (GNFS), and was able to factor a larger number than RSA-129 at only 20% of</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the computing effort.</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The threat to larger key sizes is twofold: the continuing increase in computing</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power, and the continuing refinement of factoring algorithms. We have seen</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that the move to a different algorithm resulted in a tremendous speedup. We can</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expect further refinements in the GNFS, and the use of an even better algorithm is</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also a possibility. In fact, a related algorithm, the special number field sieve (SNFS),</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can factor numbers with a specialized form considerably faster than the generalized</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number field sieve. It is reasonable to expect a breakthrough that would enable</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a general factoring performance in about the same time as SNFS, or even better.</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Thus, we need to be careful in choosing a key size for RSA. For the near future, a</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key size in the range of 1024 to 2048 bits seems secure.</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In addition to specifying the size of </a:t>
            </a:r>
            <a:r>
              <a:rPr lang="en-US" sz="570" b="0" i="1">
                <a:solidFill>
                  <a:schemeClr val="dk1"/>
                </a:solidFill>
                <a:latin typeface="Times New Roman"/>
                <a:ea typeface="Times New Roman"/>
                <a:cs typeface="Times New Roman"/>
                <a:sym typeface="Times New Roman"/>
              </a:rPr>
              <a:t>n , a number of other constraints have been</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suggested by researchers. To avoid values of </a:t>
            </a:r>
            <a:r>
              <a:rPr lang="en-US" sz="570" b="0" i="1">
                <a:solidFill>
                  <a:schemeClr val="dk1"/>
                </a:solidFill>
                <a:latin typeface="Times New Roman"/>
                <a:ea typeface="Times New Roman"/>
                <a:cs typeface="Times New Roman"/>
                <a:sym typeface="Times New Roman"/>
              </a:rPr>
              <a:t>n that may be factored more easily, the</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algorithm’s inventors suggest the following constraints on </a:t>
            </a:r>
            <a:r>
              <a:rPr lang="en-US" sz="570" b="0" i="1">
                <a:solidFill>
                  <a:schemeClr val="dk1"/>
                </a:solidFill>
                <a:latin typeface="Times New Roman"/>
                <a:ea typeface="Times New Roman"/>
                <a:cs typeface="Times New Roman"/>
                <a:sym typeface="Times New Roman"/>
              </a:rPr>
              <a:t>p and q :</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1. </a:t>
            </a:r>
            <a:r>
              <a:rPr lang="en-US" sz="570" b="0" i="1">
                <a:solidFill>
                  <a:schemeClr val="dk1"/>
                </a:solidFill>
                <a:latin typeface="Times New Roman"/>
                <a:ea typeface="Times New Roman"/>
                <a:cs typeface="Times New Roman"/>
                <a:sym typeface="Times New Roman"/>
              </a:rPr>
              <a:t>p and q should differ in length by only a few digits. Thus, for a 1024-bit key</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(309 decimal digits), both </a:t>
            </a:r>
            <a:r>
              <a:rPr lang="en-US" sz="570" b="0" i="1">
                <a:solidFill>
                  <a:schemeClr val="dk1"/>
                </a:solidFill>
                <a:latin typeface="Times New Roman"/>
                <a:ea typeface="Times New Roman"/>
                <a:cs typeface="Times New Roman"/>
                <a:sym typeface="Times New Roman"/>
              </a:rPr>
              <a:t>p and q should be on the order of magnitude of</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10 </a:t>
            </a:r>
            <a:r>
              <a:rPr lang="en-US" sz="570" b="0" baseline="30000">
                <a:solidFill>
                  <a:schemeClr val="dk1"/>
                </a:solidFill>
                <a:latin typeface="Times New Roman"/>
                <a:ea typeface="Times New Roman"/>
                <a:cs typeface="Times New Roman"/>
                <a:sym typeface="Times New Roman"/>
              </a:rPr>
              <a:t>75</a:t>
            </a:r>
            <a:r>
              <a:rPr lang="en-US" sz="570" b="0">
                <a:solidFill>
                  <a:schemeClr val="dk1"/>
                </a:solidFill>
                <a:latin typeface="Times New Roman"/>
                <a:ea typeface="Times New Roman"/>
                <a:cs typeface="Times New Roman"/>
                <a:sym typeface="Times New Roman"/>
              </a:rPr>
              <a:t> to 10 </a:t>
            </a:r>
            <a:r>
              <a:rPr lang="en-US" sz="570" b="0" baseline="30000">
                <a:solidFill>
                  <a:schemeClr val="dk1"/>
                </a:solidFill>
                <a:latin typeface="Times New Roman"/>
                <a:ea typeface="Times New Roman"/>
                <a:cs typeface="Times New Roman"/>
                <a:sym typeface="Times New Roman"/>
              </a:rPr>
              <a:t>100</a:t>
            </a:r>
            <a:r>
              <a:rPr lang="en-US" sz="570" b="0">
                <a:solidFill>
                  <a:schemeClr val="dk1"/>
                </a:solidFill>
                <a:latin typeface="Times New Roman"/>
                <a:ea typeface="Times New Roman"/>
                <a:cs typeface="Times New Roman"/>
                <a:sym typeface="Times New Roman"/>
              </a:rPr>
              <a:t> .</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2. Both (</a:t>
            </a:r>
            <a:r>
              <a:rPr lang="en-US" sz="570" b="0" i="1">
                <a:solidFill>
                  <a:schemeClr val="dk1"/>
                </a:solidFill>
                <a:latin typeface="Times New Roman"/>
                <a:ea typeface="Times New Roman"/>
                <a:cs typeface="Times New Roman"/>
                <a:sym typeface="Times New Roman"/>
              </a:rPr>
              <a:t>p - 1) and (q - 1) should contain a large prime factor.</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3. gcd (</a:t>
            </a:r>
            <a:r>
              <a:rPr lang="en-US" sz="570" b="0" i="1">
                <a:solidFill>
                  <a:schemeClr val="dk1"/>
                </a:solidFill>
                <a:latin typeface="Times New Roman"/>
                <a:ea typeface="Times New Roman"/>
                <a:cs typeface="Times New Roman"/>
                <a:sym typeface="Times New Roman"/>
              </a:rPr>
              <a:t>p - 1, q - 1) should be small.</a:t>
            </a:r>
            <a:endParaRPr/>
          </a:p>
          <a:p>
            <a:pPr marL="0" lvl="0" indent="0" algn="l" rtl="0">
              <a:lnSpc>
                <a:spcPct val="80000"/>
              </a:lnSpc>
              <a:spcBef>
                <a:spcPts val="171"/>
              </a:spcBef>
              <a:spcAft>
                <a:spcPts val="0"/>
              </a:spcAft>
              <a:buNone/>
            </a:pPr>
            <a:endParaRPr sz="570" b="0">
              <a:solidFill>
                <a:schemeClr val="dk1"/>
              </a:solidFill>
              <a:latin typeface="Times New Roman"/>
              <a:ea typeface="Times New Roman"/>
              <a:cs typeface="Times New Roman"/>
              <a:sym typeface="Times New Roman"/>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In addition, it has been demonstrated that if </a:t>
            </a:r>
            <a:r>
              <a:rPr lang="en-US" sz="570" b="0" i="1">
                <a:solidFill>
                  <a:schemeClr val="dk1"/>
                </a:solidFill>
                <a:latin typeface="Times New Roman"/>
                <a:ea typeface="Times New Roman"/>
                <a:cs typeface="Times New Roman"/>
                <a:sym typeface="Times New Roman"/>
              </a:rPr>
              <a:t>e &lt; n and d &lt; n</a:t>
            </a:r>
            <a:r>
              <a:rPr lang="en-US" sz="570" b="0" i="1" baseline="30000">
                <a:solidFill>
                  <a:schemeClr val="dk1"/>
                </a:solidFill>
                <a:latin typeface="Times New Roman"/>
                <a:ea typeface="Times New Roman"/>
                <a:cs typeface="Times New Roman"/>
                <a:sym typeface="Times New Roman"/>
              </a:rPr>
              <a:t>1/4 </a:t>
            </a:r>
            <a:r>
              <a:rPr lang="en-US" sz="570" b="0" i="1">
                <a:solidFill>
                  <a:schemeClr val="dk1"/>
                </a:solidFill>
                <a:latin typeface="Times New Roman"/>
                <a:ea typeface="Times New Roman"/>
                <a:cs typeface="Times New Roman"/>
                <a:sym typeface="Times New Roman"/>
              </a:rPr>
              <a:t>, then d can be easily</a:t>
            </a:r>
            <a:endParaRPr/>
          </a:p>
          <a:p>
            <a:pPr marL="0" lvl="0" indent="0" algn="l" rtl="0">
              <a:lnSpc>
                <a:spcPct val="80000"/>
              </a:lnSpc>
              <a:spcBef>
                <a:spcPts val="171"/>
              </a:spcBef>
              <a:spcAft>
                <a:spcPts val="0"/>
              </a:spcAft>
              <a:buNone/>
            </a:pPr>
            <a:r>
              <a:rPr lang="en-US" sz="570" b="0">
                <a:solidFill>
                  <a:schemeClr val="dk1"/>
                </a:solidFill>
                <a:latin typeface="Times New Roman"/>
                <a:ea typeface="Times New Roman"/>
                <a:cs typeface="Times New Roman"/>
                <a:sym typeface="Times New Roman"/>
              </a:rPr>
              <a:t>determined [WIEN90].</a:t>
            </a:r>
            <a:endParaRPr sz="570" b="0"/>
          </a:p>
        </p:txBody>
      </p:sp>
      <p:sp>
        <p:nvSpPr>
          <p:cNvPr id="165" name="Google Shape;165;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2" name="Google Shape;1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If one needed yet another lesson about how difficult it is to assess</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the security of a cryptographic algorithm, the appearance of timing attacks provides a</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stunning one. Paul Kocher, a cryptographic consultant, demonstrated that a snooper</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can determine a private key by keeping track of how long a computer takes to decipher</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messages [KOCH96]. Timing attacks are applicable not just to RSA, but also</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to other public-key cryptography systems. This attack is alarming for two reasons:</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It comes from a completely unexpected direction, and it is a ciphertext-only attack.</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 timing attack is somewhat analogous to a burglar guessing the combination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of a safe by observing how long it takes for someone to turn the dial from number to</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number. The attack exploits the common use of a modular exponentiation algorithm in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RSA encryption and decryption, but the attack can be adapted to work with any implementation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that does not run in fixed time. In the modular exponentiation algorithm,</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exponentiation is accomplished bit by bit, with one modular multiplication performed</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at each iteration and an additional modular multiplication performed for each 1 bit.</a:t>
            </a:r>
            <a:endParaRPr/>
          </a:p>
          <a:p>
            <a:pPr marL="0" lvl="0" indent="0" algn="l" rtl="0">
              <a:spcBef>
                <a:spcPts val="360"/>
              </a:spcBef>
              <a:spcAft>
                <a:spcPts val="0"/>
              </a:spcAft>
              <a:buNone/>
            </a:pP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 As Kocher points out in his paper, the attack is simplest to understand in an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extreme case. Suppose the target system uses a modular multiplication function that</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is very fast in almost all cases but in a few cases takes much more time than an entire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average modular exponentiation. The attack proceeds bit-by-bit starting with the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leftmost bit, </a:t>
            </a:r>
            <a:r>
              <a:rPr lang="en-US" sz="1200" b="0" i="1">
                <a:solidFill>
                  <a:schemeClr val="dk1"/>
                </a:solidFill>
                <a:latin typeface="Times New Roman"/>
                <a:ea typeface="Times New Roman"/>
                <a:cs typeface="Times New Roman"/>
                <a:sym typeface="Times New Roman"/>
              </a:rPr>
              <a:t>b</a:t>
            </a:r>
            <a:r>
              <a:rPr lang="en-US" sz="1200" b="0" i="1" baseline="-25000">
                <a:solidFill>
                  <a:schemeClr val="dk1"/>
                </a:solidFill>
                <a:latin typeface="Times New Roman"/>
                <a:ea typeface="Times New Roman"/>
                <a:cs typeface="Times New Roman"/>
                <a:sym typeface="Times New Roman"/>
              </a:rPr>
              <a:t>k</a:t>
            </a:r>
            <a:r>
              <a:rPr lang="en-US" sz="1200">
                <a:solidFill>
                  <a:schemeClr val="dk1"/>
                </a:solidFill>
                <a:latin typeface="Times New Roman"/>
                <a:ea typeface="Times New Roman"/>
                <a:cs typeface="Times New Roman"/>
                <a:sym typeface="Times New Roman"/>
              </a:rPr>
              <a:t> .</a:t>
            </a:r>
            <a:endParaRPr/>
          </a:p>
          <a:p>
            <a:pPr marL="0" lvl="0" indent="0" algn="l" rtl="0">
              <a:spcBef>
                <a:spcPts val="360"/>
              </a:spcBef>
              <a:spcAft>
                <a:spcPts val="0"/>
              </a:spcAft>
              <a:buNone/>
            </a:pP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 Therefore, if the observed</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time to execute the decryption algorithm is always slow when this particular iteration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is slow with a 1 bit, then this bit is assumed to be 1. If a number of observed execution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times for the entire algorithm are fast, then this bit is assumed to be 0.</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 In practice, modular exponentiation implementations do not have such extreme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timing variations, in which the execution time of a single iteration can exceed the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mean execution time of the entire algorithm. Nevertheless, there is enough variation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to make this attack practical. For details, see [KOCH96].</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endParaRPr/>
          </a:p>
        </p:txBody>
      </p:sp>
      <p:sp>
        <p:nvSpPr>
          <p:cNvPr id="173" name="Google Shape;17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 Constant exponentiation time:</a:t>
            </a:r>
            <a:r>
              <a:rPr lang="en-US" sz="1200">
                <a:solidFill>
                  <a:schemeClr val="dk1"/>
                </a:solidFill>
                <a:latin typeface="Times New Roman"/>
                <a:ea typeface="Times New Roman"/>
                <a:cs typeface="Times New Roman"/>
                <a:sym typeface="Times New Roman"/>
              </a:rPr>
              <a:t>  Ensure that all exponentiations take the same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amount of time before returning a result. This is a simple fix but does degrade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performance.</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b="1">
                <a:solidFill>
                  <a:schemeClr val="dk1"/>
                </a:solidFill>
                <a:latin typeface="Times New Roman"/>
                <a:ea typeface="Times New Roman"/>
                <a:cs typeface="Times New Roman"/>
                <a:sym typeface="Times New Roman"/>
              </a:rPr>
              <a:t>• Random delay:</a:t>
            </a:r>
            <a:r>
              <a:rPr lang="en-US" sz="1200">
                <a:solidFill>
                  <a:schemeClr val="dk1"/>
                </a:solidFill>
                <a:latin typeface="Times New Roman"/>
                <a:ea typeface="Times New Roman"/>
                <a:cs typeface="Times New Roman"/>
                <a:sym typeface="Times New Roman"/>
              </a:rPr>
              <a:t>  Better performance could be achieved by adding a random delay</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to the exponentiation algorithm to confuse the timing attack. Kocher points out</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that if defenders do not add enough noise, attackers could still succeed by collecting</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additional measurements to compensate for the random delays.</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b="1">
                <a:solidFill>
                  <a:schemeClr val="dk1"/>
                </a:solidFill>
                <a:latin typeface="Times New Roman"/>
                <a:ea typeface="Times New Roman"/>
                <a:cs typeface="Times New Roman"/>
                <a:sym typeface="Times New Roman"/>
              </a:rPr>
              <a:t>• Blinding:</a:t>
            </a:r>
            <a:r>
              <a:rPr lang="en-US" sz="1200">
                <a:solidFill>
                  <a:schemeClr val="dk1"/>
                </a:solidFill>
                <a:latin typeface="Times New Roman"/>
                <a:ea typeface="Times New Roman"/>
                <a:cs typeface="Times New Roman"/>
                <a:sym typeface="Times New Roman"/>
              </a:rPr>
              <a:t>  Multiply the ciphertext by a random number before performing</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exponentiation. This process prevents the attacker from knowing what ciphertext</a:t>
            </a: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bits are being processed inside the computer and therefore prevents the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bit-by-bit analysis essential to the timing attack.</a:t>
            </a:r>
            <a:endParaRPr/>
          </a:p>
          <a:p>
            <a:pPr marL="0" lvl="0" indent="0" algn="l" rtl="0">
              <a:spcBef>
                <a:spcPts val="360"/>
              </a:spcBef>
              <a:spcAft>
                <a:spcPts val="0"/>
              </a:spcAft>
              <a:buNone/>
            </a:pPr>
            <a:endParaRPr/>
          </a:p>
        </p:txBody>
      </p:sp>
      <p:sp>
        <p:nvSpPr>
          <p:cNvPr id="180" name="Google Shape;18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198" name="Google Shape;19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The first published public-key algorithm appeared in the seminal paper by Diffie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and Hellman that defined public-key cryptography [DIFF76] and is generally</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referred to as Diffie-Hellman key exchange. A number of commercial products</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employ this key exchange technique.</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The purpose of the algorithm is to enable two users to exchange a secret key</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securely that can then be used for subsequent encryption of messages. The algorithm</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itself is limited to the exchange of the keys.</a:t>
            </a:r>
            <a:endParaRPr/>
          </a:p>
          <a:p>
            <a:pPr marL="0" lvl="0" indent="0" algn="l" rtl="0">
              <a:spcBef>
                <a:spcPts val="36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The Diffie-Hellman algorithm depends for its effectiveness on the difficulty of</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computing discrete logarithms.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205" name="Google Shape;2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Diffie-Hellman key exchange algorithm is summarized in Figure 21.9. For this scheme, there are two publicly known numbers: a prime number </a:t>
            </a:r>
            <a:r>
              <a:rPr lang="en-US" i="1"/>
              <a:t>q</a:t>
            </a:r>
            <a:r>
              <a:rPr lang="en-US"/>
              <a:t> and an integer α that is a primitive root of </a:t>
            </a:r>
            <a:r>
              <a:rPr lang="en-US" i="1"/>
              <a:t>q</a:t>
            </a:r>
            <a:r>
              <a:rPr lang="en-US"/>
              <a:t>. Suppose the users A and B wish to exchange a key. User A selects a random integer </a:t>
            </a:r>
            <a:r>
              <a:rPr lang="en-US" i="1"/>
              <a:t>X</a:t>
            </a:r>
            <a:r>
              <a:rPr lang="en-US" i="1" baseline="-25000"/>
              <a:t>A</a:t>
            </a:r>
            <a:r>
              <a:rPr lang="en-US"/>
              <a:t> &lt; </a:t>
            </a:r>
            <a:r>
              <a:rPr lang="en-US" i="1"/>
              <a:t>q</a:t>
            </a:r>
            <a:r>
              <a:rPr lang="en-US"/>
              <a:t> and computes . Similarly, user B independently selects a random integer </a:t>
            </a:r>
            <a:r>
              <a:rPr lang="en-US" i="1"/>
              <a:t>X</a:t>
            </a:r>
            <a:r>
              <a:rPr lang="en-US" i="1" baseline="-25000"/>
              <a:t>B</a:t>
            </a:r>
            <a:r>
              <a:rPr lang="en-US"/>
              <a:t> &lt; </a:t>
            </a:r>
            <a:r>
              <a:rPr lang="en-US" i="1"/>
              <a:t>q</a:t>
            </a:r>
            <a:r>
              <a:rPr lang="en-US"/>
              <a:t> and computes . Each side keeps the </a:t>
            </a:r>
            <a:r>
              <a:rPr lang="en-US" i="1"/>
              <a:t>X</a:t>
            </a:r>
            <a:r>
              <a:rPr lang="en-US"/>
              <a:t> value private and makes the </a:t>
            </a:r>
            <a:r>
              <a:rPr lang="en-US" i="1"/>
              <a:t>Y</a:t>
            </a:r>
            <a:r>
              <a:rPr lang="en-US"/>
              <a:t> value available publicly to the other side. Users A and B compute the key as shown. These two calculations produce identical results, as shown in the text. The result is that the two sides have exchanged a secret value. </a:t>
            </a:r>
            <a:endParaRPr/>
          </a:p>
          <a:p>
            <a:pPr marL="0" lvl="0" indent="0" algn="l" rtl="0">
              <a:spcBef>
                <a:spcPts val="360"/>
              </a:spcBef>
              <a:spcAft>
                <a:spcPts val="0"/>
              </a:spcAft>
              <a:buNone/>
            </a:pPr>
            <a:endParaRPr/>
          </a:p>
          <a:p>
            <a:pPr marL="0" lvl="0" indent="0" algn="l" rtl="0">
              <a:spcBef>
                <a:spcPts val="360"/>
              </a:spcBef>
              <a:spcAft>
                <a:spcPts val="0"/>
              </a:spcAft>
              <a:buNone/>
            </a:pPr>
            <a:r>
              <a:rPr lang="en-US"/>
              <a:t>Furthermore, because </a:t>
            </a:r>
            <a:r>
              <a:rPr lang="en-US" i="1"/>
              <a:t>X</a:t>
            </a:r>
            <a:r>
              <a:rPr lang="en-US" i="1" baseline="-25000"/>
              <a:t>A</a:t>
            </a:r>
            <a:r>
              <a:rPr lang="en-US"/>
              <a:t> and </a:t>
            </a:r>
            <a:r>
              <a:rPr lang="en-US" i="1"/>
              <a:t>X</a:t>
            </a:r>
            <a:r>
              <a:rPr lang="en-US" i="1" baseline="-25000"/>
              <a:t>B</a:t>
            </a:r>
            <a:r>
              <a:rPr lang="en-US"/>
              <a:t> are private, an adversary only has the following ingredients to work with: </a:t>
            </a:r>
            <a:r>
              <a:rPr lang="en-US" i="1"/>
              <a:t>q</a:t>
            </a:r>
            <a:r>
              <a:rPr lang="en-US"/>
              <a:t>, α, </a:t>
            </a:r>
            <a:r>
              <a:rPr lang="en-US" i="1"/>
              <a:t>Y</a:t>
            </a:r>
            <a:r>
              <a:rPr lang="en-US" i="1" baseline="-25000"/>
              <a:t>A</a:t>
            </a:r>
            <a:r>
              <a:rPr lang="en-US"/>
              <a:t>, and </a:t>
            </a:r>
            <a:r>
              <a:rPr lang="en-US" i="1"/>
              <a:t>Y</a:t>
            </a:r>
            <a:r>
              <a:rPr lang="en-US" i="1" baseline="-25000"/>
              <a:t>B</a:t>
            </a:r>
            <a:r>
              <a:rPr lang="en-US"/>
              <a:t>. Thus, the adversary is forced to take a discrete logarithm to determine the key. For example, to determine the private key of user B, an adversary must compute: </a:t>
            </a:r>
            <a:r>
              <a:rPr lang="en-US" i="1"/>
              <a:t>X</a:t>
            </a:r>
            <a:r>
              <a:rPr lang="en-US" i="1" baseline="-25000"/>
              <a:t>B</a:t>
            </a:r>
            <a:r>
              <a:rPr lang="en-US" baseline="-25000"/>
              <a:t> </a:t>
            </a:r>
            <a:r>
              <a:rPr lang="en-US"/>
              <a:t>= dlog</a:t>
            </a:r>
            <a:r>
              <a:rPr lang="en-US" baseline="-25000"/>
              <a:t>α,</a:t>
            </a:r>
            <a:r>
              <a:rPr lang="en-US" i="1" baseline="-25000"/>
              <a:t>q</a:t>
            </a:r>
            <a:r>
              <a:rPr lang="en-US"/>
              <a:t>(</a:t>
            </a:r>
            <a:r>
              <a:rPr lang="en-US" i="1"/>
              <a:t>Y</a:t>
            </a:r>
            <a:r>
              <a:rPr lang="en-US" i="1" baseline="-25000"/>
              <a:t>B</a:t>
            </a:r>
            <a:r>
              <a:rPr lang="en-US"/>
              <a:t>). The adversary can then calculate the key </a:t>
            </a:r>
            <a:r>
              <a:rPr lang="en-US" i="1"/>
              <a:t>K</a:t>
            </a:r>
            <a:r>
              <a:rPr lang="en-US"/>
              <a:t> in the same manner as user B calculates it.</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security of the Diffie-Hellman key exchange lies in the fact that, while it is relatively easy to calculate exponentials modulo a prime, it is very difficult to calculate discrete logarithms. For large primes, the latter task is considered infeasible.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211" name="Google Shape;21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 The security of the Diffie-Hellman key exchange lies in the fact that, while it</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is relatively easy to calculate exponentials modulo a prime, it is very difficult to calculate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discrete logarithms. For large primes, the latter task is considered infeasible</a:t>
            </a:r>
            <a:endParaRPr/>
          </a:p>
          <a:p>
            <a:pPr marL="0" lvl="0" indent="0" algn="l" rtl="0">
              <a:spcBef>
                <a:spcPts val="360"/>
              </a:spcBef>
              <a:spcAft>
                <a:spcPts val="0"/>
              </a:spcAft>
              <a:buNone/>
            </a:pPr>
            <a:endParaRPr/>
          </a:p>
          <a:p>
            <a:pPr marL="0" lvl="0" indent="0" algn="l" rtl="0">
              <a:spcBef>
                <a:spcPts val="360"/>
              </a:spcBef>
              <a:spcAft>
                <a:spcPts val="0"/>
              </a:spcAft>
              <a:buNone/>
            </a:pPr>
            <a:r>
              <a:rPr lang="en-US"/>
              <a:t>Here is an example. Key exchange is based on the use of the prime number </a:t>
            </a:r>
            <a:r>
              <a:rPr lang="en-US" i="1"/>
              <a:t>q</a:t>
            </a:r>
            <a:r>
              <a:rPr lang="en-US"/>
              <a:t> = 353 and a primitive root of 353, in this case α = 3. A and B select secret keys </a:t>
            </a:r>
            <a:r>
              <a:rPr lang="en-US" i="1"/>
              <a:t>X</a:t>
            </a:r>
            <a:r>
              <a:rPr lang="en-US" i="1" baseline="-25000"/>
              <a:t>A</a:t>
            </a:r>
            <a:r>
              <a:rPr lang="en-US"/>
              <a:t> = 97 and </a:t>
            </a:r>
            <a:r>
              <a:rPr lang="en-US" i="1"/>
              <a:t>X</a:t>
            </a:r>
            <a:r>
              <a:rPr lang="en-US" i="1" baseline="-25000"/>
              <a:t>B</a:t>
            </a:r>
            <a:r>
              <a:rPr lang="en-US"/>
              <a:t> = 233, respectively. Each computes its public key:</a:t>
            </a:r>
            <a:endParaRPr/>
          </a:p>
          <a:p>
            <a:pPr marL="0" lvl="0" indent="0" algn="l" rtl="0">
              <a:spcBef>
                <a:spcPts val="360"/>
              </a:spcBef>
              <a:spcAft>
                <a:spcPts val="0"/>
              </a:spcAft>
              <a:buNone/>
            </a:pPr>
            <a:endParaRPr/>
          </a:p>
          <a:p>
            <a:pPr marL="0" lvl="0" indent="0" algn="l" rtl="0">
              <a:spcBef>
                <a:spcPts val="360"/>
              </a:spcBef>
              <a:spcAft>
                <a:spcPts val="0"/>
              </a:spcAft>
              <a:buNone/>
            </a:pPr>
            <a:r>
              <a:rPr lang="en-US"/>
              <a:t>	A computes </a:t>
            </a:r>
            <a:r>
              <a:rPr lang="en-US" i="1"/>
              <a:t>Y</a:t>
            </a:r>
            <a:r>
              <a:rPr lang="en-US" i="1" baseline="-25000"/>
              <a:t>A</a:t>
            </a:r>
            <a:r>
              <a:rPr lang="en-US"/>
              <a:t> = 3</a:t>
            </a:r>
            <a:r>
              <a:rPr lang="en-US" baseline="30000"/>
              <a:t>97</a:t>
            </a:r>
            <a:r>
              <a:rPr lang="en-US"/>
              <a:t> mod 353 = 40.</a:t>
            </a:r>
            <a:endParaRPr/>
          </a:p>
          <a:p>
            <a:pPr marL="0" lvl="0" indent="0" algn="l" rtl="0">
              <a:spcBef>
                <a:spcPts val="360"/>
              </a:spcBef>
              <a:spcAft>
                <a:spcPts val="0"/>
              </a:spcAft>
              <a:buNone/>
            </a:pPr>
            <a:r>
              <a:rPr lang="en-US"/>
              <a:t>	B computes </a:t>
            </a:r>
            <a:r>
              <a:rPr lang="en-US" i="1"/>
              <a:t>Y</a:t>
            </a:r>
            <a:r>
              <a:rPr lang="en-US" i="1" baseline="-25000"/>
              <a:t>B</a:t>
            </a:r>
            <a:r>
              <a:rPr lang="en-US"/>
              <a:t> = 3</a:t>
            </a:r>
            <a:r>
              <a:rPr lang="en-US" baseline="30000"/>
              <a:t>233</a:t>
            </a:r>
            <a:r>
              <a:rPr lang="en-US"/>
              <a:t> mod 353 = 248.</a:t>
            </a:r>
            <a:endParaRPr/>
          </a:p>
          <a:p>
            <a:pPr marL="0" lvl="0" indent="0" algn="l" rtl="0">
              <a:spcBef>
                <a:spcPts val="360"/>
              </a:spcBef>
              <a:spcAft>
                <a:spcPts val="0"/>
              </a:spcAft>
              <a:buNone/>
            </a:pPr>
            <a:endParaRPr/>
          </a:p>
          <a:p>
            <a:pPr marL="0" lvl="0" indent="0" algn="l" rtl="0">
              <a:spcBef>
                <a:spcPts val="360"/>
              </a:spcBef>
              <a:spcAft>
                <a:spcPts val="0"/>
              </a:spcAft>
              <a:buNone/>
            </a:pPr>
            <a:r>
              <a:rPr lang="en-US"/>
              <a:t>After they exchange public keys, each can compute the common secret key:</a:t>
            </a:r>
            <a:endParaRPr/>
          </a:p>
          <a:p>
            <a:pPr marL="0" lvl="0" indent="0" algn="l" rtl="0">
              <a:spcBef>
                <a:spcPts val="360"/>
              </a:spcBef>
              <a:spcAft>
                <a:spcPts val="0"/>
              </a:spcAft>
              <a:buNone/>
            </a:pPr>
            <a:endParaRPr/>
          </a:p>
          <a:p>
            <a:pPr marL="0" lvl="0" indent="0" algn="l" rtl="0">
              <a:spcBef>
                <a:spcPts val="360"/>
              </a:spcBef>
              <a:spcAft>
                <a:spcPts val="0"/>
              </a:spcAft>
              <a:buNone/>
            </a:pPr>
            <a:r>
              <a:rPr lang="en-US"/>
              <a:t>	A computes </a:t>
            </a:r>
            <a:r>
              <a:rPr lang="en-US" i="1"/>
              <a:t>K</a:t>
            </a:r>
            <a:r>
              <a:rPr lang="en-US"/>
              <a:t> = (</a:t>
            </a:r>
            <a:r>
              <a:rPr lang="en-US" i="1"/>
              <a:t>Y</a:t>
            </a:r>
            <a:r>
              <a:rPr lang="en-US" i="1" baseline="-25000"/>
              <a:t>B</a:t>
            </a:r>
            <a:r>
              <a:rPr lang="en-US"/>
              <a:t>)</a:t>
            </a:r>
            <a:r>
              <a:rPr lang="en-US" i="1" baseline="30000"/>
              <a:t>XA</a:t>
            </a:r>
            <a:r>
              <a:rPr lang="en-US"/>
              <a:t> mod 353 = 248</a:t>
            </a:r>
            <a:r>
              <a:rPr lang="en-US" baseline="30000"/>
              <a:t>97</a:t>
            </a:r>
            <a:r>
              <a:rPr lang="en-US"/>
              <a:t> mod 353 = 160. </a:t>
            </a:r>
            <a:endParaRPr/>
          </a:p>
          <a:p>
            <a:pPr marL="0" lvl="0" indent="0" algn="l" rtl="0">
              <a:spcBef>
                <a:spcPts val="360"/>
              </a:spcBef>
              <a:spcAft>
                <a:spcPts val="0"/>
              </a:spcAft>
              <a:buNone/>
            </a:pPr>
            <a:r>
              <a:rPr lang="en-US"/>
              <a:t>	B computes </a:t>
            </a:r>
            <a:r>
              <a:rPr lang="en-US" i="1"/>
              <a:t>K</a:t>
            </a:r>
            <a:r>
              <a:rPr lang="en-US"/>
              <a:t> = (</a:t>
            </a:r>
            <a:r>
              <a:rPr lang="en-US" i="1"/>
              <a:t>Y</a:t>
            </a:r>
            <a:r>
              <a:rPr lang="en-US" i="1" baseline="-25000"/>
              <a:t>A</a:t>
            </a:r>
            <a:r>
              <a:rPr lang="en-US"/>
              <a:t>)</a:t>
            </a:r>
            <a:r>
              <a:rPr lang="en-US" i="1" baseline="30000"/>
              <a:t>XB</a:t>
            </a:r>
            <a:r>
              <a:rPr lang="en-US"/>
              <a:t> mod 353 = 40</a:t>
            </a:r>
            <a:r>
              <a:rPr lang="en-US" baseline="30000"/>
              <a:t>233</a:t>
            </a:r>
            <a:r>
              <a:rPr lang="en-US"/>
              <a:t> mod 353 = 160.</a:t>
            </a:r>
            <a:endParaRPr/>
          </a:p>
          <a:p>
            <a:pPr marL="0" lvl="0" indent="0" algn="l" rtl="0">
              <a:spcBef>
                <a:spcPts val="360"/>
              </a:spcBef>
              <a:spcAft>
                <a:spcPts val="0"/>
              </a:spcAft>
              <a:buNone/>
            </a:pPr>
            <a:endParaRPr/>
          </a:p>
          <a:p>
            <a:pPr marL="0" lvl="0" indent="0" algn="l" rtl="0">
              <a:spcBef>
                <a:spcPts val="360"/>
              </a:spcBef>
              <a:spcAft>
                <a:spcPts val="0"/>
              </a:spcAft>
              <a:buNone/>
            </a:pPr>
            <a:r>
              <a:rPr lang="en-US"/>
              <a:t>We assume an attacker would have available the following information:</a:t>
            </a:r>
            <a:endParaRPr/>
          </a:p>
          <a:p>
            <a:pPr marL="0" lvl="0" indent="0" algn="l" rtl="0">
              <a:spcBef>
                <a:spcPts val="360"/>
              </a:spcBef>
              <a:spcAft>
                <a:spcPts val="0"/>
              </a:spcAft>
              <a:buNone/>
            </a:pPr>
            <a:endParaRPr i="1"/>
          </a:p>
          <a:p>
            <a:pPr marL="0" lvl="0" indent="0" algn="l" rtl="0">
              <a:spcBef>
                <a:spcPts val="360"/>
              </a:spcBef>
              <a:spcAft>
                <a:spcPts val="0"/>
              </a:spcAft>
              <a:buNone/>
            </a:pPr>
            <a:r>
              <a:rPr lang="en-US" i="1"/>
              <a:t>	q</a:t>
            </a:r>
            <a:r>
              <a:rPr lang="en-US"/>
              <a:t> = 353; α = 3; </a:t>
            </a:r>
            <a:r>
              <a:rPr lang="en-US" i="1"/>
              <a:t>Y</a:t>
            </a:r>
            <a:r>
              <a:rPr lang="en-US" i="1" baseline="-25000"/>
              <a:t>A</a:t>
            </a:r>
            <a:r>
              <a:rPr lang="en-US"/>
              <a:t> = 40; </a:t>
            </a:r>
            <a:r>
              <a:rPr lang="en-US" i="1"/>
              <a:t>Y</a:t>
            </a:r>
            <a:r>
              <a:rPr lang="en-US" i="1" baseline="-25000"/>
              <a:t>B</a:t>
            </a:r>
            <a:r>
              <a:rPr lang="en-US"/>
              <a:t>  = 248</a:t>
            </a:r>
            <a:endParaRPr/>
          </a:p>
          <a:p>
            <a:pPr marL="0" lvl="0" indent="0" algn="l" rtl="0">
              <a:spcBef>
                <a:spcPts val="360"/>
              </a:spcBef>
              <a:spcAft>
                <a:spcPts val="0"/>
              </a:spcAft>
              <a:buNone/>
            </a:pPr>
            <a:endParaRPr/>
          </a:p>
          <a:p>
            <a:pPr marL="0" lvl="0" indent="0" algn="l" rtl="0">
              <a:spcBef>
                <a:spcPts val="360"/>
              </a:spcBef>
              <a:spcAft>
                <a:spcPts val="0"/>
              </a:spcAft>
              <a:buNone/>
            </a:pPr>
            <a:r>
              <a:rPr lang="en-US"/>
              <a:t>In this simple example, it would be possible by brute force to determine the secret key 160. In particular, an attacker E can determine the common key by discovering a solution to the equation 3</a:t>
            </a:r>
            <a:r>
              <a:rPr lang="en-US" i="1" baseline="30000"/>
              <a:t>a</a:t>
            </a:r>
            <a:r>
              <a:rPr lang="en-US"/>
              <a:t> mod 353 = 40 or the equation 3</a:t>
            </a:r>
            <a:r>
              <a:rPr lang="en-US" i="1" baseline="30000"/>
              <a:t>b</a:t>
            </a:r>
            <a:r>
              <a:rPr lang="en-US"/>
              <a:t> mod 353 = 248. The brute-force approach is to calculate powers of 3 modulo 353, stopping when the result equals either 40 or 248. The desired answer is reached with the exponent value of 97, which provides 3</a:t>
            </a:r>
            <a:r>
              <a:rPr lang="en-US" baseline="30000"/>
              <a:t>97</a:t>
            </a:r>
            <a:r>
              <a:rPr lang="en-US"/>
              <a:t> mod 353 = 40. </a:t>
            </a:r>
            <a:endParaRPr/>
          </a:p>
          <a:p>
            <a:pPr marL="0" lvl="0" indent="0" algn="l" rtl="0">
              <a:spcBef>
                <a:spcPts val="360"/>
              </a:spcBef>
              <a:spcAft>
                <a:spcPts val="0"/>
              </a:spcAft>
              <a:buNone/>
            </a:pPr>
            <a:endParaRPr/>
          </a:p>
          <a:p>
            <a:pPr marL="0" lvl="0" indent="0" algn="l" rtl="0">
              <a:spcBef>
                <a:spcPts val="360"/>
              </a:spcBef>
              <a:spcAft>
                <a:spcPts val="0"/>
              </a:spcAft>
              <a:buNone/>
            </a:pPr>
            <a:r>
              <a:rPr lang="en-US"/>
              <a:t>With larger numbers, the problem becomes impractical.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232" name="Google Shape;23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Figure 21.10 shows a simple protocol that makes use of the Diffie-Hellman calculation. Suppose that user A wishes to set up a connection with user B and use a secret key to encrypt messages on that connection. User A can generate a one-time private key </a:t>
            </a:r>
            <a:r>
              <a:rPr lang="en-US" i="1"/>
              <a:t>X</a:t>
            </a:r>
            <a:r>
              <a:rPr lang="en-US" i="1" baseline="-25000"/>
              <a:t>A</a:t>
            </a:r>
            <a:r>
              <a:rPr lang="en-US"/>
              <a:t>, calculate </a:t>
            </a:r>
            <a:r>
              <a:rPr lang="en-US" i="1"/>
              <a:t>Y</a:t>
            </a:r>
            <a:r>
              <a:rPr lang="en-US" i="1" baseline="-25000"/>
              <a:t>A</a:t>
            </a:r>
            <a:r>
              <a:rPr lang="en-US"/>
              <a:t>, and send that to user B. User B responds by generating a private value </a:t>
            </a:r>
            <a:r>
              <a:rPr lang="en-US" i="1"/>
              <a:t>X</a:t>
            </a:r>
            <a:r>
              <a:rPr lang="en-US" i="1" baseline="-25000"/>
              <a:t>B</a:t>
            </a:r>
            <a:r>
              <a:rPr lang="en-US"/>
              <a:t>, calculating </a:t>
            </a:r>
            <a:r>
              <a:rPr lang="en-US" i="1"/>
              <a:t>Y</a:t>
            </a:r>
            <a:r>
              <a:rPr lang="en-US" i="1" baseline="-25000"/>
              <a:t>B</a:t>
            </a:r>
            <a:r>
              <a:rPr lang="en-US"/>
              <a:t>, and sending </a:t>
            </a:r>
            <a:r>
              <a:rPr lang="en-US" i="1"/>
              <a:t>Y</a:t>
            </a:r>
            <a:r>
              <a:rPr lang="en-US" i="1" baseline="-25000"/>
              <a:t>B</a:t>
            </a:r>
            <a:r>
              <a:rPr lang="en-US"/>
              <a:t> to user A. Both users can now calculate the key. The necessary public values </a:t>
            </a:r>
            <a:r>
              <a:rPr lang="en-US" i="1"/>
              <a:t>q</a:t>
            </a:r>
            <a:r>
              <a:rPr lang="en-US"/>
              <a:t> and α would need to be known ahead of time. Alternatively, user A could pick values for </a:t>
            </a:r>
            <a:r>
              <a:rPr lang="en-US" i="1"/>
              <a:t>q</a:t>
            </a:r>
            <a:r>
              <a:rPr lang="en-US"/>
              <a:t> and α and include those in the first message.</a:t>
            </a:r>
            <a:endParaRPr/>
          </a:p>
          <a:p>
            <a:pPr marL="0" lvl="0" indent="0" algn="l" rtl="0">
              <a:spcBef>
                <a:spcPts val="360"/>
              </a:spcBef>
              <a:spcAft>
                <a:spcPts val="0"/>
              </a:spcAft>
              <a:buNone/>
            </a:pPr>
            <a:endParaRPr/>
          </a:p>
          <a:p>
            <a:pPr marL="0" lvl="0" indent="0" algn="l" rtl="0">
              <a:spcBef>
                <a:spcPts val="360"/>
              </a:spcBef>
              <a:spcAft>
                <a:spcPts val="0"/>
              </a:spcAft>
              <a:buNone/>
            </a:pPr>
            <a:r>
              <a:rPr lang="en-US"/>
              <a:t>As an example of another use of the Diffie-Hellman algorithm, suppose that a group of users (e.g., all users on a LAN) each generate a long-lasting private value </a:t>
            </a:r>
            <a:r>
              <a:rPr lang="en-US" i="1"/>
              <a:t>X</a:t>
            </a:r>
            <a:r>
              <a:rPr lang="en-US" i="1" baseline="-25000"/>
              <a:t>A</a:t>
            </a:r>
            <a:r>
              <a:rPr lang="en-US"/>
              <a:t> and calculate a public value </a:t>
            </a:r>
            <a:r>
              <a:rPr lang="en-US" i="1"/>
              <a:t>Y</a:t>
            </a:r>
            <a:r>
              <a:rPr lang="en-US" i="1" baseline="-25000"/>
              <a:t>A</a:t>
            </a:r>
            <a:r>
              <a:rPr lang="en-US"/>
              <a:t>. These public values, together with global public values for </a:t>
            </a:r>
            <a:r>
              <a:rPr lang="en-US" i="1"/>
              <a:t>q</a:t>
            </a:r>
            <a:r>
              <a:rPr lang="en-US"/>
              <a:t> and α,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239" name="Google Shape;2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0" name="Google Shape;24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protocol depicted in Figure 21.10 is insecure against a man-in-the-middle attack. Suppose Alice and Bob wish to exchange keys, and Darth is attacks as follows:</a:t>
            </a:r>
            <a:endParaRPr/>
          </a:p>
          <a:p>
            <a:pPr marL="0" lvl="0" indent="0" algn="l" rtl="0">
              <a:spcBef>
                <a:spcPts val="360"/>
              </a:spcBef>
              <a:spcAft>
                <a:spcPts val="0"/>
              </a:spcAft>
              <a:buNone/>
            </a:pPr>
            <a:endParaRPr b="1"/>
          </a:p>
          <a:p>
            <a:pPr marL="0" lvl="0" indent="0" algn="l" rtl="0">
              <a:spcBef>
                <a:spcPts val="360"/>
              </a:spcBef>
              <a:spcAft>
                <a:spcPts val="0"/>
              </a:spcAft>
              <a:buNone/>
            </a:pPr>
            <a:r>
              <a:rPr lang="en-US" b="1"/>
              <a:t>1. </a:t>
            </a:r>
            <a:r>
              <a:rPr lang="en-US"/>
              <a:t>Darth generates two private keys</a:t>
            </a:r>
            <a:r>
              <a:rPr lang="en-US" i="1"/>
              <a:t> X</a:t>
            </a:r>
            <a:r>
              <a:rPr lang="en-US" i="1" baseline="-25000"/>
              <a:t>D</a:t>
            </a:r>
            <a:r>
              <a:rPr lang="en-US" baseline="-25000"/>
              <a:t>1</a:t>
            </a:r>
            <a:r>
              <a:rPr lang="en-US"/>
              <a:t> and </a:t>
            </a:r>
            <a:r>
              <a:rPr lang="en-US" i="1"/>
              <a:t>X</a:t>
            </a:r>
            <a:r>
              <a:rPr lang="en-US" i="1" baseline="-25000"/>
              <a:t>D</a:t>
            </a:r>
            <a:r>
              <a:rPr lang="en-US" baseline="-25000"/>
              <a:t>2</a:t>
            </a:r>
            <a:r>
              <a:rPr lang="en-US"/>
              <a:t>, and public keys</a:t>
            </a:r>
            <a:r>
              <a:rPr lang="en-US" i="1"/>
              <a:t> Y</a:t>
            </a:r>
            <a:r>
              <a:rPr lang="en-US" i="1" baseline="-25000"/>
              <a:t>D</a:t>
            </a:r>
            <a:r>
              <a:rPr lang="en-US" baseline="-25000"/>
              <a:t>1</a:t>
            </a:r>
            <a:r>
              <a:rPr lang="en-US"/>
              <a:t> &amp; </a:t>
            </a:r>
            <a:r>
              <a:rPr lang="en-US" i="1"/>
              <a:t>Y</a:t>
            </a:r>
            <a:r>
              <a:rPr lang="en-US" i="1" baseline="-25000"/>
              <a:t>D</a:t>
            </a:r>
            <a:r>
              <a:rPr lang="en-US" baseline="-25000"/>
              <a:t>2</a:t>
            </a:r>
            <a:r>
              <a:rPr lang="en-US"/>
              <a:t>.</a:t>
            </a:r>
            <a:endParaRPr/>
          </a:p>
          <a:p>
            <a:pPr marL="0" lvl="0" indent="0" algn="l" rtl="0">
              <a:spcBef>
                <a:spcPts val="360"/>
              </a:spcBef>
              <a:spcAft>
                <a:spcPts val="0"/>
              </a:spcAft>
              <a:buNone/>
            </a:pPr>
            <a:r>
              <a:rPr lang="en-US" b="1"/>
              <a:t>2. </a:t>
            </a:r>
            <a:r>
              <a:rPr lang="en-US"/>
              <a:t>Alice transmits </a:t>
            </a:r>
            <a:r>
              <a:rPr lang="en-US" i="1"/>
              <a:t>Y</a:t>
            </a:r>
            <a:r>
              <a:rPr lang="en-US" i="1" baseline="-25000"/>
              <a:t>A</a:t>
            </a:r>
            <a:r>
              <a:rPr lang="en-US"/>
              <a:t> to Bob.</a:t>
            </a:r>
            <a:endParaRPr/>
          </a:p>
          <a:p>
            <a:pPr marL="0" lvl="0" indent="0" algn="l" rtl="0">
              <a:spcBef>
                <a:spcPts val="360"/>
              </a:spcBef>
              <a:spcAft>
                <a:spcPts val="0"/>
              </a:spcAft>
              <a:buNone/>
            </a:pPr>
            <a:r>
              <a:rPr lang="en-US" b="1"/>
              <a:t>3. </a:t>
            </a:r>
            <a:r>
              <a:rPr lang="en-US"/>
              <a:t>Darth intercepts </a:t>
            </a:r>
            <a:r>
              <a:rPr lang="en-US" i="1"/>
              <a:t>Y</a:t>
            </a:r>
            <a:r>
              <a:rPr lang="en-US" i="1" baseline="-25000"/>
              <a:t>A</a:t>
            </a:r>
            <a:r>
              <a:rPr lang="en-US"/>
              <a:t> and transmits </a:t>
            </a:r>
            <a:r>
              <a:rPr lang="en-US" i="1"/>
              <a:t>Y</a:t>
            </a:r>
            <a:r>
              <a:rPr lang="en-US" i="1" baseline="-25000"/>
              <a:t>D</a:t>
            </a:r>
            <a:r>
              <a:rPr lang="en-US" baseline="-25000"/>
              <a:t>1</a:t>
            </a:r>
            <a:r>
              <a:rPr lang="en-US"/>
              <a:t> to Bob. Darth also calculates K2</a:t>
            </a:r>
            <a:endParaRPr/>
          </a:p>
          <a:p>
            <a:pPr marL="0" lvl="0" indent="0" algn="l" rtl="0">
              <a:spcBef>
                <a:spcPts val="360"/>
              </a:spcBef>
              <a:spcAft>
                <a:spcPts val="0"/>
              </a:spcAft>
              <a:buNone/>
            </a:pPr>
            <a:r>
              <a:rPr lang="en-US" b="1"/>
              <a:t>4. </a:t>
            </a:r>
            <a:r>
              <a:rPr lang="en-US"/>
              <a:t>Bob receives </a:t>
            </a:r>
            <a:r>
              <a:rPr lang="en-US" i="1"/>
              <a:t>Y</a:t>
            </a:r>
            <a:r>
              <a:rPr lang="en-US" i="1" baseline="-25000"/>
              <a:t>D</a:t>
            </a:r>
            <a:r>
              <a:rPr lang="en-US" baseline="-25000"/>
              <a:t>1</a:t>
            </a:r>
            <a:r>
              <a:rPr lang="en-US"/>
              <a:t> and calculates  K1.</a:t>
            </a:r>
            <a:endParaRPr/>
          </a:p>
          <a:p>
            <a:pPr marL="0" lvl="0" indent="0" algn="l" rtl="0">
              <a:spcBef>
                <a:spcPts val="360"/>
              </a:spcBef>
              <a:spcAft>
                <a:spcPts val="0"/>
              </a:spcAft>
              <a:buNone/>
            </a:pPr>
            <a:r>
              <a:rPr lang="en-US" b="1"/>
              <a:t>5. </a:t>
            </a:r>
            <a:r>
              <a:rPr lang="en-US"/>
              <a:t>Bob transmits </a:t>
            </a:r>
            <a:r>
              <a:rPr lang="en-US" i="1"/>
              <a:t>X</a:t>
            </a:r>
            <a:r>
              <a:rPr lang="en-US" i="1" baseline="-25000"/>
              <a:t>A</a:t>
            </a:r>
            <a:r>
              <a:rPr lang="en-US"/>
              <a:t> to Alice.</a:t>
            </a:r>
            <a:endParaRPr/>
          </a:p>
          <a:p>
            <a:pPr marL="0" lvl="0" indent="0" algn="l" rtl="0">
              <a:spcBef>
                <a:spcPts val="360"/>
              </a:spcBef>
              <a:spcAft>
                <a:spcPts val="0"/>
              </a:spcAft>
              <a:buNone/>
            </a:pPr>
            <a:r>
              <a:rPr lang="en-US" b="1"/>
              <a:t>6. </a:t>
            </a:r>
            <a:r>
              <a:rPr lang="en-US"/>
              <a:t>Darth intercepts </a:t>
            </a:r>
            <a:r>
              <a:rPr lang="en-US" i="1"/>
              <a:t>X</a:t>
            </a:r>
            <a:r>
              <a:rPr lang="en-US" i="1" baseline="-25000"/>
              <a:t>A</a:t>
            </a:r>
            <a:r>
              <a:rPr lang="en-US"/>
              <a:t> and transmits </a:t>
            </a:r>
            <a:r>
              <a:rPr lang="en-US" i="1"/>
              <a:t>Y</a:t>
            </a:r>
            <a:r>
              <a:rPr lang="en-US" i="1" baseline="-25000"/>
              <a:t>D</a:t>
            </a:r>
            <a:r>
              <a:rPr lang="en-US" baseline="-25000"/>
              <a:t>2</a:t>
            </a:r>
            <a:r>
              <a:rPr lang="en-US"/>
              <a:t>  to Alice. Darth calculates .</a:t>
            </a:r>
            <a:endParaRPr/>
          </a:p>
          <a:p>
            <a:pPr marL="0" lvl="0" indent="0" algn="l" rtl="0">
              <a:spcBef>
                <a:spcPts val="360"/>
              </a:spcBef>
              <a:spcAft>
                <a:spcPts val="0"/>
              </a:spcAft>
              <a:buNone/>
            </a:pPr>
            <a:r>
              <a:rPr lang="en-US" b="1"/>
              <a:t>7. </a:t>
            </a:r>
            <a:r>
              <a:rPr lang="en-US"/>
              <a:t>Alice receives </a:t>
            </a:r>
            <a:r>
              <a:rPr lang="en-US" i="1"/>
              <a:t>Y</a:t>
            </a:r>
            <a:r>
              <a:rPr lang="en-US" i="1" baseline="-25000"/>
              <a:t>D</a:t>
            </a:r>
            <a:r>
              <a:rPr lang="en-US" baseline="-25000"/>
              <a:t>2</a:t>
            </a:r>
            <a:r>
              <a:rPr lang="en-US"/>
              <a:t> and calculates  .</a:t>
            </a:r>
            <a:endParaRPr/>
          </a:p>
          <a:p>
            <a:pPr marL="0" lvl="0" indent="0" algn="l" rtl="0">
              <a:spcBef>
                <a:spcPts val="360"/>
              </a:spcBef>
              <a:spcAft>
                <a:spcPts val="0"/>
              </a:spcAft>
              <a:buNone/>
            </a:pPr>
            <a:endParaRPr/>
          </a:p>
          <a:p>
            <a:pPr marL="0" lvl="0" indent="0" algn="l" rtl="0">
              <a:spcBef>
                <a:spcPts val="360"/>
              </a:spcBef>
              <a:spcAft>
                <a:spcPts val="0"/>
              </a:spcAft>
              <a:buNone/>
            </a:pPr>
            <a:r>
              <a:rPr lang="en-US"/>
              <a:t>At this point, Bob and Alice think that they share a secret key, but instead Bob and Darth share secret key </a:t>
            </a:r>
            <a:r>
              <a:rPr lang="en-US" i="1"/>
              <a:t>K</a:t>
            </a:r>
            <a:r>
              <a:rPr lang="en-US"/>
              <a:t>1 and Alice and Darth share secret key </a:t>
            </a:r>
            <a:r>
              <a:rPr lang="en-US" i="1"/>
              <a:t>K</a:t>
            </a:r>
            <a:r>
              <a:rPr lang="en-US"/>
              <a:t>2. All future communication between Bob and Alice is compromised in the following way:</a:t>
            </a:r>
            <a:endParaRPr/>
          </a:p>
          <a:p>
            <a:pPr marL="0" lvl="0" indent="0" algn="l" rtl="0">
              <a:spcBef>
                <a:spcPts val="360"/>
              </a:spcBef>
              <a:spcAft>
                <a:spcPts val="0"/>
              </a:spcAft>
              <a:buNone/>
            </a:pPr>
            <a:endParaRPr b="1"/>
          </a:p>
          <a:p>
            <a:pPr marL="0" lvl="0" indent="0" algn="l" rtl="0">
              <a:spcBef>
                <a:spcPts val="360"/>
              </a:spcBef>
              <a:spcAft>
                <a:spcPts val="0"/>
              </a:spcAft>
              <a:buNone/>
            </a:pPr>
            <a:r>
              <a:rPr lang="en-US" b="1"/>
              <a:t>1. </a:t>
            </a:r>
            <a:r>
              <a:rPr lang="en-US"/>
              <a:t>Alice sends an encrypted message </a:t>
            </a:r>
            <a:r>
              <a:rPr lang="en-US" i="1"/>
              <a:t>M</a:t>
            </a:r>
            <a:r>
              <a:rPr lang="en-US"/>
              <a:t>: E(</a:t>
            </a:r>
            <a:r>
              <a:rPr lang="en-US" i="1"/>
              <a:t>K</a:t>
            </a:r>
            <a:r>
              <a:rPr lang="en-US"/>
              <a:t>2, </a:t>
            </a:r>
            <a:r>
              <a:rPr lang="en-US" i="1"/>
              <a:t>M</a:t>
            </a:r>
            <a:r>
              <a:rPr lang="en-US"/>
              <a:t>).</a:t>
            </a:r>
            <a:endParaRPr/>
          </a:p>
          <a:p>
            <a:pPr marL="0" lvl="0" indent="0" algn="l" rtl="0">
              <a:spcBef>
                <a:spcPts val="360"/>
              </a:spcBef>
              <a:spcAft>
                <a:spcPts val="0"/>
              </a:spcAft>
              <a:buNone/>
            </a:pPr>
            <a:r>
              <a:rPr lang="en-US" b="1"/>
              <a:t>2. </a:t>
            </a:r>
            <a:r>
              <a:rPr lang="en-US"/>
              <a:t>Darth intercepts the encrypted message and decrypts it, to recover </a:t>
            </a:r>
            <a:r>
              <a:rPr lang="en-US" i="1"/>
              <a:t>M</a:t>
            </a:r>
            <a:r>
              <a:rPr lang="en-US"/>
              <a:t>.</a:t>
            </a:r>
            <a:endParaRPr/>
          </a:p>
          <a:p>
            <a:pPr marL="0" lvl="0" indent="0" algn="l" rtl="0">
              <a:spcBef>
                <a:spcPts val="360"/>
              </a:spcBef>
              <a:spcAft>
                <a:spcPts val="0"/>
              </a:spcAft>
              <a:buNone/>
            </a:pPr>
            <a:r>
              <a:rPr lang="en-US" b="1"/>
              <a:t>3. </a:t>
            </a:r>
            <a:r>
              <a:rPr lang="en-US"/>
              <a:t>Darth sends Bob E(</a:t>
            </a:r>
            <a:r>
              <a:rPr lang="en-US" i="1"/>
              <a:t>K</a:t>
            </a:r>
            <a:r>
              <a:rPr lang="en-US"/>
              <a:t>1, </a:t>
            </a:r>
            <a:r>
              <a:rPr lang="en-US" i="1"/>
              <a:t>M</a:t>
            </a:r>
            <a:r>
              <a:rPr lang="en-US"/>
              <a:t>) or E(</a:t>
            </a:r>
            <a:r>
              <a:rPr lang="en-US" i="1"/>
              <a:t>K</a:t>
            </a:r>
            <a:r>
              <a:rPr lang="en-US"/>
              <a:t>1, </a:t>
            </a:r>
            <a:r>
              <a:rPr lang="en-US" i="1"/>
              <a:t>M</a:t>
            </a:r>
            <a:r>
              <a:rPr lang="en-US"/>
              <a:t>'), where </a:t>
            </a:r>
            <a:r>
              <a:rPr lang="en-US" i="1"/>
              <a:t>M</a:t>
            </a:r>
            <a:r>
              <a:rPr lang="en-US"/>
              <a:t>' is any message. In the first case, Darth simply wants to eavesdrop on the communication without altering it. In the second case, Darth wants to modify the message going to Bob.</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key exchange protocol is vulnerable to such an attack because it does not authenticate the participants. This vulnerability can be overcome with the use of digital signatures and public-key certificates.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246" name="Google Shape;24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 The National Institute of Standards and Technology</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(NIST) has published this as Federal Information Processing Standard FIPS 186-4</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a:t>
            </a:r>
            <a:r>
              <a:rPr lang="en-US" sz="1200" i="1">
                <a:solidFill>
                  <a:schemeClr val="dk1"/>
                </a:solidFill>
                <a:latin typeface="Times New Roman"/>
                <a:ea typeface="Times New Roman"/>
                <a:cs typeface="Times New Roman"/>
                <a:sym typeface="Times New Roman"/>
              </a:rPr>
              <a:t>Digital Signature Standard (DSS)</a:t>
            </a:r>
            <a:r>
              <a:rPr lang="en-US" sz="1200">
                <a:solidFill>
                  <a:schemeClr val="dk1"/>
                </a:solidFill>
                <a:latin typeface="Times New Roman"/>
                <a:ea typeface="Times New Roman"/>
                <a:cs typeface="Times New Roman"/>
                <a:sym typeface="Times New Roman"/>
              </a:rPr>
              <a:t>, July 2013]. The DSS makes use of the SHA-1 and</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 presents a new digital signature technique, the Digital Signature Algorithm (DSA).</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The DSS was originally proposed in 1991 and revised in 1993 in response to public</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feedback concerning the security of the scheme. There were further minor revisions in</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1996 and 2013. The DSS uses an algorithm that is designed to provide only the digital</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signature function. Unlike RSA, it cannot be used for encryption or key exchange.</a:t>
            </a:r>
            <a:endParaRPr/>
          </a:p>
          <a:p>
            <a:pPr marL="0" lvl="0" indent="0" algn="l" rtl="0">
              <a:spcBef>
                <a:spcPts val="360"/>
              </a:spcBef>
              <a:spcAft>
                <a:spcPts val="0"/>
              </a:spcAft>
              <a:buNone/>
            </a:pP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The vast majority of the products and standards</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that use public-key cryptography for encryption and digital signatures use RSA. The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bit length for secure RSA use has increased over recent years, and this has put a</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heavier processing load on applications using RSA. This burden has ramifications,</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especially for electronic commerce sites that conduct large numbers of secure transactions.</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Recently, a competing system has begun to challenge RSA: elliptic curve</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cryptography (ECC). Already, ECC is showing up in standardization efforts, including</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the IEEE P1363 Standard for Public-Key Cryptography. A version of ECC used for</a:t>
            </a:r>
            <a:endParaRPr/>
          </a:p>
          <a:p>
            <a:pPr marL="0" lvl="0" indent="0" algn="l" rtl="0">
              <a:spcBef>
                <a:spcPts val="360"/>
              </a:spcBef>
              <a:spcAft>
                <a:spcPts val="0"/>
              </a:spcAft>
              <a:buNone/>
            </a:pPr>
            <a:r>
              <a:rPr lang="en-US" sz="1200">
                <a:solidFill>
                  <a:schemeClr val="dk1"/>
                </a:solidFill>
                <a:latin typeface="Times New Roman"/>
                <a:ea typeface="Times New Roman"/>
                <a:cs typeface="Times New Roman"/>
                <a:sym typeface="Times New Roman"/>
              </a:rPr>
              <a:t>digital signature is included as an option in FIPS 186-4.</a:t>
            </a:r>
            <a:endParaRPr/>
          </a:p>
          <a:p>
            <a:pPr marL="0" lvl="0" indent="0" algn="l" rtl="0">
              <a:spcBef>
                <a:spcPts val="360"/>
              </a:spcBef>
              <a:spcAft>
                <a:spcPts val="0"/>
              </a:spcAft>
              <a:buNone/>
            </a:pPr>
            <a:endParaRPr/>
          </a:p>
          <a:p>
            <a:pPr marL="0" lvl="0" indent="0" algn="l" rtl="0">
              <a:spcBef>
                <a:spcPts val="360"/>
              </a:spcBef>
              <a:spcAft>
                <a:spcPts val="0"/>
              </a:spcAft>
              <a:buNone/>
            </a:pPr>
            <a:r>
              <a:rPr lang="en-US"/>
              <a:t>The 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endParaRPr/>
          </a:p>
          <a:p>
            <a:pPr marL="0" lvl="0" indent="0" algn="l" rtl="0">
              <a:spcBef>
                <a:spcPts val="360"/>
              </a:spcBef>
              <a:spcAft>
                <a:spcPts val="0"/>
              </a:spcAft>
              <a:buNone/>
            </a:pPr>
            <a:endParaRPr/>
          </a:p>
          <a:p>
            <a:pPr marL="0" lvl="0" indent="0" algn="l" rtl="0">
              <a:spcBef>
                <a:spcPts val="360"/>
              </a:spcBef>
              <a:spcAft>
                <a:spcPts val="0"/>
              </a:spcAft>
              <a:buNone/>
            </a:pPr>
            <a:r>
              <a:rPr lang="en-US"/>
              <a:t>ECC is fundamentally more difficult to explain, and a full mathematical description is beyond the scope of this book. The technique is based on the use of a mathematical construct known as the elliptic curve.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123440a8ff_0_3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123440a8ff_0_3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7" name="Google Shape;257;g1123440a8ff_0_3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90" name="Google Shape;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Perhaps the most widely used public-key algorithms are RSA and Diffie-Hellman. </a:t>
            </a:r>
            <a:endParaRPr/>
          </a:p>
          <a:p>
            <a:pPr marL="0" lvl="0" indent="0" algn="l" rtl="0">
              <a:spcBef>
                <a:spcPts val="360"/>
              </a:spcBef>
              <a:spcAft>
                <a:spcPts val="0"/>
              </a:spcAft>
              <a:buNone/>
            </a:pPr>
            <a:endParaRPr/>
          </a:p>
          <a:p>
            <a:pPr marL="0" lvl="0" indent="0" algn="l" rtl="0">
              <a:spcBef>
                <a:spcPts val="360"/>
              </a:spcBef>
              <a:spcAft>
                <a:spcPts val="0"/>
              </a:spcAft>
              <a:buNone/>
            </a:pPr>
            <a:r>
              <a:rPr lang="en-US"/>
              <a:t>One of the first public-key schemes was developed in 1977 by Ron Rivest, Adi Shamir, and Len Adleman at MIT and first published in 1978 [RIVE78]. The RSA scheme has since that time reigned supreme as the most widely accepted and implemented approach to public-key encryption. RSA is a block cipher in which the plaintext and ciphertext are integers between 0 and </a:t>
            </a:r>
            <a:r>
              <a:rPr lang="en-US" i="1"/>
              <a:t>n</a:t>
            </a:r>
            <a:r>
              <a:rPr lang="en-US"/>
              <a:t> – 1 for some</a:t>
            </a:r>
            <a:r>
              <a:rPr lang="en-US" i="1"/>
              <a:t> n</a:t>
            </a:r>
            <a:r>
              <a:rPr lang="en-US"/>
              <a:t>. </a:t>
            </a:r>
            <a:endParaRPr/>
          </a:p>
          <a:p>
            <a:pPr marL="0" lvl="0" indent="0" algn="l" rtl="0">
              <a:spcBef>
                <a:spcPts val="360"/>
              </a:spcBef>
              <a:spcAft>
                <a:spcPts val="0"/>
              </a:spcAft>
              <a:buNone/>
            </a:pPr>
            <a:endParaRPr/>
          </a:p>
          <a:p>
            <a:pPr marL="0" lvl="0" indent="0" algn="l" rtl="0">
              <a:spcBef>
                <a:spcPts val="360"/>
              </a:spcBef>
              <a:spcAft>
                <a:spcPts val="0"/>
              </a:spcAft>
              <a:buNone/>
            </a:pPr>
            <a:r>
              <a:rPr lang="en-US"/>
              <a:t>Encryption and decryption are of the following form, for some plaintext block </a:t>
            </a:r>
            <a:r>
              <a:rPr lang="en-US" i="1"/>
              <a:t>M</a:t>
            </a:r>
            <a:r>
              <a:rPr lang="en-US"/>
              <a:t> and ciphertext block </a:t>
            </a:r>
            <a:r>
              <a:rPr lang="en-US" i="1"/>
              <a:t>C</a:t>
            </a:r>
            <a:r>
              <a:rPr lang="en-US"/>
              <a:t>:</a:t>
            </a:r>
            <a:endParaRPr/>
          </a:p>
          <a:p>
            <a:pPr marL="0" lvl="0" indent="0" algn="l" rtl="0">
              <a:spcBef>
                <a:spcPts val="360"/>
              </a:spcBef>
              <a:spcAft>
                <a:spcPts val="0"/>
              </a:spcAft>
              <a:buNone/>
            </a:pPr>
            <a:r>
              <a:rPr lang="en-US"/>
              <a:t>	</a:t>
            </a:r>
            <a:r>
              <a:rPr lang="en-US" i="1"/>
              <a:t>C</a:t>
            </a:r>
            <a:r>
              <a:rPr lang="en-US"/>
              <a:t> = </a:t>
            </a:r>
            <a:r>
              <a:rPr lang="en-US" i="1"/>
              <a:t>M</a:t>
            </a:r>
            <a:r>
              <a:rPr lang="en-US" i="1" baseline="30000"/>
              <a:t>e</a:t>
            </a:r>
            <a:r>
              <a:rPr lang="en-US"/>
              <a:t> mod </a:t>
            </a:r>
            <a:r>
              <a:rPr lang="en-US" i="1"/>
              <a:t>n</a:t>
            </a:r>
            <a:endParaRPr/>
          </a:p>
          <a:p>
            <a:pPr marL="0" lvl="0" indent="0" algn="l" rtl="0">
              <a:spcBef>
                <a:spcPts val="360"/>
              </a:spcBef>
              <a:spcAft>
                <a:spcPts val="0"/>
              </a:spcAft>
              <a:buNone/>
            </a:pPr>
            <a:r>
              <a:rPr lang="en-US"/>
              <a:t>	</a:t>
            </a:r>
            <a:r>
              <a:rPr lang="en-US" i="1"/>
              <a:t>M</a:t>
            </a:r>
            <a:r>
              <a:rPr lang="en-US"/>
              <a:t> = </a:t>
            </a:r>
            <a:r>
              <a:rPr lang="en-US" i="1"/>
              <a:t>C</a:t>
            </a:r>
            <a:r>
              <a:rPr lang="en-US" i="1" baseline="30000"/>
              <a:t>d</a:t>
            </a:r>
            <a:r>
              <a:rPr lang="en-US"/>
              <a:t> mod </a:t>
            </a:r>
            <a:r>
              <a:rPr lang="en-US" i="1"/>
              <a:t>n</a:t>
            </a:r>
            <a:r>
              <a:rPr lang="en-US"/>
              <a:t>  = (</a:t>
            </a:r>
            <a:r>
              <a:rPr lang="en-US" i="1"/>
              <a:t>M</a:t>
            </a:r>
            <a:r>
              <a:rPr lang="en-US" i="1" baseline="30000"/>
              <a:t>e</a:t>
            </a:r>
            <a:r>
              <a:rPr lang="en-US"/>
              <a:t>)</a:t>
            </a:r>
            <a:r>
              <a:rPr lang="en-US" i="1" baseline="30000"/>
              <a:t>d</a:t>
            </a:r>
            <a:r>
              <a:rPr lang="en-US"/>
              <a:t> mod </a:t>
            </a:r>
            <a:r>
              <a:rPr lang="en-US" i="1"/>
              <a:t>n</a:t>
            </a:r>
            <a:r>
              <a:rPr lang="en-US"/>
              <a:t>  = </a:t>
            </a:r>
            <a:r>
              <a:rPr lang="en-US" i="1"/>
              <a:t>M</a:t>
            </a:r>
            <a:r>
              <a:rPr lang="en-US" i="1" baseline="30000"/>
              <a:t>ed</a:t>
            </a:r>
            <a:r>
              <a:rPr lang="en-US"/>
              <a:t> mod </a:t>
            </a:r>
            <a:r>
              <a:rPr lang="en-US" i="1"/>
              <a:t>n</a:t>
            </a:r>
            <a:endParaRPr/>
          </a:p>
          <a:p>
            <a:pPr marL="0" lvl="0" indent="0" algn="l" rtl="0">
              <a:spcBef>
                <a:spcPts val="360"/>
              </a:spcBef>
              <a:spcAft>
                <a:spcPts val="0"/>
              </a:spcAft>
              <a:buNone/>
            </a:pPr>
            <a:endParaRPr/>
          </a:p>
          <a:p>
            <a:pPr marL="0" lvl="0" indent="0" algn="l" rtl="0">
              <a:spcBef>
                <a:spcPts val="360"/>
              </a:spcBef>
              <a:spcAft>
                <a:spcPts val="0"/>
              </a:spcAft>
              <a:buNone/>
            </a:pPr>
            <a:r>
              <a:rPr lang="en-US"/>
              <a:t>Both sender and receiver must know the values of </a:t>
            </a:r>
            <a:r>
              <a:rPr lang="en-US" i="1"/>
              <a:t>n</a:t>
            </a:r>
            <a:r>
              <a:rPr lang="en-US"/>
              <a:t> and </a:t>
            </a:r>
            <a:r>
              <a:rPr lang="en-US" i="1"/>
              <a:t>e</a:t>
            </a:r>
            <a:r>
              <a:rPr lang="en-US"/>
              <a:t>, and only the receiver knows the value of </a:t>
            </a:r>
            <a:r>
              <a:rPr lang="en-US" i="1"/>
              <a:t>d</a:t>
            </a:r>
            <a:r>
              <a:rPr lang="en-US"/>
              <a:t>. This is a public-key encryption algorithm with a public key of </a:t>
            </a:r>
            <a:r>
              <a:rPr lang="en-US" i="1"/>
              <a:t>PU</a:t>
            </a:r>
            <a:r>
              <a:rPr lang="en-US"/>
              <a:t> = {</a:t>
            </a:r>
            <a:r>
              <a:rPr lang="en-US" i="1"/>
              <a:t>e</a:t>
            </a:r>
            <a:r>
              <a:rPr lang="en-US"/>
              <a:t>, </a:t>
            </a:r>
            <a:r>
              <a:rPr lang="en-US" i="1"/>
              <a:t>n</a:t>
            </a:r>
            <a:r>
              <a:rPr lang="en-US"/>
              <a:t>} and a private key of </a:t>
            </a:r>
            <a:r>
              <a:rPr lang="en-US" i="1"/>
              <a:t>PR</a:t>
            </a:r>
            <a:r>
              <a:rPr lang="en-US"/>
              <a:t> = {</a:t>
            </a:r>
            <a:r>
              <a:rPr lang="en-US" i="1"/>
              <a:t>d</a:t>
            </a:r>
            <a:r>
              <a:rPr lang="en-US"/>
              <a:t>, </a:t>
            </a:r>
            <a:r>
              <a:rPr lang="en-US" i="1"/>
              <a:t>n</a:t>
            </a:r>
            <a:r>
              <a:rPr lang="en-US"/>
              <a:t>}. See text for details of how these values are derived, and their requirements.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23440a8ff_0_4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23440a8ff_0_4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5" name="Google Shape;265;g1123440a8ff_0_40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23440a8ff_0_3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23440a8ff_0_3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g1123440a8ff_0_39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123440a8ff_0_4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123440a8ff_0_4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9" name="Google Shape;279;g1123440a8ff_0_4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23440a8ff_0_4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123440a8ff_0_4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g1123440a8ff_0_42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23440a8ff_0_4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23440a8ff_0_4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3" name="Google Shape;293;g1123440a8ff_0_43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53de665f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53de665f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0" name="Google Shape;300;g1153de665f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23440a8ff_0_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23440a8ff_0_4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g1123440a8ff_0_4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97" name="Google Shape;9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Figure 21.7 summarizes the RSA algorithm.</a:t>
            </a:r>
            <a:endParaRPr/>
          </a:p>
          <a:p>
            <a:pPr marL="0" lvl="0" indent="0" algn="l" rtl="0">
              <a:spcBef>
                <a:spcPts val="360"/>
              </a:spcBef>
              <a:spcAft>
                <a:spcPts val="0"/>
              </a:spcAft>
              <a:buNone/>
            </a:pPr>
            <a:endParaRPr>
              <a:latin typeface="Times"/>
              <a:ea typeface="Times"/>
              <a:cs typeface="Times"/>
              <a:sym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23440a8ff_0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23440a8ff_0_3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g1123440a8ff_0_3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An example, from [SING99], is shown in Figure 21.8.</a:t>
            </a:r>
            <a:endParaRPr/>
          </a:p>
          <a:p>
            <a:pPr marL="0" lvl="0" indent="0" algn="l" rtl="0">
              <a:spcBef>
                <a:spcPts val="360"/>
              </a:spcBef>
              <a:spcAft>
                <a:spcPts val="0"/>
              </a:spcAft>
              <a:buNone/>
            </a:pPr>
            <a:endParaRPr/>
          </a:p>
        </p:txBody>
      </p:sp>
      <p:sp>
        <p:nvSpPr>
          <p:cNvPr id="112" name="Google Shape;1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23440a8ff_0_3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23440a8ff_0_3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8" name="Google Shape;118;g1123440a8ff_0_3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23440a8ff_0_3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23440a8ff_0_3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1123440a8ff_0_3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23440a8ff_0_3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23440a8ff_0_3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g1123440a8ff_0_37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40" name="Google Shape;14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Four possible approaches to attacking the RSA algorithm are:</a:t>
            </a:r>
            <a:endParaRPr/>
          </a:p>
          <a:p>
            <a:pPr marL="0" lvl="0" indent="0" algn="l" rtl="0">
              <a:spcBef>
                <a:spcPts val="360"/>
              </a:spcBef>
              <a:spcAft>
                <a:spcPts val="0"/>
              </a:spcAft>
              <a:buNone/>
            </a:pPr>
            <a:endParaRPr/>
          </a:p>
          <a:p>
            <a:pPr marL="0" lvl="0" indent="0" algn="l" rtl="0">
              <a:spcBef>
                <a:spcPts val="360"/>
              </a:spcBef>
              <a:spcAft>
                <a:spcPts val="0"/>
              </a:spcAft>
              <a:buNone/>
            </a:pPr>
            <a:r>
              <a:rPr lang="en-US"/>
              <a:t>• </a:t>
            </a:r>
            <a:r>
              <a:rPr lang="en-US" b="1"/>
              <a:t>Brute force:</a:t>
            </a:r>
            <a:r>
              <a:rPr lang="en-US"/>
              <a:t> This involves trying all possible private keys. </a:t>
            </a:r>
            <a:endParaRPr/>
          </a:p>
          <a:p>
            <a:pPr marL="0" lvl="0" indent="0" algn="l" rtl="0">
              <a:spcBef>
                <a:spcPts val="360"/>
              </a:spcBef>
              <a:spcAft>
                <a:spcPts val="0"/>
              </a:spcAft>
              <a:buNone/>
            </a:pPr>
            <a:endParaRPr/>
          </a:p>
          <a:p>
            <a:pPr marL="0" lvl="0" indent="0" algn="l" rtl="0">
              <a:spcBef>
                <a:spcPts val="360"/>
              </a:spcBef>
              <a:spcAft>
                <a:spcPts val="0"/>
              </a:spcAft>
              <a:buNone/>
            </a:pPr>
            <a:r>
              <a:rPr lang="en-US"/>
              <a:t>• </a:t>
            </a:r>
            <a:r>
              <a:rPr lang="en-US" b="1"/>
              <a:t>Mathematical attacks:</a:t>
            </a:r>
            <a:r>
              <a:rPr lang="en-US"/>
              <a:t> </a:t>
            </a:r>
            <a:r>
              <a:rPr lang="en-US" sz="1200" b="0" i="0" u="none" strike="noStrike">
                <a:solidFill>
                  <a:schemeClr val="dk1"/>
                </a:solidFill>
                <a:latin typeface="Times New Roman"/>
                <a:ea typeface="Times New Roman"/>
                <a:cs typeface="Times New Roman"/>
                <a:sym typeface="Times New Roman"/>
              </a:rPr>
              <a:t>There are several approaches, all equivalent in effort to</a:t>
            </a:r>
            <a:endParaRPr/>
          </a:p>
          <a:p>
            <a:pPr marL="0" lvl="0" indent="0" algn="l" rtl="0">
              <a:spcBef>
                <a:spcPts val="360"/>
              </a:spcBef>
              <a:spcAft>
                <a:spcPts val="0"/>
              </a:spcAft>
              <a:buNone/>
            </a:pPr>
            <a:r>
              <a:rPr lang="en-US" sz="1200" b="0" i="0" u="none" strike="noStrike">
                <a:solidFill>
                  <a:schemeClr val="dk1"/>
                </a:solidFill>
                <a:latin typeface="Times New Roman"/>
                <a:ea typeface="Times New Roman"/>
                <a:cs typeface="Times New Roman"/>
                <a:sym typeface="Times New Roman"/>
              </a:rPr>
              <a:t>factoring the product of two primes.</a:t>
            </a:r>
            <a:endParaRPr/>
          </a:p>
          <a:p>
            <a:pPr marL="0" lvl="0" indent="0" algn="l" rtl="0">
              <a:spcBef>
                <a:spcPts val="360"/>
              </a:spcBef>
              <a:spcAft>
                <a:spcPts val="0"/>
              </a:spcAft>
              <a:buNone/>
            </a:pPr>
            <a:endParaRPr/>
          </a:p>
          <a:p>
            <a:pPr marL="0" lvl="0" indent="0" algn="l" rtl="0">
              <a:spcBef>
                <a:spcPts val="360"/>
              </a:spcBef>
              <a:spcAft>
                <a:spcPts val="0"/>
              </a:spcAft>
              <a:buNone/>
            </a:pPr>
            <a:r>
              <a:rPr lang="en-US"/>
              <a:t>• </a:t>
            </a:r>
            <a:r>
              <a:rPr lang="en-US" b="1"/>
              <a:t>Timing attacks:</a:t>
            </a:r>
            <a:r>
              <a:rPr lang="en-US"/>
              <a:t> These depend on the running time of the decryption algorithm.</a:t>
            </a:r>
            <a:endParaRPr/>
          </a:p>
          <a:p>
            <a:pPr marL="0" lvl="0" indent="0" algn="l" rtl="0">
              <a:spcBef>
                <a:spcPts val="360"/>
              </a:spcBef>
              <a:spcAft>
                <a:spcPts val="0"/>
              </a:spcAft>
              <a:buNone/>
            </a:pPr>
            <a:endParaRPr/>
          </a:p>
          <a:p>
            <a:pPr marL="0" lvl="0" indent="0" algn="l" rtl="0">
              <a:spcBef>
                <a:spcPts val="360"/>
              </a:spcBef>
              <a:spcAft>
                <a:spcPts val="0"/>
              </a:spcAft>
              <a:buNone/>
            </a:pPr>
            <a:r>
              <a:rPr lang="en-US"/>
              <a:t>• </a:t>
            </a:r>
            <a:r>
              <a:rPr lang="en-US" b="1"/>
              <a:t>Chosen ciphertext attacks:</a:t>
            </a:r>
            <a:r>
              <a:rPr lang="en-US"/>
              <a:t> This type of attack exploits properties of the RSA algorithm. A discussion of this attack is beyond the scope of this book.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2749050" y="998400"/>
            <a:ext cx="3645900" cy="4861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92950" y="1323600"/>
            <a:ext cx="3158100" cy="42108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3096250" y="2169600"/>
            <a:ext cx="2951400" cy="2112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7" name="Google Shape;17;p2"/>
          <p:cNvSpPr txBox="1">
            <a:spLocks noGrp="1"/>
          </p:cNvSpPr>
          <p:nvPr>
            <p:ph type="subTitle" idx="1"/>
          </p:nvPr>
        </p:nvSpPr>
        <p:spPr>
          <a:xfrm>
            <a:off x="3096363" y="4355907"/>
            <a:ext cx="2951400" cy="9351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8" name="Google Shape;18;p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0" y="6727600"/>
            <a:ext cx="9144000" cy="13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11700" y="1644133"/>
            <a:ext cx="8520600" cy="214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5" name="Google Shape;55;p11"/>
          <p:cNvSpPr txBox="1">
            <a:spLocks noGrp="1"/>
          </p:cNvSpPr>
          <p:nvPr>
            <p:ph type="body" idx="1"/>
          </p:nvPr>
        </p:nvSpPr>
        <p:spPr>
          <a:xfrm>
            <a:off x="311700" y="3892600"/>
            <a:ext cx="8520600" cy="1428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lt2"/>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1" name="Google Shape;61;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rgbClr val="FEFEFE"/>
              </a:buClr>
              <a:buSzPts val="1800"/>
              <a:buChar char="●"/>
              <a:defRPr/>
            </a:lvl1pPr>
            <a:lvl2pPr marL="914400" lvl="1" indent="-342900" algn="l" rtl="0">
              <a:spcBef>
                <a:spcPts val="1200"/>
              </a:spcBef>
              <a:spcAft>
                <a:spcPts val="0"/>
              </a:spcAft>
              <a:buClr>
                <a:srgbClr val="FEFEFE"/>
              </a:buClr>
              <a:buSzPts val="1800"/>
              <a:buChar char="○"/>
              <a:defRPr/>
            </a:lvl2pPr>
            <a:lvl3pPr marL="1371600" lvl="2" indent="-342900" algn="l" rtl="0">
              <a:spcBef>
                <a:spcPts val="1200"/>
              </a:spcBef>
              <a:spcAft>
                <a:spcPts val="0"/>
              </a:spcAft>
              <a:buClr>
                <a:srgbClr val="FEFEFE"/>
              </a:buClr>
              <a:buSzPts val="1800"/>
              <a:buChar char="■"/>
              <a:defRPr/>
            </a:lvl3pPr>
            <a:lvl4pPr marL="1828800" lvl="3" indent="-342900" algn="l" rtl="0">
              <a:spcBef>
                <a:spcPts val="1200"/>
              </a:spcBef>
              <a:spcAft>
                <a:spcPts val="0"/>
              </a:spcAft>
              <a:buClr>
                <a:srgbClr val="FEFEFE"/>
              </a:buClr>
              <a:buSzPts val="1800"/>
              <a:buChar char="●"/>
              <a:defRPr/>
            </a:lvl4pPr>
            <a:lvl5pPr marL="2286000" lvl="4" indent="-330200" algn="l" rtl="0">
              <a:spcBef>
                <a:spcPts val="1200"/>
              </a:spcBef>
              <a:spcAft>
                <a:spcPts val="0"/>
              </a:spcAft>
              <a:buClr>
                <a:srgbClr val="FEFEFE"/>
              </a:buClr>
              <a:buSzPts val="1600"/>
              <a:buChar char="○"/>
              <a:defRPr/>
            </a:lvl5pPr>
            <a:lvl6pPr marL="2743200" lvl="5" indent="-330200" algn="l" rtl="0">
              <a:spcBef>
                <a:spcPts val="1200"/>
              </a:spcBef>
              <a:spcAft>
                <a:spcPts val="0"/>
              </a:spcAft>
              <a:buClr>
                <a:srgbClr val="FEFEFE"/>
              </a:buClr>
              <a:buSzPts val="1600"/>
              <a:buChar char="■"/>
              <a:defRPr/>
            </a:lvl6pPr>
            <a:lvl7pPr marL="3200400" lvl="6" indent="-330200" algn="l" rtl="0">
              <a:spcBef>
                <a:spcPts val="1200"/>
              </a:spcBef>
              <a:spcAft>
                <a:spcPts val="0"/>
              </a:spcAft>
              <a:buClr>
                <a:srgbClr val="FEFEFE"/>
              </a:buClr>
              <a:buSzPts val="1600"/>
              <a:buChar char="●"/>
              <a:defRPr/>
            </a:lvl7pPr>
            <a:lvl8pPr marL="3657600" lvl="7" indent="-330200" algn="l" rtl="0">
              <a:spcBef>
                <a:spcPts val="1200"/>
              </a:spcBef>
              <a:spcAft>
                <a:spcPts val="0"/>
              </a:spcAft>
              <a:buClr>
                <a:srgbClr val="FEFEFE"/>
              </a:buClr>
              <a:buSzPts val="1600"/>
              <a:buChar char="○"/>
              <a:defRPr/>
            </a:lvl8pPr>
            <a:lvl9pPr marL="4114800" lvl="8" indent="-330200" algn="l" rtl="0">
              <a:spcBef>
                <a:spcPts val="1200"/>
              </a:spcBef>
              <a:spcAft>
                <a:spcPts val="1200"/>
              </a:spcAft>
              <a:buClr>
                <a:srgbClr val="FEFEFE"/>
              </a:buClr>
              <a:buSzPts val="1600"/>
              <a:buFont typeface="Arial"/>
              <a:buChar char="•"/>
              <a:defRPr/>
            </a:lvl9pPr>
          </a:lstStyle>
          <a:p>
            <a:endParaRPr/>
          </a:p>
        </p:txBody>
      </p:sp>
      <p:sp>
        <p:nvSpPr>
          <p:cNvPr id="62" name="Google Shape;62;p13"/>
          <p:cNvSpPr txBox="1">
            <a:spLocks noGrp="1"/>
          </p:cNvSpPr>
          <p:nvPr>
            <p:ph type="dt" idx="10"/>
          </p:nvPr>
        </p:nvSpPr>
        <p:spPr>
          <a:xfrm>
            <a:off x="6363347" y="6356350"/>
            <a:ext cx="2085900" cy="365100"/>
          </a:xfrm>
          <a:prstGeom prst="rect">
            <a:avLst/>
          </a:prstGeom>
          <a:noFill/>
          <a:ln>
            <a:noFill/>
          </a:ln>
        </p:spPr>
        <p:txBody>
          <a:bodyPr spcFirstLastPara="1" wrap="square" lIns="91425" tIns="45700" rIns="45700"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659165" y="6356350"/>
            <a:ext cx="2847900" cy="365100"/>
          </a:xfrm>
          <a:prstGeom prst="rect">
            <a:avLst/>
          </a:prstGeom>
          <a:noFill/>
          <a:ln>
            <a:noFill/>
          </a:ln>
        </p:spPr>
        <p:txBody>
          <a:bodyPr spcFirstLastPara="1" wrap="square" lIns="45700"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543278" y="6356350"/>
            <a:ext cx="561900" cy="365100"/>
          </a:xfrm>
          <a:prstGeom prst="rect">
            <a:avLst/>
          </a:prstGeom>
          <a:noFill/>
          <a:ln>
            <a:noFill/>
          </a:ln>
        </p:spPr>
        <p:txBody>
          <a:bodyPr spcFirstLastPara="1" wrap="square" lIns="27425" tIns="45700" rIns="45700" bIns="45700" anchor="ctr" anchorCtr="0">
            <a:normAutofit/>
          </a:bodyPr>
          <a:lstStyle>
            <a:lvl1pPr marL="0" lvl="0" indent="0" algn="l" rtl="0">
              <a:spcBef>
                <a:spcPts val="0"/>
              </a:spcBef>
              <a:spcAft>
                <a:spcPts val="0"/>
              </a:spcAft>
              <a:buNone/>
              <a:defRPr>
                <a:solidFill>
                  <a:srgbClr val="FEFEFE"/>
                </a:solidFill>
              </a:defRPr>
            </a:lvl1pPr>
            <a:lvl2pPr marL="0" lvl="1" indent="0" algn="l" rtl="0">
              <a:spcBef>
                <a:spcPts val="0"/>
              </a:spcBef>
              <a:spcAft>
                <a:spcPts val="0"/>
              </a:spcAft>
              <a:buNone/>
              <a:defRPr>
                <a:solidFill>
                  <a:srgbClr val="FEFEFE"/>
                </a:solidFill>
              </a:defRPr>
            </a:lvl2pPr>
            <a:lvl3pPr marL="0" lvl="2" indent="0" algn="l" rtl="0">
              <a:spcBef>
                <a:spcPts val="0"/>
              </a:spcBef>
              <a:spcAft>
                <a:spcPts val="0"/>
              </a:spcAft>
              <a:buNone/>
              <a:defRPr>
                <a:solidFill>
                  <a:srgbClr val="FEFEFE"/>
                </a:solidFill>
              </a:defRPr>
            </a:lvl3pPr>
            <a:lvl4pPr marL="0" lvl="3" indent="0" algn="l" rtl="0">
              <a:spcBef>
                <a:spcPts val="0"/>
              </a:spcBef>
              <a:spcAft>
                <a:spcPts val="0"/>
              </a:spcAft>
              <a:buNone/>
              <a:defRPr>
                <a:solidFill>
                  <a:srgbClr val="FEFEFE"/>
                </a:solidFill>
              </a:defRPr>
            </a:lvl4pPr>
            <a:lvl5pPr marL="0" lvl="4" indent="0" algn="l" rtl="0">
              <a:spcBef>
                <a:spcPts val="0"/>
              </a:spcBef>
              <a:spcAft>
                <a:spcPts val="0"/>
              </a:spcAft>
              <a:buNone/>
              <a:defRPr>
                <a:solidFill>
                  <a:srgbClr val="FEFEFE"/>
                </a:solidFill>
              </a:defRPr>
            </a:lvl5pPr>
            <a:lvl6pPr marL="0" lvl="5" indent="0" algn="l" rtl="0">
              <a:spcBef>
                <a:spcPts val="0"/>
              </a:spcBef>
              <a:spcAft>
                <a:spcPts val="0"/>
              </a:spcAft>
              <a:buNone/>
              <a:defRPr>
                <a:solidFill>
                  <a:srgbClr val="FEFEFE"/>
                </a:solidFill>
              </a:defRPr>
            </a:lvl6pPr>
            <a:lvl7pPr marL="0" lvl="6" indent="0" algn="l" rtl="0">
              <a:spcBef>
                <a:spcPts val="0"/>
              </a:spcBef>
              <a:spcAft>
                <a:spcPts val="0"/>
              </a:spcAft>
              <a:buNone/>
              <a:defRPr>
                <a:solidFill>
                  <a:srgbClr val="FEFEFE"/>
                </a:solidFill>
              </a:defRPr>
            </a:lvl7pPr>
            <a:lvl8pPr marL="0" lvl="7" indent="0" algn="l" rtl="0">
              <a:spcBef>
                <a:spcPts val="0"/>
              </a:spcBef>
              <a:spcAft>
                <a:spcPts val="0"/>
              </a:spcAft>
              <a:buNone/>
              <a:defRPr>
                <a:solidFill>
                  <a:srgbClr val="FEFEFE"/>
                </a:solidFill>
              </a:defRPr>
            </a:lvl8pPr>
            <a:lvl9pPr marL="0" lvl="8" indent="0" algn="l" rtl="0">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rtl="0">
              <a:lnSpc>
                <a:spcPct val="107407"/>
              </a:lnSpc>
              <a:spcBef>
                <a:spcPts val="0"/>
              </a:spcBef>
              <a:spcAft>
                <a:spcPts val="0"/>
              </a:spcAft>
              <a:buClr>
                <a:schemeClr val="lt2"/>
              </a:buClr>
              <a:buSzPts val="5400"/>
              <a:buFont typeface="Palatino Linotype"/>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Google Shape;67;p14"/>
          <p:cNvSpPr txBox="1">
            <a:spLocks noGrp="1"/>
          </p:cNvSpPr>
          <p:nvPr>
            <p:ph type="body" idx="1"/>
          </p:nvPr>
        </p:nvSpPr>
        <p:spPr>
          <a:xfrm>
            <a:off x="457200" y="1600200"/>
            <a:ext cx="4040100" cy="609600"/>
          </a:xfrm>
          <a:prstGeom prst="rect">
            <a:avLst/>
          </a:prstGeom>
          <a:noFill/>
          <a:ln>
            <a:noFill/>
          </a:ln>
        </p:spPr>
        <p:txBody>
          <a:bodyPr spcFirstLastPara="1" wrap="square" lIns="91425" tIns="45700" rIns="91425" bIns="45700" anchor="b" anchorCtr="0">
            <a:noAutofit/>
          </a:bodyPr>
          <a:lstStyle>
            <a:lvl1pPr marL="457200" lvl="0" indent="-228600" algn="ctr" rtl="0">
              <a:spcBef>
                <a:spcPts val="480"/>
              </a:spcBef>
              <a:spcAft>
                <a:spcPts val="0"/>
              </a:spcAft>
              <a:buClr>
                <a:srgbClr val="FEFEFE"/>
              </a:buClr>
              <a:buSzPts val="2400"/>
              <a:buNone/>
              <a:defRPr sz="2400" b="0"/>
            </a:lvl1pPr>
            <a:lvl2pPr marL="914400" lvl="1" indent="-228600" algn="l" rtl="0">
              <a:spcBef>
                <a:spcPts val="1200"/>
              </a:spcBef>
              <a:spcAft>
                <a:spcPts val="0"/>
              </a:spcAft>
              <a:buClr>
                <a:srgbClr val="FEFEFE"/>
              </a:buClr>
              <a:buSzPts val="2000"/>
              <a:buNone/>
              <a:defRPr sz="2000" b="1"/>
            </a:lvl2pPr>
            <a:lvl3pPr marL="1371600" lvl="2" indent="-228600" algn="l" rtl="0">
              <a:spcBef>
                <a:spcPts val="1200"/>
              </a:spcBef>
              <a:spcAft>
                <a:spcPts val="0"/>
              </a:spcAft>
              <a:buClr>
                <a:srgbClr val="FEFEFE"/>
              </a:buClr>
              <a:buSzPts val="1800"/>
              <a:buNone/>
              <a:defRPr sz="1800" b="1"/>
            </a:lvl3pPr>
            <a:lvl4pPr marL="1828800" lvl="3" indent="-228600" algn="l" rtl="0">
              <a:spcBef>
                <a:spcPts val="1200"/>
              </a:spcBef>
              <a:spcAft>
                <a:spcPts val="0"/>
              </a:spcAft>
              <a:buClr>
                <a:srgbClr val="FEFEFE"/>
              </a:buClr>
              <a:buSzPts val="1600"/>
              <a:buNone/>
              <a:defRPr sz="1600" b="1"/>
            </a:lvl4pPr>
            <a:lvl5pPr marL="2286000" lvl="4" indent="-228600" algn="l" rtl="0">
              <a:spcBef>
                <a:spcPts val="1200"/>
              </a:spcBef>
              <a:spcAft>
                <a:spcPts val="0"/>
              </a:spcAft>
              <a:buClr>
                <a:srgbClr val="FEFEFE"/>
              </a:buClr>
              <a:buSzPts val="1600"/>
              <a:buNone/>
              <a:defRPr sz="1600" b="1"/>
            </a:lvl5pPr>
            <a:lvl6pPr marL="2743200" lvl="5" indent="-228600" algn="l" rtl="0">
              <a:spcBef>
                <a:spcPts val="1200"/>
              </a:spcBef>
              <a:spcAft>
                <a:spcPts val="0"/>
              </a:spcAft>
              <a:buClr>
                <a:srgbClr val="FEFEFE"/>
              </a:buClr>
              <a:buSzPts val="1600"/>
              <a:buNone/>
              <a:defRPr sz="1600" b="1"/>
            </a:lvl6pPr>
            <a:lvl7pPr marL="3200400" lvl="6" indent="-228600" algn="l" rtl="0">
              <a:spcBef>
                <a:spcPts val="1200"/>
              </a:spcBef>
              <a:spcAft>
                <a:spcPts val="0"/>
              </a:spcAft>
              <a:buClr>
                <a:srgbClr val="FEFEFE"/>
              </a:buClr>
              <a:buSzPts val="1600"/>
              <a:buNone/>
              <a:defRPr sz="1600" b="1"/>
            </a:lvl7pPr>
            <a:lvl8pPr marL="3657600" lvl="7" indent="-228600" algn="l" rtl="0">
              <a:spcBef>
                <a:spcPts val="1200"/>
              </a:spcBef>
              <a:spcAft>
                <a:spcPts val="0"/>
              </a:spcAft>
              <a:buClr>
                <a:srgbClr val="FEFEFE"/>
              </a:buClr>
              <a:buSzPts val="1600"/>
              <a:buNone/>
              <a:defRPr sz="1600" b="1"/>
            </a:lvl8pPr>
            <a:lvl9pPr marL="4114800" lvl="8" indent="-228600" algn="l" rtl="0">
              <a:spcBef>
                <a:spcPts val="1200"/>
              </a:spcBef>
              <a:spcAft>
                <a:spcPts val="1200"/>
              </a:spcAft>
              <a:buClr>
                <a:srgbClr val="FEFEFE"/>
              </a:buClr>
              <a:buSzPts val="1600"/>
              <a:buNone/>
              <a:defRPr sz="1600" b="1"/>
            </a:lvl9pPr>
          </a:lstStyle>
          <a:p>
            <a:endParaRPr/>
          </a:p>
        </p:txBody>
      </p:sp>
      <p:sp>
        <p:nvSpPr>
          <p:cNvPr id="68" name="Google Shape;68;p14"/>
          <p:cNvSpPr txBox="1">
            <a:spLocks noGrp="1"/>
          </p:cNvSpPr>
          <p:nvPr>
            <p:ph type="body" idx="2"/>
          </p:nvPr>
        </p:nvSpPr>
        <p:spPr>
          <a:xfrm>
            <a:off x="4648200" y="1600200"/>
            <a:ext cx="4041900" cy="609600"/>
          </a:xfrm>
          <a:prstGeom prst="rect">
            <a:avLst/>
          </a:prstGeom>
          <a:noFill/>
          <a:ln>
            <a:noFill/>
          </a:ln>
        </p:spPr>
        <p:txBody>
          <a:bodyPr spcFirstLastPara="1" wrap="square" lIns="91425" tIns="45700" rIns="91425" bIns="45700" anchor="b" anchorCtr="0">
            <a:noAutofit/>
          </a:bodyPr>
          <a:lstStyle>
            <a:lvl1pPr marL="457200" lvl="0" indent="-228600" algn="ctr" rtl="0">
              <a:spcBef>
                <a:spcPts val="480"/>
              </a:spcBef>
              <a:spcAft>
                <a:spcPts val="0"/>
              </a:spcAft>
              <a:buClr>
                <a:srgbClr val="FEFEFE"/>
              </a:buClr>
              <a:buSzPts val="2400"/>
              <a:buNone/>
              <a:defRPr sz="2400" b="0"/>
            </a:lvl1pPr>
            <a:lvl2pPr marL="914400" lvl="1" indent="-228600" algn="l" rtl="0">
              <a:spcBef>
                <a:spcPts val="1200"/>
              </a:spcBef>
              <a:spcAft>
                <a:spcPts val="0"/>
              </a:spcAft>
              <a:buClr>
                <a:srgbClr val="FEFEFE"/>
              </a:buClr>
              <a:buSzPts val="2000"/>
              <a:buNone/>
              <a:defRPr sz="2000" b="1"/>
            </a:lvl2pPr>
            <a:lvl3pPr marL="1371600" lvl="2" indent="-228600" algn="l" rtl="0">
              <a:spcBef>
                <a:spcPts val="1200"/>
              </a:spcBef>
              <a:spcAft>
                <a:spcPts val="0"/>
              </a:spcAft>
              <a:buClr>
                <a:srgbClr val="FEFEFE"/>
              </a:buClr>
              <a:buSzPts val="1800"/>
              <a:buNone/>
              <a:defRPr sz="1800" b="1"/>
            </a:lvl3pPr>
            <a:lvl4pPr marL="1828800" lvl="3" indent="-228600" algn="l" rtl="0">
              <a:spcBef>
                <a:spcPts val="1200"/>
              </a:spcBef>
              <a:spcAft>
                <a:spcPts val="0"/>
              </a:spcAft>
              <a:buClr>
                <a:srgbClr val="FEFEFE"/>
              </a:buClr>
              <a:buSzPts val="1600"/>
              <a:buNone/>
              <a:defRPr sz="1600" b="1"/>
            </a:lvl4pPr>
            <a:lvl5pPr marL="2286000" lvl="4" indent="-228600" algn="l" rtl="0">
              <a:spcBef>
                <a:spcPts val="1200"/>
              </a:spcBef>
              <a:spcAft>
                <a:spcPts val="0"/>
              </a:spcAft>
              <a:buClr>
                <a:srgbClr val="FEFEFE"/>
              </a:buClr>
              <a:buSzPts val="1600"/>
              <a:buNone/>
              <a:defRPr sz="1600" b="1"/>
            </a:lvl5pPr>
            <a:lvl6pPr marL="2743200" lvl="5" indent="-228600" algn="l" rtl="0">
              <a:spcBef>
                <a:spcPts val="1200"/>
              </a:spcBef>
              <a:spcAft>
                <a:spcPts val="0"/>
              </a:spcAft>
              <a:buClr>
                <a:srgbClr val="FEFEFE"/>
              </a:buClr>
              <a:buSzPts val="1600"/>
              <a:buNone/>
              <a:defRPr sz="1600" b="1"/>
            </a:lvl6pPr>
            <a:lvl7pPr marL="3200400" lvl="6" indent="-228600" algn="l" rtl="0">
              <a:spcBef>
                <a:spcPts val="1200"/>
              </a:spcBef>
              <a:spcAft>
                <a:spcPts val="0"/>
              </a:spcAft>
              <a:buClr>
                <a:srgbClr val="FEFEFE"/>
              </a:buClr>
              <a:buSzPts val="1600"/>
              <a:buNone/>
              <a:defRPr sz="1600" b="1"/>
            </a:lvl7pPr>
            <a:lvl8pPr marL="3657600" lvl="7" indent="-228600" algn="l" rtl="0">
              <a:spcBef>
                <a:spcPts val="1200"/>
              </a:spcBef>
              <a:spcAft>
                <a:spcPts val="0"/>
              </a:spcAft>
              <a:buClr>
                <a:srgbClr val="FEFEFE"/>
              </a:buClr>
              <a:buSzPts val="1600"/>
              <a:buNone/>
              <a:defRPr sz="1600" b="1"/>
            </a:lvl8pPr>
            <a:lvl9pPr marL="4114800" lvl="8" indent="-228600" algn="l" rtl="0">
              <a:spcBef>
                <a:spcPts val="1200"/>
              </a:spcBef>
              <a:spcAft>
                <a:spcPts val="1200"/>
              </a:spcAft>
              <a:buClr>
                <a:srgbClr val="FEFEFE"/>
              </a:buClr>
              <a:buSzPts val="1600"/>
              <a:buNone/>
              <a:defRPr sz="1600" b="1"/>
            </a:lvl9pPr>
          </a:lstStyle>
          <a:p>
            <a:endParaRPr/>
          </a:p>
        </p:txBody>
      </p:sp>
      <p:sp>
        <p:nvSpPr>
          <p:cNvPr id="69" name="Google Shape;69;p14"/>
          <p:cNvSpPr txBox="1">
            <a:spLocks noGrp="1"/>
          </p:cNvSpPr>
          <p:nvPr>
            <p:ph type="dt" idx="10"/>
          </p:nvPr>
        </p:nvSpPr>
        <p:spPr>
          <a:xfrm>
            <a:off x="6363347" y="6356350"/>
            <a:ext cx="2085900" cy="365100"/>
          </a:xfrm>
          <a:prstGeom prst="rect">
            <a:avLst/>
          </a:prstGeom>
          <a:noFill/>
          <a:ln>
            <a:noFill/>
          </a:ln>
        </p:spPr>
        <p:txBody>
          <a:bodyPr spcFirstLastPara="1" wrap="square" lIns="91425" tIns="45700" rIns="45700"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659165" y="6356350"/>
            <a:ext cx="2847900" cy="365100"/>
          </a:xfrm>
          <a:prstGeom prst="rect">
            <a:avLst/>
          </a:prstGeom>
          <a:noFill/>
          <a:ln>
            <a:noFill/>
          </a:ln>
        </p:spPr>
        <p:txBody>
          <a:bodyPr spcFirstLastPara="1" wrap="square" lIns="45700"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543278" y="6356350"/>
            <a:ext cx="561900" cy="365100"/>
          </a:xfrm>
          <a:prstGeom prst="rect">
            <a:avLst/>
          </a:prstGeom>
          <a:noFill/>
          <a:ln>
            <a:noFill/>
          </a:ln>
        </p:spPr>
        <p:txBody>
          <a:bodyPr spcFirstLastPara="1" wrap="square" lIns="27425" tIns="45700" rIns="45700" bIns="45700" anchor="ctr" anchorCtr="0">
            <a:normAutofit/>
          </a:bodyPr>
          <a:lstStyle>
            <a:lvl1pPr marL="0" lvl="0" indent="0" algn="l" rtl="0">
              <a:spcBef>
                <a:spcPts val="0"/>
              </a:spcBef>
              <a:spcAft>
                <a:spcPts val="0"/>
              </a:spcAft>
              <a:buNone/>
              <a:defRPr>
                <a:solidFill>
                  <a:srgbClr val="FEFEFE"/>
                </a:solidFill>
              </a:defRPr>
            </a:lvl1pPr>
            <a:lvl2pPr marL="0" lvl="1" indent="0" algn="l" rtl="0">
              <a:spcBef>
                <a:spcPts val="0"/>
              </a:spcBef>
              <a:spcAft>
                <a:spcPts val="0"/>
              </a:spcAft>
              <a:buNone/>
              <a:defRPr>
                <a:solidFill>
                  <a:srgbClr val="FEFEFE"/>
                </a:solidFill>
              </a:defRPr>
            </a:lvl2pPr>
            <a:lvl3pPr marL="0" lvl="2" indent="0" algn="l" rtl="0">
              <a:spcBef>
                <a:spcPts val="0"/>
              </a:spcBef>
              <a:spcAft>
                <a:spcPts val="0"/>
              </a:spcAft>
              <a:buNone/>
              <a:defRPr>
                <a:solidFill>
                  <a:srgbClr val="FEFEFE"/>
                </a:solidFill>
              </a:defRPr>
            </a:lvl3pPr>
            <a:lvl4pPr marL="0" lvl="3" indent="0" algn="l" rtl="0">
              <a:spcBef>
                <a:spcPts val="0"/>
              </a:spcBef>
              <a:spcAft>
                <a:spcPts val="0"/>
              </a:spcAft>
              <a:buNone/>
              <a:defRPr>
                <a:solidFill>
                  <a:srgbClr val="FEFEFE"/>
                </a:solidFill>
              </a:defRPr>
            </a:lvl4pPr>
            <a:lvl5pPr marL="0" lvl="4" indent="0" algn="l" rtl="0">
              <a:spcBef>
                <a:spcPts val="0"/>
              </a:spcBef>
              <a:spcAft>
                <a:spcPts val="0"/>
              </a:spcAft>
              <a:buNone/>
              <a:defRPr>
                <a:solidFill>
                  <a:srgbClr val="FEFEFE"/>
                </a:solidFill>
              </a:defRPr>
            </a:lvl5pPr>
            <a:lvl6pPr marL="0" lvl="5" indent="0" algn="l" rtl="0">
              <a:spcBef>
                <a:spcPts val="0"/>
              </a:spcBef>
              <a:spcAft>
                <a:spcPts val="0"/>
              </a:spcAft>
              <a:buNone/>
              <a:defRPr>
                <a:solidFill>
                  <a:srgbClr val="FEFEFE"/>
                </a:solidFill>
              </a:defRPr>
            </a:lvl6pPr>
            <a:lvl7pPr marL="0" lvl="6" indent="0" algn="l" rtl="0">
              <a:spcBef>
                <a:spcPts val="0"/>
              </a:spcBef>
              <a:spcAft>
                <a:spcPts val="0"/>
              </a:spcAft>
              <a:buNone/>
              <a:defRPr>
                <a:solidFill>
                  <a:srgbClr val="FEFEFE"/>
                </a:solidFill>
              </a:defRPr>
            </a:lvl7pPr>
            <a:lvl8pPr marL="0" lvl="7" indent="0" algn="l" rtl="0">
              <a:spcBef>
                <a:spcPts val="0"/>
              </a:spcBef>
              <a:spcAft>
                <a:spcPts val="0"/>
              </a:spcAft>
              <a:buNone/>
              <a:defRPr>
                <a:solidFill>
                  <a:srgbClr val="FEFEFE"/>
                </a:solidFill>
              </a:defRPr>
            </a:lvl8pPr>
            <a:lvl9pPr marL="0" lvl="8" indent="0" algn="l" rtl="0">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
        <p:nvSpPr>
          <p:cNvPr id="72" name="Google Shape;72;p14"/>
          <p:cNvSpPr txBox="1">
            <a:spLocks noGrp="1"/>
          </p:cNvSpPr>
          <p:nvPr>
            <p:ph type="body" idx="3"/>
          </p:nvPr>
        </p:nvSpPr>
        <p:spPr>
          <a:xfrm>
            <a:off x="457200" y="2212848"/>
            <a:ext cx="4041600" cy="3913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rgbClr val="FEFEFE"/>
              </a:buClr>
              <a:buSzPts val="1800"/>
              <a:buChar char="●"/>
              <a:defRPr/>
            </a:lvl1pPr>
            <a:lvl2pPr marL="914400" lvl="1" indent="-342900" algn="l" rtl="0">
              <a:spcBef>
                <a:spcPts val="1200"/>
              </a:spcBef>
              <a:spcAft>
                <a:spcPts val="0"/>
              </a:spcAft>
              <a:buClr>
                <a:srgbClr val="FEFEFE"/>
              </a:buClr>
              <a:buSzPts val="1800"/>
              <a:buChar char="○"/>
              <a:defRPr/>
            </a:lvl2pPr>
            <a:lvl3pPr marL="1371600" lvl="2" indent="-342900" algn="l" rtl="0">
              <a:spcBef>
                <a:spcPts val="1200"/>
              </a:spcBef>
              <a:spcAft>
                <a:spcPts val="0"/>
              </a:spcAft>
              <a:buClr>
                <a:srgbClr val="FEFEFE"/>
              </a:buClr>
              <a:buSzPts val="1800"/>
              <a:buChar char="■"/>
              <a:defRPr/>
            </a:lvl3pPr>
            <a:lvl4pPr marL="1828800" lvl="3" indent="-342900" algn="l" rtl="0">
              <a:spcBef>
                <a:spcPts val="1200"/>
              </a:spcBef>
              <a:spcAft>
                <a:spcPts val="0"/>
              </a:spcAft>
              <a:buClr>
                <a:srgbClr val="FEFEFE"/>
              </a:buClr>
              <a:buSzPts val="1800"/>
              <a:buChar char="●"/>
              <a:defRPr/>
            </a:lvl4pPr>
            <a:lvl5pPr marL="2286000" lvl="4" indent="-342900" algn="l" rtl="0">
              <a:spcBef>
                <a:spcPts val="1200"/>
              </a:spcBef>
              <a:spcAft>
                <a:spcPts val="0"/>
              </a:spcAft>
              <a:buClr>
                <a:srgbClr val="FEFEFE"/>
              </a:buClr>
              <a:buSzPts val="1800"/>
              <a:buChar char="○"/>
              <a:defRPr/>
            </a:lvl5pPr>
            <a:lvl6pPr marL="2743200" lvl="5" indent="-342900" algn="l" rtl="0">
              <a:spcBef>
                <a:spcPts val="1200"/>
              </a:spcBef>
              <a:spcAft>
                <a:spcPts val="0"/>
              </a:spcAft>
              <a:buClr>
                <a:srgbClr val="FEFEFE"/>
              </a:buClr>
              <a:buSzPts val="1800"/>
              <a:buChar char="■"/>
              <a:defRPr/>
            </a:lvl6pPr>
            <a:lvl7pPr marL="3200400" lvl="6" indent="-342900" algn="l" rtl="0">
              <a:spcBef>
                <a:spcPts val="1200"/>
              </a:spcBef>
              <a:spcAft>
                <a:spcPts val="0"/>
              </a:spcAft>
              <a:buClr>
                <a:srgbClr val="FEFEFE"/>
              </a:buClr>
              <a:buSzPts val="1800"/>
              <a:buChar char="●"/>
              <a:defRPr/>
            </a:lvl7pPr>
            <a:lvl8pPr marL="3657600" lvl="7" indent="-342900" algn="l" rtl="0">
              <a:spcBef>
                <a:spcPts val="1200"/>
              </a:spcBef>
              <a:spcAft>
                <a:spcPts val="0"/>
              </a:spcAft>
              <a:buClr>
                <a:srgbClr val="FEFEFE"/>
              </a:buClr>
              <a:buSzPts val="1800"/>
              <a:buChar char="○"/>
              <a:defRPr/>
            </a:lvl8pPr>
            <a:lvl9pPr marL="4114800" lvl="8" indent="-342900" algn="l" rtl="0">
              <a:spcBef>
                <a:spcPts val="1200"/>
              </a:spcBef>
              <a:spcAft>
                <a:spcPts val="1200"/>
              </a:spcAft>
              <a:buClr>
                <a:srgbClr val="FEFEFE"/>
              </a:buClr>
              <a:buSzPts val="1800"/>
              <a:buChar char="■"/>
              <a:defRPr/>
            </a:lvl9pPr>
          </a:lstStyle>
          <a:p>
            <a:endParaRPr/>
          </a:p>
        </p:txBody>
      </p:sp>
      <p:sp>
        <p:nvSpPr>
          <p:cNvPr id="73" name="Google Shape;73;p14"/>
          <p:cNvSpPr txBox="1">
            <a:spLocks noGrp="1"/>
          </p:cNvSpPr>
          <p:nvPr>
            <p:ph type="body" idx="4"/>
          </p:nvPr>
        </p:nvSpPr>
        <p:spPr>
          <a:xfrm>
            <a:off x="4672584" y="2212848"/>
            <a:ext cx="4041600" cy="39132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rgbClr val="FEFEFE"/>
              </a:buClr>
              <a:buSzPts val="1800"/>
              <a:buChar char="●"/>
              <a:defRPr/>
            </a:lvl1pPr>
            <a:lvl2pPr marL="914400" lvl="1" indent="-342900" algn="l" rtl="0">
              <a:spcBef>
                <a:spcPts val="1200"/>
              </a:spcBef>
              <a:spcAft>
                <a:spcPts val="0"/>
              </a:spcAft>
              <a:buClr>
                <a:srgbClr val="FEFEFE"/>
              </a:buClr>
              <a:buSzPts val="1800"/>
              <a:buChar char="○"/>
              <a:defRPr/>
            </a:lvl2pPr>
            <a:lvl3pPr marL="1371600" lvl="2" indent="-342900" algn="l" rtl="0">
              <a:spcBef>
                <a:spcPts val="1200"/>
              </a:spcBef>
              <a:spcAft>
                <a:spcPts val="0"/>
              </a:spcAft>
              <a:buClr>
                <a:srgbClr val="FEFEFE"/>
              </a:buClr>
              <a:buSzPts val="1800"/>
              <a:buChar char="■"/>
              <a:defRPr/>
            </a:lvl3pPr>
            <a:lvl4pPr marL="1828800" lvl="3" indent="-342900" algn="l" rtl="0">
              <a:spcBef>
                <a:spcPts val="1200"/>
              </a:spcBef>
              <a:spcAft>
                <a:spcPts val="0"/>
              </a:spcAft>
              <a:buClr>
                <a:srgbClr val="FEFEFE"/>
              </a:buClr>
              <a:buSzPts val="1800"/>
              <a:buChar char="●"/>
              <a:defRPr/>
            </a:lvl4pPr>
            <a:lvl5pPr marL="2286000" lvl="4" indent="-342900" algn="l" rtl="0">
              <a:spcBef>
                <a:spcPts val="1200"/>
              </a:spcBef>
              <a:spcAft>
                <a:spcPts val="0"/>
              </a:spcAft>
              <a:buClr>
                <a:srgbClr val="FEFEFE"/>
              </a:buClr>
              <a:buSzPts val="1800"/>
              <a:buChar char="○"/>
              <a:defRPr/>
            </a:lvl5pPr>
            <a:lvl6pPr marL="2743200" lvl="5" indent="-342900" algn="l" rtl="0">
              <a:spcBef>
                <a:spcPts val="1200"/>
              </a:spcBef>
              <a:spcAft>
                <a:spcPts val="0"/>
              </a:spcAft>
              <a:buClr>
                <a:srgbClr val="FEFEFE"/>
              </a:buClr>
              <a:buSzPts val="1800"/>
              <a:buChar char="■"/>
              <a:defRPr/>
            </a:lvl6pPr>
            <a:lvl7pPr marL="3200400" lvl="6" indent="-342900" algn="l" rtl="0">
              <a:spcBef>
                <a:spcPts val="1200"/>
              </a:spcBef>
              <a:spcAft>
                <a:spcPts val="0"/>
              </a:spcAft>
              <a:buClr>
                <a:srgbClr val="FEFEFE"/>
              </a:buClr>
              <a:buSzPts val="1800"/>
              <a:buChar char="●"/>
              <a:defRPr/>
            </a:lvl7pPr>
            <a:lvl8pPr marL="3657600" lvl="7" indent="-342900" algn="l" rtl="0">
              <a:spcBef>
                <a:spcPts val="1200"/>
              </a:spcBef>
              <a:spcAft>
                <a:spcPts val="0"/>
              </a:spcAft>
              <a:buClr>
                <a:srgbClr val="FEFEFE"/>
              </a:buClr>
              <a:buSzPts val="1800"/>
              <a:buChar char="○"/>
              <a:defRPr/>
            </a:lvl8pPr>
            <a:lvl9pPr marL="4114800" lvl="8" indent="-342900" algn="l" rtl="0">
              <a:spcBef>
                <a:spcPts val="1200"/>
              </a:spcBef>
              <a:spcAft>
                <a:spcPts val="1200"/>
              </a:spcAft>
              <a:buClr>
                <a:srgbClr val="FEFEFE"/>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lvl1pPr lvl="0" algn="ctr" rtl="0">
              <a:lnSpc>
                <a:spcPct val="322222"/>
              </a:lnSpc>
              <a:spcBef>
                <a:spcPts val="0"/>
              </a:spcBef>
              <a:spcAft>
                <a:spcPts val="0"/>
              </a:spcAft>
              <a:buClr>
                <a:schemeClr val="lt2"/>
              </a:buClr>
              <a:buSzPts val="1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6" name="Google Shape;76;p15"/>
          <p:cNvSpPr txBox="1">
            <a:spLocks noGrp="1"/>
          </p:cNvSpPr>
          <p:nvPr>
            <p:ph type="body" idx="1"/>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rgbClr val="FEFEFE"/>
              </a:buClr>
              <a:buSzPts val="2400"/>
              <a:buChar char="●"/>
              <a:defRPr sz="2400"/>
            </a:lvl1pPr>
            <a:lvl2pPr marL="914400" lvl="1" indent="-330200" algn="l" rtl="0">
              <a:spcBef>
                <a:spcPts val="1200"/>
              </a:spcBef>
              <a:spcAft>
                <a:spcPts val="0"/>
              </a:spcAft>
              <a:buClr>
                <a:srgbClr val="FEFEFE"/>
              </a:buClr>
              <a:buSzPts val="1600"/>
              <a:buChar char="○"/>
              <a:defRPr sz="1600"/>
            </a:lvl2pPr>
            <a:lvl3pPr marL="1371600" lvl="2" indent="-330200" algn="l" rtl="0">
              <a:spcBef>
                <a:spcPts val="1200"/>
              </a:spcBef>
              <a:spcAft>
                <a:spcPts val="0"/>
              </a:spcAft>
              <a:buClr>
                <a:srgbClr val="FEFEFE"/>
              </a:buClr>
              <a:buSzPts val="1600"/>
              <a:buChar char="■"/>
              <a:defRPr sz="1600"/>
            </a:lvl3pPr>
            <a:lvl4pPr marL="1828800" lvl="3" indent="-330200" algn="l" rtl="0">
              <a:spcBef>
                <a:spcPts val="1200"/>
              </a:spcBef>
              <a:spcAft>
                <a:spcPts val="0"/>
              </a:spcAft>
              <a:buClr>
                <a:srgbClr val="FEFEFE"/>
              </a:buClr>
              <a:buSzPts val="1600"/>
              <a:buChar char="●"/>
              <a:defRPr sz="1600"/>
            </a:lvl4pPr>
            <a:lvl5pPr marL="2286000" lvl="4" indent="-330200" algn="l" rtl="0">
              <a:spcBef>
                <a:spcPts val="1200"/>
              </a:spcBef>
              <a:spcAft>
                <a:spcPts val="0"/>
              </a:spcAft>
              <a:buClr>
                <a:srgbClr val="FEFEFE"/>
              </a:buClr>
              <a:buSzPts val="1600"/>
              <a:buChar char="○"/>
              <a:defRPr sz="1600"/>
            </a:lvl5pPr>
            <a:lvl6pPr marL="2743200" lvl="5" indent="-330200" algn="l" rtl="0">
              <a:spcBef>
                <a:spcPts val="1200"/>
              </a:spcBef>
              <a:spcAft>
                <a:spcPts val="0"/>
              </a:spcAft>
              <a:buClr>
                <a:srgbClr val="FEFEFE"/>
              </a:buClr>
              <a:buSzPts val="1600"/>
              <a:buChar char="■"/>
              <a:defRPr sz="1600"/>
            </a:lvl6pPr>
            <a:lvl7pPr marL="3200400" lvl="6" indent="-330200" algn="l" rtl="0">
              <a:spcBef>
                <a:spcPts val="1200"/>
              </a:spcBef>
              <a:spcAft>
                <a:spcPts val="0"/>
              </a:spcAft>
              <a:buClr>
                <a:srgbClr val="FEFEFE"/>
              </a:buClr>
              <a:buSzPts val="1600"/>
              <a:buChar char="●"/>
              <a:defRPr sz="1600"/>
            </a:lvl7pPr>
            <a:lvl8pPr marL="3657600" lvl="7" indent="-330200" algn="l" rtl="0">
              <a:spcBef>
                <a:spcPts val="1200"/>
              </a:spcBef>
              <a:spcAft>
                <a:spcPts val="0"/>
              </a:spcAft>
              <a:buClr>
                <a:srgbClr val="FEFEFE"/>
              </a:buClr>
              <a:buSzPts val="1600"/>
              <a:buChar char="○"/>
              <a:defRPr sz="1600"/>
            </a:lvl8pPr>
            <a:lvl9pPr marL="4114800" lvl="8" indent="-330200" algn="l" rtl="0">
              <a:spcBef>
                <a:spcPts val="1200"/>
              </a:spcBef>
              <a:spcAft>
                <a:spcPts val="1200"/>
              </a:spcAft>
              <a:buClr>
                <a:srgbClr val="FEFEFE"/>
              </a:buClr>
              <a:buSzPts val="1600"/>
              <a:buChar char="■"/>
              <a:defRPr sz="1600"/>
            </a:lvl9pPr>
          </a:lstStyle>
          <a:p>
            <a:endParaRPr/>
          </a:p>
        </p:txBody>
      </p:sp>
      <p:sp>
        <p:nvSpPr>
          <p:cNvPr id="77" name="Google Shape;77;p15"/>
          <p:cNvSpPr txBox="1">
            <a:spLocks noGrp="1"/>
          </p:cNvSpPr>
          <p:nvPr>
            <p:ph type="dt" idx="10"/>
          </p:nvPr>
        </p:nvSpPr>
        <p:spPr>
          <a:xfrm>
            <a:off x="6363347" y="6356350"/>
            <a:ext cx="2085900" cy="365100"/>
          </a:xfrm>
          <a:prstGeom prst="rect">
            <a:avLst/>
          </a:prstGeom>
          <a:noFill/>
          <a:ln>
            <a:noFill/>
          </a:ln>
        </p:spPr>
        <p:txBody>
          <a:bodyPr spcFirstLastPara="1" wrap="square" lIns="91425" tIns="45700" rIns="45700"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659165" y="6356350"/>
            <a:ext cx="2847900" cy="365100"/>
          </a:xfrm>
          <a:prstGeom prst="rect">
            <a:avLst/>
          </a:prstGeom>
          <a:noFill/>
          <a:ln>
            <a:noFill/>
          </a:ln>
        </p:spPr>
        <p:txBody>
          <a:bodyPr spcFirstLastPara="1" wrap="square" lIns="45700"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543278" y="6356350"/>
            <a:ext cx="561900" cy="365100"/>
          </a:xfrm>
          <a:prstGeom prst="rect">
            <a:avLst/>
          </a:prstGeom>
          <a:noFill/>
          <a:ln>
            <a:noFill/>
          </a:ln>
        </p:spPr>
        <p:txBody>
          <a:bodyPr spcFirstLastPara="1" wrap="square" lIns="27425" tIns="45700" rIns="45700" bIns="45700" anchor="ctr" anchorCtr="0">
            <a:normAutofit/>
          </a:bodyPr>
          <a:lstStyle>
            <a:lvl1pPr marL="0" lvl="0" indent="0" algn="l" rtl="0">
              <a:spcBef>
                <a:spcPts val="0"/>
              </a:spcBef>
              <a:spcAft>
                <a:spcPts val="0"/>
              </a:spcAft>
              <a:buNone/>
              <a:defRPr>
                <a:solidFill>
                  <a:srgbClr val="FEFEFE"/>
                </a:solidFill>
              </a:defRPr>
            </a:lvl1pPr>
            <a:lvl2pPr marL="0" lvl="1" indent="0" algn="l" rtl="0">
              <a:spcBef>
                <a:spcPts val="0"/>
              </a:spcBef>
              <a:spcAft>
                <a:spcPts val="0"/>
              </a:spcAft>
              <a:buNone/>
              <a:defRPr>
                <a:solidFill>
                  <a:srgbClr val="FEFEFE"/>
                </a:solidFill>
              </a:defRPr>
            </a:lvl2pPr>
            <a:lvl3pPr marL="0" lvl="2" indent="0" algn="l" rtl="0">
              <a:spcBef>
                <a:spcPts val="0"/>
              </a:spcBef>
              <a:spcAft>
                <a:spcPts val="0"/>
              </a:spcAft>
              <a:buNone/>
              <a:defRPr>
                <a:solidFill>
                  <a:srgbClr val="FEFEFE"/>
                </a:solidFill>
              </a:defRPr>
            </a:lvl3pPr>
            <a:lvl4pPr marL="0" lvl="3" indent="0" algn="l" rtl="0">
              <a:spcBef>
                <a:spcPts val="0"/>
              </a:spcBef>
              <a:spcAft>
                <a:spcPts val="0"/>
              </a:spcAft>
              <a:buNone/>
              <a:defRPr>
                <a:solidFill>
                  <a:srgbClr val="FEFEFE"/>
                </a:solidFill>
              </a:defRPr>
            </a:lvl4pPr>
            <a:lvl5pPr marL="0" lvl="4" indent="0" algn="l" rtl="0">
              <a:spcBef>
                <a:spcPts val="0"/>
              </a:spcBef>
              <a:spcAft>
                <a:spcPts val="0"/>
              </a:spcAft>
              <a:buNone/>
              <a:defRPr>
                <a:solidFill>
                  <a:srgbClr val="FEFEFE"/>
                </a:solidFill>
              </a:defRPr>
            </a:lvl5pPr>
            <a:lvl6pPr marL="0" lvl="5" indent="0" algn="l" rtl="0">
              <a:spcBef>
                <a:spcPts val="0"/>
              </a:spcBef>
              <a:spcAft>
                <a:spcPts val="0"/>
              </a:spcAft>
              <a:buNone/>
              <a:defRPr>
                <a:solidFill>
                  <a:srgbClr val="FEFEFE"/>
                </a:solidFill>
              </a:defRPr>
            </a:lvl6pPr>
            <a:lvl7pPr marL="0" lvl="6" indent="0" algn="l" rtl="0">
              <a:spcBef>
                <a:spcPts val="0"/>
              </a:spcBef>
              <a:spcAft>
                <a:spcPts val="0"/>
              </a:spcAft>
              <a:buNone/>
              <a:defRPr>
                <a:solidFill>
                  <a:srgbClr val="FEFEFE"/>
                </a:solidFill>
              </a:defRPr>
            </a:lvl7pPr>
            <a:lvl8pPr marL="0" lvl="7" indent="0" algn="l" rtl="0">
              <a:spcBef>
                <a:spcPts val="0"/>
              </a:spcBef>
              <a:spcAft>
                <a:spcPts val="0"/>
              </a:spcAft>
              <a:buNone/>
              <a:defRPr>
                <a:solidFill>
                  <a:srgbClr val="FEFEFE"/>
                </a:solidFill>
              </a:defRPr>
            </a:lvl8pPr>
            <a:lvl9pPr marL="0" lvl="8" indent="0" algn="l" rtl="0">
              <a:spcBef>
                <a:spcPts val="0"/>
              </a:spcBef>
              <a:spcAft>
                <a:spcPts val="0"/>
              </a:spcAft>
              <a:buNone/>
              <a:defRPr>
                <a:solidFill>
                  <a:srgbClr val="FEFEFE"/>
                </a:solidFill>
              </a:defRPr>
            </a:lvl9pPr>
          </a:lstStyle>
          <a:p>
            <a:pPr marL="0" lvl="0" indent="0" algn="l" rtl="0">
              <a:spcBef>
                <a:spcPts val="0"/>
              </a:spcBef>
              <a:spcAft>
                <a:spcPts val="0"/>
              </a:spcAft>
              <a:buNone/>
            </a:pPr>
            <a:fld id="{00000000-1234-1234-1234-123412341234}" type="slidenum">
              <a:rPr lang="en-US"/>
              <a:t>‹#›</a:t>
            </a:fld>
            <a:endParaRPr/>
          </a:p>
        </p:txBody>
      </p:sp>
      <p:sp>
        <p:nvSpPr>
          <p:cNvPr id="80" name="Google Shape;80;p15"/>
          <p:cNvSpPr txBox="1">
            <a:spLocks noGrp="1"/>
          </p:cNvSpPr>
          <p:nvPr>
            <p:ph type="body" idx="2"/>
          </p:nvPr>
        </p:nvSpPr>
        <p:spPr>
          <a:xfrm>
            <a:off x="365760" y="1600200"/>
            <a:ext cx="4041600" cy="45264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rgbClr val="FEFEFE"/>
              </a:buClr>
              <a:buSzPts val="1800"/>
              <a:buChar char="●"/>
              <a:defRPr/>
            </a:lvl1pPr>
            <a:lvl2pPr marL="914400" lvl="1" indent="-342900" algn="l" rtl="0">
              <a:spcBef>
                <a:spcPts val="1200"/>
              </a:spcBef>
              <a:spcAft>
                <a:spcPts val="0"/>
              </a:spcAft>
              <a:buClr>
                <a:srgbClr val="FEFEFE"/>
              </a:buClr>
              <a:buSzPts val="1800"/>
              <a:buChar char="○"/>
              <a:defRPr/>
            </a:lvl2pPr>
            <a:lvl3pPr marL="1371600" lvl="2" indent="-342900" algn="l" rtl="0">
              <a:spcBef>
                <a:spcPts val="1200"/>
              </a:spcBef>
              <a:spcAft>
                <a:spcPts val="0"/>
              </a:spcAft>
              <a:buClr>
                <a:srgbClr val="FEFEFE"/>
              </a:buClr>
              <a:buSzPts val="1800"/>
              <a:buChar char="■"/>
              <a:defRPr/>
            </a:lvl3pPr>
            <a:lvl4pPr marL="1828800" lvl="3" indent="-342900" algn="l" rtl="0">
              <a:spcBef>
                <a:spcPts val="1200"/>
              </a:spcBef>
              <a:spcAft>
                <a:spcPts val="0"/>
              </a:spcAft>
              <a:buClr>
                <a:srgbClr val="FEFEFE"/>
              </a:buClr>
              <a:buSzPts val="1800"/>
              <a:buChar char="●"/>
              <a:defRPr/>
            </a:lvl4pPr>
            <a:lvl5pPr marL="2286000" lvl="4" indent="-342900" algn="l" rtl="0">
              <a:spcBef>
                <a:spcPts val="1200"/>
              </a:spcBef>
              <a:spcAft>
                <a:spcPts val="0"/>
              </a:spcAft>
              <a:buClr>
                <a:srgbClr val="FEFEFE"/>
              </a:buClr>
              <a:buSzPts val="1800"/>
              <a:buChar char="○"/>
              <a:defRPr/>
            </a:lvl5pPr>
            <a:lvl6pPr marL="2743200" lvl="5" indent="-342900" algn="l" rtl="0">
              <a:spcBef>
                <a:spcPts val="1200"/>
              </a:spcBef>
              <a:spcAft>
                <a:spcPts val="0"/>
              </a:spcAft>
              <a:buClr>
                <a:srgbClr val="FEFEFE"/>
              </a:buClr>
              <a:buSzPts val="1800"/>
              <a:buChar char="■"/>
              <a:defRPr/>
            </a:lvl6pPr>
            <a:lvl7pPr marL="3200400" lvl="6" indent="-342900" algn="l" rtl="0">
              <a:spcBef>
                <a:spcPts val="1200"/>
              </a:spcBef>
              <a:spcAft>
                <a:spcPts val="0"/>
              </a:spcAft>
              <a:buClr>
                <a:srgbClr val="FEFEFE"/>
              </a:buClr>
              <a:buSzPts val="1800"/>
              <a:buChar char="●"/>
              <a:defRPr/>
            </a:lvl7pPr>
            <a:lvl8pPr marL="3657600" lvl="7" indent="-342900" algn="l" rtl="0">
              <a:spcBef>
                <a:spcPts val="1200"/>
              </a:spcBef>
              <a:spcAft>
                <a:spcPts val="0"/>
              </a:spcAft>
              <a:buClr>
                <a:srgbClr val="FEFEFE"/>
              </a:buClr>
              <a:buSzPts val="1800"/>
              <a:buChar char="○"/>
              <a:defRPr/>
            </a:lvl8pPr>
            <a:lvl9pPr marL="4114800" lvl="8" indent="-342900" algn="l" rtl="0">
              <a:spcBef>
                <a:spcPts val="1200"/>
              </a:spcBef>
              <a:spcAft>
                <a:spcPts val="1200"/>
              </a:spcAft>
              <a:buClr>
                <a:srgbClr val="FEFEFE"/>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09550" y="1898500"/>
            <a:ext cx="8124900" cy="2397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21" name="Google Shape;21;p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6727600"/>
            <a:ext cx="9144000" cy="13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9" name="Google Shape;29;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 name="Google Shape;34;p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11700" y="185517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701800"/>
            <a:ext cx="56187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41" name="Google Shape;41;p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33"/>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5" name="Google Shape;45;p9"/>
          <p:cNvSpPr txBox="1">
            <a:spLocks noGrp="1"/>
          </p:cNvSpPr>
          <p:nvPr>
            <p:ph type="title"/>
          </p:nvPr>
        </p:nvSpPr>
        <p:spPr>
          <a:xfrm>
            <a:off x="265500" y="1477267"/>
            <a:ext cx="4045200" cy="22449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8" name="Google Shape;48;p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5640767"/>
            <a:ext cx="5998800" cy="798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21800"/>
            <a:ext cx="8520600" cy="834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brilliant.org/wiki/primitive-roots/#:~:text=Let%20n%20be%20a%20positive,an%20integer%20z%20such%20that&amp;text=a%E2%89%A1(gz(modn))." TargetMode="External"/><Relationship Id="rId2" Type="http://schemas.openxmlformats.org/officeDocument/2006/relationships/hyperlink" Target="https://en.wikipedia.org/wiki/Primitive_root_modulo_n"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1mTE_zmg2VCf0ZhepW3a7HKlaGUdqoZ3HwglQMwHkdw/edit?usp=sharin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6"/>
          <p:cNvSpPr txBox="1">
            <a:spLocks noGrp="1"/>
          </p:cNvSpPr>
          <p:nvPr>
            <p:ph type="ctrTitle"/>
          </p:nvPr>
        </p:nvSpPr>
        <p:spPr>
          <a:xfrm>
            <a:off x="3096250" y="2169600"/>
            <a:ext cx="2951400" cy="2112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8000"/>
              <a:buFont typeface="Palatino Linotype"/>
              <a:buNone/>
            </a:pPr>
            <a:r>
              <a:rPr lang="en-US">
                <a:solidFill>
                  <a:schemeClr val="accent2"/>
                </a:solidFill>
              </a:rPr>
              <a:t>Asymmetric </a:t>
            </a:r>
            <a:endParaRPr>
              <a:solidFill>
                <a:schemeClr val="accent2"/>
              </a:solidFill>
            </a:endParaRPr>
          </a:p>
          <a:p>
            <a:pPr marL="0" lvl="0" indent="0" algn="ctr" rtl="0">
              <a:spcBef>
                <a:spcPts val="0"/>
              </a:spcBef>
              <a:spcAft>
                <a:spcPts val="0"/>
              </a:spcAft>
              <a:buClr>
                <a:schemeClr val="lt2"/>
              </a:buClr>
              <a:buSzPts val="8000"/>
              <a:buFont typeface="Palatino Linotype"/>
              <a:buNone/>
            </a:pPr>
            <a:r>
              <a:rPr lang="en-US">
                <a:solidFill>
                  <a:schemeClr val="accent2"/>
                </a:solidFill>
              </a:rPr>
              <a:t>Encryption</a:t>
            </a:r>
            <a:endParaRPr>
              <a:solidFill>
                <a:schemeClr val="accent2"/>
              </a:solidFill>
            </a:endParaRPr>
          </a:p>
          <a:p>
            <a:pPr marL="0" lvl="0" indent="0" algn="ctr" rtl="0">
              <a:spcBef>
                <a:spcPts val="0"/>
              </a:spcBef>
              <a:spcAft>
                <a:spcPts val="0"/>
              </a:spcAft>
              <a:buClr>
                <a:schemeClr val="lt2"/>
              </a:buClr>
              <a:buSzPts val="8000"/>
              <a:buFont typeface="Palatino Linotype"/>
              <a:buNone/>
            </a:pPr>
            <a:r>
              <a:rPr lang="en-US">
                <a:solidFill>
                  <a:schemeClr val="accent2"/>
                </a:solidFill>
              </a:rPr>
              <a:t>(public key)</a:t>
            </a:r>
            <a:endParaRPr>
              <a:solidFill>
                <a:schemeClr val="accent2"/>
              </a:solidFill>
            </a:endParaRPr>
          </a:p>
        </p:txBody>
      </p:sp>
      <p:sp>
        <p:nvSpPr>
          <p:cNvPr id="87" name="Google Shape;87;p16"/>
          <p:cNvSpPr txBox="1">
            <a:spLocks noGrp="1"/>
          </p:cNvSpPr>
          <p:nvPr>
            <p:ph type="subTitle" idx="1"/>
          </p:nvPr>
        </p:nvSpPr>
        <p:spPr>
          <a:xfrm>
            <a:off x="3096363" y="4355907"/>
            <a:ext cx="2951400" cy="9351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ct val="177777"/>
              <a:buNone/>
            </a:pPr>
            <a:r>
              <a:rPr lang="en-US"/>
              <a:t>Public-Key Cryptography and Message Authentication</a:t>
            </a:r>
            <a:endParaRPr/>
          </a:p>
          <a:p>
            <a:pPr marL="0" lvl="0" indent="0" algn="ctr" rtl="0">
              <a:spcBef>
                <a:spcPts val="0"/>
              </a:spcBef>
              <a:spcAft>
                <a:spcPts val="0"/>
              </a:spcAft>
              <a:buClr>
                <a:schemeClr val="lt1"/>
              </a:buClr>
              <a:buSzPct val="177777"/>
              <a:buNone/>
            </a:pPr>
            <a:endParaRPr/>
          </a:p>
          <a:p>
            <a:pPr marL="0" lvl="0" indent="0" algn="ctr" rtl="0">
              <a:spcBef>
                <a:spcPts val="0"/>
              </a:spcBef>
              <a:spcAft>
                <a:spcPts val="0"/>
              </a:spcAft>
              <a:buClr>
                <a:schemeClr val="lt1"/>
              </a:buClr>
              <a:buSzPct val="133333"/>
              <a:buNone/>
            </a:pPr>
            <a:endParaRPr/>
          </a:p>
        </p:txBody>
      </p:sp>
      <p:sp>
        <p:nvSpPr>
          <p:cNvPr id="2" name="TextBox 1">
            <a:extLst>
              <a:ext uri="{FF2B5EF4-FFF2-40B4-BE49-F238E27FC236}">
                <a16:creationId xmlns:a16="http://schemas.microsoft.com/office/drawing/2014/main" id="{52FDDE84-4E1D-AE4E-9EEC-D7C0C9E8788E}"/>
              </a:ext>
            </a:extLst>
          </p:cNvPr>
          <p:cNvSpPr txBox="1"/>
          <p:nvPr/>
        </p:nvSpPr>
        <p:spPr>
          <a:xfrm>
            <a:off x="852755" y="462337"/>
            <a:ext cx="4623371" cy="1384995"/>
          </a:xfrm>
          <a:prstGeom prst="rect">
            <a:avLst/>
          </a:prstGeom>
          <a:noFill/>
        </p:spPr>
        <p:txBody>
          <a:bodyPr wrap="square" rtlCol="0">
            <a:spAutoFit/>
          </a:bodyPr>
          <a:lstStyle/>
          <a:p>
            <a:r>
              <a:rPr lang="en-US" dirty="0"/>
              <a:t>Confidentiality – message is encrypted with key k and decrypted with key k once at receiver</a:t>
            </a:r>
          </a:p>
          <a:p>
            <a:r>
              <a:rPr lang="en-US" dirty="0"/>
              <a:t>Integrity – message goes only to specified receiver</a:t>
            </a:r>
          </a:p>
          <a:p>
            <a:r>
              <a:rPr lang="en-US" dirty="0"/>
              <a:t>Is availability maintained by encryption</a:t>
            </a:r>
          </a:p>
          <a:p>
            <a:r>
              <a:rPr lang="en-US" dirty="0"/>
              <a:t>Symmetric encryption problem is key distribution, both sender and receiver have same key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4273779" y="3895567"/>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25"/>
          <p:cNvPicPr preferRelativeResize="0"/>
          <p:nvPr/>
        </p:nvPicPr>
        <p:blipFill rotWithShape="1">
          <a:blip r:embed="rId3">
            <a:alphaModFix/>
          </a:blip>
          <a:srcRect l="16077" r="17289"/>
          <a:stretch/>
        </p:blipFill>
        <p:spPr>
          <a:xfrm>
            <a:off x="-108520" y="182972"/>
            <a:ext cx="7128792" cy="6697980"/>
          </a:xfrm>
          <a:prstGeom prst="rect">
            <a:avLst/>
          </a:prstGeom>
          <a:noFill/>
          <a:ln>
            <a:noFill/>
          </a:ln>
        </p:spPr>
      </p:pic>
      <p:sp>
        <p:nvSpPr>
          <p:cNvPr id="169" name="Google Shape;169;p25"/>
          <p:cNvSpPr txBox="1"/>
          <p:nvPr/>
        </p:nvSpPr>
        <p:spPr>
          <a:xfrm>
            <a:off x="6804248" y="1804416"/>
            <a:ext cx="2339752" cy="18406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lt1"/>
                </a:solidFill>
                <a:latin typeface="Palatino Linotype"/>
                <a:ea typeface="Palatino Linotype"/>
                <a:cs typeface="Palatino Linotype"/>
                <a:sym typeface="Palatino Linotype"/>
              </a:rPr>
              <a:t>Table 21.2</a:t>
            </a:r>
            <a:endParaRPr/>
          </a:p>
          <a:p>
            <a:pPr marL="0" marR="0" lvl="0" indent="0" algn="ctr" rtl="0">
              <a:spcBef>
                <a:spcPts val="0"/>
              </a:spcBef>
              <a:spcAft>
                <a:spcPts val="0"/>
              </a:spcAft>
              <a:buNone/>
            </a:pPr>
            <a:endParaRPr sz="3200" b="1">
              <a:solidFill>
                <a:schemeClr val="lt1"/>
              </a:solidFill>
              <a:latin typeface="Arial"/>
              <a:ea typeface="Arial"/>
              <a:cs typeface="Arial"/>
              <a:sym typeface="Arial"/>
            </a:endParaRPr>
          </a:p>
          <a:p>
            <a:pPr marL="0" marR="0" lvl="0" indent="0" algn="ctr" rtl="0">
              <a:spcBef>
                <a:spcPts val="0"/>
              </a:spcBef>
              <a:spcAft>
                <a:spcPts val="0"/>
              </a:spcAft>
              <a:buNone/>
            </a:pPr>
            <a:r>
              <a:rPr lang="en-US" sz="2400" b="1">
                <a:solidFill>
                  <a:schemeClr val="lt1"/>
                </a:solidFill>
                <a:latin typeface="Palatino Linotype"/>
                <a:ea typeface="Palatino Linotype"/>
                <a:cs typeface="Palatino Linotype"/>
                <a:sym typeface="Palatino Linotype"/>
              </a:rPr>
              <a:t>Progress in Factorization</a:t>
            </a:r>
            <a:r>
              <a:rPr lang="en-US" sz="2400">
                <a:solidFill>
                  <a:schemeClr val="lt1"/>
                </a:solidFill>
                <a:latin typeface="Palatino Linotype"/>
                <a:ea typeface="Palatino Linotype"/>
                <a:cs typeface="Palatino Linotype"/>
                <a:sym typeface="Palatino Linotype"/>
              </a:rPr>
              <a:t> </a:t>
            </a:r>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5400"/>
              <a:buFont typeface="Palatino Linotype"/>
              <a:buNone/>
            </a:pPr>
            <a:r>
              <a:rPr lang="en-US"/>
              <a:t>Timing Attacks</a:t>
            </a:r>
            <a:endParaRPr/>
          </a:p>
        </p:txBody>
      </p:sp>
      <p:sp>
        <p:nvSpPr>
          <p:cNvPr id="176" name="Google Shape;176;p26"/>
          <p:cNvSpPr txBox="1">
            <a:spLocks noGrp="1"/>
          </p:cNvSpPr>
          <p:nvPr>
            <p:ph type="body" idx="1"/>
          </p:nvPr>
        </p:nvSpPr>
        <p:spPr>
          <a:xfrm>
            <a:off x="457200" y="1844824"/>
            <a:ext cx="8229600" cy="4680520"/>
          </a:xfrm>
          <a:prstGeom prst="rect">
            <a:avLst/>
          </a:prstGeom>
          <a:noFill/>
          <a:ln>
            <a:noFill/>
          </a:ln>
        </p:spPr>
        <p:txBody>
          <a:bodyPr spcFirstLastPara="1" wrap="square" lIns="91425" tIns="45700" rIns="91425" bIns="45700" anchor="t" anchorCtr="0">
            <a:normAutofit/>
          </a:bodyPr>
          <a:lstStyle/>
          <a:p>
            <a:pPr marL="342900" lvl="0" indent="-342900" algn="l" rtl="0">
              <a:spcBef>
                <a:spcPts val="360"/>
              </a:spcBef>
              <a:spcAft>
                <a:spcPts val="0"/>
              </a:spcAft>
              <a:buSzPts val="1800"/>
              <a:buChar char="●"/>
            </a:pPr>
            <a:r>
              <a:rPr lang="en-US"/>
              <a:t>Paul Kocher, a cryptographic consultant, demonstrated that a snooper can determine a private key by keeping track of how long a computer takes to decipher messages</a:t>
            </a:r>
            <a:endParaRPr/>
          </a:p>
          <a:p>
            <a:pPr marL="342900" lvl="0" indent="-342900" algn="l" rtl="0">
              <a:spcBef>
                <a:spcPts val="1200"/>
              </a:spcBef>
              <a:spcAft>
                <a:spcPts val="0"/>
              </a:spcAft>
              <a:buSzPts val="1800"/>
              <a:buChar char="●"/>
            </a:pPr>
            <a:r>
              <a:rPr lang="en-US"/>
              <a:t>Timing attacks are applicable not just to RSA, but also to other public-key cryptography systems</a:t>
            </a:r>
            <a:endParaRPr/>
          </a:p>
          <a:p>
            <a:pPr marL="342900" lvl="0" indent="-342900" algn="l" rtl="0">
              <a:spcBef>
                <a:spcPts val="1200"/>
              </a:spcBef>
              <a:spcAft>
                <a:spcPts val="0"/>
              </a:spcAft>
              <a:buSzPts val="1800"/>
              <a:buChar char="●"/>
            </a:pPr>
            <a:r>
              <a:rPr lang="en-US"/>
              <a:t>This attack is alarming for two reasons:</a:t>
            </a:r>
            <a:endParaRPr/>
          </a:p>
          <a:p>
            <a:pPr marL="1143000" lvl="2" indent="-228600" algn="l" rtl="0">
              <a:spcBef>
                <a:spcPts val="1200"/>
              </a:spcBef>
              <a:spcAft>
                <a:spcPts val="0"/>
              </a:spcAft>
              <a:buSzPts val="1800"/>
              <a:buChar char="■"/>
            </a:pPr>
            <a:r>
              <a:rPr lang="en-US"/>
              <a:t>It comes from a completely unexpected direction</a:t>
            </a:r>
            <a:endParaRPr/>
          </a:p>
          <a:p>
            <a:pPr marL="1143000" lvl="2" indent="-228600" algn="l" rtl="0">
              <a:spcBef>
                <a:spcPts val="1200"/>
              </a:spcBef>
              <a:spcAft>
                <a:spcPts val="1200"/>
              </a:spcAft>
              <a:buSzPts val="1800"/>
              <a:buChar char="■"/>
            </a:pPr>
            <a:r>
              <a:rPr lang="en-US"/>
              <a:t>It is a ciphertext-only attack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457200" y="0"/>
            <a:ext cx="8229600" cy="1600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5400"/>
              <a:buFont typeface="Palatino Linotype"/>
              <a:buNone/>
            </a:pPr>
            <a:r>
              <a:rPr lang="en-US"/>
              <a:t>Timing Attack Countermeasures</a:t>
            </a:r>
            <a:endParaRPr/>
          </a:p>
        </p:txBody>
      </p:sp>
      <p:grpSp>
        <p:nvGrpSpPr>
          <p:cNvPr id="183" name="Google Shape;183;p27"/>
          <p:cNvGrpSpPr/>
          <p:nvPr/>
        </p:nvGrpSpPr>
        <p:grpSpPr>
          <a:xfrm>
            <a:off x="459771" y="1891022"/>
            <a:ext cx="8224456" cy="4433565"/>
            <a:chOff x="2571" y="46198"/>
            <a:chExt cx="8224456" cy="4433565"/>
          </a:xfrm>
        </p:grpSpPr>
        <p:sp>
          <p:nvSpPr>
            <p:cNvPr id="184" name="Google Shape;184;p27"/>
            <p:cNvSpPr/>
            <p:nvPr/>
          </p:nvSpPr>
          <p:spPr>
            <a:xfrm>
              <a:off x="2571" y="46198"/>
              <a:ext cx="2507456" cy="714948"/>
            </a:xfrm>
            <a:prstGeom prst="rect">
              <a:avLst/>
            </a:prstGeom>
            <a:solidFill>
              <a:srgbClr val="61888A"/>
            </a:solidFill>
            <a:ln w="9525" cap="flat" cmpd="sng">
              <a:solidFill>
                <a:srgbClr val="405B5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txBox="1"/>
            <p:nvPr/>
          </p:nvSpPr>
          <p:spPr>
            <a:xfrm>
              <a:off x="2571" y="46198"/>
              <a:ext cx="2507456" cy="714948"/>
            </a:xfrm>
            <a:prstGeom prst="rect">
              <a:avLst/>
            </a:prstGeom>
            <a:noFill/>
            <a:ln>
              <a:noFill/>
            </a:ln>
          </p:spPr>
          <p:txBody>
            <a:bodyPr spcFirstLastPara="1" wrap="square" lIns="128000" tIns="73150" rIns="128000" bIns="73150" anchor="ctr" anchorCtr="0">
              <a:noAutofit/>
            </a:bodyPr>
            <a:lstStyle/>
            <a:p>
              <a:pPr marL="0" lvl="0" indent="0" algn="l" rtl="0">
                <a:spcBef>
                  <a:spcPts val="0"/>
                </a:spcBef>
                <a:spcAft>
                  <a:spcPts val="0"/>
                </a:spcAft>
                <a:buNone/>
              </a:pPr>
              <a:r>
                <a:rPr lang="en-US"/>
                <a:t>Constant exponentiation time</a:t>
              </a:r>
              <a:endParaRPr/>
            </a:p>
          </p:txBody>
        </p:sp>
        <p:sp>
          <p:nvSpPr>
            <p:cNvPr id="186" name="Google Shape;186;p27"/>
            <p:cNvSpPr/>
            <p:nvPr/>
          </p:nvSpPr>
          <p:spPr>
            <a:xfrm>
              <a:off x="2571" y="761146"/>
              <a:ext cx="2507456" cy="3718617"/>
            </a:xfrm>
            <a:prstGeom prst="rect">
              <a:avLst/>
            </a:prstGeom>
            <a:solidFill>
              <a:srgbClr val="B9CDCD">
                <a:alpha val="89803"/>
              </a:srgbClr>
            </a:solidFill>
            <a:ln w="9525" cap="flat" cmpd="sng">
              <a:solidFill>
                <a:srgbClr val="405B5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txBox="1"/>
            <p:nvPr/>
          </p:nvSpPr>
          <p:spPr>
            <a:xfrm>
              <a:off x="2571" y="761146"/>
              <a:ext cx="2507456" cy="3718617"/>
            </a:xfrm>
            <a:prstGeom prst="rect">
              <a:avLst/>
            </a:prstGeom>
            <a:noFill/>
            <a:ln>
              <a:noFill/>
            </a:ln>
          </p:spPr>
          <p:txBody>
            <a:bodyPr spcFirstLastPara="1" wrap="square" lIns="85325" tIns="85325" rIns="113775" bIns="128000" anchor="t" anchorCtr="0">
              <a:noAutofit/>
            </a:bodyPr>
            <a:lstStyle/>
            <a:p>
              <a:pPr marL="57150" lvl="1" indent="-304800" algn="l" rtl="0">
                <a:spcBef>
                  <a:spcPts val="0"/>
                </a:spcBef>
                <a:spcAft>
                  <a:spcPts val="0"/>
                </a:spcAft>
                <a:buSzPts val="1200"/>
                <a:buChar char="•"/>
              </a:pPr>
              <a:r>
                <a:rPr lang="en-US" sz="1200"/>
                <a:t>Ensure that all exponentiations take the same amount of time before returning a result</a:t>
              </a:r>
              <a:endParaRPr sz="1200"/>
            </a:p>
            <a:p>
              <a:pPr marL="914400" lvl="1" indent="-304800" algn="l" rtl="0">
                <a:spcBef>
                  <a:spcPts val="0"/>
                </a:spcBef>
                <a:spcAft>
                  <a:spcPts val="0"/>
                </a:spcAft>
                <a:buSzPts val="1200"/>
                <a:buChar char="•"/>
              </a:pPr>
              <a:r>
                <a:rPr lang="en-US" sz="1200"/>
                <a:t>This is a simple fix but does degrade performance</a:t>
              </a:r>
              <a:endParaRPr sz="1200"/>
            </a:p>
          </p:txBody>
        </p:sp>
        <p:sp>
          <p:nvSpPr>
            <p:cNvPr id="188" name="Google Shape;188;p27"/>
            <p:cNvSpPr/>
            <p:nvPr/>
          </p:nvSpPr>
          <p:spPr>
            <a:xfrm>
              <a:off x="2861071" y="46198"/>
              <a:ext cx="2507456" cy="714948"/>
            </a:xfrm>
            <a:prstGeom prst="rect">
              <a:avLst/>
            </a:prstGeom>
            <a:solidFill>
              <a:srgbClr val="A86C2A"/>
            </a:solidFill>
            <a:ln w="9525" cap="flat" cmpd="sng">
              <a:solidFill>
                <a:srgbClr val="70481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txBox="1"/>
            <p:nvPr/>
          </p:nvSpPr>
          <p:spPr>
            <a:xfrm>
              <a:off x="2861071" y="46198"/>
              <a:ext cx="2507456" cy="714948"/>
            </a:xfrm>
            <a:prstGeom prst="rect">
              <a:avLst/>
            </a:prstGeom>
            <a:noFill/>
            <a:ln>
              <a:noFill/>
            </a:ln>
          </p:spPr>
          <p:txBody>
            <a:bodyPr spcFirstLastPara="1" wrap="square" lIns="128000" tIns="73150" rIns="128000" bIns="73150" anchor="ctr" anchorCtr="0">
              <a:noAutofit/>
            </a:bodyPr>
            <a:lstStyle/>
            <a:p>
              <a:pPr marL="0" lvl="0" indent="0" algn="l" rtl="0">
                <a:spcBef>
                  <a:spcPts val="0"/>
                </a:spcBef>
                <a:spcAft>
                  <a:spcPts val="0"/>
                </a:spcAft>
                <a:buNone/>
              </a:pPr>
              <a:r>
                <a:rPr lang="en-US"/>
                <a:t>Random delay</a:t>
              </a:r>
              <a:endParaRPr/>
            </a:p>
          </p:txBody>
        </p:sp>
        <p:sp>
          <p:nvSpPr>
            <p:cNvPr id="190" name="Google Shape;190;p27"/>
            <p:cNvSpPr/>
            <p:nvPr/>
          </p:nvSpPr>
          <p:spPr>
            <a:xfrm>
              <a:off x="2861071" y="761146"/>
              <a:ext cx="2507456" cy="3718617"/>
            </a:xfrm>
            <a:prstGeom prst="rect">
              <a:avLst/>
            </a:prstGeom>
            <a:solidFill>
              <a:srgbClr val="ECD1B5">
                <a:alpha val="89803"/>
              </a:srgbClr>
            </a:solidFill>
            <a:ln w="9525" cap="flat" cmpd="sng">
              <a:solidFill>
                <a:srgbClr val="70481C">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txBox="1"/>
            <p:nvPr/>
          </p:nvSpPr>
          <p:spPr>
            <a:xfrm>
              <a:off x="2861071" y="761146"/>
              <a:ext cx="2507456" cy="3718617"/>
            </a:xfrm>
            <a:prstGeom prst="rect">
              <a:avLst/>
            </a:prstGeom>
            <a:noFill/>
            <a:ln>
              <a:noFill/>
            </a:ln>
          </p:spPr>
          <p:txBody>
            <a:bodyPr spcFirstLastPara="1" wrap="square" lIns="85325" tIns="85325" rIns="113775" bIns="128000" anchor="t" anchorCtr="0">
              <a:noAutofit/>
            </a:bodyPr>
            <a:lstStyle/>
            <a:p>
              <a:pPr marL="57150" lvl="1" indent="-317500" algn="l" rtl="0">
                <a:spcBef>
                  <a:spcPts val="0"/>
                </a:spcBef>
                <a:spcAft>
                  <a:spcPts val="0"/>
                </a:spcAft>
                <a:buSzPts val="1400"/>
                <a:buChar char="•"/>
              </a:pPr>
              <a:r>
                <a:rPr lang="en-US"/>
                <a:t>Better performance could be achieved by adding a random delay to the exponentiation algorithm to confuse the timing attack</a:t>
              </a:r>
              <a:endParaRPr/>
            </a:p>
            <a:p>
              <a:pPr marL="57150" lvl="1" indent="-317500" algn="l" rtl="0">
                <a:spcBef>
                  <a:spcPts val="0"/>
                </a:spcBef>
                <a:spcAft>
                  <a:spcPts val="0"/>
                </a:spcAft>
                <a:buSzPts val="1400"/>
                <a:buChar char="•"/>
              </a:pPr>
              <a:r>
                <a:rPr lang="en-US"/>
                <a:t>If defenders do not add enough noise, attackers could still succeed by collecting additional measurements to compensate for the random delays</a:t>
              </a:r>
              <a:endParaRPr/>
            </a:p>
          </p:txBody>
        </p:sp>
        <p:sp>
          <p:nvSpPr>
            <p:cNvPr id="192" name="Google Shape;192;p27"/>
            <p:cNvSpPr/>
            <p:nvPr/>
          </p:nvSpPr>
          <p:spPr>
            <a:xfrm>
              <a:off x="5719571" y="46198"/>
              <a:ext cx="2507456" cy="714948"/>
            </a:xfrm>
            <a:prstGeom prst="rect">
              <a:avLst/>
            </a:prstGeom>
            <a:solidFill>
              <a:srgbClr val="648C60"/>
            </a:solidFill>
            <a:ln w="9525" cap="flat" cmpd="sng">
              <a:solidFill>
                <a:srgbClr val="425D4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txBox="1"/>
            <p:nvPr/>
          </p:nvSpPr>
          <p:spPr>
            <a:xfrm>
              <a:off x="5719571" y="46198"/>
              <a:ext cx="2507456" cy="714948"/>
            </a:xfrm>
            <a:prstGeom prst="rect">
              <a:avLst/>
            </a:prstGeom>
            <a:noFill/>
            <a:ln>
              <a:noFill/>
            </a:ln>
          </p:spPr>
          <p:txBody>
            <a:bodyPr spcFirstLastPara="1" wrap="square" lIns="128000" tIns="73150" rIns="128000" bIns="73150" anchor="ctr" anchorCtr="0">
              <a:noAutofit/>
            </a:bodyPr>
            <a:lstStyle/>
            <a:p>
              <a:pPr marL="0" lvl="0" indent="0" algn="l" rtl="0">
                <a:spcBef>
                  <a:spcPts val="0"/>
                </a:spcBef>
                <a:spcAft>
                  <a:spcPts val="0"/>
                </a:spcAft>
                <a:buNone/>
              </a:pPr>
              <a:r>
                <a:rPr lang="en-US"/>
                <a:t>Blinding </a:t>
              </a:r>
              <a:endParaRPr/>
            </a:p>
          </p:txBody>
        </p:sp>
        <p:sp>
          <p:nvSpPr>
            <p:cNvPr id="194" name="Google Shape;194;p27"/>
            <p:cNvSpPr/>
            <p:nvPr/>
          </p:nvSpPr>
          <p:spPr>
            <a:xfrm>
              <a:off x="5719571" y="761146"/>
              <a:ext cx="2507456" cy="3718617"/>
            </a:xfrm>
            <a:prstGeom prst="rect">
              <a:avLst/>
            </a:prstGeom>
            <a:solidFill>
              <a:srgbClr val="BBCFB9">
                <a:alpha val="89803"/>
              </a:srgbClr>
            </a:solidFill>
            <a:ln w="9525" cap="flat" cmpd="sng">
              <a:solidFill>
                <a:srgbClr val="425D40">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txBox="1"/>
            <p:nvPr/>
          </p:nvSpPr>
          <p:spPr>
            <a:xfrm>
              <a:off x="5719571" y="761146"/>
              <a:ext cx="2507456" cy="3718617"/>
            </a:xfrm>
            <a:prstGeom prst="rect">
              <a:avLst/>
            </a:prstGeom>
            <a:noFill/>
            <a:ln>
              <a:noFill/>
            </a:ln>
          </p:spPr>
          <p:txBody>
            <a:bodyPr spcFirstLastPara="1" wrap="square" lIns="85325" tIns="85325" rIns="113775" bIns="128000" anchor="t" anchorCtr="0">
              <a:noAutofit/>
            </a:bodyPr>
            <a:lstStyle/>
            <a:p>
              <a:pPr marL="57150" lvl="1" indent="-317500" algn="l" rtl="0">
                <a:spcBef>
                  <a:spcPts val="0"/>
                </a:spcBef>
                <a:spcAft>
                  <a:spcPts val="0"/>
                </a:spcAft>
                <a:buSzPts val="1400"/>
                <a:buChar char="•"/>
              </a:pPr>
              <a:r>
                <a:rPr lang="en-US"/>
                <a:t>Multiply the ciphertext by a random number before performing exponentiation</a:t>
              </a:r>
              <a:endParaRPr/>
            </a:p>
            <a:p>
              <a:pPr marL="57150" lvl="1" indent="-317500" algn="l" rtl="0">
                <a:spcBef>
                  <a:spcPts val="0"/>
                </a:spcBef>
                <a:spcAft>
                  <a:spcPts val="0"/>
                </a:spcAft>
                <a:buSzPts val="1400"/>
                <a:buChar char="•"/>
              </a:pPr>
              <a:r>
                <a:rPr lang="en-US"/>
                <a:t>This process prevents the attacker from knowing what ciphertext bits are being processed inside the computer and therefore prevents the bit-by-bit analysis essential to the timing attack</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467544" y="188640"/>
            <a:ext cx="8229600" cy="1600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5400"/>
              <a:buFont typeface="Palatino Linotype"/>
              <a:buNone/>
            </a:pPr>
            <a:r>
              <a:rPr lang="en-US"/>
              <a:t>Diffie-Hellman Key Exchange</a:t>
            </a:r>
            <a:endParaRPr/>
          </a:p>
        </p:txBody>
      </p:sp>
      <p:sp>
        <p:nvSpPr>
          <p:cNvPr id="202" name="Google Shape;202;p28"/>
          <p:cNvSpPr txBox="1">
            <a:spLocks noGrp="1"/>
          </p:cNvSpPr>
          <p:nvPr>
            <p:ph type="body" idx="1"/>
          </p:nvPr>
        </p:nvSpPr>
        <p:spPr>
          <a:xfrm>
            <a:off x="395536" y="2132856"/>
            <a:ext cx="8229600" cy="4572000"/>
          </a:xfrm>
          <a:prstGeom prst="rect">
            <a:avLst/>
          </a:prstGeom>
          <a:noFill/>
          <a:ln>
            <a:noFill/>
          </a:ln>
        </p:spPr>
        <p:txBody>
          <a:bodyPr spcFirstLastPara="1" wrap="square" lIns="91425" tIns="45700" rIns="91425" bIns="45700" anchor="t" anchorCtr="0">
            <a:normAutofit/>
          </a:bodyPr>
          <a:lstStyle/>
          <a:p>
            <a:pPr marL="342900" lvl="0" indent="-342900" algn="l" rtl="0">
              <a:spcBef>
                <a:spcPts val="360"/>
              </a:spcBef>
              <a:spcAft>
                <a:spcPts val="0"/>
              </a:spcAft>
              <a:buSzPts val="1800"/>
              <a:buChar char="●"/>
            </a:pPr>
            <a:r>
              <a:rPr lang="en-US"/>
              <a:t>First published public-key algorithm </a:t>
            </a:r>
            <a:endParaRPr/>
          </a:p>
          <a:p>
            <a:pPr marL="342900" lvl="0" indent="-342900" algn="l" rtl="0">
              <a:spcBef>
                <a:spcPts val="1200"/>
              </a:spcBef>
              <a:spcAft>
                <a:spcPts val="0"/>
              </a:spcAft>
              <a:buSzPts val="1800"/>
              <a:buChar char="●"/>
            </a:pPr>
            <a:r>
              <a:rPr lang="en-US"/>
              <a:t>By Diffie and Hellman in 1976 along with the exposition of public key concepts</a:t>
            </a:r>
            <a:endParaRPr/>
          </a:p>
          <a:p>
            <a:pPr marL="342900" lvl="0" indent="-342900" algn="l" rtl="0">
              <a:spcBef>
                <a:spcPts val="1200"/>
              </a:spcBef>
              <a:spcAft>
                <a:spcPts val="0"/>
              </a:spcAft>
              <a:buSzPts val="1800"/>
              <a:buChar char="●"/>
            </a:pPr>
            <a:r>
              <a:rPr lang="en-US"/>
              <a:t>Used in a number of commercial products</a:t>
            </a:r>
            <a:endParaRPr/>
          </a:p>
          <a:p>
            <a:pPr marL="342900" lvl="0" indent="-342900" algn="l" rtl="0">
              <a:spcBef>
                <a:spcPts val="1200"/>
              </a:spcBef>
              <a:spcAft>
                <a:spcPts val="0"/>
              </a:spcAft>
              <a:buSzPts val="1800"/>
              <a:buChar char="●"/>
            </a:pPr>
            <a:r>
              <a:rPr lang="en-US"/>
              <a:t>Practical method to exchange a secret key securely that can then be used for subsequent encryption of messages</a:t>
            </a:r>
            <a:endParaRPr/>
          </a:p>
          <a:p>
            <a:pPr marL="342900" lvl="0" indent="-342900" algn="l" rtl="0">
              <a:spcBef>
                <a:spcPts val="1200"/>
              </a:spcBef>
              <a:spcAft>
                <a:spcPts val="1200"/>
              </a:spcAft>
              <a:buSzPts val="1800"/>
              <a:buChar char="●"/>
            </a:pPr>
            <a:r>
              <a:rPr lang="en-US"/>
              <a:t>Security relies on difficulty of computing discrete logarithms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l="12040" t="7999" r="11866" b="13250"/>
          <a:stretch/>
        </p:blipFill>
        <p:spPr>
          <a:xfrm>
            <a:off x="2195736" y="260648"/>
            <a:ext cx="4752528" cy="6364993"/>
          </a:xfrm>
          <a:prstGeom prst="rect">
            <a:avLst/>
          </a:prstGeom>
          <a:solidFill>
            <a:schemeClr val="lt1"/>
          </a:solidFill>
          <a:ln>
            <a:noFill/>
          </a:ln>
        </p:spPr>
      </p:pic>
      <p:sp>
        <p:nvSpPr>
          <p:cNvPr id="2" name="TextBox 1">
            <a:extLst>
              <a:ext uri="{FF2B5EF4-FFF2-40B4-BE49-F238E27FC236}">
                <a16:creationId xmlns:a16="http://schemas.microsoft.com/office/drawing/2014/main" id="{8BD6CDCA-9671-2B42-924E-B118A92FA338}"/>
              </a:ext>
            </a:extLst>
          </p:cNvPr>
          <p:cNvSpPr txBox="1"/>
          <p:nvPr/>
        </p:nvSpPr>
        <p:spPr>
          <a:xfrm>
            <a:off x="6793992" y="630936"/>
            <a:ext cx="2103120" cy="1169551"/>
          </a:xfrm>
          <a:prstGeom prst="rect">
            <a:avLst/>
          </a:prstGeom>
          <a:noFill/>
        </p:spPr>
        <p:txBody>
          <a:bodyPr wrap="square" rtlCol="0">
            <a:spAutoFit/>
          </a:bodyPr>
          <a:lstStyle/>
          <a:p>
            <a:r>
              <a:rPr lang="en-US" dirty="0"/>
              <a:t>Prime</a:t>
            </a:r>
          </a:p>
          <a:p>
            <a:r>
              <a:rPr lang="en-US" dirty="0"/>
              <a:t>Primitive root (he’ll give it to us)</a:t>
            </a:r>
          </a:p>
          <a:p>
            <a:r>
              <a:rPr lang="en-US" dirty="0"/>
              <a:t>Key generation</a:t>
            </a:r>
          </a:p>
          <a:p>
            <a:r>
              <a:rPr lang="en-US" dirty="0"/>
              <a:t>Secret key</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AFC6E7-D3AA-3D46-9DE1-A122D0159272}"/>
              </a:ext>
            </a:extLst>
          </p:cNvPr>
          <p:cNvSpPr txBox="1"/>
          <p:nvPr/>
        </p:nvSpPr>
        <p:spPr>
          <a:xfrm>
            <a:off x="1938528" y="1920240"/>
            <a:ext cx="5138928" cy="4832092"/>
          </a:xfrm>
          <a:prstGeom prst="rect">
            <a:avLst/>
          </a:prstGeom>
          <a:noFill/>
        </p:spPr>
        <p:txBody>
          <a:bodyPr wrap="square" rtlCol="0">
            <a:spAutoFit/>
          </a:bodyPr>
          <a:lstStyle/>
          <a:p>
            <a:pPr fontAlgn="base"/>
            <a:r>
              <a:rPr lang="en-US" dirty="0"/>
              <a:t>Read from </a:t>
            </a:r>
            <a:r>
              <a:rPr lang="en-US" u="sng" dirty="0">
                <a:hlinkClick r:id="rId2"/>
              </a:rPr>
              <a:t>Wikipedia</a:t>
            </a:r>
            <a:r>
              <a:rPr lang="en-US" dirty="0"/>
              <a:t> and </a:t>
            </a:r>
            <a:r>
              <a:rPr lang="en-US" u="sng" dirty="0">
                <a:hlinkClick r:id="rId3"/>
              </a:rPr>
              <a:t>Briliant.org</a:t>
            </a:r>
            <a:endParaRPr lang="en-US" dirty="0"/>
          </a:p>
          <a:p>
            <a:pPr fontAlgn="base"/>
            <a:r>
              <a:rPr lang="en-US" dirty="0"/>
              <a:t>Please explain it to your peers</a:t>
            </a:r>
          </a:p>
          <a:p>
            <a:pPr fontAlgn="base"/>
            <a:endParaRPr lang="en-US" dirty="0"/>
          </a:p>
          <a:p>
            <a:pPr fontAlgn="base"/>
            <a:endParaRPr lang="en-US" dirty="0"/>
          </a:p>
          <a:p>
            <a:pPr fontAlgn="base"/>
            <a:endParaRPr lang="en-US" dirty="0"/>
          </a:p>
          <a:p>
            <a:pPr fontAlgn="base"/>
            <a:r>
              <a:rPr lang="en-US" dirty="0"/>
              <a:t>q-prime numbers</a:t>
            </a:r>
          </a:p>
          <a:p>
            <a:pPr fontAlgn="base"/>
            <a:r>
              <a:rPr lang="en-US" dirty="0"/>
              <a:t>Alpha – primitive root of q</a:t>
            </a:r>
          </a:p>
          <a:p>
            <a:pPr fontAlgn="base"/>
            <a:r>
              <a:rPr lang="en-US" dirty="0"/>
              <a:t>X = count up</a:t>
            </a:r>
          </a:p>
          <a:p>
            <a:pPr fontAlgn="base"/>
            <a:endParaRPr lang="en-US" dirty="0"/>
          </a:p>
          <a:p>
            <a:pPr fontAlgn="base"/>
            <a:r>
              <a:rPr lang="en-US" dirty="0"/>
              <a:t>X | 2^x % q</a:t>
            </a:r>
          </a:p>
          <a:p>
            <a:pPr fontAlgn="base"/>
            <a:r>
              <a:rPr lang="en-US" dirty="0"/>
              <a:t>0  | 1</a:t>
            </a:r>
          </a:p>
          <a:p>
            <a:pPr marL="342900" indent="-342900" fontAlgn="base">
              <a:buAutoNum type="arabicPlain"/>
            </a:pPr>
            <a:r>
              <a:rPr lang="en-US" dirty="0"/>
              <a:t>| 2</a:t>
            </a:r>
          </a:p>
          <a:p>
            <a:pPr marL="342900" indent="-342900" fontAlgn="base">
              <a:buAutoNum type="arabicPlain"/>
            </a:pPr>
            <a:r>
              <a:rPr lang="en-US" dirty="0"/>
              <a:t>| 4</a:t>
            </a:r>
          </a:p>
          <a:p>
            <a:pPr marL="342900" indent="-342900" fontAlgn="base">
              <a:buAutoNum type="arabicPlain"/>
            </a:pPr>
            <a:r>
              <a:rPr lang="en-US" dirty="0"/>
              <a:t>| 8</a:t>
            </a:r>
          </a:p>
          <a:p>
            <a:pPr marL="342900" indent="-342900" fontAlgn="base">
              <a:buAutoNum type="arabicPlain"/>
            </a:pPr>
            <a:r>
              <a:rPr lang="en-US" dirty="0"/>
              <a:t>| 5</a:t>
            </a:r>
          </a:p>
          <a:p>
            <a:pPr marL="342900" indent="-342900" fontAlgn="base">
              <a:buAutoNum type="arabicPlain"/>
            </a:pPr>
            <a:r>
              <a:rPr lang="en-US" dirty="0"/>
              <a:t>| 10</a:t>
            </a:r>
          </a:p>
          <a:p>
            <a:pPr marL="342900" indent="-342900" fontAlgn="base">
              <a:buAutoNum type="arabicPlain"/>
            </a:pPr>
            <a:r>
              <a:rPr lang="en-US" dirty="0"/>
              <a:t>| 9</a:t>
            </a:r>
          </a:p>
          <a:p>
            <a:pPr marL="342900" indent="-342900" fontAlgn="base">
              <a:buAutoNum type="arabicPlain"/>
            </a:pPr>
            <a:r>
              <a:rPr lang="en-US" dirty="0"/>
              <a:t>| 7</a:t>
            </a:r>
          </a:p>
          <a:p>
            <a:pPr marL="342900" indent="-342900" fontAlgn="base">
              <a:buAutoNum type="arabicPlain"/>
            </a:pPr>
            <a:r>
              <a:rPr lang="en-US" dirty="0"/>
              <a:t>| 3</a:t>
            </a:r>
          </a:p>
          <a:p>
            <a:pPr marL="342900" indent="-342900" fontAlgn="base">
              <a:buAutoNum type="arabicPlain"/>
            </a:pPr>
            <a:r>
              <a:rPr lang="en-US" dirty="0"/>
              <a:t>| 6</a:t>
            </a:r>
          </a:p>
          <a:p>
            <a:pPr marL="342900" indent="-342900" fontAlgn="base">
              <a:buAutoNum type="arabicPlain"/>
            </a:pPr>
            <a:r>
              <a:rPr lang="en-US" dirty="0"/>
              <a:t>| 1</a:t>
            </a:r>
          </a:p>
          <a:p>
            <a:endParaRPr lang="en-US" dirty="0"/>
          </a:p>
        </p:txBody>
      </p:sp>
      <p:sp>
        <p:nvSpPr>
          <p:cNvPr id="3" name="TextBox 2">
            <a:extLst>
              <a:ext uri="{FF2B5EF4-FFF2-40B4-BE49-F238E27FC236}">
                <a16:creationId xmlns:a16="http://schemas.microsoft.com/office/drawing/2014/main" id="{342923DF-36BD-C54B-B5D0-E41C2BC7F38E}"/>
              </a:ext>
            </a:extLst>
          </p:cNvPr>
          <p:cNvSpPr txBox="1"/>
          <p:nvPr/>
        </p:nvSpPr>
        <p:spPr>
          <a:xfrm>
            <a:off x="1234440" y="640080"/>
            <a:ext cx="3118104" cy="307777"/>
          </a:xfrm>
          <a:prstGeom prst="rect">
            <a:avLst/>
          </a:prstGeom>
          <a:noFill/>
        </p:spPr>
        <p:txBody>
          <a:bodyPr wrap="square" rtlCol="0">
            <a:spAutoFit/>
          </a:bodyPr>
          <a:lstStyle/>
          <a:p>
            <a:r>
              <a:rPr lang="en-US" dirty="0"/>
              <a:t>What is primitive root?</a:t>
            </a:r>
          </a:p>
        </p:txBody>
      </p:sp>
    </p:spTree>
    <p:extLst>
      <p:ext uri="{BB962C8B-B14F-4D97-AF65-F5344CB8AC3E}">
        <p14:creationId xmlns:p14="http://schemas.microsoft.com/office/powerpoint/2010/main" val="86489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idx="4294967295"/>
          </p:nvPr>
        </p:nvSpPr>
        <p:spPr>
          <a:xfrm>
            <a:off x="0" y="-99392"/>
            <a:ext cx="9144000" cy="1295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ECD1B5"/>
              </a:buClr>
              <a:buSzPts val="5400"/>
              <a:buFont typeface="Palatino Linotype"/>
              <a:buNone/>
            </a:pPr>
            <a:r>
              <a:rPr lang="en-US"/>
              <a:t>Diffie-Hellman Example</a:t>
            </a:r>
            <a:endParaRPr/>
          </a:p>
        </p:txBody>
      </p:sp>
      <p:grpSp>
        <p:nvGrpSpPr>
          <p:cNvPr id="215" name="Google Shape;215;p30"/>
          <p:cNvGrpSpPr/>
          <p:nvPr/>
        </p:nvGrpSpPr>
        <p:grpSpPr>
          <a:xfrm>
            <a:off x="304800" y="1556792"/>
            <a:ext cx="8534399" cy="4953000"/>
            <a:chOff x="0" y="0"/>
            <a:chExt cx="8534399" cy="4953000"/>
          </a:xfrm>
        </p:grpSpPr>
        <p:sp>
          <p:nvSpPr>
            <p:cNvPr id="216" name="Google Shape;216;p30"/>
            <p:cNvSpPr/>
            <p:nvPr/>
          </p:nvSpPr>
          <p:spPr>
            <a:xfrm>
              <a:off x="0" y="0"/>
              <a:ext cx="6827520" cy="1089660"/>
            </a:xfrm>
            <a:prstGeom prst="roundRect">
              <a:avLst>
                <a:gd name="adj" fmla="val 10000"/>
              </a:avLst>
            </a:prstGeom>
            <a:solidFill>
              <a:srgbClr val="61888A"/>
            </a:solidFill>
            <a:ln w="9525" cap="flat" cmpd="sng">
              <a:solidFill>
                <a:srgbClr val="425D4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txBox="1"/>
            <p:nvPr/>
          </p:nvSpPr>
          <p:spPr>
            <a:xfrm>
              <a:off x="31915" y="31915"/>
              <a:ext cx="5559615" cy="1025830"/>
            </a:xfrm>
            <a:prstGeom prst="rect">
              <a:avLst/>
            </a:prstGeom>
            <a:noFill/>
            <a:ln>
              <a:noFill/>
            </a:ln>
          </p:spPr>
          <p:txBody>
            <a:bodyPr spcFirstLastPara="1" wrap="square" lIns="72375" tIns="72375" rIns="72375" bIns="72375" anchor="ctr" anchorCtr="0">
              <a:noAutofit/>
            </a:bodyPr>
            <a:lstStyle/>
            <a:p>
              <a:pPr marL="0" lvl="0" indent="0" algn="l" rtl="0">
                <a:spcBef>
                  <a:spcPts val="0"/>
                </a:spcBef>
                <a:spcAft>
                  <a:spcPts val="0"/>
                </a:spcAft>
                <a:buNone/>
              </a:pPr>
              <a:r>
                <a:rPr lang="en-US"/>
                <a:t>Have</a:t>
              </a:r>
              <a:endParaRPr/>
            </a:p>
            <a:p>
              <a:pPr marL="914400" lvl="1" indent="-317500" algn="l" rtl="0">
                <a:spcBef>
                  <a:spcPts val="0"/>
                </a:spcBef>
                <a:spcAft>
                  <a:spcPts val="0"/>
                </a:spcAft>
                <a:buSzPts val="1400"/>
                <a:buChar char="•"/>
              </a:pPr>
              <a:r>
                <a:rPr lang="en-US"/>
                <a:t>Prime number q = 353 </a:t>
              </a:r>
              <a:endParaRPr/>
            </a:p>
            <a:p>
              <a:pPr marL="914400" lvl="1" indent="-317500" algn="l" rtl="0">
                <a:spcBef>
                  <a:spcPts val="0"/>
                </a:spcBef>
                <a:spcAft>
                  <a:spcPts val="0"/>
                </a:spcAft>
                <a:buSzPts val="1400"/>
                <a:buChar char="•"/>
              </a:pPr>
              <a:r>
                <a:rPr lang="en-US"/>
                <a:t>Primitive root α = 3</a:t>
              </a:r>
              <a:endParaRPr/>
            </a:p>
          </p:txBody>
        </p:sp>
        <p:sp>
          <p:nvSpPr>
            <p:cNvPr id="218" name="Google Shape;218;p30"/>
            <p:cNvSpPr/>
            <p:nvPr/>
          </p:nvSpPr>
          <p:spPr>
            <a:xfrm>
              <a:off x="571804" y="1287780"/>
              <a:ext cx="6827520" cy="1089660"/>
            </a:xfrm>
            <a:prstGeom prst="roundRect">
              <a:avLst>
                <a:gd name="adj" fmla="val 10000"/>
              </a:avLst>
            </a:prstGeom>
            <a:solidFill>
              <a:srgbClr val="648C60"/>
            </a:solidFill>
            <a:ln w="9525" cap="flat" cmpd="sng">
              <a:solidFill>
                <a:srgbClr val="425D4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p:nvPr/>
          </p:nvSpPr>
          <p:spPr>
            <a:xfrm>
              <a:off x="603719" y="1319695"/>
              <a:ext cx="5483606" cy="1025830"/>
            </a:xfrm>
            <a:prstGeom prst="rect">
              <a:avLst/>
            </a:prstGeom>
            <a:noFill/>
            <a:ln>
              <a:noFill/>
            </a:ln>
          </p:spPr>
          <p:txBody>
            <a:bodyPr spcFirstLastPara="1" wrap="square" lIns="72375" tIns="72375" rIns="72375" bIns="72375" anchor="ctr" anchorCtr="0">
              <a:noAutofit/>
            </a:bodyPr>
            <a:lstStyle/>
            <a:p>
              <a:pPr marL="0" lvl="0" indent="0" algn="l" rtl="0">
                <a:spcBef>
                  <a:spcPts val="0"/>
                </a:spcBef>
                <a:spcAft>
                  <a:spcPts val="0"/>
                </a:spcAft>
                <a:buNone/>
              </a:pPr>
              <a:r>
                <a:rPr lang="en-US"/>
                <a:t>A and B each compute their public keys</a:t>
              </a:r>
              <a:endParaRPr/>
            </a:p>
            <a:p>
              <a:pPr marL="914400" lvl="1" indent="-317500" algn="l" rtl="0">
                <a:spcBef>
                  <a:spcPts val="0"/>
                </a:spcBef>
                <a:spcAft>
                  <a:spcPts val="0"/>
                </a:spcAft>
                <a:buSzPts val="1400"/>
                <a:buChar char="•"/>
              </a:pPr>
              <a:r>
                <a:rPr lang="en-US"/>
                <a:t>A computes Y</a:t>
              </a:r>
              <a:r>
                <a:rPr lang="en-US" baseline="-25000"/>
                <a:t>A</a:t>
              </a:r>
              <a:r>
                <a:rPr lang="en-US"/>
                <a:t> = 3</a:t>
              </a:r>
              <a:r>
                <a:rPr lang="en-US" baseline="30000"/>
                <a:t>97</a:t>
              </a:r>
              <a:r>
                <a:rPr lang="en-US"/>
                <a:t> mod 353 = 40</a:t>
              </a:r>
              <a:endParaRPr/>
            </a:p>
            <a:p>
              <a:pPr marL="914400" lvl="1" indent="-317500" algn="l" rtl="0">
                <a:spcBef>
                  <a:spcPts val="0"/>
                </a:spcBef>
                <a:spcAft>
                  <a:spcPts val="0"/>
                </a:spcAft>
                <a:buSzPts val="1400"/>
                <a:buChar char="•"/>
              </a:pPr>
              <a:r>
                <a:rPr lang="en-US"/>
                <a:t>B computes Y</a:t>
              </a:r>
              <a:r>
                <a:rPr lang="en-US" baseline="-25000"/>
                <a:t>B</a:t>
              </a:r>
              <a:r>
                <a:rPr lang="en-US"/>
                <a:t> = 3</a:t>
              </a:r>
              <a:r>
                <a:rPr lang="en-US" baseline="30000"/>
                <a:t>233</a:t>
              </a:r>
              <a:r>
                <a:rPr lang="en-US"/>
                <a:t> mod 353 = 248</a:t>
              </a:r>
              <a:endParaRPr/>
            </a:p>
          </p:txBody>
        </p:sp>
        <p:sp>
          <p:nvSpPr>
            <p:cNvPr id="220" name="Google Shape;220;p30"/>
            <p:cNvSpPr/>
            <p:nvPr/>
          </p:nvSpPr>
          <p:spPr>
            <a:xfrm>
              <a:off x="1135075" y="2575560"/>
              <a:ext cx="6827520" cy="1089660"/>
            </a:xfrm>
            <a:prstGeom prst="roundRect">
              <a:avLst>
                <a:gd name="adj" fmla="val 10000"/>
              </a:avLst>
            </a:prstGeom>
            <a:solidFill>
              <a:srgbClr val="61888A"/>
            </a:solidFill>
            <a:ln w="9525" cap="flat" cmpd="sng">
              <a:solidFill>
                <a:srgbClr val="405B5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txBox="1"/>
            <p:nvPr/>
          </p:nvSpPr>
          <p:spPr>
            <a:xfrm>
              <a:off x="1166990" y="2607475"/>
              <a:ext cx="5492140" cy="1025830"/>
            </a:xfrm>
            <a:prstGeom prst="rect">
              <a:avLst/>
            </a:prstGeom>
            <a:noFill/>
            <a:ln>
              <a:noFill/>
            </a:ln>
          </p:spPr>
          <p:txBody>
            <a:bodyPr spcFirstLastPara="1" wrap="square" lIns="72375" tIns="72375" rIns="72375" bIns="72375" anchor="ctr" anchorCtr="0">
              <a:noAutofit/>
            </a:bodyPr>
            <a:lstStyle/>
            <a:p>
              <a:pPr marL="0" lvl="0" indent="0" algn="l" rtl="0">
                <a:spcBef>
                  <a:spcPts val="0"/>
                </a:spcBef>
                <a:spcAft>
                  <a:spcPts val="0"/>
                </a:spcAft>
                <a:buNone/>
              </a:pPr>
              <a:r>
                <a:rPr lang="en-US"/>
                <a:t>Then exchange and compute secret key:</a:t>
              </a:r>
              <a:endParaRPr/>
            </a:p>
            <a:p>
              <a:pPr marL="914400" lvl="1" indent="-317500" algn="l" rtl="0">
                <a:spcBef>
                  <a:spcPts val="0"/>
                </a:spcBef>
                <a:spcAft>
                  <a:spcPts val="0"/>
                </a:spcAft>
                <a:buSzPts val="1400"/>
                <a:buChar char="•"/>
              </a:pPr>
              <a:r>
                <a:rPr lang="en-US"/>
                <a:t>For A: K = (Y</a:t>
              </a:r>
              <a:r>
                <a:rPr lang="en-US" baseline="-25000"/>
                <a:t>B</a:t>
              </a:r>
              <a:r>
                <a:rPr lang="en-US"/>
                <a:t>)</a:t>
              </a:r>
              <a:r>
                <a:rPr lang="en-US" baseline="30000"/>
                <a:t>XA</a:t>
              </a:r>
              <a:r>
                <a:rPr lang="en-US"/>
                <a:t> mod 353 = 248</a:t>
              </a:r>
              <a:r>
                <a:rPr lang="en-US" baseline="30000"/>
                <a:t>97</a:t>
              </a:r>
              <a:r>
                <a:rPr lang="en-US"/>
                <a:t> mod 353 = 160</a:t>
              </a:r>
              <a:endParaRPr/>
            </a:p>
            <a:p>
              <a:pPr marL="914400" lvl="1" indent="-317500" algn="l" rtl="0">
                <a:spcBef>
                  <a:spcPts val="0"/>
                </a:spcBef>
                <a:spcAft>
                  <a:spcPts val="0"/>
                </a:spcAft>
                <a:buSzPts val="1400"/>
                <a:buChar char="•"/>
              </a:pPr>
              <a:r>
                <a:rPr lang="en-US"/>
                <a:t>For B: K = (Y</a:t>
              </a:r>
              <a:r>
                <a:rPr lang="en-US" baseline="-25000"/>
                <a:t>A</a:t>
              </a:r>
              <a:r>
                <a:rPr lang="en-US"/>
                <a:t>)</a:t>
              </a:r>
              <a:r>
                <a:rPr lang="en-US" baseline="30000"/>
                <a:t>XB</a:t>
              </a:r>
              <a:r>
                <a:rPr lang="en-US"/>
                <a:t> mod 353 = 40</a:t>
              </a:r>
              <a:r>
                <a:rPr lang="en-US" baseline="30000"/>
                <a:t>233</a:t>
              </a:r>
              <a:r>
                <a:rPr lang="en-US"/>
                <a:t> mod 353 = 160</a:t>
              </a:r>
              <a:endParaRPr/>
            </a:p>
          </p:txBody>
        </p:sp>
        <p:sp>
          <p:nvSpPr>
            <p:cNvPr id="222" name="Google Shape;222;p30"/>
            <p:cNvSpPr/>
            <p:nvPr/>
          </p:nvSpPr>
          <p:spPr>
            <a:xfrm>
              <a:off x="1706879" y="3863340"/>
              <a:ext cx="6827520" cy="1089660"/>
            </a:xfrm>
            <a:prstGeom prst="roundRect">
              <a:avLst>
                <a:gd name="adj" fmla="val 10000"/>
              </a:avLst>
            </a:prstGeom>
            <a:solidFill>
              <a:srgbClr val="648C60"/>
            </a:solidFill>
            <a:ln w="9525" cap="flat" cmpd="sng">
              <a:solidFill>
                <a:srgbClr val="425D4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txBox="1"/>
            <p:nvPr/>
          </p:nvSpPr>
          <p:spPr>
            <a:xfrm>
              <a:off x="1738794" y="3895255"/>
              <a:ext cx="5483606" cy="1025830"/>
            </a:xfrm>
            <a:prstGeom prst="rect">
              <a:avLst/>
            </a:prstGeom>
            <a:noFill/>
            <a:ln>
              <a:noFill/>
            </a:ln>
          </p:spPr>
          <p:txBody>
            <a:bodyPr spcFirstLastPara="1" wrap="square" lIns="72375" tIns="72375" rIns="72375" bIns="72375" anchor="ctr" anchorCtr="0">
              <a:noAutofit/>
            </a:bodyPr>
            <a:lstStyle/>
            <a:p>
              <a:pPr marL="0" lvl="0" indent="0" algn="l" rtl="0">
                <a:spcBef>
                  <a:spcPts val="0"/>
                </a:spcBef>
                <a:spcAft>
                  <a:spcPts val="0"/>
                </a:spcAft>
                <a:buNone/>
              </a:pPr>
              <a:r>
                <a:rPr lang="en-US"/>
                <a:t>Attacker must solve:</a:t>
              </a:r>
              <a:endParaRPr/>
            </a:p>
            <a:p>
              <a:pPr marL="914400" lvl="1" indent="-317500" algn="l" rtl="0">
                <a:spcBef>
                  <a:spcPts val="0"/>
                </a:spcBef>
                <a:spcAft>
                  <a:spcPts val="0"/>
                </a:spcAft>
                <a:buSzPts val="1400"/>
                <a:buChar char="•"/>
              </a:pPr>
              <a:r>
                <a:rPr lang="en-US"/>
                <a:t>3</a:t>
              </a:r>
              <a:r>
                <a:rPr lang="en-US" baseline="30000"/>
                <a:t>a</a:t>
              </a:r>
              <a:r>
                <a:rPr lang="en-US"/>
                <a:t> mod 353 = 40 which is hard</a:t>
              </a:r>
              <a:endParaRPr/>
            </a:p>
            <a:p>
              <a:pPr marL="914400" lvl="1" indent="-317500" algn="l" rtl="0">
                <a:spcBef>
                  <a:spcPts val="0"/>
                </a:spcBef>
                <a:spcAft>
                  <a:spcPts val="0"/>
                </a:spcAft>
                <a:buSzPts val="1400"/>
                <a:buChar char="•"/>
              </a:pPr>
              <a:r>
                <a:rPr lang="en-US"/>
                <a:t>Desired answer is 97, then compute key as B does</a:t>
              </a:r>
              <a:endParaRPr/>
            </a:p>
          </p:txBody>
        </p:sp>
        <p:sp>
          <p:nvSpPr>
            <p:cNvPr id="224" name="Google Shape;224;p30"/>
            <p:cNvSpPr/>
            <p:nvPr/>
          </p:nvSpPr>
          <p:spPr>
            <a:xfrm>
              <a:off x="6119241" y="834580"/>
              <a:ext cx="708279" cy="708279"/>
            </a:xfrm>
            <a:prstGeom prst="downArrow">
              <a:avLst>
                <a:gd name="adj1" fmla="val 55000"/>
                <a:gd name="adj2" fmla="val 45000"/>
              </a:avLst>
            </a:prstGeom>
            <a:solidFill>
              <a:srgbClr val="CFDED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txBox="1"/>
            <p:nvPr/>
          </p:nvSpPr>
          <p:spPr>
            <a:xfrm>
              <a:off x="6278604" y="834580"/>
              <a:ext cx="389553" cy="532980"/>
            </a:xfrm>
            <a:prstGeom prst="rect">
              <a:avLst/>
            </a:prstGeom>
            <a:noFill/>
            <a:ln>
              <a:noFill/>
            </a:ln>
          </p:spPr>
          <p:txBody>
            <a:bodyPr spcFirstLastPara="1" wrap="square" lIns="36825" tIns="36825" rIns="36825" bIns="36825" anchor="ctr" anchorCtr="0">
              <a:noAutofit/>
            </a:bodyPr>
            <a:lstStyle/>
            <a:p>
              <a:pPr marL="0" lvl="0" indent="0" algn="l" rtl="0">
                <a:spcBef>
                  <a:spcPts val="0"/>
                </a:spcBef>
                <a:spcAft>
                  <a:spcPts val="0"/>
                </a:spcAft>
                <a:buNone/>
              </a:pPr>
              <a:endParaRPr/>
            </a:p>
          </p:txBody>
        </p:sp>
        <p:sp>
          <p:nvSpPr>
            <p:cNvPr id="226" name="Google Shape;226;p30"/>
            <p:cNvSpPr/>
            <p:nvPr/>
          </p:nvSpPr>
          <p:spPr>
            <a:xfrm>
              <a:off x="6691045" y="2122360"/>
              <a:ext cx="708279" cy="708279"/>
            </a:xfrm>
            <a:prstGeom prst="downArrow">
              <a:avLst>
                <a:gd name="adj1" fmla="val 55000"/>
                <a:gd name="adj2" fmla="val 45000"/>
              </a:avLst>
            </a:prstGeom>
            <a:solidFill>
              <a:srgbClr val="D1DED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txBox="1"/>
            <p:nvPr/>
          </p:nvSpPr>
          <p:spPr>
            <a:xfrm>
              <a:off x="6850408" y="2122360"/>
              <a:ext cx="389553" cy="532980"/>
            </a:xfrm>
            <a:prstGeom prst="rect">
              <a:avLst/>
            </a:prstGeom>
            <a:noFill/>
            <a:ln>
              <a:noFill/>
            </a:ln>
          </p:spPr>
          <p:txBody>
            <a:bodyPr spcFirstLastPara="1" wrap="square" lIns="36825" tIns="36825" rIns="36825" bIns="36825" anchor="ctr" anchorCtr="0">
              <a:noAutofit/>
            </a:bodyPr>
            <a:lstStyle/>
            <a:p>
              <a:pPr marL="0" lvl="0" indent="0" algn="l" rtl="0">
                <a:spcBef>
                  <a:spcPts val="0"/>
                </a:spcBef>
                <a:spcAft>
                  <a:spcPts val="0"/>
                </a:spcAft>
                <a:buNone/>
              </a:pPr>
              <a:endParaRPr/>
            </a:p>
          </p:txBody>
        </p:sp>
        <p:sp>
          <p:nvSpPr>
            <p:cNvPr id="228" name="Google Shape;228;p30"/>
            <p:cNvSpPr/>
            <p:nvPr/>
          </p:nvSpPr>
          <p:spPr>
            <a:xfrm>
              <a:off x="7254316" y="3410140"/>
              <a:ext cx="708279" cy="708279"/>
            </a:xfrm>
            <a:prstGeom prst="downArrow">
              <a:avLst>
                <a:gd name="adj1" fmla="val 55000"/>
                <a:gd name="adj2" fmla="val 45000"/>
              </a:avLst>
            </a:prstGeom>
            <a:solidFill>
              <a:srgbClr val="CFDED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txBox="1"/>
            <p:nvPr/>
          </p:nvSpPr>
          <p:spPr>
            <a:xfrm>
              <a:off x="7413679" y="3410140"/>
              <a:ext cx="389553" cy="532980"/>
            </a:xfrm>
            <a:prstGeom prst="rect">
              <a:avLst/>
            </a:prstGeom>
            <a:noFill/>
            <a:ln>
              <a:noFill/>
            </a:ln>
          </p:spPr>
          <p:txBody>
            <a:bodyPr spcFirstLastPara="1" wrap="square" lIns="36825" tIns="36825" rIns="36825" bIns="368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p:nvPr/>
        </p:nvSpPr>
        <p:spPr>
          <a:xfrm>
            <a:off x="3608341" y="2326556"/>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pic>
        <p:nvPicPr>
          <p:cNvPr id="236" name="Google Shape;236;p31"/>
          <p:cNvPicPr preferRelativeResize="0"/>
          <p:nvPr/>
        </p:nvPicPr>
        <p:blipFill rotWithShape="1">
          <a:blip r:embed="rId3">
            <a:alphaModFix/>
          </a:blip>
          <a:srcRect t="1700" b="19550"/>
          <a:stretch/>
        </p:blipFill>
        <p:spPr>
          <a:xfrm>
            <a:off x="1619672" y="332656"/>
            <a:ext cx="6149962" cy="6267447"/>
          </a:xfrm>
          <a:prstGeom prst="rect">
            <a:avLst/>
          </a:prstGeom>
          <a:solidFill>
            <a:schemeClr val="lt1"/>
          </a:solid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467544" y="-387424"/>
            <a:ext cx="8229600" cy="16002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5400"/>
              <a:buFont typeface="Palatino Linotype"/>
              <a:buNone/>
            </a:pPr>
            <a:r>
              <a:rPr lang="en-US"/>
              <a:t>Man-in-the-Middle Attack</a:t>
            </a:r>
            <a:endParaRPr/>
          </a:p>
        </p:txBody>
      </p:sp>
      <p:sp>
        <p:nvSpPr>
          <p:cNvPr id="243" name="Google Shape;243;p32"/>
          <p:cNvSpPr txBox="1">
            <a:spLocks noGrp="1"/>
          </p:cNvSpPr>
          <p:nvPr>
            <p:ph type="body" idx="1"/>
          </p:nvPr>
        </p:nvSpPr>
        <p:spPr>
          <a:xfrm>
            <a:off x="457200" y="1556792"/>
            <a:ext cx="8305800" cy="5301208"/>
          </a:xfrm>
          <a:prstGeom prst="rect">
            <a:avLst/>
          </a:prstGeom>
          <a:noFill/>
          <a:ln>
            <a:noFill/>
          </a:ln>
        </p:spPr>
        <p:txBody>
          <a:bodyPr spcFirstLastPara="1" wrap="square" lIns="91425" tIns="45700" rIns="91425" bIns="45700" anchor="t" anchorCtr="0">
            <a:normAutofit/>
          </a:bodyPr>
          <a:lstStyle/>
          <a:p>
            <a:pPr marL="342900" lvl="0" indent="-342900" algn="l" rtl="0">
              <a:spcBef>
                <a:spcPts val="360"/>
              </a:spcBef>
              <a:spcAft>
                <a:spcPts val="0"/>
              </a:spcAft>
              <a:buSzPts val="1800"/>
              <a:buChar char="●"/>
            </a:pPr>
            <a:r>
              <a:rPr lang="en-US"/>
              <a:t>Attack is:</a:t>
            </a:r>
            <a:endParaRPr/>
          </a:p>
          <a:p>
            <a:pPr marL="742950" lvl="1" indent="-285750" algn="l" rtl="0">
              <a:spcBef>
                <a:spcPts val="1200"/>
              </a:spcBef>
              <a:spcAft>
                <a:spcPts val="0"/>
              </a:spcAft>
              <a:buSzPts val="1800"/>
              <a:buAutoNum type="arabicPeriod"/>
            </a:pPr>
            <a:r>
              <a:rPr lang="en-US"/>
              <a:t>Darth generates private keys X</a:t>
            </a:r>
            <a:r>
              <a:rPr lang="en-US" baseline="-25000"/>
              <a:t>D1</a:t>
            </a:r>
            <a:r>
              <a:rPr lang="en-US"/>
              <a:t> and X</a:t>
            </a:r>
            <a:r>
              <a:rPr lang="en-US" baseline="-25000"/>
              <a:t>D2</a:t>
            </a:r>
            <a:r>
              <a:rPr lang="en-US"/>
              <a:t>, and their  public keys Y</a:t>
            </a:r>
            <a:r>
              <a:rPr lang="en-US" baseline="-25000"/>
              <a:t>D1</a:t>
            </a:r>
            <a:r>
              <a:rPr lang="en-US"/>
              <a:t> and Y</a:t>
            </a:r>
            <a:r>
              <a:rPr lang="en-US" baseline="-25000"/>
              <a:t>D2</a:t>
            </a:r>
            <a:endParaRPr/>
          </a:p>
          <a:p>
            <a:pPr marL="742950" lvl="1" indent="-285750" algn="l" rtl="0">
              <a:spcBef>
                <a:spcPts val="1200"/>
              </a:spcBef>
              <a:spcAft>
                <a:spcPts val="0"/>
              </a:spcAft>
              <a:buSzPts val="1800"/>
              <a:buAutoNum type="arabicPeriod"/>
            </a:pPr>
            <a:r>
              <a:rPr lang="en-US"/>
              <a:t>Alice transmits Y</a:t>
            </a:r>
            <a:r>
              <a:rPr lang="en-US" baseline="-25000"/>
              <a:t>A</a:t>
            </a:r>
            <a:r>
              <a:rPr lang="en-US"/>
              <a:t> to Bob</a:t>
            </a:r>
            <a:endParaRPr/>
          </a:p>
          <a:p>
            <a:pPr marL="742950" lvl="1" indent="-285750" algn="l" rtl="0">
              <a:spcBef>
                <a:spcPts val="1200"/>
              </a:spcBef>
              <a:spcAft>
                <a:spcPts val="0"/>
              </a:spcAft>
              <a:buSzPts val="1800"/>
              <a:buAutoNum type="arabicPeriod"/>
            </a:pPr>
            <a:r>
              <a:rPr lang="en-US"/>
              <a:t>Darth intercepts Y</a:t>
            </a:r>
            <a:r>
              <a:rPr lang="en-US" baseline="-25000"/>
              <a:t>A</a:t>
            </a:r>
            <a:r>
              <a:rPr lang="en-US"/>
              <a:t> and transmits Y</a:t>
            </a:r>
            <a:r>
              <a:rPr lang="en-US" baseline="-25000"/>
              <a:t>D1</a:t>
            </a:r>
            <a:r>
              <a:rPr lang="en-US"/>
              <a:t> to Bob. Darth also calculates K2</a:t>
            </a:r>
            <a:endParaRPr/>
          </a:p>
          <a:p>
            <a:pPr marL="742950" lvl="1" indent="-285750" algn="l" rtl="0">
              <a:spcBef>
                <a:spcPts val="1200"/>
              </a:spcBef>
              <a:spcAft>
                <a:spcPts val="0"/>
              </a:spcAft>
              <a:buSzPts val="1800"/>
              <a:buAutoNum type="arabicPeriod"/>
            </a:pPr>
            <a:r>
              <a:rPr lang="en-US"/>
              <a:t>Bob receives Y</a:t>
            </a:r>
            <a:r>
              <a:rPr lang="en-US" baseline="-25000"/>
              <a:t>D1</a:t>
            </a:r>
            <a:r>
              <a:rPr lang="en-US"/>
              <a:t> and calculates  K1</a:t>
            </a:r>
            <a:endParaRPr/>
          </a:p>
          <a:p>
            <a:pPr marL="742950" lvl="1" indent="-285750" algn="l" rtl="0">
              <a:spcBef>
                <a:spcPts val="1200"/>
              </a:spcBef>
              <a:spcAft>
                <a:spcPts val="0"/>
              </a:spcAft>
              <a:buSzPts val="1800"/>
              <a:buAutoNum type="arabicPeriod"/>
            </a:pPr>
            <a:r>
              <a:rPr lang="en-US"/>
              <a:t>Bob transmits X</a:t>
            </a:r>
            <a:r>
              <a:rPr lang="en-US" baseline="-25000"/>
              <a:t>A</a:t>
            </a:r>
            <a:r>
              <a:rPr lang="en-US"/>
              <a:t> to Alice</a:t>
            </a:r>
            <a:endParaRPr/>
          </a:p>
          <a:p>
            <a:pPr marL="742950" lvl="1" indent="-285750" algn="l" rtl="0">
              <a:spcBef>
                <a:spcPts val="1200"/>
              </a:spcBef>
              <a:spcAft>
                <a:spcPts val="0"/>
              </a:spcAft>
              <a:buSzPts val="1800"/>
              <a:buAutoNum type="arabicPeriod"/>
            </a:pPr>
            <a:r>
              <a:rPr lang="en-US"/>
              <a:t>Darth intercepts X</a:t>
            </a:r>
            <a:r>
              <a:rPr lang="en-US" baseline="-25000"/>
              <a:t>A</a:t>
            </a:r>
            <a:r>
              <a:rPr lang="en-US"/>
              <a:t> and transmits Y</a:t>
            </a:r>
            <a:r>
              <a:rPr lang="en-US" baseline="-25000"/>
              <a:t>D2</a:t>
            </a:r>
            <a:r>
              <a:rPr lang="en-US"/>
              <a:t>  to Alice. Darth calculates K1</a:t>
            </a:r>
            <a:endParaRPr/>
          </a:p>
          <a:p>
            <a:pPr marL="742950" lvl="1" indent="-285750" algn="l" rtl="0">
              <a:spcBef>
                <a:spcPts val="1200"/>
              </a:spcBef>
              <a:spcAft>
                <a:spcPts val="0"/>
              </a:spcAft>
              <a:buSzPts val="1800"/>
              <a:buAutoNum type="arabicPeriod"/>
            </a:pPr>
            <a:r>
              <a:rPr lang="en-US"/>
              <a:t>Alice receives Y</a:t>
            </a:r>
            <a:r>
              <a:rPr lang="en-US" baseline="-25000"/>
              <a:t>D2</a:t>
            </a:r>
            <a:r>
              <a:rPr lang="en-US"/>
              <a:t> and calculates  K2</a:t>
            </a:r>
            <a:endParaRPr/>
          </a:p>
          <a:p>
            <a:pPr marL="342900" lvl="0" indent="-342900" algn="l" rtl="0">
              <a:spcBef>
                <a:spcPts val="1200"/>
              </a:spcBef>
              <a:spcAft>
                <a:spcPts val="1200"/>
              </a:spcAft>
              <a:buSzPts val="1800"/>
              <a:buChar char="●"/>
            </a:pPr>
            <a:r>
              <a:rPr lang="en-US"/>
              <a:t>All subsequent communications compromised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0" y="0"/>
            <a:ext cx="9144000" cy="112474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4800"/>
              <a:buFont typeface="Palatino Linotype"/>
              <a:buNone/>
            </a:pPr>
            <a:r>
              <a:rPr lang="en-US"/>
              <a:t>Other Public-Key Algorithms</a:t>
            </a:r>
            <a:endParaRPr/>
          </a:p>
        </p:txBody>
      </p:sp>
      <p:sp>
        <p:nvSpPr>
          <p:cNvPr id="250" name="Google Shape;250;p33"/>
          <p:cNvSpPr txBox="1">
            <a:spLocks noGrp="1"/>
          </p:cNvSpPr>
          <p:nvPr>
            <p:ph type="body" idx="1"/>
          </p:nvPr>
        </p:nvSpPr>
        <p:spPr>
          <a:xfrm>
            <a:off x="251520" y="1484784"/>
            <a:ext cx="4419600" cy="838200"/>
          </a:xfrm>
          <a:prstGeom prst="rect">
            <a:avLst/>
          </a:prstGeom>
          <a:noFill/>
          <a:ln>
            <a:noFill/>
          </a:ln>
        </p:spPr>
        <p:txBody>
          <a:bodyPr spcFirstLastPara="1" wrap="square" lIns="91425" tIns="45700" rIns="91425" bIns="45700" anchor="b" anchorCtr="0">
            <a:noAutofit/>
          </a:bodyPr>
          <a:lstStyle/>
          <a:p>
            <a:pPr marL="0" lvl="0" indent="0" algn="ctr" rtl="0">
              <a:spcBef>
                <a:spcPts val="480"/>
              </a:spcBef>
              <a:spcAft>
                <a:spcPts val="0"/>
              </a:spcAft>
              <a:buClr>
                <a:srgbClr val="FEFEFE"/>
              </a:buClr>
              <a:buSzPts val="2400"/>
              <a:buNone/>
            </a:pPr>
            <a:r>
              <a:rPr lang="en-US"/>
              <a:t>Digital Signature </a:t>
            </a:r>
            <a:endParaRPr/>
          </a:p>
          <a:p>
            <a:pPr marL="0" lvl="0" indent="0" algn="ctr" rtl="0">
              <a:spcBef>
                <a:spcPts val="1200"/>
              </a:spcBef>
              <a:spcAft>
                <a:spcPts val="1200"/>
              </a:spcAft>
              <a:buClr>
                <a:srgbClr val="FEFEFE"/>
              </a:buClr>
              <a:buSzPts val="2400"/>
              <a:buNone/>
            </a:pPr>
            <a:r>
              <a:rPr lang="en-US"/>
              <a:t>Standard (DSS)</a:t>
            </a:r>
            <a:endParaRPr/>
          </a:p>
        </p:txBody>
      </p:sp>
      <p:sp>
        <p:nvSpPr>
          <p:cNvPr id="251" name="Google Shape;251;p33"/>
          <p:cNvSpPr txBox="1">
            <a:spLocks noGrp="1"/>
          </p:cNvSpPr>
          <p:nvPr>
            <p:ph type="body" idx="2"/>
          </p:nvPr>
        </p:nvSpPr>
        <p:spPr>
          <a:xfrm>
            <a:off x="4716016" y="1484784"/>
            <a:ext cx="3931920" cy="932330"/>
          </a:xfrm>
          <a:prstGeom prst="rect">
            <a:avLst/>
          </a:prstGeom>
          <a:noFill/>
          <a:ln>
            <a:noFill/>
          </a:ln>
        </p:spPr>
        <p:txBody>
          <a:bodyPr spcFirstLastPara="1" wrap="square" lIns="91425" tIns="45700" rIns="91425" bIns="45700" anchor="b" anchorCtr="0">
            <a:noAutofit/>
          </a:bodyPr>
          <a:lstStyle/>
          <a:p>
            <a:pPr marL="0" lvl="0" indent="0" algn="ctr" rtl="0">
              <a:spcBef>
                <a:spcPts val="480"/>
              </a:spcBef>
              <a:spcAft>
                <a:spcPts val="1200"/>
              </a:spcAft>
              <a:buClr>
                <a:srgbClr val="FEFEFE"/>
              </a:buClr>
              <a:buSzPts val="2400"/>
              <a:buNone/>
            </a:pPr>
            <a:r>
              <a:rPr lang="en-US"/>
              <a:t>Elliptic-Curve Cryptography (ECC)</a:t>
            </a:r>
            <a:endParaRPr/>
          </a:p>
        </p:txBody>
      </p:sp>
      <p:sp>
        <p:nvSpPr>
          <p:cNvPr id="252" name="Google Shape;252;p33"/>
          <p:cNvSpPr txBox="1">
            <a:spLocks noGrp="1"/>
          </p:cNvSpPr>
          <p:nvPr>
            <p:ph type="body" idx="3"/>
          </p:nvPr>
        </p:nvSpPr>
        <p:spPr>
          <a:xfrm>
            <a:off x="533400" y="2420888"/>
            <a:ext cx="3931920" cy="4437112"/>
          </a:xfrm>
          <a:prstGeom prst="rect">
            <a:avLst/>
          </a:prstGeom>
          <a:noFill/>
          <a:ln>
            <a:noFill/>
          </a:ln>
        </p:spPr>
        <p:txBody>
          <a:bodyPr spcFirstLastPara="1" wrap="square" lIns="91425" tIns="45700" rIns="91425" bIns="45700" anchor="t" anchorCtr="0">
            <a:normAutofit/>
          </a:bodyPr>
          <a:lstStyle/>
          <a:p>
            <a:pPr marL="0" lvl="0" indent="0" algn="l" rtl="0">
              <a:spcBef>
                <a:spcPts val="360"/>
              </a:spcBef>
              <a:spcAft>
                <a:spcPts val="0"/>
              </a:spcAft>
              <a:buClr>
                <a:srgbClr val="FEFEFE"/>
              </a:buClr>
              <a:buSzPts val="2400"/>
              <a:buNone/>
            </a:pPr>
            <a:r>
              <a:rPr lang="en-US"/>
              <a:t> </a:t>
            </a:r>
            <a:endParaRPr/>
          </a:p>
          <a:p>
            <a:pPr marL="742950" lvl="1" indent="-285750" algn="l" rtl="0">
              <a:spcBef>
                <a:spcPts val="1200"/>
              </a:spcBef>
              <a:spcAft>
                <a:spcPts val="0"/>
              </a:spcAft>
              <a:buSzPts val="1800"/>
              <a:buChar char="•"/>
            </a:pPr>
            <a:r>
              <a:rPr lang="en-US"/>
              <a:t>FIPS PUB 186 </a:t>
            </a:r>
            <a:endParaRPr/>
          </a:p>
          <a:p>
            <a:pPr marL="742950" lvl="1" indent="-285750" algn="l" rtl="0">
              <a:spcBef>
                <a:spcPts val="1200"/>
              </a:spcBef>
              <a:spcAft>
                <a:spcPts val="0"/>
              </a:spcAft>
              <a:buSzPts val="1800"/>
              <a:buChar char="•"/>
            </a:pPr>
            <a:r>
              <a:rPr lang="en-US"/>
              <a:t>Makes use of SHA-1 and the Digital Signature Algorithm (DSA)</a:t>
            </a:r>
            <a:endParaRPr/>
          </a:p>
          <a:p>
            <a:pPr marL="742950" lvl="1" indent="-285750" algn="l" rtl="0">
              <a:spcBef>
                <a:spcPts val="1200"/>
              </a:spcBef>
              <a:spcAft>
                <a:spcPts val="0"/>
              </a:spcAft>
              <a:buSzPts val="1800"/>
              <a:buChar char="•"/>
            </a:pPr>
            <a:r>
              <a:rPr lang="en-US"/>
              <a:t>Originally proposed in 1991, revised in 1993 due to security concerns, and another minor revision in 1996</a:t>
            </a:r>
            <a:endParaRPr/>
          </a:p>
          <a:p>
            <a:pPr marL="742950" lvl="1" indent="-285750" algn="l" rtl="0">
              <a:spcBef>
                <a:spcPts val="1200"/>
              </a:spcBef>
              <a:spcAft>
                <a:spcPts val="0"/>
              </a:spcAft>
              <a:buSzPts val="1800"/>
              <a:buChar char="•"/>
            </a:pPr>
            <a:r>
              <a:rPr lang="en-US"/>
              <a:t>Cannot be used for encryption or key exchange</a:t>
            </a:r>
            <a:endParaRPr/>
          </a:p>
          <a:p>
            <a:pPr marL="742950" lvl="1" indent="-285750" algn="l" rtl="0">
              <a:spcBef>
                <a:spcPts val="1200"/>
              </a:spcBef>
              <a:spcAft>
                <a:spcPts val="1200"/>
              </a:spcAft>
              <a:buSzPts val="1800"/>
              <a:buChar char="•"/>
            </a:pPr>
            <a:r>
              <a:rPr lang="en-US"/>
              <a:t>Uses an algorithm that is designed to provide only the digital signature function</a:t>
            </a:r>
            <a:endParaRPr/>
          </a:p>
        </p:txBody>
      </p:sp>
      <p:sp>
        <p:nvSpPr>
          <p:cNvPr id="253" name="Google Shape;253;p33"/>
          <p:cNvSpPr txBox="1">
            <a:spLocks noGrp="1"/>
          </p:cNvSpPr>
          <p:nvPr>
            <p:ph type="body" idx="4"/>
          </p:nvPr>
        </p:nvSpPr>
        <p:spPr>
          <a:xfrm>
            <a:off x="4724400" y="2780928"/>
            <a:ext cx="3931920" cy="3790201"/>
          </a:xfrm>
          <a:prstGeom prst="rect">
            <a:avLst/>
          </a:prstGeom>
          <a:noFill/>
          <a:ln>
            <a:noFill/>
          </a:ln>
        </p:spPr>
        <p:txBody>
          <a:bodyPr spcFirstLastPara="1" wrap="square" lIns="91425" tIns="45700" rIns="91425" bIns="45700" anchor="t" anchorCtr="0">
            <a:normAutofit/>
          </a:bodyPr>
          <a:lstStyle/>
          <a:p>
            <a:pPr marL="742950" lvl="1" indent="-285750" algn="l" rtl="0">
              <a:spcBef>
                <a:spcPts val="360"/>
              </a:spcBef>
              <a:spcAft>
                <a:spcPts val="0"/>
              </a:spcAft>
              <a:buSzPts val="1800"/>
              <a:buChar char="•"/>
            </a:pPr>
            <a:r>
              <a:rPr lang="en-US"/>
              <a:t>Equal security for smaller bit size than RSA</a:t>
            </a:r>
            <a:endParaRPr/>
          </a:p>
          <a:p>
            <a:pPr marL="742950" lvl="1" indent="-285750" algn="l" rtl="0">
              <a:spcBef>
                <a:spcPts val="1200"/>
              </a:spcBef>
              <a:spcAft>
                <a:spcPts val="0"/>
              </a:spcAft>
              <a:buSzPts val="1800"/>
              <a:buChar char="•"/>
            </a:pPr>
            <a:r>
              <a:rPr lang="en-US"/>
              <a:t>Seen in standards such as IEEE P1363</a:t>
            </a:r>
            <a:endParaRPr/>
          </a:p>
          <a:p>
            <a:pPr marL="742950" lvl="1" indent="-285750" algn="l" rtl="0">
              <a:spcBef>
                <a:spcPts val="1200"/>
              </a:spcBef>
              <a:spcAft>
                <a:spcPts val="0"/>
              </a:spcAft>
              <a:buSzPts val="1800"/>
              <a:buChar char="•"/>
            </a:pPr>
            <a:r>
              <a:rPr lang="en-US"/>
              <a:t>Confidence level in ECC is not yet as high as that in RSA</a:t>
            </a:r>
            <a:endParaRPr/>
          </a:p>
          <a:p>
            <a:pPr marL="742950" lvl="1" indent="-285750" algn="l" rtl="0">
              <a:spcBef>
                <a:spcPts val="1200"/>
              </a:spcBef>
              <a:spcAft>
                <a:spcPts val="0"/>
              </a:spcAft>
              <a:buSzPts val="1800"/>
              <a:buChar char="•"/>
            </a:pPr>
            <a:r>
              <a:rPr lang="en-US"/>
              <a:t>Based on a mathematical construct known as                    the elliptic                                 curve</a:t>
            </a:r>
            <a:endParaRPr/>
          </a:p>
          <a:p>
            <a:pPr marL="0" lvl="0" indent="0" algn="l" rtl="0">
              <a:spcBef>
                <a:spcPts val="1200"/>
              </a:spcBef>
              <a:spcAft>
                <a:spcPts val="1200"/>
              </a:spcAft>
              <a:buClr>
                <a:srgbClr val="FEFEFE"/>
              </a:buClr>
              <a:buSzPts val="2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0" y="0"/>
            <a:ext cx="9144000" cy="134076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5400"/>
              <a:buFont typeface="Palatino Linotype"/>
              <a:buNone/>
            </a:pPr>
            <a:r>
              <a:rPr lang="en-US" dirty="0"/>
              <a:t>RSA Public-Key Encryption</a:t>
            </a:r>
            <a:endParaRPr dirty="0"/>
          </a:p>
        </p:txBody>
      </p:sp>
      <p:sp>
        <p:nvSpPr>
          <p:cNvPr id="94" name="Google Shape;94;p17"/>
          <p:cNvSpPr txBox="1">
            <a:spLocks noGrp="1"/>
          </p:cNvSpPr>
          <p:nvPr>
            <p:ph type="body" idx="1"/>
          </p:nvPr>
        </p:nvSpPr>
        <p:spPr>
          <a:xfrm>
            <a:off x="-304291" y="2696471"/>
            <a:ext cx="8587680" cy="4824536"/>
          </a:xfrm>
          <a:prstGeom prst="rect">
            <a:avLst/>
          </a:prstGeom>
          <a:noFill/>
          <a:ln>
            <a:noFill/>
          </a:ln>
        </p:spPr>
        <p:txBody>
          <a:bodyPr spcFirstLastPara="1" wrap="square" lIns="91425" tIns="45700" rIns="91425" bIns="45700" anchor="t" anchorCtr="0">
            <a:normAutofit/>
          </a:bodyPr>
          <a:lstStyle/>
          <a:p>
            <a:pPr marL="342900" lvl="0" indent="-342900" algn="l" rtl="0">
              <a:spcBef>
                <a:spcPts val="360"/>
              </a:spcBef>
              <a:spcAft>
                <a:spcPts val="0"/>
              </a:spcAft>
              <a:buSzPts val="1800"/>
              <a:buChar char="●"/>
            </a:pPr>
            <a:r>
              <a:rPr lang="en-US" dirty="0"/>
              <a:t>By Rivest, Shamir &amp; Adleman of MIT in 1977 </a:t>
            </a:r>
            <a:endParaRPr dirty="0"/>
          </a:p>
          <a:p>
            <a:pPr marL="342900" lvl="0" indent="-342900" algn="l" rtl="0">
              <a:spcBef>
                <a:spcPts val="1200"/>
              </a:spcBef>
              <a:spcAft>
                <a:spcPts val="0"/>
              </a:spcAft>
              <a:buSzPts val="1800"/>
              <a:buChar char="●"/>
            </a:pPr>
            <a:r>
              <a:rPr lang="en-US" dirty="0"/>
              <a:t>Best known and widely used public-key algorithm </a:t>
            </a:r>
            <a:endParaRPr dirty="0"/>
          </a:p>
          <a:p>
            <a:pPr marL="342900" lvl="0" indent="-342900" algn="l" rtl="0">
              <a:spcBef>
                <a:spcPts val="1200"/>
              </a:spcBef>
              <a:spcAft>
                <a:spcPts val="0"/>
              </a:spcAft>
              <a:buSzPts val="1800"/>
              <a:buChar char="●"/>
            </a:pPr>
            <a:r>
              <a:rPr lang="en-US" dirty="0"/>
              <a:t>Uses exponentiation of integers modulo a prime</a:t>
            </a:r>
            <a:endParaRPr dirty="0"/>
          </a:p>
          <a:p>
            <a:pPr marL="342900" lvl="0" indent="-342900" algn="l" rtl="0">
              <a:spcBef>
                <a:spcPts val="1200"/>
              </a:spcBef>
              <a:spcAft>
                <a:spcPts val="0"/>
              </a:spcAft>
              <a:buSzPts val="1800"/>
              <a:buChar char="●"/>
            </a:pPr>
            <a:r>
              <a:rPr lang="en-US" dirty="0"/>
              <a:t>Encrypt:	C = M</a:t>
            </a:r>
            <a:r>
              <a:rPr lang="en-US" baseline="30000" dirty="0"/>
              <a:t>e</a:t>
            </a:r>
            <a:r>
              <a:rPr lang="en-US" dirty="0"/>
              <a:t> mod n</a:t>
            </a:r>
            <a:endParaRPr dirty="0"/>
          </a:p>
          <a:p>
            <a:pPr marL="342900" lvl="0" indent="-342900" algn="l" rtl="0">
              <a:spcBef>
                <a:spcPts val="1200"/>
              </a:spcBef>
              <a:spcAft>
                <a:spcPts val="0"/>
              </a:spcAft>
              <a:buSzPts val="1800"/>
              <a:buChar char="●"/>
            </a:pPr>
            <a:r>
              <a:rPr lang="en-US" dirty="0"/>
              <a:t>Decrypt:	M = C</a:t>
            </a:r>
            <a:r>
              <a:rPr lang="en-US" baseline="30000" dirty="0"/>
              <a:t>d</a:t>
            </a:r>
            <a:r>
              <a:rPr lang="en-US" dirty="0"/>
              <a:t> mod n  = (M</a:t>
            </a:r>
            <a:r>
              <a:rPr lang="en-US" baseline="30000" dirty="0"/>
              <a:t>e</a:t>
            </a:r>
            <a:r>
              <a:rPr lang="en-US" dirty="0"/>
              <a:t>)</a:t>
            </a:r>
            <a:r>
              <a:rPr lang="en-US" baseline="30000" dirty="0"/>
              <a:t>d</a:t>
            </a:r>
            <a:r>
              <a:rPr lang="en-US" dirty="0"/>
              <a:t> mod n  = M</a:t>
            </a:r>
            <a:endParaRPr dirty="0"/>
          </a:p>
          <a:p>
            <a:pPr marL="342900" lvl="0" indent="-342900" algn="l" rtl="0">
              <a:spcBef>
                <a:spcPts val="1200"/>
              </a:spcBef>
              <a:spcAft>
                <a:spcPts val="0"/>
              </a:spcAft>
              <a:buSzPts val="1800"/>
              <a:buChar char="●"/>
            </a:pPr>
            <a:r>
              <a:rPr lang="en-US" dirty="0"/>
              <a:t>Both sender and receiver know values of n and e</a:t>
            </a:r>
            <a:endParaRPr dirty="0"/>
          </a:p>
          <a:p>
            <a:pPr marL="342900" lvl="0" indent="-342900" algn="l" rtl="0">
              <a:spcBef>
                <a:spcPts val="1200"/>
              </a:spcBef>
              <a:spcAft>
                <a:spcPts val="0"/>
              </a:spcAft>
              <a:buSzPts val="1800"/>
              <a:buChar char="●"/>
            </a:pPr>
            <a:r>
              <a:rPr lang="en-US" dirty="0"/>
              <a:t>Only receiver knows value of d</a:t>
            </a:r>
            <a:endParaRPr dirty="0"/>
          </a:p>
          <a:p>
            <a:pPr marL="342900" lvl="0" indent="-342900" algn="l" rtl="0">
              <a:spcBef>
                <a:spcPts val="1200"/>
              </a:spcBef>
              <a:spcAft>
                <a:spcPts val="1200"/>
              </a:spcAft>
              <a:buSzPts val="1800"/>
              <a:buChar char="●"/>
            </a:pPr>
            <a:r>
              <a:rPr lang="en-US" dirty="0"/>
              <a:t>Public-key encryption algorithm with public key            PU = {e, n} and private key PR = {d, n}</a:t>
            </a:r>
            <a:endParaRPr dirty="0"/>
          </a:p>
        </p:txBody>
      </p:sp>
      <p:sp>
        <p:nvSpPr>
          <p:cNvPr id="2" name="TextBox 1">
            <a:extLst>
              <a:ext uri="{FF2B5EF4-FFF2-40B4-BE49-F238E27FC236}">
                <a16:creationId xmlns:a16="http://schemas.microsoft.com/office/drawing/2014/main" id="{C14720E3-A074-8948-A142-A59A9330BBFD}"/>
              </a:ext>
            </a:extLst>
          </p:cNvPr>
          <p:cNvSpPr txBox="1"/>
          <p:nvPr/>
        </p:nvSpPr>
        <p:spPr>
          <a:xfrm>
            <a:off x="1963271" y="1340768"/>
            <a:ext cx="5387788" cy="738664"/>
          </a:xfrm>
          <a:prstGeom prst="rect">
            <a:avLst/>
          </a:prstGeom>
          <a:noFill/>
        </p:spPr>
        <p:txBody>
          <a:bodyPr wrap="square" rtlCol="0">
            <a:spAutoFit/>
          </a:bodyPr>
          <a:lstStyle/>
          <a:p>
            <a:r>
              <a:rPr lang="en-US" dirty="0"/>
              <a:t>Plain text -&gt; encrypt with KU -&gt; cipher with private key</a:t>
            </a:r>
          </a:p>
          <a:p>
            <a:r>
              <a:rPr lang="en-US" dirty="0"/>
              <a:t>Problem that you cant be able to derive private key from public key</a:t>
            </a:r>
          </a:p>
        </p:txBody>
      </p:sp>
      <p:sp>
        <p:nvSpPr>
          <p:cNvPr id="3" name="TextBox 2">
            <a:extLst>
              <a:ext uri="{FF2B5EF4-FFF2-40B4-BE49-F238E27FC236}">
                <a16:creationId xmlns:a16="http://schemas.microsoft.com/office/drawing/2014/main" id="{B3E67829-BD60-3346-8D69-B453DC439117}"/>
              </a:ext>
            </a:extLst>
          </p:cNvPr>
          <p:cNvSpPr txBox="1"/>
          <p:nvPr/>
        </p:nvSpPr>
        <p:spPr>
          <a:xfrm>
            <a:off x="959223" y="2126341"/>
            <a:ext cx="7781365" cy="738664"/>
          </a:xfrm>
          <a:prstGeom prst="rect">
            <a:avLst/>
          </a:prstGeom>
          <a:noFill/>
        </p:spPr>
        <p:txBody>
          <a:bodyPr wrap="square" rtlCol="0">
            <a:spAutoFit/>
          </a:bodyPr>
          <a:lstStyle/>
          <a:p>
            <a:r>
              <a:rPr lang="en-US" dirty="0"/>
              <a:t>E for encryption d for decryption</a:t>
            </a:r>
          </a:p>
          <a:p>
            <a:r>
              <a:rPr lang="en-US" dirty="0"/>
              <a:t>Could use </a:t>
            </a:r>
            <a:r>
              <a:rPr lang="en-US" dirty="0" err="1"/>
              <a:t>carsons</a:t>
            </a:r>
            <a:r>
              <a:rPr lang="en-US" dirty="0"/>
              <a:t> public key to encrypt something and send to him and decrypt with private and he could send message with his private key to be decrypted by his public key</a:t>
            </a:r>
          </a:p>
        </p:txBody>
      </p:sp>
      <p:sp>
        <p:nvSpPr>
          <p:cNvPr id="4" name="TextBox 3">
            <a:extLst>
              <a:ext uri="{FF2B5EF4-FFF2-40B4-BE49-F238E27FC236}">
                <a16:creationId xmlns:a16="http://schemas.microsoft.com/office/drawing/2014/main" id="{5E8A687A-F32F-5E49-80F3-FAD82ABA3787}"/>
              </a:ext>
            </a:extLst>
          </p:cNvPr>
          <p:cNvSpPr txBox="1"/>
          <p:nvPr/>
        </p:nvSpPr>
        <p:spPr>
          <a:xfrm>
            <a:off x="5674659" y="3290047"/>
            <a:ext cx="3065929" cy="523220"/>
          </a:xfrm>
          <a:prstGeom prst="rect">
            <a:avLst/>
          </a:prstGeom>
          <a:noFill/>
        </p:spPr>
        <p:txBody>
          <a:bodyPr wrap="square" rtlCol="0">
            <a:spAutoFit/>
          </a:bodyPr>
          <a:lstStyle/>
          <a:p>
            <a:r>
              <a:rPr lang="en-US" dirty="0"/>
              <a:t>C = M ^ e mod n</a:t>
            </a:r>
          </a:p>
          <a:p>
            <a:r>
              <a:rPr lang="en-US" dirty="0"/>
              <a:t>Ciphertext = message encrypted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ssh ras </a:t>
            </a:r>
            <a:endParaRPr/>
          </a:p>
        </p:txBody>
      </p:sp>
      <p:sp>
        <p:nvSpPr>
          <p:cNvPr id="260" name="Google Shape;260;p34"/>
          <p:cNvSpPr txBox="1">
            <a:spLocks noGrp="1"/>
          </p:cNvSpPr>
          <p:nvPr>
            <p:ph type="body" idx="1"/>
          </p:nvPr>
        </p:nvSpPr>
        <p:spPr>
          <a:xfrm>
            <a:off x="311700" y="1536625"/>
            <a:ext cx="4204500" cy="4555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US"/>
              <a:t>Do this on ceclnx01</a:t>
            </a:r>
            <a:endParaRPr/>
          </a:p>
          <a:p>
            <a:pPr marL="457200" lvl="0" indent="-342900" algn="l" rtl="0">
              <a:spcBef>
                <a:spcPts val="0"/>
              </a:spcBef>
              <a:spcAft>
                <a:spcPts val="0"/>
              </a:spcAft>
              <a:buSzPts val="1800"/>
              <a:buAutoNum type="arabicParenR"/>
            </a:pPr>
            <a:r>
              <a:rPr lang="en-US"/>
              <a:t>Look at the parts of your ssh private key</a:t>
            </a:r>
            <a:endParaRPr/>
          </a:p>
          <a:p>
            <a:pPr marL="457200" lvl="0" indent="-342900" algn="l" rtl="0">
              <a:spcBef>
                <a:spcPts val="0"/>
              </a:spcBef>
              <a:spcAft>
                <a:spcPts val="0"/>
              </a:spcAft>
              <a:buSzPts val="1800"/>
              <a:buAutoNum type="arabicParenR"/>
            </a:pPr>
            <a:r>
              <a:rPr lang="en-US"/>
              <a:t>Convert your key to .pem format</a:t>
            </a:r>
            <a:endParaRPr/>
          </a:p>
          <a:p>
            <a:pPr marL="457200" lvl="0" indent="-342900" algn="l" rtl="0">
              <a:spcBef>
                <a:spcPts val="0"/>
              </a:spcBef>
              <a:spcAft>
                <a:spcPts val="0"/>
              </a:spcAft>
              <a:buSzPts val="1800"/>
              <a:buAutoNum type="arabicParenR"/>
            </a:pPr>
            <a:r>
              <a:rPr lang="en-US"/>
              <a:t>DO NOT MESS WITH YOUR ORIGINAL KEY, MAKE A COPY</a:t>
            </a:r>
            <a:endParaRPr/>
          </a:p>
          <a:p>
            <a:pPr marL="457200" lvl="0" indent="-342900" algn="l" rtl="0">
              <a:spcBef>
                <a:spcPts val="0"/>
              </a:spcBef>
              <a:spcAft>
                <a:spcPts val="0"/>
              </a:spcAft>
              <a:buSzPts val="1800"/>
              <a:buAutoNum type="arabicParenR"/>
            </a:pPr>
            <a:r>
              <a:rPr lang="en-US"/>
              <a:t>cp .ssh/id_rsa ./test</a:t>
            </a:r>
            <a:endParaRPr/>
          </a:p>
          <a:p>
            <a:pPr marL="457200" lvl="0" indent="-342900" algn="l" rtl="0">
              <a:spcBef>
                <a:spcPts val="0"/>
              </a:spcBef>
              <a:spcAft>
                <a:spcPts val="0"/>
              </a:spcAft>
              <a:buSzPts val="1800"/>
              <a:buAutoNum type="arabicParenR"/>
            </a:pPr>
            <a:r>
              <a:rPr lang="en-US"/>
              <a:t>convert</a:t>
            </a:r>
            <a:endParaRPr/>
          </a:p>
          <a:p>
            <a:pPr marL="914400" lvl="1" indent="-317500" algn="l" rtl="0">
              <a:spcBef>
                <a:spcPts val="0"/>
              </a:spcBef>
              <a:spcAft>
                <a:spcPts val="0"/>
              </a:spcAft>
              <a:buSzPts val="1400"/>
              <a:buAutoNum type="alphaLcParenR"/>
            </a:pPr>
            <a:r>
              <a:rPr lang="en-US"/>
              <a:t>ssh-keygen -p -f test -m pem</a:t>
            </a:r>
            <a:endParaRPr/>
          </a:p>
          <a:p>
            <a:pPr marL="457200" lvl="0" indent="-342900" algn="l" rtl="0">
              <a:spcBef>
                <a:spcPts val="0"/>
              </a:spcBef>
              <a:spcAft>
                <a:spcPts val="0"/>
              </a:spcAft>
              <a:buSzPts val="1800"/>
              <a:buAutoNum type="arabicParenR"/>
            </a:pPr>
            <a:r>
              <a:rPr lang="en-US"/>
              <a:t>Now use openssl to look at it</a:t>
            </a:r>
            <a:endParaRPr/>
          </a:p>
          <a:p>
            <a:pPr marL="914400" lvl="1" indent="-317500" algn="l" rtl="0">
              <a:spcBef>
                <a:spcPts val="0"/>
              </a:spcBef>
              <a:spcAft>
                <a:spcPts val="0"/>
              </a:spcAft>
              <a:buSzPts val="1400"/>
              <a:buAutoNum type="alphaLcParenR"/>
            </a:pPr>
            <a:r>
              <a:rPr lang="en-US"/>
              <a:t>openssl rsa -in test -noout -text </a:t>
            </a:r>
            <a:endParaRPr/>
          </a:p>
        </p:txBody>
      </p:sp>
      <p:sp>
        <p:nvSpPr>
          <p:cNvPr id="261" name="Google Shape;261;p34"/>
          <p:cNvSpPr txBox="1"/>
          <p:nvPr/>
        </p:nvSpPr>
        <p:spPr>
          <a:xfrm>
            <a:off x="4703200" y="88525"/>
            <a:ext cx="5195100" cy="1163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
              <a:t>campbest@ceclnx01:~$ openssl rsa -in test2 -noout -text</a:t>
            </a:r>
            <a:endParaRPr sz="600"/>
          </a:p>
          <a:p>
            <a:pPr marL="0" lvl="0" indent="0" algn="l" rtl="0">
              <a:spcBef>
                <a:spcPts val="0"/>
              </a:spcBef>
              <a:spcAft>
                <a:spcPts val="0"/>
              </a:spcAft>
              <a:buNone/>
            </a:pPr>
            <a:r>
              <a:rPr lang="en-US" sz="600"/>
              <a:t>RSA Private-Key: (3072 bit, 2 primes)</a:t>
            </a:r>
            <a:endParaRPr sz="600"/>
          </a:p>
          <a:p>
            <a:pPr marL="0" lvl="0" indent="0" algn="l" rtl="0">
              <a:spcBef>
                <a:spcPts val="0"/>
              </a:spcBef>
              <a:spcAft>
                <a:spcPts val="0"/>
              </a:spcAft>
              <a:buNone/>
            </a:pPr>
            <a:r>
              <a:rPr lang="en-US" sz="600"/>
              <a:t>modulus:</a:t>
            </a:r>
            <a:endParaRPr sz="600"/>
          </a:p>
          <a:p>
            <a:pPr marL="0" lvl="0" indent="0" algn="l" rtl="0">
              <a:spcBef>
                <a:spcPts val="0"/>
              </a:spcBef>
              <a:spcAft>
                <a:spcPts val="0"/>
              </a:spcAft>
              <a:buNone/>
            </a:pPr>
            <a:r>
              <a:rPr lang="en-US" sz="600"/>
              <a:t>	00:b9:fc:0f:b2:cc:19:f8:31:f4:14:5a:ab:dd:55:</a:t>
            </a:r>
            <a:endParaRPr sz="600"/>
          </a:p>
          <a:p>
            <a:pPr marL="0" lvl="0" indent="0" algn="l" rtl="0">
              <a:spcBef>
                <a:spcPts val="0"/>
              </a:spcBef>
              <a:spcAft>
                <a:spcPts val="0"/>
              </a:spcAft>
              <a:buNone/>
            </a:pPr>
            <a:r>
              <a:rPr lang="en-US" sz="600"/>
              <a:t>	34:bb:89:90:a7:ef:d8:4c:b6:d9:2b:42:4e:83:d4:</a:t>
            </a:r>
            <a:endParaRPr sz="600"/>
          </a:p>
          <a:p>
            <a:pPr marL="0" lvl="0" indent="0" algn="l" rtl="0">
              <a:spcBef>
                <a:spcPts val="0"/>
              </a:spcBef>
              <a:spcAft>
                <a:spcPts val="0"/>
              </a:spcAft>
              <a:buNone/>
            </a:pPr>
            <a:r>
              <a:rPr lang="en-US" sz="600"/>
              <a:t>	24:eb:e1:a2:63:b1:9e:aa:08:a1:66:3c:7d:f7:c8:</a:t>
            </a:r>
            <a:endParaRPr sz="600"/>
          </a:p>
          <a:p>
            <a:pPr marL="0" lvl="0" indent="0" algn="l" rtl="0">
              <a:spcBef>
                <a:spcPts val="0"/>
              </a:spcBef>
              <a:spcAft>
                <a:spcPts val="0"/>
              </a:spcAft>
              <a:buNone/>
            </a:pPr>
            <a:r>
              <a:rPr lang="en-US" sz="600"/>
              <a:t>	7e:0c:60:26:50:9f:42:8a:d7:2c:95:f7:8d:3f:53:</a:t>
            </a:r>
            <a:endParaRPr sz="600"/>
          </a:p>
          <a:p>
            <a:pPr marL="0" lvl="0" indent="0" algn="l" rtl="0">
              <a:spcBef>
                <a:spcPts val="0"/>
              </a:spcBef>
              <a:spcAft>
                <a:spcPts val="0"/>
              </a:spcAft>
              <a:buNone/>
            </a:pPr>
            <a:r>
              <a:rPr lang="en-US" sz="600"/>
              <a:t>	50:1f:5d:7b:a9:c6:33:e9:1b:c6:eb:68:05:62:32:</a:t>
            </a:r>
            <a:endParaRPr sz="600"/>
          </a:p>
          <a:p>
            <a:pPr marL="0" lvl="0" indent="0" algn="l" rtl="0">
              <a:spcBef>
                <a:spcPts val="0"/>
              </a:spcBef>
              <a:spcAft>
                <a:spcPts val="0"/>
              </a:spcAft>
              <a:buNone/>
            </a:pPr>
            <a:r>
              <a:rPr lang="en-US" sz="600"/>
              <a:t>	f8:02:66:16:4c:ec:1e:43:1a:cf:14:18:78:ab:d3:</a:t>
            </a:r>
            <a:endParaRPr sz="600"/>
          </a:p>
          <a:p>
            <a:pPr marL="0" lvl="0" indent="0" algn="l" rtl="0">
              <a:spcBef>
                <a:spcPts val="0"/>
              </a:spcBef>
              <a:spcAft>
                <a:spcPts val="0"/>
              </a:spcAft>
              <a:buNone/>
            </a:pPr>
            <a:r>
              <a:rPr lang="en-US" sz="600"/>
              <a:t>	61:3b:00:c8:16:02:8c:2a:cb:65:20:b2:d0:bd:b9:</a:t>
            </a:r>
            <a:endParaRPr sz="600"/>
          </a:p>
          <a:p>
            <a:pPr marL="0" lvl="0" indent="0" algn="l" rtl="0">
              <a:spcBef>
                <a:spcPts val="0"/>
              </a:spcBef>
              <a:spcAft>
                <a:spcPts val="0"/>
              </a:spcAft>
              <a:buNone/>
            </a:pPr>
            <a:r>
              <a:rPr lang="en-US" sz="600"/>
              <a:t>	20:e8:66:61:51:b4:bd:c5:3f:6f:23:47:07:c8:a7:</a:t>
            </a:r>
            <a:endParaRPr sz="600"/>
          </a:p>
          <a:p>
            <a:pPr marL="0" lvl="0" indent="0" algn="l" rtl="0">
              <a:spcBef>
                <a:spcPts val="0"/>
              </a:spcBef>
              <a:spcAft>
                <a:spcPts val="0"/>
              </a:spcAft>
              <a:buNone/>
            </a:pPr>
            <a:r>
              <a:rPr lang="en-US" sz="600"/>
              <a:t>	ed:0e:77:16:9f:3d:4f:4a:86:36:49:42:b2:93:cc:</a:t>
            </a:r>
            <a:endParaRPr sz="600"/>
          </a:p>
          <a:p>
            <a:pPr marL="0" lvl="0" indent="0" algn="l" rtl="0">
              <a:spcBef>
                <a:spcPts val="0"/>
              </a:spcBef>
              <a:spcAft>
                <a:spcPts val="0"/>
              </a:spcAft>
              <a:buNone/>
            </a:pPr>
            <a:r>
              <a:rPr lang="en-US" sz="600"/>
              <a:t>	6e:c0:45:63:fe:a1:ce:06:74:94:07:bd:6e:8b:17:</a:t>
            </a:r>
            <a:endParaRPr sz="600"/>
          </a:p>
          <a:p>
            <a:pPr marL="0" lvl="0" indent="0" algn="l" rtl="0">
              <a:spcBef>
                <a:spcPts val="0"/>
              </a:spcBef>
              <a:spcAft>
                <a:spcPts val="0"/>
              </a:spcAft>
              <a:buNone/>
            </a:pPr>
            <a:r>
              <a:rPr lang="en-US" sz="600"/>
              <a:t>	4a:86:02:40:e2:a2:fe:6b:79:09:04:a8:9b:96:c7:</a:t>
            </a:r>
            <a:endParaRPr sz="600"/>
          </a:p>
          <a:p>
            <a:pPr marL="0" lvl="0" indent="0" algn="l" rtl="0">
              <a:spcBef>
                <a:spcPts val="0"/>
              </a:spcBef>
              <a:spcAft>
                <a:spcPts val="0"/>
              </a:spcAft>
              <a:buNone/>
            </a:pPr>
            <a:r>
              <a:rPr lang="en-US" sz="600"/>
              <a:t>	d1:ad:4c:e8:d0:be:23:3c:8d:10:ee:bb:0a:3d:c6:</a:t>
            </a:r>
            <a:endParaRPr sz="600"/>
          </a:p>
          <a:p>
            <a:pPr marL="0" lvl="0" indent="0" algn="l" rtl="0">
              <a:spcBef>
                <a:spcPts val="0"/>
              </a:spcBef>
              <a:spcAft>
                <a:spcPts val="0"/>
              </a:spcAft>
              <a:buNone/>
            </a:pPr>
            <a:r>
              <a:rPr lang="en-US" sz="600"/>
              <a:t>	d5:d6:a0:d4:95:ac:21:85:99:16:09:5d:a7:80:6a:</a:t>
            </a:r>
            <a:endParaRPr sz="600"/>
          </a:p>
          <a:p>
            <a:pPr marL="0" lvl="0" indent="0" algn="l" rtl="0">
              <a:spcBef>
                <a:spcPts val="0"/>
              </a:spcBef>
              <a:spcAft>
                <a:spcPts val="0"/>
              </a:spcAft>
              <a:buNone/>
            </a:pPr>
            <a:r>
              <a:rPr lang="en-US" sz="600"/>
              <a:t>	f2:68:53:72:30:0a:8d:4f:47:a5:5d:72:67:94:32:</a:t>
            </a:r>
            <a:endParaRPr sz="600"/>
          </a:p>
          <a:p>
            <a:pPr marL="0" lvl="0" indent="0" algn="l" rtl="0">
              <a:spcBef>
                <a:spcPts val="0"/>
              </a:spcBef>
              <a:spcAft>
                <a:spcPts val="0"/>
              </a:spcAft>
              <a:buNone/>
            </a:pPr>
            <a:r>
              <a:rPr lang="en-US" sz="600"/>
              <a:t>	38:e9:89:ac:4e:b3:63:12:3a:df:2e:d8:00:42:d0:</a:t>
            </a:r>
            <a:endParaRPr sz="600"/>
          </a:p>
          <a:p>
            <a:pPr marL="0" lvl="0" indent="0" algn="l" rtl="0">
              <a:spcBef>
                <a:spcPts val="0"/>
              </a:spcBef>
              <a:spcAft>
                <a:spcPts val="0"/>
              </a:spcAft>
              <a:buNone/>
            </a:pPr>
            <a:r>
              <a:rPr lang="en-US" sz="600"/>
              <a:t>	41:55:05:0f:a9:f2:27:21:86:2f:b2:64:41:11:b2:</a:t>
            </a:r>
            <a:endParaRPr sz="600"/>
          </a:p>
          <a:p>
            <a:pPr marL="0" lvl="0" indent="0" algn="l" rtl="0">
              <a:spcBef>
                <a:spcPts val="0"/>
              </a:spcBef>
              <a:spcAft>
                <a:spcPts val="0"/>
              </a:spcAft>
              <a:buNone/>
            </a:pPr>
            <a:r>
              <a:rPr lang="en-US" sz="600"/>
              <a:t>	d2:b4:24:43:e2:14:9e:45:ab:f0:80:3b:25:ad:4e:</a:t>
            </a:r>
            <a:endParaRPr sz="600"/>
          </a:p>
          <a:p>
            <a:pPr marL="0" lvl="0" indent="0" algn="l" rtl="0">
              <a:spcBef>
                <a:spcPts val="0"/>
              </a:spcBef>
              <a:spcAft>
                <a:spcPts val="0"/>
              </a:spcAft>
              <a:buNone/>
            </a:pPr>
            <a:r>
              <a:rPr lang="en-US" sz="600"/>
              <a:t>	7f:83:cb:85:59:75:14:80:45:a8:6a:24:75:ee:9a:</a:t>
            </a:r>
            <a:endParaRPr sz="600"/>
          </a:p>
          <a:p>
            <a:pPr marL="0" lvl="0" indent="0" algn="l" rtl="0">
              <a:spcBef>
                <a:spcPts val="0"/>
              </a:spcBef>
              <a:spcAft>
                <a:spcPts val="0"/>
              </a:spcAft>
              <a:buNone/>
            </a:pPr>
            <a:r>
              <a:rPr lang="en-US" sz="600"/>
              <a:t>	a1:39:32:f5:fb:59:d1:5b:45:44:21:86:8b:2f:84:</a:t>
            </a:r>
            <a:endParaRPr sz="600"/>
          </a:p>
          <a:p>
            <a:pPr marL="0" lvl="0" indent="0" algn="l" rtl="0">
              <a:spcBef>
                <a:spcPts val="0"/>
              </a:spcBef>
              <a:spcAft>
                <a:spcPts val="0"/>
              </a:spcAft>
              <a:buNone/>
            </a:pPr>
            <a:r>
              <a:rPr lang="en-US" sz="600"/>
              <a:t>	36:b3:80:be:8d:80:ac:55:4f:8e:93:44:9a:ca:ee:</a:t>
            </a:r>
            <a:endParaRPr sz="600"/>
          </a:p>
          <a:p>
            <a:pPr marL="0" lvl="0" indent="0" algn="l" rtl="0">
              <a:spcBef>
                <a:spcPts val="0"/>
              </a:spcBef>
              <a:spcAft>
                <a:spcPts val="0"/>
              </a:spcAft>
              <a:buNone/>
            </a:pPr>
            <a:r>
              <a:rPr lang="en-US" sz="600"/>
              <a:t>	99:a1:f5:bf:12:5f:40:ff:57:3f:bf:eb:d1:33:fe:</a:t>
            </a:r>
            <a:endParaRPr sz="600"/>
          </a:p>
          <a:p>
            <a:pPr marL="0" lvl="0" indent="0" algn="l" rtl="0">
              <a:spcBef>
                <a:spcPts val="0"/>
              </a:spcBef>
              <a:spcAft>
                <a:spcPts val="0"/>
              </a:spcAft>
              <a:buNone/>
            </a:pPr>
            <a:r>
              <a:rPr lang="en-US" sz="600"/>
              <a:t>	6c:29:8a:eb:f6:60:62:e6:6d:cd:c1:5b:cc:f9:b4:</a:t>
            </a:r>
            <a:endParaRPr sz="600"/>
          </a:p>
          <a:p>
            <a:pPr marL="0" lvl="0" indent="0" algn="l" rtl="0">
              <a:spcBef>
                <a:spcPts val="0"/>
              </a:spcBef>
              <a:spcAft>
                <a:spcPts val="0"/>
              </a:spcAft>
              <a:buNone/>
            </a:pPr>
            <a:r>
              <a:rPr lang="en-US" sz="600"/>
              <a:t>	a0:81:31:07:1b:17:49:53:41:13:f8:7d:ab:fc:c2:</a:t>
            </a:r>
            <a:endParaRPr sz="600"/>
          </a:p>
          <a:p>
            <a:pPr marL="0" lvl="0" indent="0" algn="l" rtl="0">
              <a:spcBef>
                <a:spcPts val="0"/>
              </a:spcBef>
              <a:spcAft>
                <a:spcPts val="0"/>
              </a:spcAft>
              <a:buNone/>
            </a:pPr>
            <a:r>
              <a:rPr lang="en-US" sz="600"/>
              <a:t>	15:c9:9a:28:8b:18:ea:e0:39:7a:06:7d:b3:77:77:</a:t>
            </a:r>
            <a:endParaRPr sz="600"/>
          </a:p>
          <a:p>
            <a:pPr marL="0" lvl="0" indent="0" algn="l" rtl="0">
              <a:spcBef>
                <a:spcPts val="0"/>
              </a:spcBef>
              <a:spcAft>
                <a:spcPts val="0"/>
              </a:spcAft>
              <a:buNone/>
            </a:pPr>
            <a:r>
              <a:rPr lang="en-US" sz="600"/>
              <a:t>	b7:e6:95:19:03:a0:27:a0:42:55:d1:b6:8d:7b:22:</a:t>
            </a:r>
            <a:endParaRPr sz="600"/>
          </a:p>
          <a:p>
            <a:pPr marL="0" lvl="0" indent="0" algn="l" rtl="0">
              <a:spcBef>
                <a:spcPts val="0"/>
              </a:spcBef>
              <a:spcAft>
                <a:spcPts val="0"/>
              </a:spcAft>
              <a:buNone/>
            </a:pPr>
            <a:r>
              <a:rPr lang="en-US" sz="600"/>
              <a:t>	82:2d:26:e0:19:45:95:ed:58:e7</a:t>
            </a:r>
            <a:endParaRPr sz="600"/>
          </a:p>
          <a:p>
            <a:pPr marL="0" lvl="0" indent="0" algn="l" rtl="0">
              <a:spcBef>
                <a:spcPts val="0"/>
              </a:spcBef>
              <a:spcAft>
                <a:spcPts val="0"/>
              </a:spcAft>
              <a:buNone/>
            </a:pPr>
            <a:r>
              <a:rPr lang="en-US" sz="600"/>
              <a:t>publicExponent: 65537 (0x10001)</a:t>
            </a:r>
            <a:endParaRPr sz="600"/>
          </a:p>
          <a:p>
            <a:pPr marL="0" lvl="0" indent="0" algn="l" rtl="0">
              <a:spcBef>
                <a:spcPts val="0"/>
              </a:spcBef>
              <a:spcAft>
                <a:spcPts val="0"/>
              </a:spcAft>
              <a:buNone/>
            </a:pPr>
            <a:r>
              <a:rPr lang="en-US" sz="600"/>
              <a:t>privateExponent:</a:t>
            </a:r>
            <a:endParaRPr sz="600"/>
          </a:p>
          <a:p>
            <a:pPr marL="0" lvl="0" indent="0" algn="l" rtl="0">
              <a:spcBef>
                <a:spcPts val="0"/>
              </a:spcBef>
              <a:spcAft>
                <a:spcPts val="0"/>
              </a:spcAft>
              <a:buNone/>
            </a:pPr>
            <a:r>
              <a:rPr lang="en-US" sz="600"/>
              <a:t>	5a:d8:70:a2:99:67:a6:00:60:85:00:b5:2a:6b:d0:</a:t>
            </a:r>
            <a:endParaRPr sz="600"/>
          </a:p>
          <a:p>
            <a:pPr marL="0" lvl="0" indent="0" algn="l" rtl="0">
              <a:spcBef>
                <a:spcPts val="0"/>
              </a:spcBef>
              <a:spcAft>
                <a:spcPts val="0"/>
              </a:spcAft>
              <a:buNone/>
            </a:pPr>
            <a:r>
              <a:rPr lang="en-US" sz="600"/>
              <a:t>	52:3a:a3:da:24:21:b7:77:29:25:24:42:4d:ca:76:</a:t>
            </a:r>
            <a:endParaRPr sz="600"/>
          </a:p>
          <a:p>
            <a:pPr marL="0" lvl="0" indent="0" algn="l" rtl="0">
              <a:spcBef>
                <a:spcPts val="0"/>
              </a:spcBef>
              <a:spcAft>
                <a:spcPts val="0"/>
              </a:spcAft>
              <a:buNone/>
            </a:pPr>
            <a:r>
              <a:rPr lang="en-US" sz="600"/>
              <a:t>	2e:72:0c:6c:3d:fa:8e:7b:a0:ba:db:99:7c:4b:06:</a:t>
            </a:r>
            <a:endParaRPr sz="600"/>
          </a:p>
          <a:p>
            <a:pPr marL="0" lvl="0" indent="0" algn="l" rtl="0">
              <a:spcBef>
                <a:spcPts val="0"/>
              </a:spcBef>
              <a:spcAft>
                <a:spcPts val="0"/>
              </a:spcAft>
              <a:buNone/>
            </a:pPr>
            <a:r>
              <a:rPr lang="en-US" sz="600"/>
              <a:t>	a6:ec:e0:4a:49:40:ab:a8:e7:32:69:b5:28:d5:7d:</a:t>
            </a:r>
            <a:endParaRPr sz="600"/>
          </a:p>
          <a:p>
            <a:pPr marL="0" lvl="0" indent="0" algn="l" rtl="0">
              <a:spcBef>
                <a:spcPts val="0"/>
              </a:spcBef>
              <a:spcAft>
                <a:spcPts val="0"/>
              </a:spcAft>
              <a:buNone/>
            </a:pPr>
            <a:r>
              <a:rPr lang="en-US" sz="600"/>
              <a:t>	31:94:ec:2e:c5:8d:dd:b3:9f:ba:a5:18:dc:1a:a1:</a:t>
            </a:r>
            <a:endParaRPr sz="600"/>
          </a:p>
          <a:p>
            <a:pPr marL="0" lvl="0" indent="0" algn="l" rtl="0">
              <a:spcBef>
                <a:spcPts val="0"/>
              </a:spcBef>
              <a:spcAft>
                <a:spcPts val="0"/>
              </a:spcAft>
              <a:buNone/>
            </a:pPr>
            <a:r>
              <a:rPr lang="en-US" sz="600"/>
              <a:t>	62:2a:93:82:07:63:d0:cb:6b:93:19:50:f8:3d:4c:</a:t>
            </a:r>
            <a:endParaRPr sz="600"/>
          </a:p>
          <a:p>
            <a:pPr marL="0" lvl="0" indent="0" algn="l" rtl="0">
              <a:spcBef>
                <a:spcPts val="0"/>
              </a:spcBef>
              <a:spcAft>
                <a:spcPts val="0"/>
              </a:spcAft>
              <a:buNone/>
            </a:pPr>
            <a:r>
              <a:rPr lang="en-US" sz="600"/>
              <a:t>	25:12:00:aa:1f:9c:6f:da:e2:0e:d2:c9:7b:a2:ce:</a:t>
            </a:r>
            <a:endParaRPr sz="600"/>
          </a:p>
          <a:p>
            <a:pPr marL="0" lvl="0" indent="0" algn="l" rtl="0">
              <a:spcBef>
                <a:spcPts val="0"/>
              </a:spcBef>
              <a:spcAft>
                <a:spcPts val="0"/>
              </a:spcAft>
              <a:buNone/>
            </a:pPr>
            <a:r>
              <a:rPr lang="en-US" sz="600"/>
              <a:t>	1c:36:c6:1a:ae:fa:73:3a:c5:02:aa:53:77:03:ef:</a:t>
            </a:r>
            <a:endParaRPr sz="600"/>
          </a:p>
          <a:p>
            <a:pPr marL="0" lvl="0" indent="0" algn="l" rtl="0">
              <a:spcBef>
                <a:spcPts val="0"/>
              </a:spcBef>
              <a:spcAft>
                <a:spcPts val="0"/>
              </a:spcAft>
              <a:buNone/>
            </a:pPr>
            <a:r>
              <a:rPr lang="en-US" sz="600"/>
              <a:t>	9b:3d:38:63:98:02:ff:18:07:b4:49:4c:09:3d:b6:</a:t>
            </a:r>
            <a:endParaRPr sz="600"/>
          </a:p>
          <a:p>
            <a:pPr marL="0" lvl="0" indent="0" algn="l" rtl="0">
              <a:spcBef>
                <a:spcPts val="0"/>
              </a:spcBef>
              <a:spcAft>
                <a:spcPts val="0"/>
              </a:spcAft>
              <a:buNone/>
            </a:pPr>
            <a:r>
              <a:rPr lang="en-US" sz="600"/>
              <a:t>	6b:5c:79:b7:8b:39:a3:95:96:29:21:b2:b9:66:2b:</a:t>
            </a:r>
            <a:endParaRPr sz="600"/>
          </a:p>
          <a:p>
            <a:pPr marL="0" lvl="0" indent="0" algn="l" rtl="0">
              <a:spcBef>
                <a:spcPts val="0"/>
              </a:spcBef>
              <a:spcAft>
                <a:spcPts val="0"/>
              </a:spcAft>
              <a:buNone/>
            </a:pPr>
            <a:r>
              <a:rPr lang="en-US" sz="600"/>
              <a:t>	14:c2:4d:07:67:2e:77:38:ab:db:06:b0:d9:39:c9:</a:t>
            </a:r>
            <a:endParaRPr sz="600"/>
          </a:p>
          <a:p>
            <a:pPr marL="0" lvl="0" indent="0" algn="l" rtl="0">
              <a:spcBef>
                <a:spcPts val="0"/>
              </a:spcBef>
              <a:spcAft>
                <a:spcPts val="0"/>
              </a:spcAft>
              <a:buNone/>
            </a:pPr>
            <a:r>
              <a:rPr lang="en-US" sz="600"/>
              <a:t>	85:a9:27:9f:af:00:6f:37:48:aa:13:da:b0:ca:4a:</a:t>
            </a:r>
            <a:endParaRPr sz="600"/>
          </a:p>
          <a:p>
            <a:pPr marL="0" lvl="0" indent="0" algn="l" rtl="0">
              <a:spcBef>
                <a:spcPts val="0"/>
              </a:spcBef>
              <a:spcAft>
                <a:spcPts val="0"/>
              </a:spcAft>
              <a:buNone/>
            </a:pPr>
            <a:r>
              <a:rPr lang="en-US" sz="600"/>
              <a:t>	f1:87:a5:cf:66:41:09:8c:f9:62:a1:c7:b5:f1:9b:</a:t>
            </a:r>
            <a:endParaRPr sz="600"/>
          </a:p>
          <a:p>
            <a:pPr marL="0" lvl="0" indent="0" algn="l" rtl="0">
              <a:spcBef>
                <a:spcPts val="0"/>
              </a:spcBef>
              <a:spcAft>
                <a:spcPts val="0"/>
              </a:spcAft>
              <a:buNone/>
            </a:pPr>
            <a:r>
              <a:rPr lang="en-US" sz="600"/>
              <a:t>	f7:6d:b3:5c:83:5e:0c:21:8c:96:cd:86:3e:30:04:</a:t>
            </a:r>
            <a:endParaRPr sz="600"/>
          </a:p>
          <a:p>
            <a:pPr marL="0" lvl="0" indent="0" algn="l" rtl="0">
              <a:spcBef>
                <a:spcPts val="0"/>
              </a:spcBef>
              <a:spcAft>
                <a:spcPts val="0"/>
              </a:spcAft>
              <a:buNone/>
            </a:pPr>
            <a:r>
              <a:rPr lang="en-US" sz="600"/>
              <a:t>	49:50:f4:84:1a:10:8c:b2:df:7f:2f:7d:de:29:2d:</a:t>
            </a:r>
            <a:endParaRPr sz="600"/>
          </a:p>
          <a:p>
            <a:pPr marL="0" lvl="0" indent="0" algn="l" rtl="0">
              <a:spcBef>
                <a:spcPts val="0"/>
              </a:spcBef>
              <a:spcAft>
                <a:spcPts val="0"/>
              </a:spcAft>
              <a:buNone/>
            </a:pPr>
            <a:r>
              <a:rPr lang="en-US" sz="600"/>
              <a:t>	a5:5c:d2:12:74:a7:b2:e5:d9:c9:ed:68:f9:40:67:</a:t>
            </a:r>
            <a:endParaRPr sz="600"/>
          </a:p>
          <a:p>
            <a:pPr marL="0" lvl="0" indent="0" algn="l" rtl="0">
              <a:spcBef>
                <a:spcPts val="0"/>
              </a:spcBef>
              <a:spcAft>
                <a:spcPts val="0"/>
              </a:spcAft>
              <a:buNone/>
            </a:pPr>
            <a:r>
              <a:rPr lang="en-US" sz="600"/>
              <a:t>	21:1c:7f:95:98:f4:f5:34:64:99:91:50:bc:8b:38:</a:t>
            </a:r>
            <a:endParaRPr sz="600"/>
          </a:p>
          <a:p>
            <a:pPr marL="0" lvl="0" indent="0" algn="l" rtl="0">
              <a:spcBef>
                <a:spcPts val="0"/>
              </a:spcBef>
              <a:spcAft>
                <a:spcPts val="0"/>
              </a:spcAft>
              <a:buNone/>
            </a:pPr>
            <a:r>
              <a:rPr lang="en-US" sz="600"/>
              <a:t>	dc:08:33:5e:c2:9f:05:d4:bb:5b:66:6c:6a:9c:ca:</a:t>
            </a:r>
            <a:endParaRPr sz="600"/>
          </a:p>
          <a:p>
            <a:pPr marL="0" lvl="0" indent="0" algn="l" rtl="0">
              <a:spcBef>
                <a:spcPts val="0"/>
              </a:spcBef>
              <a:spcAft>
                <a:spcPts val="0"/>
              </a:spcAft>
              <a:buNone/>
            </a:pPr>
            <a:r>
              <a:rPr lang="en-US" sz="600"/>
              <a:t>	16:cc:4a:55:0c:4c:f8:8b:c3:ab:b2:18:f4:34:76:</a:t>
            </a:r>
            <a:endParaRPr sz="600"/>
          </a:p>
          <a:p>
            <a:pPr marL="0" lvl="0" indent="0" algn="l" rtl="0">
              <a:spcBef>
                <a:spcPts val="0"/>
              </a:spcBef>
              <a:spcAft>
                <a:spcPts val="0"/>
              </a:spcAft>
              <a:buNone/>
            </a:pPr>
            <a:r>
              <a:rPr lang="en-US" sz="600"/>
              <a:t>	03:11:94:51:f7:1e:c2:c4:e9:5e:22:12:24:d7:7c:</a:t>
            </a:r>
            <a:endParaRPr sz="600"/>
          </a:p>
          <a:p>
            <a:pPr marL="0" lvl="0" indent="0" algn="l" rtl="0">
              <a:spcBef>
                <a:spcPts val="0"/>
              </a:spcBef>
              <a:spcAft>
                <a:spcPts val="0"/>
              </a:spcAft>
              <a:buNone/>
            </a:pPr>
            <a:r>
              <a:rPr lang="en-US" sz="600"/>
              <a:t>	32:30:9c:25:76:60:c5:d8:7e:28:18:06:bb:02:55:</a:t>
            </a:r>
            <a:endParaRPr sz="600"/>
          </a:p>
          <a:p>
            <a:pPr marL="0" lvl="0" indent="0" algn="l" rtl="0">
              <a:spcBef>
                <a:spcPts val="0"/>
              </a:spcBef>
              <a:spcAft>
                <a:spcPts val="0"/>
              </a:spcAft>
              <a:buNone/>
            </a:pPr>
            <a:r>
              <a:rPr lang="en-US" sz="600"/>
              <a:t>	1a:73:ec:33:7e:d5:e6:9b:00:06:71:0a:28:7f:ce:</a:t>
            </a:r>
            <a:endParaRPr sz="600"/>
          </a:p>
          <a:p>
            <a:pPr marL="0" lvl="0" indent="0" algn="l" rtl="0">
              <a:spcBef>
                <a:spcPts val="0"/>
              </a:spcBef>
              <a:spcAft>
                <a:spcPts val="0"/>
              </a:spcAft>
              <a:buNone/>
            </a:pPr>
            <a:r>
              <a:rPr lang="en-US" sz="600"/>
              <a:t>	f6:d9:e8:24:50:66:ae:28:3a:f5:f1:c1:b2:a9:e5:</a:t>
            </a:r>
            <a:endParaRPr sz="600"/>
          </a:p>
          <a:p>
            <a:pPr marL="0" lvl="0" indent="0" algn="l" rtl="0">
              <a:spcBef>
                <a:spcPts val="0"/>
              </a:spcBef>
              <a:spcAft>
                <a:spcPts val="0"/>
              </a:spcAft>
              <a:buNone/>
            </a:pPr>
            <a:r>
              <a:rPr lang="en-US" sz="600"/>
              <a:t>	f8:aa:b4:54:aa:a6:58:2c:72:a2:eb:ab:61:7d:fc:</a:t>
            </a:r>
            <a:endParaRPr sz="600"/>
          </a:p>
          <a:p>
            <a:pPr marL="0" lvl="0" indent="0" algn="l" rtl="0">
              <a:spcBef>
                <a:spcPts val="0"/>
              </a:spcBef>
              <a:spcAft>
                <a:spcPts val="0"/>
              </a:spcAft>
              <a:buNone/>
            </a:pPr>
            <a:r>
              <a:rPr lang="en-US" sz="600"/>
              <a:t>	8d:d7:6b:0b:d8:ee:a8:c3:10:6a:4e:c7:9a:43:ab:</a:t>
            </a:r>
            <a:endParaRPr sz="600"/>
          </a:p>
          <a:p>
            <a:pPr marL="0" lvl="0" indent="0" algn="l" rtl="0">
              <a:spcBef>
                <a:spcPts val="0"/>
              </a:spcBef>
              <a:spcAft>
                <a:spcPts val="0"/>
              </a:spcAft>
              <a:buNone/>
            </a:pPr>
            <a:r>
              <a:rPr lang="en-US" sz="600"/>
              <a:t>	cd:2f:8a:fa:e4:eb:b9:ce:41</a:t>
            </a:r>
            <a:endParaRPr sz="600"/>
          </a:p>
          <a:p>
            <a:pPr marL="0" lvl="0" indent="0" algn="l" rtl="0">
              <a:spcBef>
                <a:spcPts val="0"/>
              </a:spcBef>
              <a:spcAft>
                <a:spcPts val="0"/>
              </a:spcAft>
              <a:buNone/>
            </a:pPr>
            <a:r>
              <a:rPr lang="en-US" sz="600"/>
              <a:t>prime1:</a:t>
            </a:r>
            <a:endParaRPr sz="600"/>
          </a:p>
          <a:p>
            <a:pPr marL="0" lvl="0" indent="0" algn="l" rtl="0">
              <a:spcBef>
                <a:spcPts val="0"/>
              </a:spcBef>
              <a:spcAft>
                <a:spcPts val="0"/>
              </a:spcAft>
              <a:buNone/>
            </a:pPr>
            <a:r>
              <a:rPr lang="en-US" sz="600"/>
              <a:t>	00:ec:1e:33:f9:06:ac:7b:fa:85:5d:2a:63:22:aa:</a:t>
            </a:r>
            <a:endParaRPr sz="600"/>
          </a:p>
          <a:p>
            <a:pPr marL="0" lvl="0" indent="0" algn="l" rtl="0">
              <a:spcBef>
                <a:spcPts val="0"/>
              </a:spcBef>
              <a:spcAft>
                <a:spcPts val="0"/>
              </a:spcAft>
              <a:buNone/>
            </a:pPr>
            <a:r>
              <a:rPr lang="en-US" sz="600"/>
              <a:t>	33:65:6c:53:0e:32:a1:a7:4a:ce:8b:0f:d7:9d:14:</a:t>
            </a:r>
            <a:endParaRPr sz="600"/>
          </a:p>
          <a:p>
            <a:pPr marL="0" lvl="0" indent="0" algn="l" rtl="0">
              <a:spcBef>
                <a:spcPts val="0"/>
              </a:spcBef>
              <a:spcAft>
                <a:spcPts val="0"/>
              </a:spcAft>
              <a:buNone/>
            </a:pPr>
            <a:r>
              <a:rPr lang="en-US" sz="600"/>
              <a:t>	ce:4f:db:78:a5:20:3e:a5:e2:5c:39:ab:43:1c:74:</a:t>
            </a:r>
            <a:endParaRPr sz="600"/>
          </a:p>
          <a:p>
            <a:pPr marL="0" lvl="0" indent="0" algn="l" rtl="0">
              <a:spcBef>
                <a:spcPts val="0"/>
              </a:spcBef>
              <a:spcAft>
                <a:spcPts val="0"/>
              </a:spcAft>
              <a:buNone/>
            </a:pPr>
            <a:r>
              <a:rPr lang="en-US" sz="600"/>
              <a:t>	5e:23:b4:b5:88:95:a7:2d:25:73:65:d6:8b:bb:8c:</a:t>
            </a:r>
            <a:endParaRPr sz="600"/>
          </a:p>
          <a:p>
            <a:pPr marL="0" lvl="0" indent="0" algn="l" rtl="0">
              <a:spcBef>
                <a:spcPts val="0"/>
              </a:spcBef>
              <a:spcAft>
                <a:spcPts val="0"/>
              </a:spcAft>
              <a:buNone/>
            </a:pPr>
            <a:r>
              <a:rPr lang="en-US" sz="600"/>
              <a:t>	af:5e:c7:a4:22:38:2f:17:56:fc:df:91:93:fd:c5:</a:t>
            </a:r>
            <a:endParaRPr sz="600"/>
          </a:p>
          <a:p>
            <a:pPr marL="0" lvl="0" indent="0" algn="l" rtl="0">
              <a:spcBef>
                <a:spcPts val="0"/>
              </a:spcBef>
              <a:spcAft>
                <a:spcPts val="0"/>
              </a:spcAft>
              <a:buNone/>
            </a:pPr>
            <a:r>
              <a:rPr lang="en-US" sz="600"/>
              <a:t>	74:76:38:97:5b:5a:b1:76:8b:d0:a0:6f:b4:38:bd:</a:t>
            </a:r>
            <a:endParaRPr sz="600"/>
          </a:p>
          <a:p>
            <a:pPr marL="0" lvl="0" indent="0" algn="l" rtl="0">
              <a:spcBef>
                <a:spcPts val="0"/>
              </a:spcBef>
              <a:spcAft>
                <a:spcPts val="0"/>
              </a:spcAft>
              <a:buNone/>
            </a:pPr>
            <a:r>
              <a:rPr lang="en-US" sz="600"/>
              <a:t>	65:a3:95:e9:e7:51:36:62:62:1a:7b:57:cf:74:4a:</a:t>
            </a:r>
            <a:endParaRPr sz="600"/>
          </a:p>
          <a:p>
            <a:pPr marL="0" lvl="0" indent="0" algn="l" rtl="0">
              <a:spcBef>
                <a:spcPts val="0"/>
              </a:spcBef>
              <a:spcAft>
                <a:spcPts val="0"/>
              </a:spcAft>
              <a:buNone/>
            </a:pPr>
            <a:r>
              <a:rPr lang="en-US" sz="600"/>
              <a:t>	83:30:9f:52:0a:de:95:a0:b1:cf:28:36:98:a1:76:</a:t>
            </a:r>
            <a:endParaRPr sz="600"/>
          </a:p>
          <a:p>
            <a:pPr marL="0" lvl="0" indent="0" algn="l" rtl="0">
              <a:spcBef>
                <a:spcPts val="0"/>
              </a:spcBef>
              <a:spcAft>
                <a:spcPts val="0"/>
              </a:spcAft>
              <a:buNone/>
            </a:pPr>
            <a:r>
              <a:rPr lang="en-US" sz="600"/>
              <a:t>	e7:2f:fa:07:89:d3:6a:f9:e0:7c:af:56:ac:73:84:</a:t>
            </a:r>
            <a:endParaRPr sz="600"/>
          </a:p>
          <a:p>
            <a:pPr marL="0" lvl="0" indent="0" algn="l" rtl="0">
              <a:spcBef>
                <a:spcPts val="0"/>
              </a:spcBef>
              <a:spcAft>
                <a:spcPts val="0"/>
              </a:spcAft>
              <a:buNone/>
            </a:pPr>
            <a:r>
              <a:rPr lang="en-US" sz="600"/>
              <a:t>	83:6e:e3:fa:c6:bf:cf:a3:ed:b4:39:c2:28:ef:35:</a:t>
            </a:r>
            <a:endParaRPr sz="600"/>
          </a:p>
          <a:p>
            <a:pPr marL="0" lvl="0" indent="0" algn="l" rtl="0">
              <a:spcBef>
                <a:spcPts val="0"/>
              </a:spcBef>
              <a:spcAft>
                <a:spcPts val="0"/>
              </a:spcAft>
              <a:buNone/>
            </a:pPr>
            <a:r>
              <a:rPr lang="en-US" sz="600"/>
              <a:t>	4f:b6:62:84:d3:59:0f:ef:5d:d9:cc:9a:ed:a6:40:</a:t>
            </a:r>
            <a:endParaRPr sz="600"/>
          </a:p>
          <a:p>
            <a:pPr marL="0" lvl="0" indent="0" algn="l" rtl="0">
              <a:spcBef>
                <a:spcPts val="0"/>
              </a:spcBef>
              <a:spcAft>
                <a:spcPts val="0"/>
              </a:spcAft>
              <a:buNone/>
            </a:pPr>
            <a:r>
              <a:rPr lang="en-US" sz="600"/>
              <a:t>	10:e8:c9:5d:14:57:20:fe:d3:c8:35:30:76:68:50:</a:t>
            </a:r>
            <a:endParaRPr sz="600"/>
          </a:p>
          <a:p>
            <a:pPr marL="0" lvl="0" indent="0" algn="l" rtl="0">
              <a:spcBef>
                <a:spcPts val="0"/>
              </a:spcBef>
              <a:spcAft>
                <a:spcPts val="0"/>
              </a:spcAft>
              <a:buNone/>
            </a:pPr>
            <a:r>
              <a:rPr lang="en-US" sz="600"/>
              <a:t>	92:e2:86:5e:f3:5e:07:39:10:fe:88:c1:0f</a:t>
            </a:r>
            <a:endParaRPr sz="600"/>
          </a:p>
          <a:p>
            <a:pPr marL="0" lvl="0" indent="0" algn="l" rtl="0">
              <a:spcBef>
                <a:spcPts val="0"/>
              </a:spcBef>
              <a:spcAft>
                <a:spcPts val="0"/>
              </a:spcAft>
              <a:buNone/>
            </a:pPr>
            <a:r>
              <a:rPr lang="en-US" sz="600"/>
              <a:t>prime2:</a:t>
            </a:r>
            <a:endParaRPr sz="600"/>
          </a:p>
          <a:p>
            <a:pPr marL="0" lvl="0" indent="0" algn="l" rtl="0">
              <a:spcBef>
                <a:spcPts val="0"/>
              </a:spcBef>
              <a:spcAft>
                <a:spcPts val="0"/>
              </a:spcAft>
              <a:buNone/>
            </a:pPr>
            <a:r>
              <a:rPr lang="en-US" sz="600"/>
              <a:t>	00:c9:a5:2c:e9:bc:94:7c:f5:1b:d0:77:54:c7:a3:</a:t>
            </a:r>
            <a:endParaRPr sz="600"/>
          </a:p>
          <a:p>
            <a:pPr marL="0" lvl="0" indent="0" algn="l" rtl="0">
              <a:spcBef>
                <a:spcPts val="0"/>
              </a:spcBef>
              <a:spcAft>
                <a:spcPts val="0"/>
              </a:spcAft>
              <a:buNone/>
            </a:pPr>
            <a:r>
              <a:rPr lang="en-US" sz="600"/>
              <a:t>	eb:cb:d0:e9:f8:fb:a3:21:de:b4:e8:e5:63:de:cc:</a:t>
            </a:r>
            <a:endParaRPr sz="600"/>
          </a:p>
          <a:p>
            <a:pPr marL="0" lvl="0" indent="0" algn="l" rtl="0">
              <a:spcBef>
                <a:spcPts val="0"/>
              </a:spcBef>
              <a:spcAft>
                <a:spcPts val="0"/>
              </a:spcAft>
              <a:buNone/>
            </a:pPr>
            <a:r>
              <a:rPr lang="en-US" sz="600"/>
              <a:t>	35:12:16:90:97:7f:cd:88:f3:35:c7:fb:94:13:9f:</a:t>
            </a:r>
            <a:endParaRPr sz="600"/>
          </a:p>
          <a:p>
            <a:pPr marL="0" lvl="0" indent="0" algn="l" rtl="0">
              <a:spcBef>
                <a:spcPts val="0"/>
              </a:spcBef>
              <a:spcAft>
                <a:spcPts val="0"/>
              </a:spcAft>
              <a:buNone/>
            </a:pPr>
            <a:r>
              <a:rPr lang="en-US" sz="600"/>
              <a:t>	d4:4a:33:fa:8c:09:2f:42:51:20:55:40:2f:e8:8e:</a:t>
            </a:r>
            <a:endParaRPr sz="600"/>
          </a:p>
          <a:p>
            <a:pPr marL="0" lvl="0" indent="0" algn="l" rtl="0">
              <a:spcBef>
                <a:spcPts val="0"/>
              </a:spcBef>
              <a:spcAft>
                <a:spcPts val="0"/>
              </a:spcAft>
              <a:buNone/>
            </a:pPr>
            <a:r>
              <a:rPr lang="en-US" sz="600"/>
              <a:t>	85:09:d1:1f:33:a1:dd:41:86:9d:65:e1:24:31:3e:</a:t>
            </a:r>
            <a:endParaRPr sz="600"/>
          </a:p>
          <a:p>
            <a:pPr marL="0" lvl="0" indent="0" algn="l" rtl="0">
              <a:spcBef>
                <a:spcPts val="0"/>
              </a:spcBef>
              <a:spcAft>
                <a:spcPts val="0"/>
              </a:spcAft>
              <a:buNone/>
            </a:pPr>
            <a:r>
              <a:rPr lang="en-US" sz="600"/>
              <a:t>	38:31:85:17:7f:2c:5a:e6:50:a8:5f:47:57:7c:9e:</a:t>
            </a:r>
            <a:endParaRPr sz="600"/>
          </a:p>
          <a:p>
            <a:pPr marL="0" lvl="0" indent="0" algn="l" rtl="0">
              <a:spcBef>
                <a:spcPts val="0"/>
              </a:spcBef>
              <a:spcAft>
                <a:spcPts val="0"/>
              </a:spcAft>
              <a:buNone/>
            </a:pPr>
            <a:r>
              <a:rPr lang="en-US" sz="600"/>
              <a:t>	c1:e2:b3:f7:d7:5a:4e:04:94:0e:4d:39:21:03:0e:</a:t>
            </a:r>
            <a:endParaRPr sz="600"/>
          </a:p>
          <a:p>
            <a:pPr marL="0" lvl="0" indent="0" algn="l" rtl="0">
              <a:spcBef>
                <a:spcPts val="0"/>
              </a:spcBef>
              <a:spcAft>
                <a:spcPts val="0"/>
              </a:spcAft>
              <a:buNone/>
            </a:pPr>
            <a:r>
              <a:rPr lang="en-US" sz="600"/>
              <a:t>	4e:70:5c:42:2b:bb:77:30:b8:c0:25:2b:0c:84:29:</a:t>
            </a:r>
            <a:endParaRPr sz="600"/>
          </a:p>
          <a:p>
            <a:pPr marL="0" lvl="0" indent="0" algn="l" rtl="0">
              <a:spcBef>
                <a:spcPts val="0"/>
              </a:spcBef>
              <a:spcAft>
                <a:spcPts val="0"/>
              </a:spcAft>
              <a:buNone/>
            </a:pPr>
            <a:r>
              <a:rPr lang="en-US" sz="600"/>
              <a:t>	3d:6a:87:bc:23:04:f5:23:b1:4f:40:95:65:cf:93:</a:t>
            </a:r>
            <a:endParaRPr sz="600"/>
          </a:p>
          <a:p>
            <a:pPr marL="0" lvl="0" indent="0" algn="l" rtl="0">
              <a:spcBef>
                <a:spcPts val="0"/>
              </a:spcBef>
              <a:spcAft>
                <a:spcPts val="0"/>
              </a:spcAft>
              <a:buNone/>
            </a:pPr>
            <a:r>
              <a:rPr lang="en-US" sz="600"/>
              <a:t>	67:68:1f:d2:6d:1e:ca:a8:11:57:f3:37:00:08:f5:</a:t>
            </a:r>
            <a:endParaRPr sz="600"/>
          </a:p>
          <a:p>
            <a:pPr marL="0" lvl="0" indent="0" algn="l" rtl="0">
              <a:spcBef>
                <a:spcPts val="0"/>
              </a:spcBef>
              <a:spcAft>
                <a:spcPts val="0"/>
              </a:spcAft>
              <a:buNone/>
            </a:pPr>
            <a:r>
              <a:rPr lang="en-US" sz="600"/>
              <a:t>	00:a8:6b:75:f1:8b:f0:a9:0b:bf:94:a2:f8:e2:61:</a:t>
            </a:r>
            <a:endParaRPr sz="600"/>
          </a:p>
          <a:p>
            <a:pPr marL="0" lvl="0" indent="0" algn="l" rtl="0">
              <a:spcBef>
                <a:spcPts val="0"/>
              </a:spcBef>
              <a:spcAft>
                <a:spcPts val="0"/>
              </a:spcAft>
              <a:buNone/>
            </a:pPr>
            <a:r>
              <a:rPr lang="en-US" sz="600"/>
              <a:t>	aa:c4:db:99:f7:8a:51:2c:d8:f4:b9:85:c9:ae:4e:</a:t>
            </a:r>
            <a:endParaRPr sz="600"/>
          </a:p>
          <a:p>
            <a:pPr marL="0" lvl="0" indent="0" algn="l" rtl="0">
              <a:spcBef>
                <a:spcPts val="0"/>
              </a:spcBef>
              <a:spcAft>
                <a:spcPts val="0"/>
              </a:spcAft>
              <a:buNone/>
            </a:pPr>
            <a:r>
              <a:rPr lang="en-US" sz="600"/>
              <a:t>	94:93:fa:3a:d3:75:ce:13:8c:06:8f:ba:a9</a:t>
            </a:r>
            <a:endParaRPr sz="600"/>
          </a:p>
          <a:p>
            <a:pPr marL="0" lvl="0" indent="0" algn="l" rtl="0">
              <a:spcBef>
                <a:spcPts val="0"/>
              </a:spcBef>
              <a:spcAft>
                <a:spcPts val="0"/>
              </a:spcAft>
              <a:buNone/>
            </a:pPr>
            <a:r>
              <a:rPr lang="en-US" sz="600"/>
              <a:t>exponent1:</a:t>
            </a:r>
            <a:endParaRPr sz="600"/>
          </a:p>
          <a:p>
            <a:pPr marL="0" lvl="0" indent="0" algn="l" rtl="0">
              <a:spcBef>
                <a:spcPts val="0"/>
              </a:spcBef>
              <a:spcAft>
                <a:spcPts val="0"/>
              </a:spcAft>
              <a:buNone/>
            </a:pPr>
            <a:r>
              <a:rPr lang="en-US" sz="600"/>
              <a:t>	7e:4c:e9:a0:1b:61:c8:2f:89:86:fc:55:6b:05:7f:</a:t>
            </a:r>
            <a:endParaRPr sz="600"/>
          </a:p>
          <a:p>
            <a:pPr marL="0" lvl="0" indent="0" algn="l" rtl="0">
              <a:spcBef>
                <a:spcPts val="0"/>
              </a:spcBef>
              <a:spcAft>
                <a:spcPts val="0"/>
              </a:spcAft>
              <a:buNone/>
            </a:pPr>
            <a:r>
              <a:rPr lang="en-US" sz="600"/>
              <a:t>	d8:90:c9:1c:9f:18:b9:53:da:87:a8:41:bd:54:93:</a:t>
            </a:r>
            <a:endParaRPr sz="600"/>
          </a:p>
          <a:p>
            <a:pPr marL="0" lvl="0" indent="0" algn="l" rtl="0">
              <a:spcBef>
                <a:spcPts val="0"/>
              </a:spcBef>
              <a:spcAft>
                <a:spcPts val="0"/>
              </a:spcAft>
              <a:buNone/>
            </a:pPr>
            <a:r>
              <a:rPr lang="en-US" sz="600"/>
              <a:t>	c7:43:ae:95:25:5a:5d:81:67:b3:b1:58:84:af:fa:</a:t>
            </a:r>
            <a:endParaRPr sz="600"/>
          </a:p>
          <a:p>
            <a:pPr marL="0" lvl="0" indent="0" algn="l" rtl="0">
              <a:spcBef>
                <a:spcPts val="0"/>
              </a:spcBef>
              <a:spcAft>
                <a:spcPts val="0"/>
              </a:spcAft>
              <a:buNone/>
            </a:pPr>
            <a:r>
              <a:rPr lang="en-US" sz="600"/>
              <a:t>	6b:3f:0e:9b:b0:f1:6b:c4:cc:a5:7c:cd:e1:d4:af:</a:t>
            </a:r>
            <a:endParaRPr sz="600"/>
          </a:p>
          <a:p>
            <a:pPr marL="0" lvl="0" indent="0" algn="l" rtl="0">
              <a:spcBef>
                <a:spcPts val="0"/>
              </a:spcBef>
              <a:spcAft>
                <a:spcPts val="0"/>
              </a:spcAft>
              <a:buNone/>
            </a:pPr>
            <a:r>
              <a:rPr lang="en-US" sz="600"/>
              <a:t>	3a:13:b0:48:5d:a5:52:e6:c4:fd:11:f2:07:9c:c7:</a:t>
            </a:r>
            <a:endParaRPr sz="600"/>
          </a:p>
          <a:p>
            <a:pPr marL="0" lvl="0" indent="0" algn="l" rtl="0">
              <a:spcBef>
                <a:spcPts val="0"/>
              </a:spcBef>
              <a:spcAft>
                <a:spcPts val="0"/>
              </a:spcAft>
              <a:buNone/>
            </a:pPr>
            <a:r>
              <a:rPr lang="en-US" sz="600"/>
              <a:t>	5f:35:86:40:e7:92:65:c7:04:21:cd:9e:a9:7b:26:</a:t>
            </a:r>
            <a:endParaRPr sz="600"/>
          </a:p>
          <a:p>
            <a:pPr marL="0" lvl="0" indent="0" algn="l" rtl="0">
              <a:spcBef>
                <a:spcPts val="0"/>
              </a:spcBef>
              <a:spcAft>
                <a:spcPts val="0"/>
              </a:spcAft>
              <a:buNone/>
            </a:pPr>
            <a:r>
              <a:rPr lang="en-US" sz="600"/>
              <a:t>	13:0a:ed:c3:3e:3d:c9:02:91:07:c9:40:bf:03:dc:</a:t>
            </a:r>
            <a:endParaRPr sz="600"/>
          </a:p>
          <a:p>
            <a:pPr marL="0" lvl="0" indent="0" algn="l" rtl="0">
              <a:spcBef>
                <a:spcPts val="0"/>
              </a:spcBef>
              <a:spcAft>
                <a:spcPts val="0"/>
              </a:spcAft>
              <a:buNone/>
            </a:pPr>
            <a:r>
              <a:rPr lang="en-US" sz="600"/>
              <a:t>	88:f5:af:fd:00:73:29:31:f3:8d:9f:26:a5:b7:e4:</a:t>
            </a:r>
            <a:endParaRPr sz="600"/>
          </a:p>
          <a:p>
            <a:pPr marL="0" lvl="0" indent="0" algn="l" rtl="0">
              <a:spcBef>
                <a:spcPts val="0"/>
              </a:spcBef>
              <a:spcAft>
                <a:spcPts val="0"/>
              </a:spcAft>
              <a:buNone/>
            </a:pPr>
            <a:r>
              <a:rPr lang="en-US" sz="600"/>
              <a:t>	92:55:3c:13:0d:73:fb:95:89:1c:81:50:5d:ba:54:</a:t>
            </a:r>
            <a:endParaRPr sz="600"/>
          </a:p>
          <a:p>
            <a:pPr marL="0" lvl="0" indent="0" algn="l" rtl="0">
              <a:spcBef>
                <a:spcPts val="0"/>
              </a:spcBef>
              <a:spcAft>
                <a:spcPts val="0"/>
              </a:spcAft>
              <a:buNone/>
            </a:pPr>
            <a:r>
              <a:rPr lang="en-US" sz="600"/>
              <a:t>	53:cc:bf:27:f1:12:30:ad:c5:e9:df:61:e6:12:ae:</a:t>
            </a:r>
            <a:endParaRPr sz="600"/>
          </a:p>
          <a:p>
            <a:pPr marL="0" lvl="0" indent="0" algn="l" rtl="0">
              <a:spcBef>
                <a:spcPts val="0"/>
              </a:spcBef>
              <a:spcAft>
                <a:spcPts val="0"/>
              </a:spcAft>
              <a:buNone/>
            </a:pPr>
            <a:r>
              <a:rPr lang="en-US" sz="600"/>
              <a:t>	40:f1:11:fb:bb:78:3a:a2:09:0e:d9:10:a6:0d:3e:</a:t>
            </a:r>
            <a:endParaRPr sz="600"/>
          </a:p>
          <a:p>
            <a:pPr marL="0" lvl="0" indent="0" algn="l" rtl="0">
              <a:spcBef>
                <a:spcPts val="0"/>
              </a:spcBef>
              <a:spcAft>
                <a:spcPts val="0"/>
              </a:spcAft>
              <a:buNone/>
            </a:pPr>
            <a:r>
              <a:rPr lang="en-US" sz="600"/>
              <a:t>	fe:46:37:f3:d9:67:5c:e8:0b:ff:e7:9c:6e:d0:2a:</a:t>
            </a:r>
            <a:endParaRPr sz="600"/>
          </a:p>
          <a:p>
            <a:pPr marL="0" lvl="0" indent="0" algn="l" rtl="0">
              <a:spcBef>
                <a:spcPts val="0"/>
              </a:spcBef>
              <a:spcAft>
                <a:spcPts val="0"/>
              </a:spcAft>
              <a:buNone/>
            </a:pPr>
            <a:r>
              <a:rPr lang="en-US" sz="600"/>
              <a:t>	c1:e0:fe:89:4f:92:ad:83:d9:a3:6d:21</a:t>
            </a:r>
            <a:endParaRPr sz="600"/>
          </a:p>
          <a:p>
            <a:pPr marL="0" lvl="0" indent="0" algn="l" rtl="0">
              <a:spcBef>
                <a:spcPts val="0"/>
              </a:spcBef>
              <a:spcAft>
                <a:spcPts val="0"/>
              </a:spcAft>
              <a:buNone/>
            </a:pPr>
            <a:r>
              <a:rPr lang="en-US" sz="600"/>
              <a:t>exponent2:</a:t>
            </a:r>
            <a:endParaRPr sz="600"/>
          </a:p>
          <a:p>
            <a:pPr marL="0" lvl="0" indent="0" algn="l" rtl="0">
              <a:spcBef>
                <a:spcPts val="0"/>
              </a:spcBef>
              <a:spcAft>
                <a:spcPts val="0"/>
              </a:spcAft>
              <a:buNone/>
            </a:pPr>
            <a:r>
              <a:rPr lang="en-US" sz="600"/>
              <a:t>	00:98:1a:fc:d2:23:ea:6e:88:06:3f:2e:84:c9:43:</a:t>
            </a:r>
            <a:endParaRPr sz="600"/>
          </a:p>
          <a:p>
            <a:pPr marL="0" lvl="0" indent="0" algn="l" rtl="0">
              <a:spcBef>
                <a:spcPts val="0"/>
              </a:spcBef>
              <a:spcAft>
                <a:spcPts val="0"/>
              </a:spcAft>
              <a:buNone/>
            </a:pPr>
            <a:r>
              <a:rPr lang="en-US" sz="600"/>
              <a:t>	a1:6e:d1:5c:6c:f0:84:91:dc:08:e3:55:86:0c:5e:</a:t>
            </a:r>
            <a:endParaRPr sz="600"/>
          </a:p>
          <a:p>
            <a:pPr marL="0" lvl="0" indent="0" algn="l" rtl="0">
              <a:spcBef>
                <a:spcPts val="0"/>
              </a:spcBef>
              <a:spcAft>
                <a:spcPts val="0"/>
              </a:spcAft>
              <a:buNone/>
            </a:pPr>
            <a:r>
              <a:rPr lang="en-US" sz="600"/>
              <a:t>	45:fa:2b:03:4f:04:9c:ea:1d:6c:08:3a:81:ec:7b:</a:t>
            </a:r>
            <a:endParaRPr sz="600"/>
          </a:p>
          <a:p>
            <a:pPr marL="0" lvl="0" indent="0" algn="l" rtl="0">
              <a:spcBef>
                <a:spcPts val="0"/>
              </a:spcBef>
              <a:spcAft>
                <a:spcPts val="0"/>
              </a:spcAft>
              <a:buNone/>
            </a:pPr>
            <a:r>
              <a:rPr lang="en-US" sz="600"/>
              <a:t>	b8:0b:71:42:21:b8:1b:ea:0e:80:31:4e:85:d5:0b:</a:t>
            </a:r>
            <a:endParaRPr sz="600"/>
          </a:p>
          <a:p>
            <a:pPr marL="0" lvl="0" indent="0" algn="l" rtl="0">
              <a:spcBef>
                <a:spcPts val="0"/>
              </a:spcBef>
              <a:spcAft>
                <a:spcPts val="0"/>
              </a:spcAft>
              <a:buNone/>
            </a:pPr>
            <a:r>
              <a:rPr lang="en-US" sz="600"/>
              <a:t>	0c:d7:e6:e3:7e:73:2f:0f:6a:97:f8:6d:e8:7b:2c:</a:t>
            </a:r>
            <a:endParaRPr sz="600"/>
          </a:p>
          <a:p>
            <a:pPr marL="0" lvl="0" indent="0" algn="l" rtl="0">
              <a:spcBef>
                <a:spcPts val="0"/>
              </a:spcBef>
              <a:spcAft>
                <a:spcPts val="0"/>
              </a:spcAft>
              <a:buNone/>
            </a:pPr>
            <a:r>
              <a:rPr lang="en-US" sz="600"/>
              <a:t>	cf:fe:aa:c2:9a:af:be:b1:d5:4d:ec:f1:47:d1:3d:</a:t>
            </a:r>
            <a:endParaRPr sz="600"/>
          </a:p>
          <a:p>
            <a:pPr marL="0" lvl="0" indent="0" algn="l" rtl="0">
              <a:spcBef>
                <a:spcPts val="0"/>
              </a:spcBef>
              <a:spcAft>
                <a:spcPts val="0"/>
              </a:spcAft>
              <a:buNone/>
            </a:pPr>
            <a:r>
              <a:rPr lang="en-US" sz="600"/>
              <a:t>	80:4b:9e:2d:ea:48:b8:69:43:b5:b6:12:ce:10:1c:</a:t>
            </a:r>
            <a:endParaRPr sz="600"/>
          </a:p>
          <a:p>
            <a:pPr marL="0" lvl="0" indent="0" algn="l" rtl="0">
              <a:spcBef>
                <a:spcPts val="0"/>
              </a:spcBef>
              <a:spcAft>
                <a:spcPts val="0"/>
              </a:spcAft>
              <a:buNone/>
            </a:pPr>
            <a:r>
              <a:rPr lang="en-US" sz="600"/>
              <a:t>	0e:97:3b:40:be:f4:5e:68:66:34:aa:d4:da:50:27:</a:t>
            </a:r>
            <a:endParaRPr sz="600"/>
          </a:p>
          <a:p>
            <a:pPr marL="0" lvl="0" indent="0" algn="l" rtl="0">
              <a:spcBef>
                <a:spcPts val="0"/>
              </a:spcBef>
              <a:spcAft>
                <a:spcPts val="0"/>
              </a:spcAft>
              <a:buNone/>
            </a:pPr>
            <a:r>
              <a:rPr lang="en-US" sz="600"/>
              <a:t>	3b:a8:cc:52:e2:a7:ae:b3:09:e1:1a:7a:97:9e:09:</a:t>
            </a:r>
            <a:endParaRPr sz="600"/>
          </a:p>
          <a:p>
            <a:pPr marL="0" lvl="0" indent="0" algn="l" rtl="0">
              <a:spcBef>
                <a:spcPts val="0"/>
              </a:spcBef>
              <a:spcAft>
                <a:spcPts val="0"/>
              </a:spcAft>
              <a:buNone/>
            </a:pPr>
            <a:r>
              <a:rPr lang="en-US" sz="600"/>
              <a:t>	37:0b:98:55:86:f2:9f:34:40:40:f3:ba:1d:50:a4:</a:t>
            </a:r>
            <a:endParaRPr sz="600"/>
          </a:p>
          <a:p>
            <a:pPr marL="0" lvl="0" indent="0" algn="l" rtl="0">
              <a:spcBef>
                <a:spcPts val="0"/>
              </a:spcBef>
              <a:spcAft>
                <a:spcPts val="0"/>
              </a:spcAft>
              <a:buNone/>
            </a:pPr>
            <a:r>
              <a:rPr lang="en-US" sz="600"/>
              <a:t>	5f:a6:ab:c9:00:37:eb:85:d8:d2:df:30:40:45:a4:</a:t>
            </a:r>
            <a:endParaRPr sz="600"/>
          </a:p>
          <a:p>
            <a:pPr marL="0" lvl="0" indent="0" algn="l" rtl="0">
              <a:spcBef>
                <a:spcPts val="0"/>
              </a:spcBef>
              <a:spcAft>
                <a:spcPts val="0"/>
              </a:spcAft>
              <a:buNone/>
            </a:pPr>
            <a:r>
              <a:rPr lang="en-US" sz="600"/>
              <a:t>	1e:c8:f8:4e:20:28:3a:2b:76:4c:c4:55:63:59:14:</a:t>
            </a:r>
            <a:endParaRPr sz="600"/>
          </a:p>
          <a:p>
            <a:pPr marL="0" lvl="0" indent="0" algn="l" rtl="0">
              <a:spcBef>
                <a:spcPts val="0"/>
              </a:spcBef>
              <a:spcAft>
                <a:spcPts val="0"/>
              </a:spcAft>
              <a:buNone/>
            </a:pPr>
            <a:r>
              <a:rPr lang="en-US" sz="600"/>
              <a:t>	f5:86:da:4e:dd:8c:13:b3:33:01:10:12:61</a:t>
            </a:r>
            <a:endParaRPr sz="600"/>
          </a:p>
          <a:p>
            <a:pPr marL="0" lvl="0" indent="0" algn="l" rtl="0">
              <a:spcBef>
                <a:spcPts val="0"/>
              </a:spcBef>
              <a:spcAft>
                <a:spcPts val="0"/>
              </a:spcAft>
              <a:buNone/>
            </a:pPr>
            <a:r>
              <a:rPr lang="en-US" sz="600"/>
              <a:t>coefficient:</a:t>
            </a:r>
            <a:endParaRPr sz="600"/>
          </a:p>
          <a:p>
            <a:pPr marL="0" lvl="0" indent="0" algn="l" rtl="0">
              <a:spcBef>
                <a:spcPts val="0"/>
              </a:spcBef>
              <a:spcAft>
                <a:spcPts val="0"/>
              </a:spcAft>
              <a:buNone/>
            </a:pPr>
            <a:r>
              <a:rPr lang="en-US" sz="600"/>
              <a:t>	00:d2:e6:72:2b:02:80:f8:26:85:06:6a:7a:0d:50:</a:t>
            </a:r>
            <a:endParaRPr sz="600"/>
          </a:p>
          <a:p>
            <a:pPr marL="0" lvl="0" indent="0" algn="l" rtl="0">
              <a:spcBef>
                <a:spcPts val="0"/>
              </a:spcBef>
              <a:spcAft>
                <a:spcPts val="0"/>
              </a:spcAft>
              <a:buNone/>
            </a:pPr>
            <a:r>
              <a:rPr lang="en-US" sz="600"/>
              <a:t>	9c:98:e6:7e:5f:bf:ea:8f:50:1e:cb:ae:03:06:8d:</a:t>
            </a:r>
            <a:endParaRPr sz="600"/>
          </a:p>
          <a:p>
            <a:pPr marL="0" lvl="0" indent="0" algn="l" rtl="0">
              <a:spcBef>
                <a:spcPts val="0"/>
              </a:spcBef>
              <a:spcAft>
                <a:spcPts val="0"/>
              </a:spcAft>
              <a:buNone/>
            </a:pPr>
            <a:r>
              <a:rPr lang="en-US" sz="600"/>
              <a:t>	d0:f3:b0:51:08:f5:38:4b:ff:1f:3b:9b:a6:63:fd:</a:t>
            </a:r>
            <a:endParaRPr sz="600"/>
          </a:p>
          <a:p>
            <a:pPr marL="0" lvl="0" indent="0" algn="l" rtl="0">
              <a:spcBef>
                <a:spcPts val="0"/>
              </a:spcBef>
              <a:spcAft>
                <a:spcPts val="0"/>
              </a:spcAft>
              <a:buNone/>
            </a:pPr>
            <a:r>
              <a:rPr lang="en-US" sz="600"/>
              <a:t>	e7:57:b6:c7:a7:f6:c5:c2:78:9f:c3:c0:c4:24:9f:</a:t>
            </a:r>
            <a:endParaRPr sz="600"/>
          </a:p>
          <a:p>
            <a:pPr marL="0" lvl="0" indent="0" algn="l" rtl="0">
              <a:spcBef>
                <a:spcPts val="0"/>
              </a:spcBef>
              <a:spcAft>
                <a:spcPts val="0"/>
              </a:spcAft>
              <a:buNone/>
            </a:pPr>
            <a:r>
              <a:rPr lang="en-US" sz="600"/>
              <a:t>	f0:c7:05:4e:eb:66:15:4f:c9:34:43:95:f1:49:9d:</a:t>
            </a:r>
            <a:endParaRPr sz="600"/>
          </a:p>
          <a:p>
            <a:pPr marL="0" lvl="0" indent="0" algn="l" rtl="0">
              <a:spcBef>
                <a:spcPts val="0"/>
              </a:spcBef>
              <a:spcAft>
                <a:spcPts val="0"/>
              </a:spcAft>
              <a:buNone/>
            </a:pPr>
            <a:r>
              <a:rPr lang="en-US" sz="600"/>
              <a:t>	74:6c:f5:b5:49:40:71:56:63:b9:19:8b:9b:da:e5:</a:t>
            </a:r>
            <a:endParaRPr sz="600"/>
          </a:p>
          <a:p>
            <a:pPr marL="0" lvl="0" indent="0" algn="l" rtl="0">
              <a:spcBef>
                <a:spcPts val="0"/>
              </a:spcBef>
              <a:spcAft>
                <a:spcPts val="0"/>
              </a:spcAft>
              <a:buNone/>
            </a:pPr>
            <a:r>
              <a:rPr lang="en-US" sz="600"/>
              <a:t>	80:43:8b:38:48:f3:e6:c1:0a:d8:ce:67:81:18:71:</a:t>
            </a:r>
            <a:endParaRPr sz="600"/>
          </a:p>
          <a:p>
            <a:pPr marL="0" lvl="0" indent="0" algn="l" rtl="0">
              <a:spcBef>
                <a:spcPts val="0"/>
              </a:spcBef>
              <a:spcAft>
                <a:spcPts val="0"/>
              </a:spcAft>
              <a:buNone/>
            </a:pPr>
            <a:r>
              <a:rPr lang="en-US" sz="600"/>
              <a:t>	fc:6c:cf:c3:32:ed:a1:d6:55:42:44:0d:27:80:75:</a:t>
            </a:r>
            <a:endParaRPr sz="600"/>
          </a:p>
          <a:p>
            <a:pPr marL="0" lvl="0" indent="0" algn="l" rtl="0">
              <a:spcBef>
                <a:spcPts val="0"/>
              </a:spcBef>
              <a:spcAft>
                <a:spcPts val="0"/>
              </a:spcAft>
              <a:buNone/>
            </a:pPr>
            <a:r>
              <a:rPr lang="en-US" sz="600"/>
              <a:t>	00:bc:d4:de:d4:1a:be:f5:3d:5f:73:2e:3e:24:b6:</a:t>
            </a:r>
            <a:endParaRPr sz="600"/>
          </a:p>
          <a:p>
            <a:pPr marL="0" lvl="0" indent="0" algn="l" rtl="0">
              <a:spcBef>
                <a:spcPts val="0"/>
              </a:spcBef>
              <a:spcAft>
                <a:spcPts val="0"/>
              </a:spcAft>
              <a:buNone/>
            </a:pPr>
            <a:r>
              <a:rPr lang="en-US" sz="600"/>
              <a:t>	2f:61:3e:91:f4:77:ae:bb:16:e6:19:3b:56:b</a:t>
            </a:r>
            <a:endParaRPr sz="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Generate a keypair</a:t>
            </a:r>
            <a:endParaRPr dirty="0"/>
          </a:p>
        </p:txBody>
      </p:sp>
      <p:sp>
        <p:nvSpPr>
          <p:cNvPr id="268" name="Google Shape;268;p3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US" dirty="0"/>
              <a:t>Do this in ~/pk</a:t>
            </a:r>
            <a:endParaRPr dirty="0"/>
          </a:p>
          <a:p>
            <a:pPr marL="0" lvl="0" indent="0" algn="l" rtl="0">
              <a:spcBef>
                <a:spcPts val="1200"/>
              </a:spcBef>
              <a:spcAft>
                <a:spcPts val="0"/>
              </a:spcAft>
              <a:buNone/>
            </a:pPr>
            <a:r>
              <a:rPr lang="en-US" dirty="0"/>
              <a:t>Generate the private keypair (Replace UID with your </a:t>
            </a:r>
            <a:r>
              <a:rPr lang="en-US" dirty="0" err="1"/>
              <a:t>uniqueid</a:t>
            </a:r>
            <a:r>
              <a:rPr lang="en-US" dirty="0"/>
              <a:t>)</a:t>
            </a:r>
            <a:endParaRPr dirty="0"/>
          </a:p>
          <a:p>
            <a:pPr marL="0" lvl="0" indent="0" algn="l" rtl="0">
              <a:spcBef>
                <a:spcPts val="1200"/>
              </a:spcBef>
              <a:spcAft>
                <a:spcPts val="0"/>
              </a:spcAft>
              <a:buNone/>
            </a:pPr>
            <a:r>
              <a:rPr lang="en-US" dirty="0" err="1"/>
              <a:t>openssl</a:t>
            </a:r>
            <a:r>
              <a:rPr lang="en-US" dirty="0"/>
              <a:t> </a:t>
            </a:r>
            <a:r>
              <a:rPr lang="en-US" dirty="0" err="1"/>
              <a:t>genrsa</a:t>
            </a:r>
            <a:r>
              <a:rPr lang="en-US" dirty="0"/>
              <a:t> -aes128 -out </a:t>
            </a:r>
            <a:r>
              <a:rPr lang="en-US" dirty="0" err="1"/>
              <a:t>dolljm_private.pem</a:t>
            </a:r>
            <a:r>
              <a:rPr lang="en-US" dirty="0"/>
              <a:t> 1024</a:t>
            </a:r>
            <a:endParaRPr dirty="0"/>
          </a:p>
          <a:p>
            <a:pPr marL="0" lvl="0" indent="0" algn="l" rtl="0">
              <a:spcBef>
                <a:spcPts val="1200"/>
              </a:spcBef>
              <a:spcAft>
                <a:spcPts val="0"/>
              </a:spcAft>
              <a:buNone/>
            </a:pPr>
            <a:r>
              <a:rPr lang="en-US" dirty="0"/>
              <a:t>Extract the public key</a:t>
            </a:r>
            <a:endParaRPr dirty="0"/>
          </a:p>
          <a:p>
            <a:pPr marL="0" lvl="0" indent="0" algn="l" rtl="0">
              <a:spcBef>
                <a:spcPts val="1200"/>
              </a:spcBef>
              <a:spcAft>
                <a:spcPts val="0"/>
              </a:spcAft>
              <a:buNone/>
            </a:pPr>
            <a:r>
              <a:rPr lang="en-US" dirty="0" err="1"/>
              <a:t>openssl</a:t>
            </a:r>
            <a:r>
              <a:rPr lang="en-US" dirty="0"/>
              <a:t> </a:t>
            </a:r>
            <a:r>
              <a:rPr lang="en-US" dirty="0" err="1"/>
              <a:t>rsa</a:t>
            </a:r>
            <a:r>
              <a:rPr lang="en-US" dirty="0"/>
              <a:t> -in </a:t>
            </a:r>
            <a:r>
              <a:rPr lang="en-US" dirty="0" err="1"/>
              <a:t>dolljm_private.pem</a:t>
            </a:r>
            <a:r>
              <a:rPr lang="en-US" dirty="0"/>
              <a:t> -</a:t>
            </a:r>
            <a:r>
              <a:rPr lang="en-US" dirty="0" err="1"/>
              <a:t>pubout</a:t>
            </a:r>
            <a:r>
              <a:rPr lang="en-US" dirty="0"/>
              <a:t> &gt; </a:t>
            </a:r>
            <a:r>
              <a:rPr lang="en-US" dirty="0" err="1"/>
              <a:t>UID_public.pem</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US" dirty="0"/>
              <a:t>You should now have a password protected private key and a public key</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US" dirty="0"/>
              <a:t>https://</a:t>
            </a:r>
            <a:r>
              <a:rPr lang="en-US" dirty="0" err="1"/>
              <a:t>opensource.com</a:t>
            </a:r>
            <a:r>
              <a:rPr lang="en-US" dirty="0"/>
              <a:t>/article/21/4/encryption-decryption-</a:t>
            </a:r>
            <a:r>
              <a:rPr lang="en-US" dirty="0" err="1"/>
              <a:t>openssl</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Encrypt a message using a public key</a:t>
            </a:r>
            <a:endParaRPr/>
          </a:p>
        </p:txBody>
      </p:sp>
      <p:sp>
        <p:nvSpPr>
          <p:cNvPr id="275" name="Google Shape;275;p3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Create a simple message using an editorial Call it msg1</a:t>
            </a:r>
            <a:endParaRPr dirty="0"/>
          </a:p>
          <a:p>
            <a:pPr marL="0" lvl="0" indent="0" algn="l" rtl="0">
              <a:spcBef>
                <a:spcPts val="1200"/>
              </a:spcBef>
              <a:spcAft>
                <a:spcPts val="0"/>
              </a:spcAft>
              <a:buNone/>
            </a:pPr>
            <a:r>
              <a:rPr lang="en-US" dirty="0"/>
              <a:t>Encrypt a message:</a:t>
            </a:r>
            <a:endParaRPr dirty="0"/>
          </a:p>
          <a:p>
            <a:pPr marL="0" lvl="0" indent="0" algn="l" rtl="0">
              <a:spcBef>
                <a:spcPts val="1200"/>
              </a:spcBef>
              <a:spcAft>
                <a:spcPts val="0"/>
              </a:spcAft>
              <a:buNone/>
            </a:pPr>
            <a:r>
              <a:rPr lang="en-US" dirty="0" err="1"/>
              <a:t>openssl</a:t>
            </a:r>
            <a:r>
              <a:rPr lang="en-US" dirty="0"/>
              <a:t> </a:t>
            </a:r>
            <a:r>
              <a:rPr lang="en-US" dirty="0" err="1"/>
              <a:t>rsautl</a:t>
            </a:r>
            <a:r>
              <a:rPr lang="en-US" dirty="0"/>
              <a:t> -encrypt -</a:t>
            </a:r>
            <a:r>
              <a:rPr lang="en-US" dirty="0" err="1"/>
              <a:t>inkey</a:t>
            </a:r>
            <a:r>
              <a:rPr lang="en-US" dirty="0"/>
              <a:t> </a:t>
            </a:r>
            <a:r>
              <a:rPr lang="en-US" dirty="0" err="1"/>
              <a:t>dolljm_public.pem</a:t>
            </a:r>
            <a:r>
              <a:rPr lang="en-US" dirty="0"/>
              <a:t> -</a:t>
            </a:r>
            <a:r>
              <a:rPr lang="en-US" dirty="0" err="1"/>
              <a:t>pubin</a:t>
            </a:r>
            <a:r>
              <a:rPr lang="en-US" dirty="0"/>
              <a:t> -in msg1 -out msg1.enc</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US" dirty="0"/>
              <a:t>Decrypt a message:</a:t>
            </a:r>
            <a:endParaRPr dirty="0"/>
          </a:p>
          <a:p>
            <a:pPr marL="0" lvl="0" indent="0" algn="l" rtl="0">
              <a:spcBef>
                <a:spcPts val="1200"/>
              </a:spcBef>
              <a:spcAft>
                <a:spcPts val="1200"/>
              </a:spcAft>
              <a:buNone/>
            </a:pPr>
            <a:r>
              <a:rPr lang="en-US" dirty="0" err="1"/>
              <a:t>openssl</a:t>
            </a:r>
            <a:r>
              <a:rPr lang="en-US" dirty="0"/>
              <a:t> </a:t>
            </a:r>
            <a:r>
              <a:rPr lang="en-US" dirty="0" err="1"/>
              <a:t>rsautl</a:t>
            </a:r>
            <a:r>
              <a:rPr lang="en-US" dirty="0"/>
              <a:t> -decrypt -</a:t>
            </a:r>
            <a:r>
              <a:rPr lang="en-US" dirty="0" err="1"/>
              <a:t>inkey</a:t>
            </a:r>
            <a:r>
              <a:rPr lang="en-US" dirty="0"/>
              <a:t> </a:t>
            </a:r>
            <a:r>
              <a:rPr lang="en-US" dirty="0" err="1"/>
              <a:t>dolljm_private.pem</a:t>
            </a:r>
            <a:r>
              <a:rPr lang="en-US" dirty="0"/>
              <a:t> -in msg1.enc</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"signing a message"</a:t>
            </a:r>
            <a:endParaRPr/>
          </a:p>
        </p:txBody>
      </p:sp>
      <p:sp>
        <p:nvSpPr>
          <p:cNvPr id="282" name="Google Shape;282;p3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To prove that I created a message I "sign" it with my private key</a:t>
            </a:r>
            <a:endParaRPr dirty="0"/>
          </a:p>
          <a:p>
            <a:pPr marL="0" lvl="0" indent="0" algn="l" rtl="0">
              <a:spcBef>
                <a:spcPts val="1200"/>
              </a:spcBef>
              <a:spcAft>
                <a:spcPts val="0"/>
              </a:spcAft>
              <a:buNone/>
            </a:pPr>
            <a:r>
              <a:rPr lang="en-US" dirty="0" err="1"/>
              <a:t>openssl</a:t>
            </a:r>
            <a:r>
              <a:rPr lang="en-US" dirty="0"/>
              <a:t> </a:t>
            </a:r>
            <a:r>
              <a:rPr lang="en-US" dirty="0" err="1"/>
              <a:t>rsautl</a:t>
            </a:r>
            <a:r>
              <a:rPr lang="en-US" dirty="0"/>
              <a:t> -sign -</a:t>
            </a:r>
            <a:r>
              <a:rPr lang="en-US" dirty="0" err="1"/>
              <a:t>inkey</a:t>
            </a:r>
            <a:r>
              <a:rPr lang="en-US" dirty="0"/>
              <a:t> </a:t>
            </a:r>
            <a:r>
              <a:rPr lang="en-US" dirty="0" err="1"/>
              <a:t>dolljm_private.pem</a:t>
            </a:r>
            <a:r>
              <a:rPr lang="en-US" dirty="0"/>
              <a:t> -in msg1 -out m</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US" dirty="0"/>
              <a:t>And then you can read it with my public key.</a:t>
            </a:r>
            <a:endParaRPr dirty="0"/>
          </a:p>
          <a:p>
            <a:pPr marL="0" lvl="0" indent="0" algn="l" rtl="0">
              <a:spcBef>
                <a:spcPts val="1200"/>
              </a:spcBef>
              <a:spcAft>
                <a:spcPts val="0"/>
              </a:spcAft>
              <a:buNone/>
            </a:pPr>
            <a:r>
              <a:rPr lang="en-US" dirty="0" err="1"/>
              <a:t>openssl</a:t>
            </a:r>
            <a:r>
              <a:rPr lang="en-US" dirty="0"/>
              <a:t> </a:t>
            </a:r>
            <a:r>
              <a:rPr lang="en-US" dirty="0" err="1"/>
              <a:t>rsautl</a:t>
            </a:r>
            <a:r>
              <a:rPr lang="en-US" dirty="0"/>
              <a:t> -verify -</a:t>
            </a:r>
            <a:r>
              <a:rPr lang="en-US" dirty="0" err="1"/>
              <a:t>inkey</a:t>
            </a:r>
            <a:r>
              <a:rPr lang="en-US" dirty="0"/>
              <a:t> </a:t>
            </a:r>
            <a:r>
              <a:rPr lang="en-US" dirty="0" err="1"/>
              <a:t>dolljm_public.pem</a:t>
            </a:r>
            <a:r>
              <a:rPr lang="en-US" dirty="0"/>
              <a:t> -in m -</a:t>
            </a:r>
            <a:r>
              <a:rPr lang="en-US" dirty="0" err="1"/>
              <a:t>pubin</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base64 messages</a:t>
            </a:r>
            <a:endParaRPr/>
          </a:p>
        </p:txBody>
      </p:sp>
      <p:sp>
        <p:nvSpPr>
          <p:cNvPr id="289" name="Google Shape;289;p3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openssl base64 -in &lt;infile&gt; -out &lt;outfile&gt;</a:t>
            </a:r>
            <a:endParaRPr/>
          </a:p>
          <a:p>
            <a:pPr marL="0" lvl="0" indent="0" algn="l" rtl="0">
              <a:spcBef>
                <a:spcPts val="1200"/>
              </a:spcBef>
              <a:spcAft>
                <a:spcPts val="0"/>
              </a:spcAft>
              <a:buNone/>
            </a:pPr>
            <a:endParaRPr/>
          </a:p>
          <a:p>
            <a:pPr marL="0" lvl="0" indent="0" algn="l" rtl="0">
              <a:spcBef>
                <a:spcPts val="1200"/>
              </a:spcBef>
              <a:spcAft>
                <a:spcPts val="0"/>
              </a:spcAft>
              <a:buNone/>
            </a:pPr>
            <a:r>
              <a:rPr lang="en-US"/>
              <a:t>To decode</a:t>
            </a:r>
            <a:endParaRPr/>
          </a:p>
          <a:p>
            <a:pPr marL="0" lvl="0" indent="0" algn="l" rtl="0">
              <a:spcBef>
                <a:spcPts val="1200"/>
              </a:spcBef>
              <a:spcAft>
                <a:spcPts val="1200"/>
              </a:spcAft>
              <a:buNone/>
            </a:pPr>
            <a:r>
              <a:rPr lang="en-US"/>
              <a:t>openssl base64 --decode -in &lt;base_64_encoded_file&gt; -out &lt;file&gt;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Try it:</a:t>
            </a:r>
            <a:endParaRPr/>
          </a:p>
        </p:txBody>
      </p:sp>
      <p:sp>
        <p:nvSpPr>
          <p:cNvPr id="296" name="Google Shape;296;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My public key is in /groups/cse467/pk</a:t>
            </a:r>
            <a:endParaRPr/>
          </a:p>
          <a:p>
            <a:pPr marL="0" lvl="0" indent="0" algn="l" rtl="0">
              <a:spcBef>
                <a:spcPts val="1200"/>
              </a:spcBef>
              <a:spcAft>
                <a:spcPts val="0"/>
              </a:spcAft>
              <a:buNone/>
            </a:pPr>
            <a:r>
              <a:rPr lang="en-US"/>
              <a:t>campbest.pub.pem</a:t>
            </a:r>
            <a:endParaRPr/>
          </a:p>
          <a:p>
            <a:pPr marL="0" lvl="0" indent="0" algn="l" rtl="0">
              <a:spcBef>
                <a:spcPts val="1200"/>
              </a:spcBef>
              <a:spcAft>
                <a:spcPts val="1200"/>
              </a:spcAft>
              <a:buNone/>
            </a:pPr>
            <a:r>
              <a:rPr lang="en-US"/>
              <a:t>I signed either message campbest1.enc or campbest2.enc, which is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try it</a:t>
            </a:r>
            <a:endParaRPr/>
          </a:p>
        </p:txBody>
      </p:sp>
      <p:sp>
        <p:nvSpPr>
          <p:cNvPr id="303" name="Google Shape;303;p4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u="sng">
                <a:solidFill>
                  <a:schemeClr val="hlink"/>
                </a:solidFill>
                <a:hlinkClick r:id="rId3"/>
              </a:rPr>
              <a:t>Here</a:t>
            </a:r>
            <a:r>
              <a:rPr lang="en-US"/>
              <a:t> is a spreadsheet with messages to you all.</a:t>
            </a:r>
            <a:endParaRPr/>
          </a:p>
          <a:p>
            <a:pPr marL="0" lvl="0" indent="0" algn="l" rtl="0">
              <a:spcBef>
                <a:spcPts val="1200"/>
              </a:spcBef>
              <a:spcAft>
                <a:spcPts val="0"/>
              </a:spcAft>
              <a:buNone/>
            </a:pPr>
            <a:r>
              <a:rPr lang="en-US"/>
              <a:t>You can all see everyones message.</a:t>
            </a:r>
            <a:endParaRPr/>
          </a:p>
          <a:p>
            <a:pPr marL="0" lvl="0" indent="0" algn="l" rtl="0">
              <a:spcBef>
                <a:spcPts val="1200"/>
              </a:spcBef>
              <a:spcAft>
                <a:spcPts val="0"/>
              </a:spcAft>
              <a:buNone/>
            </a:pPr>
            <a:r>
              <a:rPr lang="en-US"/>
              <a:t>Your message was encrypted with the key in your directory .ssh/467.pub.key</a:t>
            </a:r>
            <a:endParaRPr/>
          </a:p>
          <a:p>
            <a:pPr marL="0" lvl="0" indent="0" algn="l" rtl="0">
              <a:spcBef>
                <a:spcPts val="1200"/>
              </a:spcBef>
              <a:spcAft>
                <a:spcPts val="0"/>
              </a:spcAft>
              <a:buNone/>
            </a:pPr>
            <a:r>
              <a:rPr lang="en-US"/>
              <a:t>The private key is in .ssh/467.key (no passphrase)</a:t>
            </a:r>
            <a:endParaRPr/>
          </a:p>
          <a:p>
            <a:pPr marL="0" lvl="0" indent="0" algn="l" rtl="0">
              <a:spcBef>
                <a:spcPts val="1200"/>
              </a:spcBef>
              <a:spcAft>
                <a:spcPts val="0"/>
              </a:spcAft>
              <a:buNone/>
            </a:pPr>
            <a:r>
              <a:rPr lang="en-US"/>
              <a:t>I encrypted the message and then did a base64.</a:t>
            </a:r>
            <a:endParaRPr/>
          </a:p>
          <a:p>
            <a:pPr marL="0" lvl="0" indent="0" algn="l" rtl="0">
              <a:spcBef>
                <a:spcPts val="1200"/>
              </a:spcBef>
              <a:spcAft>
                <a:spcPts val="0"/>
              </a:spcAft>
              <a:buNone/>
            </a:pPr>
            <a:r>
              <a:rPr lang="en-US"/>
              <a:t>You will need to copy the message, undo base64, and then decrypt the message.</a:t>
            </a:r>
            <a:endParaRPr/>
          </a:p>
          <a:p>
            <a:pPr marL="0" lvl="0" indent="0" algn="l" rtl="0">
              <a:spcBef>
                <a:spcPts val="1200"/>
              </a:spcBef>
              <a:spcAft>
                <a:spcPts val="1200"/>
              </a:spcAft>
              <a:buNone/>
            </a:pPr>
            <a:r>
              <a:rPr lang="en-US"/>
              <a:t>(all this is on ceclnx01)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1"/>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To do:</a:t>
            </a:r>
            <a:endParaRPr/>
          </a:p>
        </p:txBody>
      </p:sp>
      <p:sp>
        <p:nvSpPr>
          <p:cNvPr id="310" name="Google Shape;310;p4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arenR"/>
            </a:pPr>
            <a:r>
              <a:rPr lang="en-US"/>
              <a:t>Make sure to do all work in ~/pk</a:t>
            </a:r>
            <a:endParaRPr/>
          </a:p>
          <a:p>
            <a:pPr marL="457200" lvl="0" indent="-342900" algn="l" rtl="0">
              <a:spcBef>
                <a:spcPts val="0"/>
              </a:spcBef>
              <a:spcAft>
                <a:spcPts val="0"/>
              </a:spcAft>
              <a:buSzPts val="1800"/>
              <a:buAutoNum type="arabicParenR"/>
            </a:pPr>
            <a:r>
              <a:rPr lang="en-US"/>
              <a:t>Make sure your public key is there and has passphrase protection</a:t>
            </a:r>
            <a:endParaRPr/>
          </a:p>
          <a:p>
            <a:pPr marL="457200" lvl="0" indent="-342900" algn="l" rtl="0">
              <a:spcBef>
                <a:spcPts val="0"/>
              </a:spcBef>
              <a:spcAft>
                <a:spcPts val="0"/>
              </a:spcAft>
              <a:buSzPts val="1800"/>
              <a:buAutoNum type="arabicParenR"/>
            </a:pPr>
            <a:r>
              <a:rPr lang="en-US"/>
              <a:t>Make sure your publickey is there and is called uid_public.pem</a:t>
            </a:r>
            <a:endParaRPr/>
          </a:p>
          <a:p>
            <a:pPr marL="457200" lvl="0" indent="-342900" algn="l" rtl="0">
              <a:spcBef>
                <a:spcPts val="0"/>
              </a:spcBef>
              <a:spcAft>
                <a:spcPts val="0"/>
              </a:spcAft>
              <a:buSzPts val="1800"/>
              <a:buAutoNum type="arabicParenR"/>
            </a:pPr>
            <a:r>
              <a:rPr lang="en-US"/>
              <a:t>Create a plain text message with the string "Hello World"</a:t>
            </a:r>
            <a:endParaRPr/>
          </a:p>
          <a:p>
            <a:pPr marL="457200" lvl="0" indent="-342900" algn="l" rtl="0">
              <a:spcBef>
                <a:spcPts val="0"/>
              </a:spcBef>
              <a:spcAft>
                <a:spcPts val="0"/>
              </a:spcAft>
              <a:buSzPts val="1800"/>
              <a:buAutoNum type="arabicParenR"/>
            </a:pPr>
            <a:r>
              <a:rPr lang="en-US"/>
              <a:t>Encrypt this message using my public key (its in /groups/cse467/pk) and call this hw.enc</a:t>
            </a:r>
            <a:endParaRPr/>
          </a:p>
          <a:p>
            <a:pPr marL="457200" lvl="0" indent="-342900" algn="l" rtl="0">
              <a:spcBef>
                <a:spcPts val="0"/>
              </a:spcBef>
              <a:spcAft>
                <a:spcPts val="0"/>
              </a:spcAft>
              <a:buSzPts val="1800"/>
              <a:buAutoNum type="arabicParenR"/>
            </a:pPr>
            <a:r>
              <a:rPr lang="en-US"/>
              <a:t>Base64 this message and call it hw.enc.64</a:t>
            </a:r>
            <a:endParaRPr/>
          </a:p>
          <a:p>
            <a:pPr marL="457200" lvl="0" indent="-342900" algn="l" rtl="0">
              <a:spcBef>
                <a:spcPts val="0"/>
              </a:spcBef>
              <a:spcAft>
                <a:spcPts val="0"/>
              </a:spcAft>
              <a:buSzPts val="1800"/>
              <a:buAutoNum type="arabicParenR"/>
            </a:pPr>
            <a:r>
              <a:rPr lang="en-US"/>
              <a:t>Paste this message (hw.enc.64) to canvas.</a:t>
            </a:r>
            <a:endParaRPr/>
          </a:p>
          <a:p>
            <a:pPr marL="457200" lvl="0" indent="-342900" algn="l" rtl="0">
              <a:spcBef>
                <a:spcPts val="0"/>
              </a:spcBef>
              <a:spcAft>
                <a:spcPts val="0"/>
              </a:spcAft>
              <a:buSzPts val="1800"/>
              <a:buAutoNum type="arabicParenR"/>
            </a:pPr>
            <a:r>
              <a:rPr lang="en-US"/>
              <a:t>Sign this message (hw.enc.64)  with your private key and call this hw-signed.enc</a:t>
            </a:r>
            <a:endParaRPr/>
          </a:p>
          <a:p>
            <a:pPr marL="457200" lvl="0" indent="-342900" algn="l" rtl="0">
              <a:spcBef>
                <a:spcPts val="0"/>
              </a:spcBef>
              <a:spcAft>
                <a:spcPts val="0"/>
              </a:spcAft>
              <a:buSzPts val="1800"/>
              <a:buAutoNum type="arabicParenR"/>
            </a:pPr>
            <a:r>
              <a:rPr lang="en-US"/>
              <a:t>Base64 this message and paste it to canvas.</a:t>
            </a:r>
            <a:endParaRPr/>
          </a:p>
          <a:p>
            <a:pPr marL="457200" lvl="0" indent="-342900" algn="l" rtl="0">
              <a:spcBef>
                <a:spcPts val="0"/>
              </a:spcBef>
              <a:spcAft>
                <a:spcPts val="0"/>
              </a:spcAft>
              <a:buSzPts val="1800"/>
              <a:buAutoNum type="arabicParenR"/>
            </a:pPr>
            <a:r>
              <a:rPr lang="en-US"/>
              <a:t>Work with a partner. Get their public key. Create a confidential message to them and encrypt it with their public key.</a:t>
            </a:r>
            <a:endParaRPr/>
          </a:p>
          <a:p>
            <a:pPr marL="457200" lvl="0" indent="-342900" algn="l" rtl="0">
              <a:spcBef>
                <a:spcPts val="0"/>
              </a:spcBef>
              <a:spcAft>
                <a:spcPts val="0"/>
              </a:spcAft>
              <a:buSzPts val="1800"/>
              <a:buAutoNum type="arabicParenR"/>
            </a:pPr>
            <a:r>
              <a:rPr lang="en-US"/>
              <a:t>base64 this message and email it to them.  Paste a base64 encoded version in canvas.</a:t>
            </a:r>
            <a:endParaRPr/>
          </a:p>
          <a:p>
            <a:pPr marL="457200" lvl="0" indent="-342900" algn="l" rtl="0">
              <a:spcBef>
                <a:spcPts val="0"/>
              </a:spcBef>
              <a:spcAft>
                <a:spcPts val="0"/>
              </a:spcAft>
              <a:buSzPts val="1800"/>
              <a:buAutoNum type="arabicParenR"/>
            </a:pPr>
            <a:r>
              <a:rPr lang="en-US"/>
              <a:t>Make sure they can read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12040" t="6951" r="11866" b="18499"/>
          <a:stretch/>
        </p:blipFill>
        <p:spPr>
          <a:xfrm>
            <a:off x="1622280" y="0"/>
            <a:ext cx="5409145" cy="6857999"/>
          </a:xfrm>
          <a:prstGeom prst="rect">
            <a:avLst/>
          </a:prstGeom>
          <a:solidFill>
            <a:schemeClr val="lt1"/>
          </a:solidFill>
          <a:ln>
            <a:noFill/>
          </a:ln>
        </p:spPr>
      </p:pic>
      <p:sp>
        <p:nvSpPr>
          <p:cNvPr id="2" name="TextBox 1">
            <a:extLst>
              <a:ext uri="{FF2B5EF4-FFF2-40B4-BE49-F238E27FC236}">
                <a16:creationId xmlns:a16="http://schemas.microsoft.com/office/drawing/2014/main" id="{C95FCA1B-BC3D-4C48-991F-A9F5D608BAA8}"/>
              </a:ext>
            </a:extLst>
          </p:cNvPr>
          <p:cNvSpPr txBox="1"/>
          <p:nvPr/>
        </p:nvSpPr>
        <p:spPr>
          <a:xfrm>
            <a:off x="6813177" y="672353"/>
            <a:ext cx="1775011" cy="1169551"/>
          </a:xfrm>
          <a:prstGeom prst="rect">
            <a:avLst/>
          </a:prstGeom>
          <a:noFill/>
        </p:spPr>
        <p:txBody>
          <a:bodyPr wrap="square" rtlCol="0">
            <a:spAutoFit/>
          </a:bodyPr>
          <a:lstStyle/>
          <a:p>
            <a:r>
              <a:rPr lang="en-US" dirty="0"/>
              <a:t>E is prime to n?</a:t>
            </a:r>
          </a:p>
          <a:p>
            <a:endParaRPr lang="en-US" dirty="0"/>
          </a:p>
          <a:p>
            <a:r>
              <a:rPr lang="en-US" dirty="0"/>
              <a:t>Decryption key must be pair with encryption key</a:t>
            </a:r>
          </a:p>
        </p:txBody>
      </p:sp>
      <p:sp>
        <p:nvSpPr>
          <p:cNvPr id="3" name="TextBox 2">
            <a:extLst>
              <a:ext uri="{FF2B5EF4-FFF2-40B4-BE49-F238E27FC236}">
                <a16:creationId xmlns:a16="http://schemas.microsoft.com/office/drawing/2014/main" id="{1DDF28B3-4DA8-0742-B897-E42B53878B36}"/>
              </a:ext>
            </a:extLst>
          </p:cNvPr>
          <p:cNvSpPr txBox="1"/>
          <p:nvPr/>
        </p:nvSpPr>
        <p:spPr>
          <a:xfrm>
            <a:off x="5416230" y="2061882"/>
            <a:ext cx="2187389" cy="523220"/>
          </a:xfrm>
          <a:prstGeom prst="rect">
            <a:avLst/>
          </a:prstGeom>
          <a:noFill/>
        </p:spPr>
        <p:txBody>
          <a:bodyPr wrap="square" rtlCol="0">
            <a:spAutoFit/>
          </a:bodyPr>
          <a:lstStyle/>
          <a:p>
            <a:r>
              <a:rPr lang="en-US" dirty="0"/>
              <a:t>Must make sure this is true for pair</a:t>
            </a:r>
          </a:p>
        </p:txBody>
      </p:sp>
      <p:sp>
        <p:nvSpPr>
          <p:cNvPr id="4" name="TextBox 3">
            <a:extLst>
              <a:ext uri="{FF2B5EF4-FFF2-40B4-BE49-F238E27FC236}">
                <a16:creationId xmlns:a16="http://schemas.microsoft.com/office/drawing/2014/main" id="{585EC67E-32DB-4040-810D-7DB0CC3AFAC4}"/>
              </a:ext>
            </a:extLst>
          </p:cNvPr>
          <p:cNvSpPr txBox="1"/>
          <p:nvPr/>
        </p:nvSpPr>
        <p:spPr>
          <a:xfrm>
            <a:off x="7031425" y="2868706"/>
            <a:ext cx="1807775" cy="1169551"/>
          </a:xfrm>
          <a:prstGeom prst="rect">
            <a:avLst/>
          </a:prstGeom>
          <a:noFill/>
        </p:spPr>
        <p:txBody>
          <a:bodyPr wrap="square" rtlCol="0">
            <a:spAutoFit/>
          </a:bodyPr>
          <a:lstStyle/>
          <a:p>
            <a:r>
              <a:rPr lang="en-US" dirty="0"/>
              <a:t>If n Is known, that is not a problem it is public, if p and q are known, then encryption is broken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57200" y="0"/>
            <a:ext cx="8229600" cy="16002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t>Key generation</a:t>
            </a:r>
            <a:endParaRPr dirty="0"/>
          </a:p>
        </p:txBody>
      </p:sp>
      <p:sp>
        <p:nvSpPr>
          <p:cNvPr id="107" name="Google Shape;107;p1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dirty="0"/>
              <a:t>P=11</a:t>
            </a:r>
            <a:endParaRPr dirty="0"/>
          </a:p>
          <a:p>
            <a:pPr marL="0" lvl="0" indent="0" algn="l" rtl="0">
              <a:spcBef>
                <a:spcPts val="1200"/>
              </a:spcBef>
              <a:spcAft>
                <a:spcPts val="0"/>
              </a:spcAft>
              <a:buNone/>
            </a:pPr>
            <a:r>
              <a:rPr lang="en-US" dirty="0"/>
              <a:t>Q=17</a:t>
            </a:r>
            <a:endParaRPr dirty="0"/>
          </a:p>
          <a:p>
            <a:pPr marL="0" lvl="0" indent="0" algn="l" rtl="0">
              <a:spcBef>
                <a:spcPts val="1200"/>
              </a:spcBef>
              <a:spcAft>
                <a:spcPts val="0"/>
              </a:spcAft>
              <a:buNone/>
            </a:pPr>
            <a:r>
              <a:rPr lang="en-US" dirty="0" err="1"/>
              <a:t>ɸ</a:t>
            </a:r>
            <a:r>
              <a:rPr lang="en-US" dirty="0"/>
              <a:t>(n) = (P-1)(Q-1) = 10*16 = 160</a:t>
            </a:r>
            <a:endParaRPr dirty="0"/>
          </a:p>
          <a:p>
            <a:pPr marL="0" lvl="0" indent="0" algn="l" rtl="0">
              <a:spcBef>
                <a:spcPts val="1200"/>
              </a:spcBef>
              <a:spcAft>
                <a:spcPts val="0"/>
              </a:spcAft>
              <a:buNone/>
            </a:pPr>
            <a:r>
              <a:rPr lang="en-US" dirty="0"/>
              <a:t>Pick e S.T </a:t>
            </a:r>
            <a:r>
              <a:rPr lang="en-US" dirty="0" err="1"/>
              <a:t>gcd</a:t>
            </a:r>
            <a:r>
              <a:rPr lang="en-US" dirty="0"/>
              <a:t>(</a:t>
            </a:r>
            <a:r>
              <a:rPr lang="en-US" dirty="0" err="1"/>
              <a:t>ɸ,e</a:t>
            </a:r>
            <a:r>
              <a:rPr lang="en-US" dirty="0"/>
              <a:t>) = 1</a:t>
            </a:r>
            <a:endParaRPr dirty="0"/>
          </a:p>
          <a:p>
            <a:pPr marL="0" lvl="0" indent="0" algn="l" rtl="0">
              <a:spcBef>
                <a:spcPts val="1200"/>
              </a:spcBef>
              <a:spcAft>
                <a:spcPts val="0"/>
              </a:spcAft>
              <a:buNone/>
            </a:pPr>
            <a:r>
              <a:rPr lang="en-US" dirty="0"/>
              <a:t>Factors for 160 = 1,2,4,5,8,10</a:t>
            </a:r>
            <a:endParaRPr dirty="0"/>
          </a:p>
          <a:p>
            <a:pPr marL="0" lvl="0" indent="0" algn="l" rtl="0">
              <a:spcBef>
                <a:spcPts val="1200"/>
              </a:spcBef>
              <a:spcAft>
                <a:spcPts val="0"/>
              </a:spcAft>
              <a:buNone/>
            </a:pPr>
            <a:r>
              <a:rPr lang="en-US" dirty="0"/>
              <a:t>Pick 7.</a:t>
            </a:r>
            <a:endParaRPr dirty="0"/>
          </a:p>
          <a:p>
            <a:pPr marL="0" lvl="0" indent="0" algn="l" rtl="0">
              <a:spcBef>
                <a:spcPts val="1200"/>
              </a:spcBef>
              <a:spcAft>
                <a:spcPts val="0"/>
              </a:spcAft>
              <a:buNone/>
            </a:pPr>
            <a:r>
              <a:rPr lang="en-US" dirty="0"/>
              <a:t>Now find d ST d*</a:t>
            </a:r>
            <a:r>
              <a:rPr lang="en-US" dirty="0" err="1"/>
              <a:t>e%ɸ</a:t>
            </a:r>
            <a:r>
              <a:rPr lang="en-US" dirty="0"/>
              <a:t>==1  (d*7)%160==1</a:t>
            </a:r>
            <a:endParaRPr dirty="0"/>
          </a:p>
          <a:p>
            <a:pPr marL="0" lvl="0" indent="0" algn="l" rtl="0">
              <a:spcBef>
                <a:spcPts val="1200"/>
              </a:spcBef>
              <a:spcAft>
                <a:spcPts val="1200"/>
              </a:spcAft>
              <a:buNone/>
            </a:pPr>
            <a:r>
              <a:rPr lang="en-US" dirty="0"/>
              <a:t>Run program:  e==23</a:t>
            </a:r>
            <a:endParaRPr dirty="0"/>
          </a:p>
        </p:txBody>
      </p:sp>
      <p:sp>
        <p:nvSpPr>
          <p:cNvPr id="108" name="Google Shape;108;p19"/>
          <p:cNvSpPr txBox="1"/>
          <p:nvPr/>
        </p:nvSpPr>
        <p:spPr>
          <a:xfrm>
            <a:off x="5451000" y="2382300"/>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Find d: (python)</a:t>
            </a:r>
            <a:endParaRPr/>
          </a:p>
          <a:p>
            <a:pPr marL="0" lvl="0" indent="0" algn="l" rtl="0">
              <a:spcBef>
                <a:spcPts val="0"/>
              </a:spcBef>
              <a:spcAft>
                <a:spcPts val="0"/>
              </a:spcAft>
              <a:buNone/>
            </a:pPr>
            <a:endParaRPr/>
          </a:p>
          <a:p>
            <a:pPr marL="0" lvl="0" indent="0" algn="l" rtl="0">
              <a:spcBef>
                <a:spcPts val="0"/>
              </a:spcBef>
              <a:spcAft>
                <a:spcPts val="0"/>
              </a:spcAft>
              <a:buNone/>
            </a:pPr>
            <a:r>
              <a:rPr lang="en-US"/>
              <a:t>for i in range(1,100):</a:t>
            </a:r>
            <a:endParaRPr/>
          </a:p>
          <a:p>
            <a:pPr marL="0" lvl="0" indent="0" algn="l" rtl="0">
              <a:spcBef>
                <a:spcPts val="0"/>
              </a:spcBef>
              <a:spcAft>
                <a:spcPts val="0"/>
              </a:spcAft>
              <a:buNone/>
            </a:pPr>
            <a:r>
              <a:rPr lang="en-US"/>
              <a:t>	a=(7*i)%160;</a:t>
            </a:r>
            <a:endParaRPr/>
          </a:p>
          <a:p>
            <a:pPr marL="0" lvl="0" indent="0" algn="l" rtl="0">
              <a:spcBef>
                <a:spcPts val="0"/>
              </a:spcBef>
              <a:spcAft>
                <a:spcPts val="0"/>
              </a:spcAft>
              <a:buNone/>
            </a:pPr>
            <a:r>
              <a:rPr lang="en-US"/>
              <a:t>	if (a==1):</a:t>
            </a:r>
            <a:endParaRPr/>
          </a:p>
          <a:p>
            <a:pPr marL="0" lvl="0" indent="0" algn="l" rtl="0">
              <a:spcBef>
                <a:spcPts val="0"/>
              </a:spcBef>
              <a:spcAft>
                <a:spcPts val="0"/>
              </a:spcAft>
              <a:buNone/>
            </a:pPr>
            <a:r>
              <a:rPr lang="en-US"/>
              <a:t>    	print(f'i={i} a={a}')</a:t>
            </a:r>
            <a:endParaRPr/>
          </a:p>
        </p:txBody>
      </p:sp>
      <p:sp>
        <p:nvSpPr>
          <p:cNvPr id="2" name="TextBox 1">
            <a:extLst>
              <a:ext uri="{FF2B5EF4-FFF2-40B4-BE49-F238E27FC236}">
                <a16:creationId xmlns:a16="http://schemas.microsoft.com/office/drawing/2014/main" id="{8C7DB6E4-AF61-4847-9F18-6CA28097127E}"/>
              </a:ext>
            </a:extLst>
          </p:cNvPr>
          <p:cNvSpPr txBox="1"/>
          <p:nvPr/>
        </p:nvSpPr>
        <p:spPr>
          <a:xfrm>
            <a:off x="1380565" y="4061012"/>
            <a:ext cx="4545106" cy="307777"/>
          </a:xfrm>
          <a:prstGeom prst="rect">
            <a:avLst/>
          </a:prstGeom>
          <a:noFill/>
        </p:spPr>
        <p:txBody>
          <a:bodyPr wrap="square" rtlCol="0">
            <a:spAutoFit/>
          </a:bodyPr>
          <a:lstStyle/>
          <a:p>
            <a:r>
              <a:rPr lang="en-US" dirty="0"/>
              <a:t>Can choose other number such as 9</a:t>
            </a:r>
          </a:p>
        </p:txBody>
      </p:sp>
      <p:sp>
        <p:nvSpPr>
          <p:cNvPr id="3" name="Frame 2">
            <a:extLst>
              <a:ext uri="{FF2B5EF4-FFF2-40B4-BE49-F238E27FC236}">
                <a16:creationId xmlns:a16="http://schemas.microsoft.com/office/drawing/2014/main" id="{A2868FE6-7AD7-5E42-8F7D-47EE95EB33CB}"/>
              </a:ext>
            </a:extLst>
          </p:cNvPr>
          <p:cNvSpPr/>
          <p:nvPr/>
        </p:nvSpPr>
        <p:spPr>
          <a:xfrm>
            <a:off x="1981200" y="4464424"/>
            <a:ext cx="1201271" cy="385482"/>
          </a:xfrm>
          <a:prstGeom prst="frame">
            <a:avLst/>
          </a:prstGeom>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p:cNvPicPr preferRelativeResize="0"/>
          <p:nvPr/>
        </p:nvPicPr>
        <p:blipFill rotWithShape="1">
          <a:blip r:embed="rId3">
            <a:alphaModFix/>
          </a:blip>
          <a:srcRect l="7082" t="22700" r="8537" b="21649"/>
          <a:stretch/>
        </p:blipFill>
        <p:spPr>
          <a:xfrm>
            <a:off x="323528" y="1268760"/>
            <a:ext cx="8486075" cy="4324634"/>
          </a:xfrm>
          <a:prstGeom prst="rect">
            <a:avLst/>
          </a:prstGeom>
          <a:solidFill>
            <a:schemeClr val="lt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Another example</a:t>
            </a:r>
            <a:endParaRPr/>
          </a:p>
        </p:txBody>
      </p:sp>
      <p:sp>
        <p:nvSpPr>
          <p:cNvPr id="121" name="Google Shape;121;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US"/>
              <a:t>p=17, q=23</a:t>
            </a:r>
            <a:endParaRPr/>
          </a:p>
          <a:p>
            <a:pPr marL="0" lvl="0" indent="0" algn="l" rtl="0">
              <a:spcBef>
                <a:spcPts val="1200"/>
              </a:spcBef>
              <a:spcAft>
                <a:spcPts val="0"/>
              </a:spcAft>
              <a:buNone/>
            </a:pPr>
            <a:r>
              <a:rPr lang="en-US"/>
              <a:t>n=391</a:t>
            </a:r>
            <a:endParaRPr/>
          </a:p>
          <a:p>
            <a:pPr marL="0" lvl="0" indent="0" algn="l" rtl="0">
              <a:spcBef>
                <a:spcPts val="1200"/>
              </a:spcBef>
              <a:spcAft>
                <a:spcPts val="0"/>
              </a:spcAft>
              <a:buNone/>
            </a:pPr>
            <a:r>
              <a:rPr lang="en-US"/>
              <a:t>ɸ (n) = (16*22) = 352</a:t>
            </a:r>
            <a:endParaRPr/>
          </a:p>
          <a:p>
            <a:pPr marL="0" lvl="0" indent="0" algn="l" rtl="0">
              <a:spcBef>
                <a:spcPts val="1200"/>
              </a:spcBef>
              <a:spcAft>
                <a:spcPts val="0"/>
              </a:spcAft>
              <a:buNone/>
            </a:pPr>
            <a:r>
              <a:rPr lang="en-US"/>
              <a:t>Factors of  of 352 = 1,2,4,8,11,16,22,32,44…</a:t>
            </a:r>
            <a:endParaRPr/>
          </a:p>
          <a:p>
            <a:pPr marL="0" lvl="0" indent="0" algn="l" rtl="0">
              <a:spcBef>
                <a:spcPts val="1200"/>
              </a:spcBef>
              <a:spcAft>
                <a:spcPts val="0"/>
              </a:spcAft>
              <a:buNone/>
            </a:pPr>
            <a:r>
              <a:rPr lang="en-US"/>
              <a:t>Pick 3 as (e)</a:t>
            </a:r>
            <a:endParaRPr/>
          </a:p>
          <a:p>
            <a:pPr marL="0" lvl="0" indent="0" algn="l" rtl="0">
              <a:spcBef>
                <a:spcPts val="1200"/>
              </a:spcBef>
              <a:spcAft>
                <a:spcPts val="0"/>
              </a:spcAft>
              <a:buNone/>
            </a:pPr>
            <a:r>
              <a:rPr lang="en-US"/>
              <a:t>Run program to find that d= 235</a:t>
            </a:r>
            <a:endParaRPr/>
          </a:p>
          <a:p>
            <a:pPr marL="0" lvl="0" indent="0" algn="l" rtl="0">
              <a:spcBef>
                <a:spcPts val="1200"/>
              </a:spcBef>
              <a:spcAft>
                <a:spcPts val="0"/>
              </a:spcAft>
              <a:buNone/>
            </a:pPr>
            <a:r>
              <a:rPr lang="en-US"/>
              <a:t>M='o' =111</a:t>
            </a:r>
            <a:endParaRPr/>
          </a:p>
          <a:p>
            <a:pPr marL="0" lvl="0" indent="0" algn="l" rtl="0">
              <a:spcBef>
                <a:spcPts val="1200"/>
              </a:spcBef>
              <a:spcAft>
                <a:spcPts val="0"/>
              </a:spcAft>
              <a:buNone/>
            </a:pPr>
            <a:r>
              <a:rPr lang="en-US"/>
              <a:t>C = M^E%N = 111^3%391 = 304</a:t>
            </a:r>
            <a:endParaRPr/>
          </a:p>
          <a:p>
            <a:pPr marL="0" lvl="0" indent="0" algn="l" rtl="0">
              <a:spcBef>
                <a:spcPts val="1200"/>
              </a:spcBef>
              <a:spcAft>
                <a:spcPts val="0"/>
              </a:spcAft>
              <a:buNone/>
            </a:pPr>
            <a:r>
              <a:rPr lang="en-US"/>
              <a:t>M = C^D%N = (304^235)%391 = 111</a:t>
            </a:r>
            <a:endParaRPr/>
          </a:p>
          <a:p>
            <a:pPr marL="0" lvl="0" indent="0" algn="l" rtl="0">
              <a:spcBef>
                <a:spcPts val="1200"/>
              </a:spcBef>
              <a:spcAft>
                <a:spcPts val="0"/>
              </a:spcAft>
              <a:buNone/>
            </a:pPr>
            <a:r>
              <a:rPr lang="en-US"/>
              <a:t>M='k' = 107</a:t>
            </a:r>
            <a:endParaRPr/>
          </a:p>
          <a:p>
            <a:pPr marL="0" lvl="0" indent="0" algn="l" rtl="0">
              <a:spcBef>
                <a:spcPts val="1200"/>
              </a:spcBef>
              <a:spcAft>
                <a:spcPts val="1200"/>
              </a:spcAft>
              <a:buNone/>
            </a:pPr>
            <a:r>
              <a:rPr lang="en-US"/>
              <a:t>C= (107^3)%391 = 40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Breaking RSA</a:t>
            </a:r>
            <a:endParaRPr/>
          </a:p>
        </p:txBody>
      </p:sp>
      <p:sp>
        <p:nvSpPr>
          <p:cNvPr id="128" name="Google Shape;128;p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Given the following public key, break it and find the private key.</a:t>
            </a:r>
            <a:endParaRPr dirty="0"/>
          </a:p>
          <a:p>
            <a:pPr marL="0" lvl="0" indent="0" algn="l" rtl="0">
              <a:spcBef>
                <a:spcPts val="1200"/>
              </a:spcBef>
              <a:spcAft>
                <a:spcPts val="0"/>
              </a:spcAft>
              <a:buNone/>
            </a:pPr>
            <a:r>
              <a:rPr lang="en-US" dirty="0"/>
              <a:t>PK = 5, 437 (Suman public key, KU)</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lang="en-US" dirty="0"/>
          </a:p>
          <a:p>
            <a:pPr marL="0" lvl="0" indent="0" algn="l" rtl="0">
              <a:spcBef>
                <a:spcPts val="1200"/>
              </a:spcBef>
              <a:spcAft>
                <a:spcPts val="1200"/>
              </a:spcAft>
              <a:buNone/>
            </a:pPr>
            <a:r>
              <a:rPr lang="en-US" dirty="0"/>
              <a:t>M = 197,204,40</a:t>
            </a:r>
            <a:endParaRPr dirty="0"/>
          </a:p>
        </p:txBody>
      </p:sp>
      <p:sp>
        <p:nvSpPr>
          <p:cNvPr id="129" name="Google Shape;129;p22"/>
          <p:cNvSpPr txBox="1"/>
          <p:nvPr/>
        </p:nvSpPr>
        <p:spPr>
          <a:xfrm>
            <a:off x="5657625" y="2459850"/>
            <a:ext cx="3000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Python3 program to calculate Cipher</a:t>
            </a:r>
            <a:endParaRPr/>
          </a:p>
          <a:p>
            <a:pPr marL="0" lvl="0" indent="0" algn="l" rtl="0">
              <a:spcBef>
                <a:spcPts val="0"/>
              </a:spcBef>
              <a:spcAft>
                <a:spcPts val="0"/>
              </a:spcAft>
              <a:buNone/>
            </a:pPr>
            <a:endParaRPr/>
          </a:p>
          <a:p>
            <a:pPr marL="0" lvl="0" indent="0" algn="l" rtl="0">
              <a:spcBef>
                <a:spcPts val="0"/>
              </a:spcBef>
              <a:spcAft>
                <a:spcPts val="0"/>
              </a:spcAft>
              <a:buNone/>
            </a:pPr>
            <a:r>
              <a:rPr lang="en-US"/>
              <a:t>e=5</a:t>
            </a:r>
            <a:endParaRPr/>
          </a:p>
          <a:p>
            <a:pPr marL="0" lvl="0" indent="0" algn="l" rtl="0">
              <a:spcBef>
                <a:spcPts val="0"/>
              </a:spcBef>
              <a:spcAft>
                <a:spcPts val="0"/>
              </a:spcAft>
              <a:buNone/>
            </a:pPr>
            <a:r>
              <a:rPr lang="en-US"/>
              <a:t>n=437</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def m(i):</a:t>
            </a:r>
            <a:endParaRPr/>
          </a:p>
          <a:p>
            <a:pPr marL="0" lvl="0" indent="0" algn="l" rtl="0">
              <a:spcBef>
                <a:spcPts val="0"/>
              </a:spcBef>
              <a:spcAft>
                <a:spcPts val="0"/>
              </a:spcAft>
              <a:buNone/>
            </a:pPr>
            <a:r>
              <a:rPr lang="en-US"/>
              <a:t>    c=pow(i,e,n)</a:t>
            </a:r>
            <a:endParaRPr/>
          </a:p>
          <a:p>
            <a:pPr marL="0" lvl="0" indent="0" algn="l" rtl="0">
              <a:spcBef>
                <a:spcPts val="0"/>
              </a:spcBef>
              <a:spcAft>
                <a:spcPts val="0"/>
              </a:spcAft>
              <a:buNone/>
            </a:pPr>
            <a:r>
              <a:rPr lang="en-US"/>
              <a:t>    print(c)</a:t>
            </a:r>
            <a:endParaRPr/>
          </a:p>
          <a:p>
            <a:pPr marL="0" lvl="0" indent="0" algn="l" rtl="0">
              <a:spcBef>
                <a:spcPts val="0"/>
              </a:spcBef>
              <a:spcAft>
                <a:spcPts val="0"/>
              </a:spcAft>
              <a:buNone/>
            </a:pPr>
            <a:endParaRPr/>
          </a:p>
          <a:p>
            <a:pPr marL="0" lvl="0" indent="0" algn="l" rtl="0">
              <a:spcBef>
                <a:spcPts val="0"/>
              </a:spcBef>
              <a:spcAft>
                <a:spcPts val="0"/>
              </a:spcAft>
              <a:buNone/>
            </a:pPr>
            <a:r>
              <a:rPr lang="en-US"/>
              <a:t>m(49)</a:t>
            </a:r>
            <a:endParaRPr/>
          </a:p>
          <a:p>
            <a:pPr marL="0" lvl="0" indent="0" algn="l" rtl="0">
              <a:spcBef>
                <a:spcPts val="0"/>
              </a:spcBef>
              <a:spcAft>
                <a:spcPts val="0"/>
              </a:spcAft>
              <a:buNone/>
            </a:pPr>
            <a:r>
              <a:rPr lang="en-US"/>
              <a:t>m(51)</a:t>
            </a:r>
            <a:endParaRPr/>
          </a:p>
          <a:p>
            <a:pPr marL="0" lvl="0" indent="0" algn="l" rtl="0">
              <a:spcBef>
                <a:spcPts val="0"/>
              </a:spcBef>
              <a:spcAft>
                <a:spcPts val="0"/>
              </a:spcAft>
              <a:buNone/>
            </a:pPr>
            <a:r>
              <a:rPr lang="en-US"/>
              <a:t>m(53)</a:t>
            </a:r>
            <a:endParaRPr/>
          </a:p>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6A1CF94-8DC5-EC4A-B4BA-4ACB73C8E544}"/>
              </a:ext>
            </a:extLst>
          </p:cNvPr>
          <p:cNvSpPr txBox="1"/>
          <p:nvPr/>
        </p:nvSpPr>
        <p:spPr>
          <a:xfrm>
            <a:off x="311700" y="2289520"/>
            <a:ext cx="3845859" cy="1384995"/>
          </a:xfrm>
          <a:prstGeom prst="rect">
            <a:avLst/>
          </a:prstGeom>
          <a:noFill/>
        </p:spPr>
        <p:txBody>
          <a:bodyPr wrap="square" rtlCol="0">
            <a:spAutoFit/>
          </a:bodyPr>
          <a:lstStyle/>
          <a:p>
            <a:r>
              <a:rPr lang="en-US" dirty="0"/>
              <a:t>KU={</a:t>
            </a:r>
            <a:r>
              <a:rPr lang="en-US" dirty="0" err="1"/>
              <a:t>e,n</a:t>
            </a:r>
            <a:r>
              <a:rPr lang="en-US" dirty="0"/>
              <a:t>}={5, 437}</a:t>
            </a:r>
          </a:p>
          <a:p>
            <a:r>
              <a:rPr lang="en-US" dirty="0"/>
              <a:t>N is product of two prime numbers</a:t>
            </a:r>
          </a:p>
          <a:p>
            <a:r>
              <a:rPr lang="en-US" dirty="0"/>
              <a:t>N is made of P and Q</a:t>
            </a:r>
          </a:p>
          <a:p>
            <a:r>
              <a:rPr lang="en-US" dirty="0"/>
              <a:t>Phi (n) = (p-1)(q-1)</a:t>
            </a:r>
          </a:p>
          <a:p>
            <a:r>
              <a:rPr lang="en-US" dirty="0" err="1"/>
              <a:t>Gcd</a:t>
            </a:r>
            <a:r>
              <a:rPr lang="en-US" dirty="0"/>
              <a:t> (e, phi, n) = 1</a:t>
            </a:r>
          </a:p>
          <a:p>
            <a:r>
              <a:rPr lang="en-US" dirty="0"/>
              <a:t>de % 5 = 1</a:t>
            </a:r>
          </a:p>
        </p:txBody>
      </p:sp>
      <p:sp>
        <p:nvSpPr>
          <p:cNvPr id="3" name="TextBox 2">
            <a:extLst>
              <a:ext uri="{FF2B5EF4-FFF2-40B4-BE49-F238E27FC236}">
                <a16:creationId xmlns:a16="http://schemas.microsoft.com/office/drawing/2014/main" id="{A84595FC-96FB-4349-B7F7-804A91D5CA21}"/>
              </a:ext>
            </a:extLst>
          </p:cNvPr>
          <p:cNvSpPr txBox="1"/>
          <p:nvPr/>
        </p:nvSpPr>
        <p:spPr>
          <a:xfrm>
            <a:off x="3316941" y="2459850"/>
            <a:ext cx="1783977" cy="738664"/>
          </a:xfrm>
          <a:prstGeom prst="rect">
            <a:avLst/>
          </a:prstGeom>
          <a:noFill/>
        </p:spPr>
        <p:txBody>
          <a:bodyPr wrap="square" rtlCol="0">
            <a:spAutoFit/>
          </a:bodyPr>
          <a:lstStyle/>
          <a:p>
            <a:r>
              <a:rPr lang="en-US" dirty="0"/>
              <a:t>P and q = 19, 23</a:t>
            </a:r>
          </a:p>
          <a:p>
            <a:r>
              <a:rPr lang="en-US" dirty="0"/>
              <a:t>Phi (n) = 396</a:t>
            </a:r>
          </a:p>
          <a:p>
            <a:endParaRPr lang="en-US" dirty="0"/>
          </a:p>
        </p:txBody>
      </p:sp>
      <p:sp>
        <p:nvSpPr>
          <p:cNvPr id="4" name="TextBox 3">
            <a:extLst>
              <a:ext uri="{FF2B5EF4-FFF2-40B4-BE49-F238E27FC236}">
                <a16:creationId xmlns:a16="http://schemas.microsoft.com/office/drawing/2014/main" id="{F002431A-AA40-E146-B774-C9951331EFD5}"/>
              </a:ext>
            </a:extLst>
          </p:cNvPr>
          <p:cNvSpPr txBox="1"/>
          <p:nvPr/>
        </p:nvSpPr>
        <p:spPr>
          <a:xfrm>
            <a:off x="3128682" y="2985247"/>
            <a:ext cx="1972236" cy="738664"/>
          </a:xfrm>
          <a:prstGeom prst="rect">
            <a:avLst/>
          </a:prstGeom>
          <a:noFill/>
        </p:spPr>
        <p:txBody>
          <a:bodyPr wrap="square" rtlCol="0">
            <a:spAutoFit/>
          </a:bodyPr>
          <a:lstStyle/>
          <a:p>
            <a:r>
              <a:rPr lang="en-US" dirty="0"/>
              <a:t>1,2,3,4,6,12,18,22,33, 36, 44, 66, 99, 132, 198, 396</a:t>
            </a:r>
          </a:p>
        </p:txBody>
      </p:sp>
      <p:sp>
        <p:nvSpPr>
          <p:cNvPr id="5" name="TextBox 4">
            <a:extLst>
              <a:ext uri="{FF2B5EF4-FFF2-40B4-BE49-F238E27FC236}">
                <a16:creationId xmlns:a16="http://schemas.microsoft.com/office/drawing/2014/main" id="{42F1FE7F-E98E-484E-8004-7765ECBE4C16}"/>
              </a:ext>
            </a:extLst>
          </p:cNvPr>
          <p:cNvSpPr txBox="1"/>
          <p:nvPr/>
        </p:nvSpPr>
        <p:spPr>
          <a:xfrm>
            <a:off x="2234629" y="3929156"/>
            <a:ext cx="2662518" cy="3108543"/>
          </a:xfrm>
          <a:prstGeom prst="rect">
            <a:avLst/>
          </a:prstGeom>
          <a:noFill/>
        </p:spPr>
        <p:txBody>
          <a:bodyPr wrap="square" rtlCol="0">
            <a:spAutoFit/>
          </a:bodyPr>
          <a:lstStyle/>
          <a:p>
            <a:r>
              <a:rPr lang="en-US" dirty="0"/>
              <a:t>(don’t do this one)</a:t>
            </a:r>
          </a:p>
          <a:p>
            <a:r>
              <a:rPr lang="en-US" dirty="0"/>
              <a:t>5d % 396 = 1</a:t>
            </a:r>
          </a:p>
          <a:p>
            <a:r>
              <a:rPr lang="en-US" dirty="0"/>
              <a:t>5(2) % 396 = 10</a:t>
            </a:r>
          </a:p>
          <a:p>
            <a:r>
              <a:rPr lang="en-US" dirty="0"/>
              <a:t>5(3) % 396 = 10</a:t>
            </a:r>
          </a:p>
          <a:p>
            <a:r>
              <a:rPr lang="en-US" dirty="0"/>
              <a:t>5(33) % 396 = 165</a:t>
            </a:r>
          </a:p>
          <a:p>
            <a:endParaRPr lang="en-US" dirty="0"/>
          </a:p>
          <a:p>
            <a:r>
              <a:rPr lang="en-US" dirty="0"/>
              <a:t>(do this, looking for mod 5)</a:t>
            </a:r>
          </a:p>
          <a:p>
            <a:r>
              <a:rPr lang="en-US" dirty="0"/>
              <a:t>396 + 1 = 397</a:t>
            </a:r>
          </a:p>
          <a:p>
            <a:r>
              <a:rPr lang="en-US" dirty="0"/>
              <a:t>396(2) + 1 = 793</a:t>
            </a:r>
          </a:p>
          <a:p>
            <a:r>
              <a:rPr lang="en-US" dirty="0"/>
              <a:t>396(3) + 1 = 1189</a:t>
            </a:r>
          </a:p>
          <a:p>
            <a:r>
              <a:rPr lang="en-US" dirty="0"/>
              <a:t>396(4) + 1 = 1585</a:t>
            </a:r>
          </a:p>
          <a:p>
            <a:endParaRPr lang="en-US" dirty="0"/>
          </a:p>
          <a:p>
            <a:r>
              <a:rPr lang="en-US" dirty="0"/>
              <a:t>1585/(5) = 317 = 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521800"/>
            <a:ext cx="8520600" cy="8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Breaking RSA</a:t>
            </a:r>
            <a:endParaRPr/>
          </a:p>
        </p:txBody>
      </p:sp>
      <p:sp>
        <p:nvSpPr>
          <p:cNvPr id="136" name="Google Shape;136;p2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Given the following public key, break it and find the private key.</a:t>
            </a:r>
            <a:endParaRPr/>
          </a:p>
          <a:p>
            <a:pPr marL="0" lvl="0" indent="0" algn="l" rtl="0">
              <a:spcBef>
                <a:spcPts val="1200"/>
              </a:spcBef>
              <a:spcAft>
                <a:spcPts val="0"/>
              </a:spcAft>
              <a:buNone/>
            </a:pPr>
            <a:r>
              <a:rPr lang="en-US"/>
              <a:t>PK = 5,437</a:t>
            </a:r>
            <a:endParaRPr/>
          </a:p>
          <a:p>
            <a:pPr marL="0" lvl="0" indent="0" algn="l" rtl="0">
              <a:spcBef>
                <a:spcPts val="1200"/>
              </a:spcBef>
              <a:spcAft>
                <a:spcPts val="0"/>
              </a:spcAft>
              <a:buNone/>
            </a:pPr>
            <a:r>
              <a:rPr lang="en-US"/>
              <a:t>M = 197,204,40</a:t>
            </a:r>
            <a:endParaRPr/>
          </a:p>
          <a:p>
            <a:pPr marL="0" lvl="0" indent="0" algn="l" rtl="0">
              <a:spcBef>
                <a:spcPts val="1200"/>
              </a:spcBef>
              <a:spcAft>
                <a:spcPts val="0"/>
              </a:spcAft>
              <a:buNone/>
            </a:pPr>
            <a:r>
              <a:rPr lang="en-US"/>
              <a:t>To break it, factor 437 (1,19,23,437)</a:t>
            </a:r>
            <a:endParaRPr/>
          </a:p>
          <a:p>
            <a:pPr marL="0" lvl="0" indent="0" algn="l" rtl="0">
              <a:spcBef>
                <a:spcPts val="1200"/>
              </a:spcBef>
              <a:spcAft>
                <a:spcPts val="0"/>
              </a:spcAft>
              <a:buNone/>
            </a:pPr>
            <a:r>
              <a:rPr lang="en-US"/>
              <a:t>ɸ = (p-1)*(q-1) = 18*22 = 396</a:t>
            </a:r>
            <a:endParaRPr/>
          </a:p>
          <a:p>
            <a:pPr marL="0" lvl="0" indent="0" algn="l" rtl="0">
              <a:spcBef>
                <a:spcPts val="1200"/>
              </a:spcBef>
              <a:spcAft>
                <a:spcPts val="0"/>
              </a:spcAft>
              <a:buNone/>
            </a:pPr>
            <a:r>
              <a:rPr lang="en-US"/>
              <a:t>Now find D = 317 (use program)</a:t>
            </a:r>
            <a:endParaRPr/>
          </a:p>
          <a:p>
            <a:pPr marL="0" lvl="0" indent="0" algn="l" rtl="0">
              <a:spcBef>
                <a:spcPts val="1200"/>
              </a:spcBef>
              <a:spcAft>
                <a:spcPts val="0"/>
              </a:spcAft>
              <a:buNone/>
            </a:pPr>
            <a:r>
              <a:rPr lang="en-US"/>
              <a:t>197^317%437 = 49 '1'</a:t>
            </a:r>
            <a:endParaRPr/>
          </a:p>
          <a:p>
            <a:pPr marL="0" lvl="0" indent="0" algn="l" rtl="0">
              <a:spcBef>
                <a:spcPts val="1200"/>
              </a:spcBef>
              <a:spcAft>
                <a:spcPts val="0"/>
              </a:spcAft>
              <a:buNone/>
            </a:pPr>
            <a:r>
              <a:rPr lang="en-US"/>
              <a:t>204^317%437 = 51 '3'</a:t>
            </a:r>
            <a:endParaRPr/>
          </a:p>
          <a:p>
            <a:pPr marL="0" lvl="0" indent="0" algn="l" rtl="0">
              <a:spcBef>
                <a:spcPts val="1200"/>
              </a:spcBef>
              <a:spcAft>
                <a:spcPts val="1200"/>
              </a:spcAft>
              <a:buNone/>
            </a:pPr>
            <a:r>
              <a:rPr lang="en-US"/>
              <a:t>40^317%437 = 53 = '5'</a:t>
            </a:r>
            <a:endParaRPr/>
          </a:p>
        </p:txBody>
      </p:sp>
      <p:sp>
        <p:nvSpPr>
          <p:cNvPr id="137" name="Google Shape;137;p23"/>
          <p:cNvSpPr txBox="1"/>
          <p:nvPr/>
        </p:nvSpPr>
        <p:spPr>
          <a:xfrm>
            <a:off x="5067250" y="2459825"/>
            <a:ext cx="30000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e=5</a:t>
            </a:r>
            <a:endParaRPr/>
          </a:p>
          <a:p>
            <a:pPr marL="0" lvl="0" indent="0" algn="l" rtl="0">
              <a:spcBef>
                <a:spcPts val="0"/>
              </a:spcBef>
              <a:spcAft>
                <a:spcPts val="0"/>
              </a:spcAft>
              <a:buNone/>
            </a:pPr>
            <a:r>
              <a:rPr lang="en-US"/>
              <a:t>d=317</a:t>
            </a:r>
            <a:endParaRPr/>
          </a:p>
          <a:p>
            <a:pPr marL="0" lvl="0" indent="0" algn="l" rtl="0">
              <a:spcBef>
                <a:spcPts val="0"/>
              </a:spcBef>
              <a:spcAft>
                <a:spcPts val="0"/>
              </a:spcAft>
              <a:buNone/>
            </a:pPr>
            <a:r>
              <a:rPr lang="en-US"/>
              <a:t>n=437</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def m(i):</a:t>
            </a:r>
            <a:endParaRPr/>
          </a:p>
          <a:p>
            <a:pPr marL="0" lvl="0" indent="0" algn="l" rtl="0">
              <a:spcBef>
                <a:spcPts val="0"/>
              </a:spcBef>
              <a:spcAft>
                <a:spcPts val="0"/>
              </a:spcAft>
              <a:buNone/>
            </a:pPr>
            <a:r>
              <a:rPr lang="en-US"/>
              <a:t>    c=pow(i,d,n)</a:t>
            </a:r>
            <a:endParaRPr/>
          </a:p>
          <a:p>
            <a:pPr marL="0" lvl="0" indent="0" algn="l" rtl="0">
              <a:spcBef>
                <a:spcPts val="0"/>
              </a:spcBef>
              <a:spcAft>
                <a:spcPts val="0"/>
              </a:spcAft>
              <a:buNone/>
            </a:pPr>
            <a:r>
              <a:rPr lang="en-US"/>
              <a:t>    print(c)</a:t>
            </a:r>
            <a:endParaRPr/>
          </a:p>
          <a:p>
            <a:pPr marL="0" lvl="0" indent="0" algn="l" rtl="0">
              <a:spcBef>
                <a:spcPts val="0"/>
              </a:spcBef>
              <a:spcAft>
                <a:spcPts val="0"/>
              </a:spcAft>
              <a:buNone/>
            </a:pPr>
            <a:endParaRPr/>
          </a:p>
          <a:p>
            <a:pPr marL="0" lvl="0" indent="0" algn="l" rtl="0">
              <a:spcBef>
                <a:spcPts val="0"/>
              </a:spcBef>
              <a:spcAft>
                <a:spcPts val="0"/>
              </a:spcAft>
              <a:buNone/>
            </a:pPr>
            <a:r>
              <a:rPr lang="en-US"/>
              <a:t>m(197)</a:t>
            </a:r>
            <a:endParaRPr/>
          </a:p>
          <a:p>
            <a:pPr marL="0" lvl="0" indent="0" algn="l" rtl="0">
              <a:spcBef>
                <a:spcPts val="0"/>
              </a:spcBef>
              <a:spcAft>
                <a:spcPts val="0"/>
              </a:spcAft>
              <a:buNone/>
            </a:pPr>
            <a:r>
              <a:rPr lang="en-US"/>
              <a:t>m(204)</a:t>
            </a:r>
            <a:endParaRPr/>
          </a:p>
          <a:p>
            <a:pPr marL="0" lvl="0" indent="0" algn="l" rtl="0">
              <a:spcBef>
                <a:spcPts val="0"/>
              </a:spcBef>
              <a:spcAft>
                <a:spcPts val="0"/>
              </a:spcAft>
              <a:buNone/>
            </a:pPr>
            <a:r>
              <a:rPr lang="en-US"/>
              <a:t>m(40)</a:t>
            </a:r>
            <a:endParaRPr/>
          </a:p>
          <a:p>
            <a:pPr marL="0" lvl="0" indent="0" algn="l" rtl="0">
              <a:spcBef>
                <a:spcPts val="0"/>
              </a:spcBef>
              <a:spcAft>
                <a:spcPts val="0"/>
              </a:spcAft>
              <a:buNone/>
            </a:pPr>
            <a:endParaRPr/>
          </a:p>
          <a:p>
            <a:pPr marL="0" lvl="0" indent="0" algn="l" rtl="0">
              <a:spcBef>
                <a:spcPts val="0"/>
              </a:spcBef>
              <a:spcAft>
                <a:spcPts val="0"/>
              </a:spcAft>
              <a:buNone/>
            </a:pPr>
            <a:r>
              <a:rPr lang="en-US"/>
              <a:t>this is a python3 program</a:t>
            </a:r>
            <a:endParaRPr/>
          </a:p>
        </p:txBody>
      </p:sp>
      <p:sp>
        <p:nvSpPr>
          <p:cNvPr id="2" name="TextBox 1">
            <a:extLst>
              <a:ext uri="{FF2B5EF4-FFF2-40B4-BE49-F238E27FC236}">
                <a16:creationId xmlns:a16="http://schemas.microsoft.com/office/drawing/2014/main" id="{E82909C4-AF70-9C45-8471-D01083E5F166}"/>
              </a:ext>
            </a:extLst>
          </p:cNvPr>
          <p:cNvSpPr txBox="1"/>
          <p:nvPr/>
        </p:nvSpPr>
        <p:spPr>
          <a:xfrm>
            <a:off x="439271" y="5791200"/>
            <a:ext cx="2617694" cy="523220"/>
          </a:xfrm>
          <a:prstGeom prst="rect">
            <a:avLst/>
          </a:prstGeom>
          <a:noFill/>
        </p:spPr>
        <p:txBody>
          <a:bodyPr wrap="square" rtlCol="0">
            <a:spAutoFit/>
          </a:bodyPr>
          <a:lstStyle/>
          <a:p>
            <a:r>
              <a:rPr lang="en-US" dirty="0"/>
              <a:t>M to the power d mod n = 53 ASCII I think =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0" y="152400"/>
            <a:ext cx="9144000" cy="1143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ECD1B5"/>
              </a:buClr>
              <a:buSzPts val="6600"/>
              <a:buFont typeface="Palatino Linotype"/>
              <a:buNone/>
            </a:pPr>
            <a:r>
              <a:rPr lang="en-US"/>
              <a:t>Security of RSA</a:t>
            </a:r>
            <a:endParaRPr/>
          </a:p>
        </p:txBody>
      </p:sp>
      <p:grpSp>
        <p:nvGrpSpPr>
          <p:cNvPr id="144" name="Google Shape;144;p24"/>
          <p:cNvGrpSpPr/>
          <p:nvPr/>
        </p:nvGrpSpPr>
        <p:grpSpPr>
          <a:xfrm>
            <a:off x="467544" y="1698789"/>
            <a:ext cx="8229600" cy="4813021"/>
            <a:chOff x="0" y="69989"/>
            <a:chExt cx="8229600" cy="4813021"/>
          </a:xfrm>
        </p:grpSpPr>
        <p:sp>
          <p:nvSpPr>
            <p:cNvPr id="145" name="Google Shape;145;p24"/>
            <p:cNvSpPr/>
            <p:nvPr/>
          </p:nvSpPr>
          <p:spPr>
            <a:xfrm>
              <a:off x="0" y="335669"/>
              <a:ext cx="8229600" cy="793800"/>
            </a:xfrm>
            <a:prstGeom prst="rect">
              <a:avLst/>
            </a:prstGeom>
            <a:solidFill>
              <a:schemeClr val="lt1">
                <a:alpha val="89803"/>
              </a:schemeClr>
            </a:solidFill>
            <a:ln w="9525" cap="flat" cmpd="sng">
              <a:solidFill>
                <a:srgbClr val="405B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txBox="1"/>
            <p:nvPr/>
          </p:nvSpPr>
          <p:spPr>
            <a:xfrm>
              <a:off x="0" y="335669"/>
              <a:ext cx="8229600" cy="793800"/>
            </a:xfrm>
            <a:prstGeom prst="rect">
              <a:avLst/>
            </a:prstGeom>
            <a:noFill/>
            <a:ln>
              <a:noFill/>
            </a:ln>
          </p:spPr>
          <p:txBody>
            <a:bodyPr spcFirstLastPara="1" wrap="square" lIns="638700" tIns="333225" rIns="638700" bIns="113775" anchor="t" anchorCtr="0">
              <a:noAutofit/>
            </a:bodyPr>
            <a:lstStyle/>
            <a:p>
              <a:pPr marL="914400" lvl="1" indent="-317500" algn="l" rtl="0">
                <a:spcBef>
                  <a:spcPts val="0"/>
                </a:spcBef>
                <a:spcAft>
                  <a:spcPts val="0"/>
                </a:spcAft>
                <a:buSzPts val="1400"/>
                <a:buChar char="•"/>
              </a:pPr>
              <a:r>
                <a:rPr lang="en-US"/>
                <a:t> Involves trying all possible private keys</a:t>
              </a:r>
              <a:endParaRPr/>
            </a:p>
          </p:txBody>
        </p:sp>
        <p:sp>
          <p:nvSpPr>
            <p:cNvPr id="147" name="Google Shape;147;p24"/>
            <p:cNvSpPr/>
            <p:nvPr/>
          </p:nvSpPr>
          <p:spPr>
            <a:xfrm>
              <a:off x="411480" y="69989"/>
              <a:ext cx="1645952" cy="531360"/>
            </a:xfrm>
            <a:prstGeom prst="roundRect">
              <a:avLst>
                <a:gd name="adj" fmla="val 16667"/>
              </a:avLst>
            </a:prstGeom>
            <a:solidFill>
              <a:srgbClr val="61888A"/>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txBox="1"/>
            <p:nvPr/>
          </p:nvSpPr>
          <p:spPr>
            <a:xfrm>
              <a:off x="437419" y="95928"/>
              <a:ext cx="1594074" cy="479482"/>
            </a:xfrm>
            <a:prstGeom prst="rect">
              <a:avLst/>
            </a:prstGeom>
            <a:noFill/>
            <a:ln>
              <a:noFill/>
            </a:ln>
          </p:spPr>
          <p:txBody>
            <a:bodyPr spcFirstLastPara="1" wrap="square" lIns="217725" tIns="0" rIns="217725" bIns="0" anchor="ctr" anchorCtr="0">
              <a:noAutofit/>
            </a:bodyPr>
            <a:lstStyle/>
            <a:p>
              <a:pPr marL="0" lvl="0" indent="0" algn="l" rtl="0">
                <a:spcBef>
                  <a:spcPts val="0"/>
                </a:spcBef>
                <a:spcAft>
                  <a:spcPts val="0"/>
                </a:spcAft>
                <a:buNone/>
              </a:pPr>
              <a:r>
                <a:rPr lang="en-US"/>
                <a:t>Brute force</a:t>
              </a:r>
              <a:endParaRPr/>
            </a:p>
          </p:txBody>
        </p:sp>
        <p:sp>
          <p:nvSpPr>
            <p:cNvPr id="149" name="Google Shape;149;p24"/>
            <p:cNvSpPr/>
            <p:nvPr/>
          </p:nvSpPr>
          <p:spPr>
            <a:xfrm>
              <a:off x="0" y="1492349"/>
              <a:ext cx="8229600" cy="1077300"/>
            </a:xfrm>
            <a:prstGeom prst="rect">
              <a:avLst/>
            </a:prstGeom>
            <a:solidFill>
              <a:schemeClr val="lt1">
                <a:alpha val="89803"/>
              </a:schemeClr>
            </a:solidFill>
            <a:ln w="9525" cap="flat" cmpd="sng">
              <a:solidFill>
                <a:srgbClr val="425D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txBox="1"/>
            <p:nvPr/>
          </p:nvSpPr>
          <p:spPr>
            <a:xfrm>
              <a:off x="0" y="1492349"/>
              <a:ext cx="8229600" cy="1077300"/>
            </a:xfrm>
            <a:prstGeom prst="rect">
              <a:avLst/>
            </a:prstGeom>
            <a:noFill/>
            <a:ln>
              <a:noFill/>
            </a:ln>
          </p:spPr>
          <p:txBody>
            <a:bodyPr spcFirstLastPara="1" wrap="square" lIns="638700" tIns="333225" rIns="638700" bIns="113775" anchor="t" anchorCtr="0">
              <a:noAutofit/>
            </a:bodyPr>
            <a:lstStyle/>
            <a:p>
              <a:pPr marL="914400" lvl="1" indent="-317500" algn="l" rtl="0">
                <a:spcBef>
                  <a:spcPts val="0"/>
                </a:spcBef>
                <a:spcAft>
                  <a:spcPts val="0"/>
                </a:spcAft>
                <a:buSzPts val="1400"/>
                <a:buChar char="•"/>
              </a:pPr>
              <a:r>
                <a:rPr lang="en-US"/>
                <a:t> There are several approaches, all equivalent in effort to factoring the product of two primes</a:t>
              </a:r>
              <a:endParaRPr/>
            </a:p>
          </p:txBody>
        </p:sp>
        <p:sp>
          <p:nvSpPr>
            <p:cNvPr id="151" name="Google Shape;151;p24"/>
            <p:cNvSpPr/>
            <p:nvPr/>
          </p:nvSpPr>
          <p:spPr>
            <a:xfrm>
              <a:off x="411480" y="1226669"/>
              <a:ext cx="2407923" cy="531360"/>
            </a:xfrm>
            <a:prstGeom prst="roundRect">
              <a:avLst>
                <a:gd name="adj" fmla="val 16667"/>
              </a:avLst>
            </a:prstGeom>
            <a:solidFill>
              <a:srgbClr val="648C60"/>
            </a:solidFill>
            <a:ln w="9525" cap="flat" cmpd="sng">
              <a:solidFill>
                <a:srgbClr val="425D4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p:nvPr/>
          </p:nvSpPr>
          <p:spPr>
            <a:xfrm>
              <a:off x="437419" y="1252608"/>
              <a:ext cx="2356045" cy="479482"/>
            </a:xfrm>
            <a:prstGeom prst="rect">
              <a:avLst/>
            </a:prstGeom>
            <a:noFill/>
            <a:ln>
              <a:noFill/>
            </a:ln>
          </p:spPr>
          <p:txBody>
            <a:bodyPr spcFirstLastPara="1" wrap="square" lIns="217725" tIns="0" rIns="217725" bIns="0" anchor="ctr" anchorCtr="0">
              <a:noAutofit/>
            </a:bodyPr>
            <a:lstStyle/>
            <a:p>
              <a:pPr marL="0" lvl="0" indent="0" algn="l" rtl="0">
                <a:spcBef>
                  <a:spcPts val="0"/>
                </a:spcBef>
                <a:spcAft>
                  <a:spcPts val="0"/>
                </a:spcAft>
                <a:buNone/>
              </a:pPr>
              <a:r>
                <a:rPr lang="en-US"/>
                <a:t>Mathematical attacks </a:t>
              </a:r>
              <a:endParaRPr/>
            </a:p>
          </p:txBody>
        </p:sp>
        <p:sp>
          <p:nvSpPr>
            <p:cNvPr id="153" name="Google Shape;153;p24"/>
            <p:cNvSpPr/>
            <p:nvPr/>
          </p:nvSpPr>
          <p:spPr>
            <a:xfrm>
              <a:off x="0" y="2932530"/>
              <a:ext cx="8229600" cy="793800"/>
            </a:xfrm>
            <a:prstGeom prst="rect">
              <a:avLst/>
            </a:prstGeom>
            <a:solidFill>
              <a:schemeClr val="lt1">
                <a:alpha val="89803"/>
              </a:schemeClr>
            </a:solidFill>
            <a:ln w="9525" cap="flat" cmpd="sng">
              <a:solidFill>
                <a:srgbClr val="405B5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txBox="1"/>
            <p:nvPr/>
          </p:nvSpPr>
          <p:spPr>
            <a:xfrm>
              <a:off x="0" y="2932530"/>
              <a:ext cx="8229600" cy="793800"/>
            </a:xfrm>
            <a:prstGeom prst="rect">
              <a:avLst/>
            </a:prstGeom>
            <a:noFill/>
            <a:ln>
              <a:noFill/>
            </a:ln>
          </p:spPr>
          <p:txBody>
            <a:bodyPr spcFirstLastPara="1" wrap="square" lIns="638700" tIns="333225" rIns="638700" bIns="113775" anchor="t" anchorCtr="0">
              <a:noAutofit/>
            </a:bodyPr>
            <a:lstStyle/>
            <a:p>
              <a:pPr marL="914400" lvl="1" indent="-317500" algn="l" rtl="0">
                <a:spcBef>
                  <a:spcPts val="0"/>
                </a:spcBef>
                <a:spcAft>
                  <a:spcPts val="0"/>
                </a:spcAft>
                <a:buSzPts val="1400"/>
                <a:buChar char="•"/>
              </a:pPr>
              <a:r>
                <a:rPr lang="en-US"/>
                <a:t>These depend on the running time of the decryption algorithm</a:t>
              </a:r>
              <a:endParaRPr/>
            </a:p>
          </p:txBody>
        </p:sp>
        <p:sp>
          <p:nvSpPr>
            <p:cNvPr id="155" name="Google Shape;155;p24"/>
            <p:cNvSpPr/>
            <p:nvPr/>
          </p:nvSpPr>
          <p:spPr>
            <a:xfrm>
              <a:off x="411480" y="2666850"/>
              <a:ext cx="2255552" cy="531360"/>
            </a:xfrm>
            <a:prstGeom prst="roundRect">
              <a:avLst>
                <a:gd name="adj" fmla="val 16667"/>
              </a:avLst>
            </a:prstGeom>
            <a:solidFill>
              <a:srgbClr val="61888A"/>
            </a:solidFill>
            <a:ln w="9525" cap="flat" cmpd="sng">
              <a:solidFill>
                <a:srgbClr val="405B5C"/>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txBox="1"/>
            <p:nvPr/>
          </p:nvSpPr>
          <p:spPr>
            <a:xfrm>
              <a:off x="437419" y="2692789"/>
              <a:ext cx="2203674" cy="479482"/>
            </a:xfrm>
            <a:prstGeom prst="rect">
              <a:avLst/>
            </a:prstGeom>
            <a:noFill/>
            <a:ln>
              <a:noFill/>
            </a:ln>
          </p:spPr>
          <p:txBody>
            <a:bodyPr spcFirstLastPara="1" wrap="square" lIns="217725" tIns="0" rIns="217725" bIns="0" anchor="ctr" anchorCtr="0">
              <a:noAutofit/>
            </a:bodyPr>
            <a:lstStyle/>
            <a:p>
              <a:pPr marL="0" lvl="0" indent="0" algn="l" rtl="0">
                <a:spcBef>
                  <a:spcPts val="0"/>
                </a:spcBef>
                <a:spcAft>
                  <a:spcPts val="0"/>
                </a:spcAft>
                <a:buNone/>
              </a:pPr>
              <a:r>
                <a:rPr lang="en-US"/>
                <a:t>Timing attacks</a:t>
              </a:r>
              <a:endParaRPr/>
            </a:p>
          </p:txBody>
        </p:sp>
        <p:sp>
          <p:nvSpPr>
            <p:cNvPr id="157" name="Google Shape;157;p24"/>
            <p:cNvSpPr/>
            <p:nvPr/>
          </p:nvSpPr>
          <p:spPr>
            <a:xfrm>
              <a:off x="0" y="4089210"/>
              <a:ext cx="8229600" cy="793800"/>
            </a:xfrm>
            <a:prstGeom prst="rect">
              <a:avLst/>
            </a:prstGeom>
            <a:solidFill>
              <a:schemeClr val="lt1">
                <a:alpha val="89803"/>
              </a:schemeClr>
            </a:solidFill>
            <a:ln w="9525" cap="flat" cmpd="sng">
              <a:solidFill>
                <a:srgbClr val="425D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p:nvPr/>
          </p:nvSpPr>
          <p:spPr>
            <a:xfrm>
              <a:off x="0" y="4089210"/>
              <a:ext cx="8229600" cy="793800"/>
            </a:xfrm>
            <a:prstGeom prst="rect">
              <a:avLst/>
            </a:prstGeom>
            <a:noFill/>
            <a:ln>
              <a:noFill/>
            </a:ln>
          </p:spPr>
          <p:txBody>
            <a:bodyPr spcFirstLastPara="1" wrap="square" lIns="638700" tIns="333225" rIns="638700" bIns="113775" anchor="t" anchorCtr="0">
              <a:noAutofit/>
            </a:bodyPr>
            <a:lstStyle/>
            <a:p>
              <a:pPr marL="914400" lvl="1" indent="-317500" algn="l" rtl="0">
                <a:spcBef>
                  <a:spcPts val="0"/>
                </a:spcBef>
                <a:spcAft>
                  <a:spcPts val="0"/>
                </a:spcAft>
                <a:buSzPts val="1400"/>
                <a:buChar char="•"/>
              </a:pPr>
              <a:r>
                <a:rPr lang="en-US"/>
                <a:t>This type of attack exploits properties of the RSA algorithm</a:t>
              </a:r>
              <a:endParaRPr/>
            </a:p>
          </p:txBody>
        </p:sp>
        <p:sp>
          <p:nvSpPr>
            <p:cNvPr id="159" name="Google Shape;159;p24"/>
            <p:cNvSpPr/>
            <p:nvPr/>
          </p:nvSpPr>
          <p:spPr>
            <a:xfrm>
              <a:off x="411480" y="3823530"/>
              <a:ext cx="2865151" cy="531360"/>
            </a:xfrm>
            <a:prstGeom prst="roundRect">
              <a:avLst>
                <a:gd name="adj" fmla="val 16667"/>
              </a:avLst>
            </a:prstGeom>
            <a:solidFill>
              <a:srgbClr val="648C60"/>
            </a:solidFill>
            <a:ln w="9525" cap="flat" cmpd="sng">
              <a:solidFill>
                <a:srgbClr val="425D4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txBox="1"/>
            <p:nvPr/>
          </p:nvSpPr>
          <p:spPr>
            <a:xfrm>
              <a:off x="437419" y="3849469"/>
              <a:ext cx="2813273" cy="479482"/>
            </a:xfrm>
            <a:prstGeom prst="rect">
              <a:avLst/>
            </a:prstGeom>
            <a:noFill/>
            <a:ln>
              <a:noFill/>
            </a:ln>
          </p:spPr>
          <p:txBody>
            <a:bodyPr spcFirstLastPara="1" wrap="square" lIns="217725" tIns="0" rIns="217725" bIns="0" anchor="ctr" anchorCtr="0">
              <a:noAutofit/>
            </a:bodyPr>
            <a:lstStyle/>
            <a:p>
              <a:pPr marL="0" lvl="0" indent="0" algn="l" rtl="0">
                <a:spcBef>
                  <a:spcPts val="0"/>
                </a:spcBef>
                <a:spcAft>
                  <a:spcPts val="0"/>
                </a:spcAft>
                <a:buNone/>
              </a:pPr>
              <a:r>
                <a:rPr lang="en-US"/>
                <a:t>Chosen ciphertext attacks</a:t>
              </a:r>
              <a:endParaRPr/>
            </a:p>
          </p:txBody>
        </p:sp>
      </p:grpSp>
      <p:sp>
        <p:nvSpPr>
          <p:cNvPr id="161" name="Google Shape;161;p24"/>
          <p:cNvSpPr txBox="1"/>
          <p:nvPr/>
        </p:nvSpPr>
        <p:spPr>
          <a:xfrm>
            <a:off x="1133231" y="801077"/>
            <a:ext cx="1848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7262</Words>
  <Application>Microsoft Macintosh PowerPoint</Application>
  <PresentationFormat>On-screen Show (4:3)</PresentationFormat>
  <Paragraphs>619</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Playfair Display</vt:lpstr>
      <vt:lpstr>Times New Roman</vt:lpstr>
      <vt:lpstr>Lato</vt:lpstr>
      <vt:lpstr>Times</vt:lpstr>
      <vt:lpstr>Palatino Linotype</vt:lpstr>
      <vt:lpstr>Coral</vt:lpstr>
      <vt:lpstr>Asymmetric  Encryption (public key)</vt:lpstr>
      <vt:lpstr>RSA Public-Key Encryption</vt:lpstr>
      <vt:lpstr>PowerPoint Presentation</vt:lpstr>
      <vt:lpstr>Key generation</vt:lpstr>
      <vt:lpstr>PowerPoint Presentation</vt:lpstr>
      <vt:lpstr>Another example</vt:lpstr>
      <vt:lpstr>Breaking RSA</vt:lpstr>
      <vt:lpstr>Breaking RSA</vt:lpstr>
      <vt:lpstr>Security of RSA</vt:lpstr>
      <vt:lpstr>PowerPoint Presentation</vt:lpstr>
      <vt:lpstr>Timing Attacks</vt:lpstr>
      <vt:lpstr>Timing Attack Countermeasures</vt:lpstr>
      <vt:lpstr>Diffie-Hellman Key Exchange</vt:lpstr>
      <vt:lpstr>PowerPoint Presentation</vt:lpstr>
      <vt:lpstr>PowerPoint Presentation</vt:lpstr>
      <vt:lpstr>Diffie-Hellman Example</vt:lpstr>
      <vt:lpstr>PowerPoint Presentation</vt:lpstr>
      <vt:lpstr>Man-in-the-Middle Attack</vt:lpstr>
      <vt:lpstr>Other Public-Key Algorithms</vt:lpstr>
      <vt:lpstr>ssh ras </vt:lpstr>
      <vt:lpstr>Generate a keypair</vt:lpstr>
      <vt:lpstr>Encrypt a message using a public key</vt:lpstr>
      <vt:lpstr>"signing a message"</vt:lpstr>
      <vt:lpstr>base64 messages</vt:lpstr>
      <vt:lpstr>Try it:</vt:lpstr>
      <vt:lpstr>try it</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  Encryption (public key)</dc:title>
  <cp:lastModifiedBy>John Doll</cp:lastModifiedBy>
  <cp:revision>2</cp:revision>
  <dcterms:modified xsi:type="dcterms:W3CDTF">2022-02-17T14:48:39Z</dcterms:modified>
</cp:coreProperties>
</file>