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98" r:id="rId3"/>
    <p:sldId id="297" r:id="rId4"/>
    <p:sldId id="283" r:id="rId5"/>
    <p:sldId id="300" r:id="rId6"/>
    <p:sldId id="299" r:id="rId7"/>
    <p:sldId id="284" r:id="rId8"/>
    <p:sldId id="286" r:id="rId9"/>
    <p:sldId id="301" r:id="rId10"/>
    <p:sldId id="302" r:id="rId11"/>
    <p:sldId id="287" r:id="rId12"/>
    <p:sldId id="288" r:id="rId13"/>
    <p:sldId id="289" r:id="rId14"/>
    <p:sldId id="303" r:id="rId15"/>
    <p:sldId id="290" r:id="rId16"/>
    <p:sldId id="292" r:id="rId17"/>
    <p:sldId id="293" r:id="rId18"/>
    <p:sldId id="294" r:id="rId19"/>
    <p:sldId id="304" r:id="rId20"/>
    <p:sldId id="296" r:id="rId21"/>
    <p:sldId id="274" r:id="rId22"/>
    <p:sldId id="275" r:id="rId23"/>
    <p:sldId id="276" r:id="rId24"/>
    <p:sldId id="280" r:id="rId25"/>
    <p:sldId id="277" r:id="rId26"/>
    <p:sldId id="278" r:id="rId27"/>
    <p:sldId id="307" r:id="rId28"/>
    <p:sldId id="279" r:id="rId29"/>
    <p:sldId id="268" r:id="rId30"/>
    <p:sldId id="281" r:id="rId31"/>
    <p:sldId id="269" r:id="rId32"/>
    <p:sldId id="270" r:id="rId33"/>
    <p:sldId id="271" r:id="rId34"/>
    <p:sldId id="272" r:id="rId35"/>
    <p:sldId id="273" r:id="rId36"/>
    <p:sldId id="257" r:id="rId37"/>
    <p:sldId id="258" r:id="rId38"/>
    <p:sldId id="259" r:id="rId39"/>
    <p:sldId id="260" r:id="rId40"/>
    <p:sldId id="262" r:id="rId41"/>
    <p:sldId id="263" r:id="rId42"/>
    <p:sldId id="305" r:id="rId43"/>
    <p:sldId id="264" r:id="rId44"/>
    <p:sldId id="265" r:id="rId45"/>
    <p:sldId id="266" r:id="rId46"/>
    <p:sldId id="267" r:id="rId47"/>
    <p:sldId id="306"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5" autoAdjust="0"/>
    <p:restoredTop sz="96591" autoAdjust="0"/>
  </p:normalViewPr>
  <p:slideViewPr>
    <p:cSldViewPr>
      <p:cViewPr varScale="1">
        <p:scale>
          <a:sx n="185" d="100"/>
          <a:sy n="185" d="100"/>
        </p:scale>
        <p:origin x="17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2/22/22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Alice can not trust the certificate signing to be done over the internet as that may also be under attack by a MITM. She has to go in person.</a:t>
            </a:r>
          </a:p>
          <a:p>
            <a:pPr marL="171450" indent="-171450">
              <a:buFont typeface="Arial" panose="020B0604020202020204" pitchFamily="34" charset="0"/>
              <a:buChar char="•"/>
            </a:pPr>
            <a:r>
              <a:rPr lang="en-US" baseline="0" dirty="0"/>
              <a:t>After sending the certificate to Bob, even if Mallory intercepts the traffic; she cannot replace Alice’s public key with her own, as that would invalidate the DMV’s signature</a:t>
            </a:r>
          </a:p>
          <a:p>
            <a:pPr marL="171450" indent="-171450">
              <a:buFont typeface="Arial" panose="020B0604020202020204" pitchFamily="34" charset="0"/>
              <a:buChar char="•"/>
            </a:pPr>
            <a:r>
              <a:rPr lang="en-US" baseline="0" dirty="0"/>
              <a:t>There is no way for Mallory to get a certificate from DMV for her public key with Alice’s name as the DMV will not approve it</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97092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Browsers have a list of trusted CA’s and </a:t>
            </a:r>
            <a:r>
              <a:rPr lang="en-US" baseline="0" dirty="0" err="1"/>
              <a:t>ModelCA</a:t>
            </a:r>
            <a:r>
              <a:rPr lang="en-US" baseline="0" dirty="0"/>
              <a:t> is not on that list. If a CA is not trusted, none of the certificates issued by that CA will be trusted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Firefox allows us to manually add certificates. </a:t>
            </a:r>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2883698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837732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21</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As long as we trust the software, we are trusting the public keys that come with it.</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22</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Root CA vouches for intermediate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Intermediate CA can then issue certificate for other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r>
              <a:rPr lang="en-US" baseline="0" dirty="0"/>
              <a:t>In the figure,</a:t>
            </a:r>
          </a:p>
          <a:p>
            <a:r>
              <a:rPr lang="en-US" baseline="0" dirty="0"/>
              <a:t>Certificate chain is obtained from </a:t>
            </a:r>
            <a:r>
              <a:rPr lang="en-US" baseline="0" dirty="0" err="1"/>
              <a:t>Paypal</a:t>
            </a:r>
            <a:r>
              <a:rPr lang="en-US" baseline="0" dirty="0"/>
              <a:t>:</a:t>
            </a:r>
          </a:p>
          <a:p>
            <a:pPr marL="171450" indent="-171450">
              <a:buFont typeface="Arial" panose="020B0604020202020204" pitchFamily="34" charset="0"/>
              <a:buChar char="•"/>
            </a:pPr>
            <a:r>
              <a:rPr lang="en-US" baseline="0" dirty="0"/>
              <a:t>It contains two certificates. First one </a:t>
            </a:r>
            <a:r>
              <a:rPr lang="en-US" baseline="0" dirty="0" err="1"/>
              <a:t>payapal’s</a:t>
            </a:r>
            <a:r>
              <a:rPr lang="en-US" baseline="0" dirty="0"/>
              <a:t> certificate, issued by a CA called “Symantec Class 3 EV SSL CA –G3”</a:t>
            </a:r>
          </a:p>
          <a:p>
            <a:pPr marL="171450" indent="-171450">
              <a:buFont typeface="Arial" panose="020B0604020202020204" pitchFamily="34" charset="0"/>
              <a:buChar char="•"/>
            </a:pPr>
            <a:r>
              <a:rPr lang="en-US" baseline="0" dirty="0"/>
              <a:t>This is an intermediate CA which is certified by another CA “VeriSign Class 3 Public Primary CA G5”</a:t>
            </a:r>
          </a:p>
          <a:p>
            <a:pPr marL="171450" indent="-171450">
              <a:buFont typeface="Arial" panose="020B0604020202020204" pitchFamily="34" charset="0"/>
              <a:buChar char="•"/>
            </a:pPr>
            <a:r>
              <a:rPr lang="en-US" baseline="0" dirty="0"/>
              <a:t>VeriSign-G5 is the root CA </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23</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the command used, the </a:t>
            </a:r>
            <a:r>
              <a:rPr lang="en-US" i="1" baseline="0" dirty="0"/>
              <a:t>untrusted</a:t>
            </a:r>
            <a:r>
              <a:rPr lang="en-US" baseline="0" dirty="0"/>
              <a:t> option provides a certificate chain, the last of which has to be the domain server’s certificate</a:t>
            </a:r>
          </a:p>
          <a:p>
            <a:pPr marL="171450" indent="-171450">
              <a:buFont typeface="Arial" panose="020B0604020202020204" pitchFamily="34" charset="0"/>
              <a:buChar char="•"/>
            </a:pPr>
            <a:r>
              <a:rPr lang="en-US" baseline="0" dirty="0"/>
              <a:t>The </a:t>
            </a:r>
            <a:r>
              <a:rPr lang="en-US" i="1" baseline="0" dirty="0" err="1"/>
              <a:t>CAfile</a:t>
            </a:r>
            <a:r>
              <a:rPr lang="en-US" baseline="0" dirty="0"/>
              <a:t> option specifies a trusted CA </a:t>
            </a:r>
          </a:p>
          <a:p>
            <a:pPr marL="171450" indent="-171450">
              <a:buFont typeface="Arial" panose="020B0604020202020204" pitchFamily="34" charset="0"/>
              <a:buChar char="•"/>
            </a:pPr>
            <a:r>
              <a:rPr lang="en-US" baseline="0" dirty="0"/>
              <a:t>If everything works fine, an </a:t>
            </a:r>
            <a:r>
              <a:rPr lang="en-US" i="1" baseline="0" dirty="0"/>
              <a:t>OK</a:t>
            </a:r>
            <a:r>
              <a:rPr lang="en-US" baseline="0" dirty="0"/>
              <a:t> will be printed out</a:t>
            </a:r>
          </a:p>
        </p:txBody>
      </p:sp>
      <p:sp>
        <p:nvSpPr>
          <p:cNvPr id="4" name="Slide Number Placeholder 3"/>
          <p:cNvSpPr>
            <a:spLocks noGrp="1"/>
          </p:cNvSpPr>
          <p:nvPr>
            <p:ph type="sldNum" sz="quarter" idx="10"/>
          </p:nvPr>
        </p:nvSpPr>
        <p:spPr/>
        <p:txBody>
          <a:bodyPr/>
          <a:lstStyle/>
          <a:p>
            <a:fld id="{813B53B7-307D-4EBF-AD19-37FF267B60C8}" type="slidenum">
              <a:rPr lang="en-US" smtClean="0"/>
              <a:t>24</a:t>
            </a:fld>
            <a:endParaRPr lang="en-US"/>
          </a:p>
        </p:txBody>
      </p:sp>
    </p:spTree>
    <p:extLst>
      <p:ext uri="{BB962C8B-B14F-4D97-AF65-F5344CB8AC3E}">
        <p14:creationId xmlns:p14="http://schemas.microsoft.com/office/powerpoint/2010/main" val="107859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First figure</a:t>
            </a:r>
          </a:p>
          <a:p>
            <a:pPr marL="171450" indent="-171450">
              <a:buFont typeface="Arial" panose="020B0604020202020204" pitchFamily="34" charset="0"/>
              <a:buChar char="•"/>
            </a:pPr>
            <a:r>
              <a:rPr lang="en-US" baseline="0" dirty="0"/>
              <a:t>Command similar to the one used in issuing certificate for server.</a:t>
            </a:r>
          </a:p>
          <a:p>
            <a:pPr marL="171450" indent="-171450">
              <a:buFont typeface="Arial" panose="020B0604020202020204" pitchFamily="34" charset="0"/>
              <a:buChar char="•"/>
            </a:pPr>
            <a:r>
              <a:rPr lang="en-US" baseline="0" dirty="0"/>
              <a:t>This command includes the “-extensions v3_ca” option</a:t>
            </a:r>
          </a:p>
          <a:p>
            <a:pPr marL="171450" indent="-171450">
              <a:buFont typeface="Arial" panose="020B0604020202020204" pitchFamily="34" charset="0"/>
              <a:buChar char="•"/>
            </a:pPr>
            <a:r>
              <a:rPr lang="en-US" baseline="0" dirty="0"/>
              <a:t>This option tells </a:t>
            </a:r>
            <a:r>
              <a:rPr lang="en-US" baseline="0" dirty="0" err="1"/>
              <a:t>openssl</a:t>
            </a:r>
            <a:r>
              <a:rPr lang="en-US" baseline="0" dirty="0"/>
              <a:t> to set the CA entry in the certificate’s extension field to TRUE – indicating that certificate belongs to an intermediate CA</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Second figure</a:t>
            </a:r>
          </a:p>
          <a:p>
            <a:pPr marL="171450" indent="-171450">
              <a:buFont typeface="Arial" panose="020B0604020202020204" pitchFamily="34" charset="0"/>
              <a:buChar char="•"/>
            </a:pPr>
            <a:r>
              <a:rPr lang="en-US" baseline="0" dirty="0"/>
              <a:t>CA field in a non-CA certificate will have value FALSE, which means that the certificate cannot be used to verify other certificates or the owner of the certificate cannot serve as a CA</a:t>
            </a:r>
          </a:p>
        </p:txBody>
      </p:sp>
      <p:sp>
        <p:nvSpPr>
          <p:cNvPr id="4" name="Slide Number Placeholder 3"/>
          <p:cNvSpPr>
            <a:spLocks noGrp="1"/>
          </p:cNvSpPr>
          <p:nvPr>
            <p:ph type="sldNum" sz="quarter" idx="10"/>
          </p:nvPr>
        </p:nvSpPr>
        <p:spPr/>
        <p:txBody>
          <a:bodyPr/>
          <a:lstStyle/>
          <a:p>
            <a:fld id="{813B53B7-307D-4EBF-AD19-37FF267B60C8}" type="slidenum">
              <a:rPr lang="en-US" smtClean="0"/>
              <a:t>25</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a browser/client asks for certificate of a web server, it should send out the certificates of all the involved intermediate CAs along with its own.</a:t>
            </a:r>
          </a:p>
          <a:p>
            <a:pPr marL="171450" indent="-171450">
              <a:buFont typeface="Arial" panose="020B0604020202020204" pitchFamily="34" charset="0"/>
              <a:buChar char="•"/>
            </a:pPr>
            <a:r>
              <a:rPr lang="en-US" baseline="0" dirty="0"/>
              <a:t>Add the entry shown in the figure to Apache’s configuration file located in /etc/apache2/sites-available/default-</a:t>
            </a:r>
            <a:r>
              <a:rPr lang="en-US" baseline="0" dirty="0" err="1"/>
              <a:t>ssl.conf</a:t>
            </a:r>
            <a:r>
              <a:rPr lang="en-US" baseline="0" dirty="0"/>
              <a:t>  .</a:t>
            </a:r>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Chrome:</a:t>
            </a:r>
          </a:p>
          <a:p>
            <a:r>
              <a:rPr lang="en-US" baseline="0" dirty="0"/>
              <a:t>On the window we get after clicking Manage Certificates, there will be several tabs. One tab is for root CAs and another for intermediate.</a:t>
            </a:r>
          </a:p>
          <a:p>
            <a:r>
              <a:rPr lang="en-US" baseline="0" dirty="0"/>
              <a:t>Click on these tabs to view the list.</a:t>
            </a:r>
          </a:p>
          <a:p>
            <a:endParaRPr lang="en-US" baseline="0" dirty="0"/>
          </a:p>
          <a:p>
            <a:r>
              <a:rPr lang="en-US" baseline="0" dirty="0"/>
              <a:t>Firefox:</a:t>
            </a:r>
          </a:p>
          <a:p>
            <a:r>
              <a:rPr lang="en-US" baseline="0" dirty="0"/>
              <a:t>Under the Authorities Tab, you can view the list of certificate </a:t>
            </a:r>
            <a:r>
              <a:rPr lang="en-US" baseline="0" dirty="0" err="1"/>
              <a:t>strusted</a:t>
            </a:r>
            <a:r>
              <a:rPr lang="en-US" baseline="0" dirty="0"/>
              <a:t> by Firefox, including those from root and intermediate CAs.</a:t>
            </a:r>
          </a:p>
        </p:txBody>
      </p:sp>
      <p:sp>
        <p:nvSpPr>
          <p:cNvPr id="4" name="Slide Number Placeholder 3"/>
          <p:cNvSpPr>
            <a:spLocks noGrp="1"/>
          </p:cNvSpPr>
          <p:nvPr>
            <p:ph type="sldNum" sz="quarter" idx="10"/>
          </p:nvPr>
        </p:nvSpPr>
        <p:spPr/>
        <p:txBody>
          <a:bodyPr/>
          <a:lstStyle/>
          <a:p>
            <a:fld id="{813B53B7-307D-4EBF-AD19-37FF267B60C8}" type="slidenum">
              <a:rPr lang="en-US" smtClean="0"/>
              <a:t>28</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29</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99622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30</a:t>
            </a:fld>
            <a:endParaRPr lang="en-US"/>
          </a:p>
        </p:txBody>
      </p:sp>
    </p:spTree>
    <p:extLst>
      <p:ext uri="{BB962C8B-B14F-4D97-AF65-F5344CB8AC3E}">
        <p14:creationId xmlns:p14="http://schemas.microsoft.com/office/powerpoint/2010/main" val="1936850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Attacker has to compromise</a:t>
            </a:r>
            <a:r>
              <a:rPr lang="en-US" sz="1200" baseline="0" dirty="0"/>
              <a:t> a CA to get a valid signature; this is not easy.</a:t>
            </a:r>
            <a:endParaRPr lang="en-US" baseline="0" dirty="0"/>
          </a:p>
          <a:p>
            <a:pPr marL="171450" indent="-171450">
              <a:buFont typeface="Arial" panose="020B0604020202020204" pitchFamily="34" charset="0"/>
              <a:buChar char="•"/>
            </a:pPr>
            <a:r>
              <a:rPr lang="en-US" baseline="0" dirty="0"/>
              <a:t>The attack will be successful if the user ignores the warnings and continues.</a:t>
            </a:r>
          </a:p>
        </p:txBody>
      </p:sp>
      <p:sp>
        <p:nvSpPr>
          <p:cNvPr id="4" name="Slide Number Placeholder 3"/>
          <p:cNvSpPr>
            <a:spLocks noGrp="1"/>
          </p:cNvSpPr>
          <p:nvPr>
            <p:ph type="sldNum" sz="quarter" idx="10"/>
          </p:nvPr>
        </p:nvSpPr>
        <p:spPr/>
        <p:txBody>
          <a:bodyPr/>
          <a:lstStyle/>
          <a:p>
            <a:fld id="{813B53B7-307D-4EBF-AD19-37FF267B60C8}" type="slidenum">
              <a:rPr lang="en-US" smtClean="0"/>
              <a:t>31</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32</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33</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valid certificate only ensures that the public key contained in the certificate belongs to the subject described in the subject field, but it does not say whether he subject is the intended subject or not. This is the job of second validation.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 carried out by SSL library. It is application’s responsibility to do the second validation.</a:t>
            </a:r>
          </a:p>
        </p:txBody>
      </p:sp>
      <p:sp>
        <p:nvSpPr>
          <p:cNvPr id="4" name="Slide Number Placeholder 3"/>
          <p:cNvSpPr>
            <a:spLocks noGrp="1"/>
          </p:cNvSpPr>
          <p:nvPr>
            <p:ph type="sldNum" sz="quarter" idx="10"/>
          </p:nvPr>
        </p:nvSpPr>
        <p:spPr/>
        <p:txBody>
          <a:bodyPr/>
          <a:lstStyle/>
          <a:p>
            <a:fld id="{813B53B7-307D-4EBF-AD19-37FF267B60C8}" type="slidenum">
              <a:rPr lang="en-US" smtClean="0"/>
              <a:t>34</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HTTPS proxy creates fake certificate for each of the HTTPS websites user visits</a:t>
            </a:r>
          </a:p>
          <a:p>
            <a:pPr marL="171450" indent="-171450">
              <a:buFont typeface="Arial" panose="020B0604020202020204" pitchFamily="34" charset="0"/>
              <a:buChar char="•"/>
            </a:pPr>
            <a:r>
              <a:rPr lang="en-US" sz="1200" dirty="0"/>
              <a:t>Fake certificate signed by proxy</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User’s machine is “fooled” to establish an SSL connection with the proxy</a:t>
            </a:r>
            <a:endParaRPr lang="en-US" sz="1200" dirty="0"/>
          </a:p>
          <a:p>
            <a:pPr marL="171450" indent="-171450">
              <a:buFont typeface="Arial" panose="020B0604020202020204" pitchFamily="34" charset="0"/>
              <a:buChar char="•"/>
            </a:pPr>
            <a:r>
              <a:rPr lang="en-US" sz="1200" dirty="0"/>
              <a:t>Proxy not an attacker any more; so we</a:t>
            </a:r>
            <a:r>
              <a:rPr lang="en-US" sz="1200" baseline="0" dirty="0"/>
              <a:t> can’t call it an MITM attack because of the trust that is already placed on the proxy by the user.</a:t>
            </a:r>
            <a:endParaRPr lang="en-US" sz="1200" dirty="0"/>
          </a:p>
          <a:p>
            <a:pPr marL="171450" indent="-171450">
              <a:buFont typeface="Arial" panose="020B0604020202020204" pitchFamily="34" charset="0"/>
              <a:buChar cha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35</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We can not trust what</a:t>
            </a:r>
            <a:r>
              <a:rPr lang="en-US" baseline="0" dirty="0"/>
              <a:t> is said by a public key, we have to rely on a third-party CA to conduct necessary checks to ensure the correctness of the owner information.</a:t>
            </a:r>
          </a:p>
          <a:p>
            <a:r>
              <a:rPr lang="en-US" baseline="0" dirty="0"/>
              <a:t>This is essential to defeat MITM attacks; client can know whether a received public key belongs to the intended server or not.</a:t>
            </a:r>
          </a:p>
          <a:p>
            <a:endParaRPr lang="en-US" baseline="0" dirty="0"/>
          </a:p>
          <a:p>
            <a:r>
              <a:rPr lang="en-US" baseline="0" dirty="0"/>
              <a:t>2- After CA verifies the identity, it will generate a certificate for the owner. Certificate should not be forged or tampered with. This is guaranteed by the one-way hash function and the digital signature algorithm.</a:t>
            </a:r>
          </a:p>
          <a:p>
            <a:endParaRPr lang="en-US" baseline="0" dirty="0"/>
          </a:p>
          <a:p>
            <a:r>
              <a:rPr lang="en-US" baseline="0" dirty="0"/>
              <a:t>3- Integrity of certificate protected by CA’s signature. To verify signature, we need CA’s public key. The public key  (trusted certificate) must be preloaded by the client.</a:t>
            </a:r>
          </a:p>
          <a:p>
            <a:endParaRPr lang="en-US" baseline="0" dirty="0"/>
          </a:p>
          <a:p>
            <a:r>
              <a:rPr lang="en-US" baseline="0" dirty="0"/>
              <a:t>4- The client ensures that the subject in the certificate and user’s intention matches.</a:t>
            </a:r>
          </a:p>
        </p:txBody>
      </p:sp>
      <p:sp>
        <p:nvSpPr>
          <p:cNvPr id="4" name="Slide Number Placeholder 3"/>
          <p:cNvSpPr>
            <a:spLocks noGrp="1"/>
          </p:cNvSpPr>
          <p:nvPr>
            <p:ph type="sldNum" sz="quarter" idx="10"/>
          </p:nvPr>
        </p:nvSpPr>
        <p:spPr/>
        <p:txBody>
          <a:bodyPr/>
          <a:lstStyle/>
          <a:p>
            <a:fld id="{813B53B7-307D-4EBF-AD19-37FF267B60C8}" type="slidenum">
              <a:rPr lang="en-US" smtClean="0"/>
              <a:t>36</a:t>
            </a:fld>
            <a:endParaRPr lang="en-US"/>
          </a:p>
        </p:txBody>
      </p:sp>
    </p:spTree>
    <p:extLst>
      <p:ext uri="{BB962C8B-B14F-4D97-AF65-F5344CB8AC3E}">
        <p14:creationId xmlns:p14="http://schemas.microsoft.com/office/powerpoint/2010/main" val="3022523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the CA doesn’t do</a:t>
            </a:r>
            <a:r>
              <a:rPr lang="en-US" baseline="0" dirty="0"/>
              <a:t> a good job conducting the subject verification, or the verification process is compromised, an attacker may be able to get a certificate that contains the target subject and the attacker’s public key (now the attacker knows the corresponding pubic key). With this fake certificate, the attacker can launch an MITM attack.</a:t>
            </a:r>
          </a:p>
          <a:p>
            <a:endParaRPr lang="en-US" baseline="0" dirty="0"/>
          </a:p>
          <a:p>
            <a:r>
              <a:rPr lang="en-US" baseline="0" dirty="0"/>
              <a:t>The primary task of a registration authority is to attest to the authenticity of the company/client requesting the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37</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Several of </a:t>
            </a:r>
            <a:r>
              <a:rPr lang="en-US" dirty="0" err="1"/>
              <a:t>DigiNotar’s</a:t>
            </a:r>
            <a:r>
              <a:rPr lang="en-US" dirty="0"/>
              <a:t> CA</a:t>
            </a:r>
            <a:r>
              <a:rPr lang="en-US" baseline="0" dirty="0"/>
              <a:t> servers including the ones responsible for issuing government certificates were compromised.</a:t>
            </a:r>
          </a:p>
          <a:p>
            <a:endParaRPr lang="en-US" baseline="0" dirty="0"/>
          </a:p>
          <a:p>
            <a:r>
              <a:rPr lang="en-US" baseline="0" dirty="0"/>
              <a:t>Hardware </a:t>
            </a:r>
            <a:r>
              <a:rPr lang="en-US" baseline="0" dirty="0" err="1"/>
              <a:t>Secrutiy</a:t>
            </a:r>
            <a:r>
              <a:rPr lang="en-US" baseline="0" dirty="0"/>
              <a:t> Model:</a:t>
            </a:r>
          </a:p>
          <a:p>
            <a:pPr marL="171450" indent="-171450">
              <a:buFontTx/>
              <a:buChar char="-"/>
            </a:pPr>
            <a:r>
              <a:rPr lang="en-US" baseline="0" dirty="0"/>
              <a:t>Capable of generating and storing cryptographic keys.</a:t>
            </a:r>
          </a:p>
          <a:p>
            <a:pPr marL="171450" indent="-171450">
              <a:buFontTx/>
              <a:buChar char="-"/>
            </a:pPr>
            <a:r>
              <a:rPr lang="en-US" baseline="0" dirty="0"/>
              <a:t>Device is tamper-proof. Needs to be accessed physically to get the key.</a:t>
            </a:r>
          </a:p>
          <a:p>
            <a:pPr marL="171450" indent="-171450">
              <a:buFontTx/>
              <a:buChar char="-"/>
            </a:pPr>
            <a:r>
              <a:rPr lang="en-US" baseline="0" dirty="0"/>
              <a:t>Generally stored in a vault guarded with physical security and video surveillance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38</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39</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baseline="0" dirty="0"/>
              <a:t>An Actual X.509 certificate contains binary data. Therefore when stored in files, X.509 certificates use encoders.</a:t>
            </a:r>
          </a:p>
          <a:p>
            <a:pPr marL="628650" lvl="1" indent="-171450">
              <a:buFont typeface="Arial" panose="020B0604020202020204" pitchFamily="34" charset="0"/>
              <a:buChar char="•"/>
            </a:pPr>
            <a:r>
              <a:rPr lang="en-US" baseline="0" dirty="0"/>
              <a:t>A common scheme used here is Base64 encoder and are usually saved in a file with PEM extension (Privacy Enhanced Mail)</a:t>
            </a:r>
          </a:p>
          <a:p>
            <a:pPr marL="628650" lvl="1" indent="-171450">
              <a:buFont typeface="Arial" panose="020B0604020202020204" pitchFamily="34" charset="0"/>
              <a:buChar char="•"/>
            </a:pPr>
            <a:r>
              <a:rPr lang="en-US" baseline="0" dirty="0"/>
              <a:t>We can copy and paste the content into a file (</a:t>
            </a:r>
            <a:r>
              <a:rPr lang="en-US" baseline="0" dirty="0" err="1"/>
              <a:t>paypal.pem</a:t>
            </a:r>
            <a:r>
              <a:rPr lang="en-US" baseline="0" dirty="0"/>
              <a:t>) and run another </a:t>
            </a:r>
            <a:r>
              <a:rPr lang="en-US" i="1" baseline="0" dirty="0" err="1"/>
              <a:t>openssl</a:t>
            </a:r>
            <a:r>
              <a:rPr lang="en-US" baseline="0" dirty="0"/>
              <a:t> command to decode it. </a:t>
            </a:r>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following commands decodes it to raw binary data, but we cannot view it using a text editor. We should use something like </a:t>
            </a:r>
            <a:r>
              <a:rPr lang="en-US" baseline="0" dirty="0" err="1"/>
              <a:t>ghex</a:t>
            </a:r>
            <a:r>
              <a:rPr lang="en-US" baseline="0" dirty="0"/>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Openssl</a:t>
            </a:r>
            <a:r>
              <a:rPr lang="en-US" baseline="0" dirty="0"/>
              <a:t> x509 –in </a:t>
            </a:r>
            <a:r>
              <a:rPr lang="en-US" baseline="0" dirty="0" err="1"/>
              <a:t>paypal.pem</a:t>
            </a:r>
            <a:r>
              <a:rPr lang="en-US" baseline="0" dirty="0"/>
              <a:t> –</a:t>
            </a:r>
            <a:r>
              <a:rPr lang="en-US" baseline="0" dirty="0" err="1"/>
              <a:t>outform</a:t>
            </a:r>
            <a:r>
              <a:rPr lang="en-US" baseline="0" dirty="0"/>
              <a:t> der &gt; </a:t>
            </a:r>
            <a:r>
              <a:rPr lang="en-US" baseline="0" dirty="0" err="1"/>
              <a:t>paypal.der</a:t>
            </a: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best way to view an X.509 certificate it to convert PEM to text :</a:t>
            </a:r>
          </a:p>
          <a:p>
            <a:pPr marL="1085850" lvl="2" indent="-171450">
              <a:buFont typeface="Arial" panose="020B0604020202020204" pitchFamily="34" charset="0"/>
              <a:buChar char="•"/>
            </a:pPr>
            <a:r>
              <a:rPr lang="en-US" baseline="0" dirty="0" err="1"/>
              <a:t>openssl</a:t>
            </a:r>
            <a:r>
              <a:rPr lang="en-US" baseline="0" dirty="0"/>
              <a:t> x509 –in </a:t>
            </a:r>
            <a:r>
              <a:rPr lang="en-US" baseline="0" dirty="0" err="1"/>
              <a:t>paypal.pem</a:t>
            </a:r>
            <a:r>
              <a:rPr lang="en-US" baseline="0" dirty="0"/>
              <a:t> –text -</a:t>
            </a:r>
            <a:r>
              <a:rPr lang="en-US" baseline="0" dirty="0" err="1"/>
              <a:t>noout</a:t>
            </a:r>
            <a:endParaRPr lang="en-US" baseline="0" dirty="0"/>
          </a:p>
          <a:p>
            <a:pPr marL="1085850" lvl="2" indent="-171450">
              <a:buFont typeface="Arial" panose="020B0604020202020204" pitchFamily="34" charset="0"/>
              <a:buChar char="•"/>
            </a:pPr>
            <a:endParaRPr lang="en-US" baseline="0" dirty="0"/>
          </a:p>
          <a:p>
            <a:pPr marL="1085850" lvl="2"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3083311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40</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Unicode characters look like ASCII and they can cause confusion.</a:t>
            </a:r>
          </a:p>
          <a:p>
            <a:r>
              <a:rPr lang="en-US" dirty="0"/>
              <a:t>Possible to write a string in Cyrillic characters that looks like apple.com in ASCII. When combined in digital</a:t>
            </a:r>
            <a:r>
              <a:rPr lang="en-US" baseline="0" dirty="0"/>
              <a:t> certificate these similarities will cause security problems. </a:t>
            </a:r>
          </a:p>
          <a:p>
            <a:endParaRPr lang="en-US" baseline="0" dirty="0"/>
          </a:p>
          <a:p>
            <a:r>
              <a:rPr lang="en-US" baseline="0" dirty="0"/>
              <a:t>Attacker can purchase the domain and get a certificate with www.</a:t>
            </a:r>
            <a:r>
              <a:rPr lang="en-US" sz="1200" dirty="0">
                <a:latin typeface="Consolas" pitchFamily="49" charset="0"/>
              </a:rPr>
              <a:t>xn—80ak6aa92e.com as its common name. When user redirected to this URL;</a:t>
            </a:r>
            <a:r>
              <a:rPr lang="en-US" sz="1200" baseline="0" dirty="0">
                <a:latin typeface="Consolas" pitchFamily="49" charset="0"/>
              </a:rPr>
              <a:t> browser will verify common name and server name and find that it matches.</a:t>
            </a:r>
          </a:p>
          <a:p>
            <a:r>
              <a:rPr lang="en-US" sz="1200" baseline="0" dirty="0">
                <a:latin typeface="Consolas" pitchFamily="49" charset="0"/>
              </a:rPr>
              <a:t>Browser then display server name in the URL field and it will look like apple.com which defeats user confirmation step.</a:t>
            </a:r>
          </a:p>
          <a:p>
            <a:r>
              <a:rPr lang="en-US" sz="1200" baseline="0" dirty="0">
                <a:latin typeface="Consolas" pitchFamily="49" charset="0"/>
              </a:rPr>
              <a:t>If browser told the user that the actual domain  is not apple.com, the user would have stopped.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41</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WHOIS</a:t>
            </a:r>
            <a:r>
              <a:rPr lang="en-US" baseline="0" dirty="0"/>
              <a:t> database - </a:t>
            </a:r>
            <a:r>
              <a:rPr lang="en-US" sz="2000" dirty="0"/>
              <a:t>online repository storing information about domain name registration</a:t>
            </a:r>
          </a:p>
          <a:p>
            <a:endParaRPr lang="en-US" dirty="0"/>
          </a:p>
          <a:p>
            <a:r>
              <a:rPr lang="en-US" dirty="0"/>
              <a:t>Via Email: traditional</a:t>
            </a:r>
            <a:r>
              <a:rPr lang="en-US" baseline="0" dirty="0"/>
              <a:t> method. CA fetches the administrator email from domain name supplied in certificate request, then sends email to the email address. If the link in </a:t>
            </a:r>
            <a:r>
              <a:rPr lang="en-US" baseline="0" dirty="0" err="1"/>
              <a:t>th</a:t>
            </a:r>
            <a:r>
              <a:rPr lang="en-US" baseline="0" dirty="0"/>
              <a:t> email is clicked, the domain will be verified. CA now trusts that the applicant owns or manages the domain contained in the certificate request.</a:t>
            </a:r>
          </a:p>
          <a:p>
            <a:endParaRPr lang="en-US" dirty="0"/>
          </a:p>
          <a:p>
            <a:r>
              <a:rPr lang="en-US" dirty="0"/>
              <a:t>Via HTTP: the hash vale of the certificate request is generated</a:t>
            </a:r>
            <a:r>
              <a:rPr lang="en-US" baseline="0" dirty="0"/>
              <a:t> and given to the applicant. Applicant creates a file bearing the hash value in its name. The file is placed on a web server inside the domain requested. If CA can get this file, the domain is verified.</a:t>
            </a:r>
          </a:p>
          <a:p>
            <a:endParaRPr lang="en-US" baseline="0" dirty="0"/>
          </a:p>
          <a:p>
            <a:r>
              <a:rPr lang="en-US" baseline="0" dirty="0"/>
              <a:t>Via DNS: the hash value of the certificate request is generated and given to the applicant. Applicant enters a DNS CNAME record for the domain. If the CA can get the hash value back from the corresponding DNS query, the domain is verified.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43</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44</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DV certificate</a:t>
            </a:r>
            <a:r>
              <a:rPr lang="en-US" baseline="0" dirty="0"/>
              <a:t> only verifies that the applicant has the control of the domain but doesn’t say anything about the organization that owns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certificates provide a more thorough background checking on the organization.</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45</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Browser</a:t>
            </a:r>
            <a:r>
              <a:rPr lang="en-US" baseline="0" dirty="0"/>
              <a:t> have separate list for EV-compliant CAs.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CA is EV compliant if it follows all the standards and implement security controls for its infrastructure and can prove its  security to browser vendors through third party audits.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compliant certificates cannot be added manually for most browsers.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If an EV certificate is verified, browser displays extra information to indicate that the website uses an EV certificate.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The image shows how browsers display the info for three scenarios: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website’s certificate can not be verified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 DV or OV certificate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an EV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46</a:t>
            </a:fld>
            <a:endParaRPr lang="en-US"/>
          </a:p>
        </p:txBody>
      </p:sp>
    </p:spTree>
    <p:extLst>
      <p:ext uri="{BB962C8B-B14F-4D97-AF65-F5344CB8AC3E}">
        <p14:creationId xmlns:p14="http://schemas.microsoft.com/office/powerpoint/2010/main" val="142299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Verify the subject</a:t>
            </a:r>
            <a:endParaRPr lang="en-US" baseline="0" dirty="0"/>
          </a:p>
          <a:p>
            <a:pPr marL="171450" indent="-171450">
              <a:buFont typeface="Arial" panose="020B0604020202020204" pitchFamily="34" charset="0"/>
              <a:buChar char="•"/>
            </a:pPr>
            <a:r>
              <a:rPr lang="en-US" baseline="0" dirty="0"/>
              <a:t>CA needs to check whether the application owns the domain or not</a:t>
            </a:r>
          </a:p>
          <a:p>
            <a:pPr marL="171450" indent="-171450">
              <a:buFont typeface="Arial" panose="020B0604020202020204" pitchFamily="34" charset="0"/>
              <a:buChar char="•"/>
            </a:pPr>
            <a:r>
              <a:rPr lang="en-US" baseline="0" dirty="0"/>
              <a:t>For example applicant wants to get a certificate for www.example.com to verify whether the applicant owns the domain or not, the CA may give the applicant a randomly generated number and ask the applicant to put it on the website http://www.example.com/proof.txt</a:t>
            </a:r>
          </a:p>
          <a:p>
            <a:pPr marL="171450" indent="-171450">
              <a:buFont typeface="Arial" panose="020B0604020202020204" pitchFamily="34" charset="0"/>
              <a:buChar char="•"/>
            </a:pPr>
            <a:r>
              <a:rPr lang="en-US" baseline="0" dirty="0"/>
              <a:t>If the applicant is able to do that, the domain ownership will be verified</a:t>
            </a:r>
          </a:p>
          <a:p>
            <a:pPr marL="171450" indent="-171450">
              <a:buFont typeface="Arial" panose="020B0604020202020204" pitchFamily="34" charset="0"/>
              <a:buChar char="•"/>
            </a:pPr>
            <a:r>
              <a:rPr lang="en-US" baseline="0" dirty="0"/>
              <a:t>Some of the verification can be done using online sources such as WHOIS </a:t>
            </a:r>
            <a:r>
              <a:rPr lang="en-US" baseline="0" dirty="0" err="1"/>
              <a:t>etc</a:t>
            </a:r>
            <a:endParaRPr lang="en-US" baseline="0" dirty="0"/>
          </a:p>
          <a:p>
            <a:pPr marL="171450" indent="-171450">
              <a:buFont typeface="Arial" panose="020B0604020202020204" pitchFamily="34" charset="0"/>
              <a:buChar char="•"/>
            </a:pPr>
            <a:r>
              <a:rPr lang="en-US" baseline="0" dirty="0"/>
              <a:t>Not all information is available online, therefore sometimes legal experts or authorities, such as lawyers and government officials may be involved</a:t>
            </a:r>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2449024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Scenario: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A bank needs a X.509 certificate and it will have to go to a CA. We will use </a:t>
            </a:r>
            <a:r>
              <a:rPr lang="en-US" baseline="0" dirty="0" err="1"/>
              <a:t>ModelCA</a:t>
            </a:r>
            <a:r>
              <a:rPr lang="en-US" baseline="0" dirty="0"/>
              <a:t> to refer to this CA in our emulation.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143716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13</a:t>
            </a:fld>
            <a:endParaRPr lang="en-US"/>
          </a:p>
        </p:txBody>
      </p:sp>
    </p:spTree>
    <p:extLst>
      <p:ext uri="{BB962C8B-B14F-4D97-AF65-F5344CB8AC3E}">
        <p14:creationId xmlns:p14="http://schemas.microsoft.com/office/powerpoint/2010/main" val="158242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15</a:t>
            </a:fld>
            <a:endParaRPr lang="en-US"/>
          </a:p>
        </p:txBody>
      </p:sp>
    </p:spTree>
    <p:extLst>
      <p:ext uri="{BB962C8B-B14F-4D97-AF65-F5344CB8AC3E}">
        <p14:creationId xmlns:p14="http://schemas.microsoft.com/office/powerpoint/2010/main" val="124834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should be noted that the signature in the request is generated by the requesters using its own private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purpose of this signature is to prevent an entity from requesting a bogus certificate of someone else’s public key</a:t>
            </a:r>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246629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the real world, the bank would submit its CSR file to a CA, who will issue a signed certificate after verifying the information in the CSR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t>
            </a:r>
            <a:r>
              <a:rPr lang="en-US" baseline="0" dirty="0" err="1"/>
              <a:t>openssl</a:t>
            </a:r>
            <a:r>
              <a:rPr lang="en-US" baseline="0" dirty="0"/>
              <a:t> </a:t>
            </a:r>
            <a:r>
              <a:rPr lang="en-US" baseline="0" dirty="0" err="1"/>
              <a:t>refusesd</a:t>
            </a:r>
            <a:r>
              <a:rPr lang="en-US" baseline="0" dirty="0"/>
              <a:t> to generate certificates, it is very likely that some of the fields in the request do not match with those of the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Matching rules are specified in /</a:t>
            </a:r>
            <a:r>
              <a:rPr lang="en-US" baseline="0" dirty="0" err="1"/>
              <a:t>usr</a:t>
            </a:r>
            <a:r>
              <a:rPr lang="en-US" baseline="0" dirty="0"/>
              <a:t>/lib/</a:t>
            </a:r>
            <a:r>
              <a:rPr lang="en-US" baseline="0" dirty="0" err="1"/>
              <a:t>ssl</a:t>
            </a:r>
            <a:r>
              <a:rPr lang="en-US" baseline="0" dirty="0"/>
              <a:t>/</a:t>
            </a:r>
            <a:r>
              <a:rPr lang="en-US" baseline="0" dirty="0" err="1"/>
              <a:t>openssl.cnf</a:t>
            </a:r>
            <a:r>
              <a:rPr lang="en-US"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default we see “policy=</a:t>
            </a:r>
            <a:r>
              <a:rPr lang="en-US" baseline="0" dirty="0" err="1"/>
              <a:t>policy_match</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can change it to “policy=</a:t>
            </a:r>
            <a:r>
              <a:rPr lang="en-US" baseline="0" dirty="0" err="1"/>
              <a:t>policy_anything</a:t>
            </a:r>
            <a:r>
              <a:rPr lang="en-US" baseline="0" dirty="0"/>
              <a:t>”</a:t>
            </a:r>
          </a:p>
        </p:txBody>
      </p:sp>
      <p:sp>
        <p:nvSpPr>
          <p:cNvPr id="4" name="Slide Number Placeholder 3"/>
          <p:cNvSpPr>
            <a:spLocks noGrp="1"/>
          </p:cNvSpPr>
          <p:nvPr>
            <p:ph type="sldNum" sz="quarter" idx="10"/>
          </p:nvPr>
        </p:nvSpPr>
        <p:spPr/>
        <p:txBody>
          <a:bodyPr/>
          <a:lstStyle/>
          <a:p>
            <a:fld id="{813B53B7-307D-4EBF-AD19-37FF267B60C8}" type="slidenum">
              <a:rPr lang="en-US" smtClean="0"/>
              <a:t>17</a:t>
            </a:fld>
            <a:endParaRPr lang="en-US"/>
          </a:p>
        </p:txBody>
      </p:sp>
    </p:spTree>
    <p:extLst>
      <p:ext uri="{BB962C8B-B14F-4D97-AF65-F5344CB8AC3E}">
        <p14:creationId xmlns:p14="http://schemas.microsoft.com/office/powerpoint/2010/main" val="405935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2/22/22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2/22/22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2/22/22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BC4CE07-DAEF-4CE6-A6A4-74F60FC111FA}" type="datetimeFigureOut">
              <a:rPr lang="en-US" smtClean="0"/>
              <a:t>2/22/22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xample.com:443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9750"/>
            <a:ext cx="6400800" cy="1102519"/>
          </a:xfrm>
        </p:spPr>
        <p:txBody>
          <a:bodyPr>
            <a:noAutofit/>
          </a:bodyPr>
          <a:lstStyle/>
          <a:p>
            <a:r>
              <a:rPr lang="en-US" sz="4800" dirty="0"/>
              <a:t>Public Key Infrastructure</a:t>
            </a:r>
          </a:p>
        </p:txBody>
      </p:sp>
    </p:spTree>
    <p:extLst>
      <p:ext uri="{BB962C8B-B14F-4D97-AF65-F5344CB8AC3E}">
        <p14:creationId xmlns:p14="http://schemas.microsoft.com/office/powerpoint/2010/main" val="344085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Example of X.509 Certificate (2</a:t>
            </a:r>
            <a:r>
              <a:rPr lang="en-US" sz="3200" baseline="30000" dirty="0"/>
              <a:t>nd</a:t>
            </a:r>
            <a:r>
              <a:rPr lang="en-US" sz="3200" dirty="0"/>
              <a:t> Part)</a:t>
            </a:r>
          </a:p>
        </p:txBody>
      </p:sp>
      <p:grpSp>
        <p:nvGrpSpPr>
          <p:cNvPr id="6" name="Group 5"/>
          <p:cNvGrpSpPr/>
          <p:nvPr/>
        </p:nvGrpSpPr>
        <p:grpSpPr>
          <a:xfrm>
            <a:off x="2590800" y="1657351"/>
            <a:ext cx="6096000" cy="2590800"/>
            <a:chOff x="1981200" y="1480758"/>
            <a:chExt cx="6607152" cy="2725467"/>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12251"/>
              <a:ext cx="6607152" cy="139397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80758"/>
              <a:ext cx="6607152" cy="1368472"/>
            </a:xfrm>
            <a:prstGeom prst="rect">
              <a:avLst/>
            </a:prstGeom>
          </p:spPr>
        </p:pic>
      </p:grpSp>
      <p:sp>
        <p:nvSpPr>
          <p:cNvPr id="7" name="Left Brace 6"/>
          <p:cNvSpPr/>
          <p:nvPr/>
        </p:nvSpPr>
        <p:spPr>
          <a:xfrm>
            <a:off x="2286000" y="1733550"/>
            <a:ext cx="198119" cy="1524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14340" y="2307778"/>
            <a:ext cx="1118319" cy="369332"/>
          </a:xfrm>
          <a:prstGeom prst="rect">
            <a:avLst/>
          </a:prstGeom>
          <a:noFill/>
        </p:spPr>
        <p:txBody>
          <a:bodyPr wrap="none" rtlCol="0">
            <a:spAutoFit/>
          </a:bodyPr>
          <a:lstStyle/>
          <a:p>
            <a:r>
              <a:rPr lang="en-US" dirty="0"/>
              <a:t>Public key</a:t>
            </a:r>
          </a:p>
        </p:txBody>
      </p:sp>
      <p:sp>
        <p:nvSpPr>
          <p:cNvPr id="9" name="Left Brace 8"/>
          <p:cNvSpPr/>
          <p:nvPr/>
        </p:nvSpPr>
        <p:spPr>
          <a:xfrm>
            <a:off x="2286000" y="3409950"/>
            <a:ext cx="198119" cy="838201"/>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4053" y="3644384"/>
            <a:ext cx="1491947" cy="369332"/>
          </a:xfrm>
          <a:prstGeom prst="rect">
            <a:avLst/>
          </a:prstGeom>
          <a:noFill/>
        </p:spPr>
        <p:txBody>
          <a:bodyPr wrap="none" rtlCol="0">
            <a:spAutoFit/>
          </a:bodyPr>
          <a:lstStyle/>
          <a:p>
            <a:r>
              <a:rPr lang="en-US" dirty="0"/>
              <a:t>CA’s signature</a:t>
            </a:r>
          </a:p>
        </p:txBody>
      </p:sp>
    </p:spTree>
    <p:extLst>
      <p:ext uri="{BB962C8B-B14F-4D97-AF65-F5344CB8AC3E}">
        <p14:creationId xmlns:p14="http://schemas.microsoft.com/office/powerpoint/2010/main" val="172863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t>The Core Functionalities of CA</a:t>
            </a:r>
          </a:p>
        </p:txBody>
      </p:sp>
      <p:sp>
        <p:nvSpPr>
          <p:cNvPr id="3" name="Content Placeholder 2"/>
          <p:cNvSpPr>
            <a:spLocks noGrp="1"/>
          </p:cNvSpPr>
          <p:nvPr>
            <p:ph idx="1"/>
          </p:nvPr>
        </p:nvSpPr>
        <p:spPr>
          <a:xfrm>
            <a:off x="466164" y="1123950"/>
            <a:ext cx="7915835" cy="3295650"/>
          </a:xfrm>
        </p:spPr>
        <p:txBody>
          <a:bodyPr>
            <a:normAutofit/>
          </a:bodyPr>
          <a:lstStyle/>
          <a:p>
            <a:pPr marL="367903" indent="-285750" algn="just"/>
            <a:r>
              <a:rPr lang="en-US" sz="2000" b="1" dirty="0"/>
              <a:t>Verify the subject</a:t>
            </a:r>
          </a:p>
          <a:p>
            <a:pPr marL="690563" lvl="1" indent="-255588" algn="just"/>
            <a:r>
              <a:rPr lang="en-US" sz="1800" dirty="0"/>
              <a:t>Ensure that the person applying for the certificate either owns or represents the identity in the subject field.</a:t>
            </a:r>
          </a:p>
          <a:p>
            <a:pPr marL="434975" lvl="1" indent="0" algn="just">
              <a:buNone/>
            </a:pPr>
            <a:endParaRPr lang="en-US" sz="1500" dirty="0"/>
          </a:p>
          <a:p>
            <a:pPr marL="367903" indent="-285750" algn="just"/>
            <a:r>
              <a:rPr lang="en-US" sz="2000" b="1" dirty="0"/>
              <a:t>Signing digital certificates</a:t>
            </a:r>
          </a:p>
          <a:p>
            <a:pPr marL="690563" lvl="1" indent="-304800" algn="just"/>
            <a:r>
              <a:rPr lang="en-US" sz="1800" dirty="0"/>
              <a:t>CA generates a digital signature for the certificate using its private key.</a:t>
            </a:r>
          </a:p>
          <a:p>
            <a:pPr marL="690563" lvl="1" indent="-304800" algn="just"/>
            <a:r>
              <a:rPr lang="en-US" sz="1800" dirty="0"/>
              <a:t>Once the signature is applied, the certificate cannot be modified.</a:t>
            </a:r>
          </a:p>
          <a:p>
            <a:pPr marL="690563" lvl="1" indent="-304800" algn="just"/>
            <a:r>
              <a:rPr lang="en-US" sz="1800" dirty="0"/>
              <a:t>Signatures can be verified by anyone with the CA’s public key.</a:t>
            </a:r>
            <a:endParaRPr lang="en-US" sz="1500" dirty="0"/>
          </a:p>
          <a:p>
            <a:pPr marL="255984" indent="0" algn="just">
              <a:buNone/>
            </a:pPr>
            <a:endParaRPr lang="en-US" sz="1500" dirty="0">
              <a:solidFill>
                <a:srgbClr val="FF0000"/>
              </a:solidFill>
            </a:endParaRPr>
          </a:p>
        </p:txBody>
      </p:sp>
    </p:spTree>
    <p:extLst>
      <p:ext uri="{BB962C8B-B14F-4D97-AF65-F5344CB8AC3E}">
        <p14:creationId xmlns:p14="http://schemas.microsoft.com/office/powerpoint/2010/main" val="221755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315200" cy="857250"/>
          </a:xfrm>
        </p:spPr>
        <p:txBody>
          <a:bodyPr>
            <a:normAutofit/>
          </a:bodyPr>
          <a:lstStyle/>
          <a:p>
            <a:pPr algn="l"/>
            <a:r>
              <a:rPr lang="en-US" sz="3200" dirty="0"/>
              <a:t>Being a Certificate Authority</a:t>
            </a:r>
          </a:p>
        </p:txBody>
      </p:sp>
      <p:sp>
        <p:nvSpPr>
          <p:cNvPr id="3" name="Content Placeholder 2"/>
          <p:cNvSpPr>
            <a:spLocks noGrp="1"/>
          </p:cNvSpPr>
          <p:nvPr>
            <p:ph idx="1"/>
          </p:nvPr>
        </p:nvSpPr>
        <p:spPr>
          <a:xfrm>
            <a:off x="457200" y="1200150"/>
            <a:ext cx="7924800" cy="3505200"/>
          </a:xfrm>
        </p:spPr>
        <p:txBody>
          <a:bodyPr>
            <a:normAutofit/>
          </a:bodyPr>
          <a:lstStyle/>
          <a:p>
            <a:pPr marL="233363" indent="-233363">
              <a:spcBef>
                <a:spcPts val="0"/>
              </a:spcBef>
              <a:spcAft>
                <a:spcPts val="1200"/>
              </a:spcAft>
              <a:defRPr/>
            </a:pPr>
            <a:r>
              <a:rPr lang="en-US" dirty="0"/>
              <a:t>Let’s go through the process</a:t>
            </a:r>
          </a:p>
          <a:p>
            <a:pPr marL="533401" lvl="1" indent="-233363">
              <a:spcBef>
                <a:spcPts val="0"/>
              </a:spcBef>
              <a:spcAft>
                <a:spcPts val="1200"/>
              </a:spcAft>
              <a:defRPr/>
            </a:pPr>
            <a:r>
              <a:rPr lang="en-US" sz="2000" dirty="0"/>
              <a:t>How a CA issues certificates</a:t>
            </a:r>
          </a:p>
          <a:p>
            <a:pPr marL="533401" lvl="1" indent="-233363">
              <a:spcBef>
                <a:spcPts val="0"/>
              </a:spcBef>
              <a:spcAft>
                <a:spcPts val="1200"/>
              </a:spcAft>
              <a:defRPr/>
            </a:pPr>
            <a:r>
              <a:rPr lang="en-US" sz="2000" dirty="0"/>
              <a:t>How to get a certificate from a CA</a:t>
            </a:r>
          </a:p>
          <a:p>
            <a:pPr marL="533401" lvl="1" indent="-233363">
              <a:spcBef>
                <a:spcPts val="0"/>
              </a:spcBef>
              <a:spcAft>
                <a:spcPts val="1200"/>
              </a:spcAft>
              <a:defRPr/>
            </a:pPr>
            <a:r>
              <a:rPr lang="en-US" sz="2000" dirty="0"/>
              <a:t>How to set up a web server using a certificate</a:t>
            </a:r>
          </a:p>
        </p:txBody>
      </p:sp>
    </p:spTree>
    <p:extLst>
      <p:ext uri="{BB962C8B-B14F-4D97-AF65-F5344CB8AC3E}">
        <p14:creationId xmlns:p14="http://schemas.microsoft.com/office/powerpoint/2010/main" val="262364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4336"/>
            <a:ext cx="6172200" cy="857250"/>
          </a:xfrm>
        </p:spPr>
        <p:txBody>
          <a:bodyPr>
            <a:normAutofit/>
          </a:bodyPr>
          <a:lstStyle/>
          <a:p>
            <a:pPr algn="l"/>
            <a:r>
              <a:rPr lang="en-US" sz="3200" dirty="0"/>
              <a:t>CA Setup</a:t>
            </a:r>
          </a:p>
        </p:txBody>
      </p:sp>
      <p:sp>
        <p:nvSpPr>
          <p:cNvPr id="3" name="Content Placeholder 2"/>
          <p:cNvSpPr>
            <a:spLocks noGrp="1"/>
          </p:cNvSpPr>
          <p:nvPr>
            <p:ph idx="1"/>
          </p:nvPr>
        </p:nvSpPr>
        <p:spPr>
          <a:xfrm>
            <a:off x="457200" y="1200150"/>
            <a:ext cx="8153400" cy="3524250"/>
          </a:xfrm>
        </p:spPr>
        <p:txBody>
          <a:bodyPr>
            <a:normAutofit/>
          </a:bodyPr>
          <a:lstStyle/>
          <a:p>
            <a:pPr marL="341313" indent="-260350" algn="just"/>
            <a:r>
              <a:rPr lang="en-US" sz="2200" dirty="0"/>
              <a:t>Our CA will be called </a:t>
            </a:r>
            <a:r>
              <a:rPr lang="en-US" sz="2200" dirty="0" err="1"/>
              <a:t>ModelCA</a:t>
            </a:r>
            <a:endParaRPr lang="en-US" sz="2200" dirty="0"/>
          </a:p>
          <a:p>
            <a:pPr marL="339328" algn="just"/>
            <a:r>
              <a:rPr lang="en-US" sz="2200" dirty="0"/>
              <a:t>We need to set up the following for </a:t>
            </a:r>
            <a:r>
              <a:rPr lang="en-US" sz="2200" dirty="0" err="1"/>
              <a:t>ModelCA</a:t>
            </a:r>
            <a:r>
              <a:rPr lang="en-US" sz="2200" dirty="0"/>
              <a:t>:</a:t>
            </a:r>
          </a:p>
          <a:p>
            <a:pPr marL="639366" lvl="1" algn="just"/>
            <a:r>
              <a:rPr lang="en-US" sz="1900" dirty="0"/>
              <a:t>Generate public/private key pair</a:t>
            </a:r>
          </a:p>
          <a:p>
            <a:pPr marL="639366" lvl="1" algn="just"/>
            <a:r>
              <a:rPr lang="en-US" sz="1900" dirty="0"/>
              <a:t>Create a X.509 certificate (who is going to sign it?)</a:t>
            </a:r>
          </a:p>
          <a:p>
            <a:pPr marL="639366" lvl="1" algn="just"/>
            <a:r>
              <a:rPr lang="en-US" sz="1900" dirty="0"/>
              <a:t>We assume </a:t>
            </a:r>
            <a:r>
              <a:rPr lang="en-US" sz="1900" dirty="0" err="1"/>
              <a:t>ModelCA</a:t>
            </a:r>
            <a:r>
              <a:rPr lang="en-US" sz="1900" dirty="0"/>
              <a:t> is a root CA, so it is going to sign the certificate itself, i.e. self-signed. </a:t>
            </a:r>
          </a:p>
          <a:p>
            <a:pPr marL="339328" algn="just"/>
            <a:r>
              <a:rPr lang="en-US" sz="2200" dirty="0"/>
              <a:t>The following command generates a self-signed X.509 certificate</a:t>
            </a:r>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0FCAEFBA-0780-483E-AB3C-997268B29956}"/>
              </a:ext>
            </a:extLst>
          </p:cNvPr>
          <p:cNvPicPr>
            <a:picLocks noChangeAspect="1"/>
          </p:cNvPicPr>
          <p:nvPr/>
        </p:nvPicPr>
        <p:blipFill rotWithShape="1">
          <a:blip r:embed="rId3"/>
          <a:srcRect l="1667" t="62000" r="24166" b="30000"/>
          <a:stretch/>
        </p:blipFill>
        <p:spPr>
          <a:xfrm>
            <a:off x="990600" y="4019550"/>
            <a:ext cx="7346955" cy="495300"/>
          </a:xfrm>
          <a:prstGeom prst="rect">
            <a:avLst/>
          </a:prstGeom>
        </p:spPr>
      </p:pic>
    </p:spTree>
    <p:extLst>
      <p:ext uri="{BB962C8B-B14F-4D97-AF65-F5344CB8AC3E}">
        <p14:creationId xmlns:p14="http://schemas.microsoft.com/office/powerpoint/2010/main" val="426895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Discussion Question</a:t>
            </a:r>
          </a:p>
        </p:txBody>
      </p:sp>
      <p:sp>
        <p:nvSpPr>
          <p:cNvPr id="3" name="Content Placeholder 2"/>
          <p:cNvSpPr>
            <a:spLocks noGrp="1"/>
          </p:cNvSpPr>
          <p:nvPr>
            <p:ph idx="1"/>
          </p:nvPr>
        </p:nvSpPr>
        <p:spPr>
          <a:xfrm>
            <a:off x="457200" y="1200150"/>
            <a:ext cx="8229600" cy="3733799"/>
          </a:xfrm>
        </p:spPr>
        <p:txBody>
          <a:bodyPr/>
          <a:lstStyle/>
          <a:p>
            <a:r>
              <a:rPr lang="en-US" dirty="0">
                <a:solidFill>
                  <a:srgbClr val="FF0000"/>
                </a:solidFill>
              </a:rPr>
              <a:t>Question</a:t>
            </a:r>
            <a:r>
              <a:rPr lang="en-US" dirty="0"/>
              <a:t>: If the ModelCA’s certificate is self-signed, how do we verify it? </a:t>
            </a:r>
          </a:p>
          <a:p>
            <a:pPr marL="0" indent="0">
              <a:buNone/>
            </a:pPr>
            <a:endParaRPr lang="en-US" dirty="0"/>
          </a:p>
          <a:p>
            <a:r>
              <a:rPr lang="en-US" dirty="0">
                <a:solidFill>
                  <a:srgbClr val="FF0000"/>
                </a:solidFill>
              </a:rPr>
              <a:t>Answer</a:t>
            </a:r>
            <a:r>
              <a:rPr lang="en-US" dirty="0"/>
              <a:t>: There is no way to verify it. We just make sure that the certificate is obtained in a trusted way</a:t>
            </a:r>
          </a:p>
          <a:p>
            <a:pPr lvl="1"/>
            <a:r>
              <a:rPr lang="en-US" dirty="0"/>
              <a:t>Come with the operating system (if we trust OS, we trust the cert.)</a:t>
            </a:r>
          </a:p>
          <a:p>
            <a:pPr lvl="1"/>
            <a:r>
              <a:rPr lang="en-US" dirty="0"/>
              <a:t>Come with the software (if we trust the software, we trust the cert.)</a:t>
            </a:r>
          </a:p>
          <a:p>
            <a:pPr lvl="1"/>
            <a:r>
              <a:rPr lang="en-US" dirty="0"/>
              <a:t>Manually added (if we trust our own decision, we trust the cert.)</a:t>
            </a:r>
          </a:p>
          <a:p>
            <a:pPr lvl="1"/>
            <a:r>
              <a:rPr lang="en-US" dirty="0"/>
              <a:t>Sent to us by somebody whom we don’t trust (don’t trust the cert.)</a:t>
            </a:r>
          </a:p>
        </p:txBody>
      </p:sp>
    </p:spTree>
    <p:extLst>
      <p:ext uri="{BB962C8B-B14F-4D97-AF65-F5344CB8AC3E}">
        <p14:creationId xmlns:p14="http://schemas.microsoft.com/office/powerpoint/2010/main" val="376462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138"/>
            <a:ext cx="7086600" cy="857250"/>
          </a:xfrm>
        </p:spPr>
        <p:txBody>
          <a:bodyPr>
            <a:normAutofit/>
          </a:bodyPr>
          <a:lstStyle/>
          <a:p>
            <a:pPr algn="l"/>
            <a:r>
              <a:rPr lang="en-US" sz="3200" dirty="0"/>
              <a:t>Get a Certificate from CA: Step 1</a:t>
            </a:r>
          </a:p>
        </p:txBody>
      </p:sp>
      <p:sp>
        <p:nvSpPr>
          <p:cNvPr id="3" name="Content Placeholder 2"/>
          <p:cNvSpPr>
            <a:spLocks noGrp="1"/>
          </p:cNvSpPr>
          <p:nvPr>
            <p:ph idx="1"/>
          </p:nvPr>
        </p:nvSpPr>
        <p:spPr>
          <a:xfrm>
            <a:off x="457200" y="1276350"/>
            <a:ext cx="8001000" cy="3295650"/>
          </a:xfrm>
        </p:spPr>
        <p:txBody>
          <a:bodyPr>
            <a:normAutofit/>
          </a:bodyPr>
          <a:lstStyle/>
          <a:p>
            <a:pPr marL="341313" indent="-260350" algn="just"/>
            <a:r>
              <a:rPr lang="en-US" sz="2000" dirty="0"/>
              <a:t>Step 1: Generate a public/private key pair</a:t>
            </a:r>
          </a:p>
          <a:p>
            <a:pPr marL="82153" indent="0" algn="just">
              <a:buNone/>
            </a:pPr>
            <a:endParaRPr lang="en-US" sz="1500" dirty="0"/>
          </a:p>
          <a:p>
            <a:pPr marL="82153" indent="0" algn="just">
              <a:buNone/>
            </a:pPr>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38350"/>
            <a:ext cx="6012701" cy="266723"/>
          </a:xfrm>
          <a:prstGeom prst="rect">
            <a:avLst/>
          </a:prstGeom>
        </p:spPr>
      </p:pic>
      <p:sp>
        <p:nvSpPr>
          <p:cNvPr id="5" name="Down Arrow 4"/>
          <p:cNvSpPr/>
          <p:nvPr/>
        </p:nvSpPr>
        <p:spPr>
          <a:xfrm>
            <a:off x="5181600" y="2419350"/>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648200" y="2305073"/>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8200" y="2935558"/>
            <a:ext cx="2285999" cy="646331"/>
          </a:xfrm>
          <a:prstGeom prst="rect">
            <a:avLst/>
          </a:prstGeom>
          <a:noFill/>
          <a:ln>
            <a:solidFill>
              <a:schemeClr val="tx1"/>
            </a:solidFill>
          </a:ln>
        </p:spPr>
        <p:txBody>
          <a:bodyPr wrap="square" rtlCol="0">
            <a:spAutoFit/>
          </a:bodyPr>
          <a:lstStyle/>
          <a:p>
            <a:r>
              <a:rPr lang="en-US" dirty="0"/>
              <a:t>Contains both private and public keys</a:t>
            </a:r>
          </a:p>
        </p:txBody>
      </p:sp>
      <p:cxnSp>
        <p:nvCxnSpPr>
          <p:cNvPr id="10" name="Straight Connector 9"/>
          <p:cNvCxnSpPr/>
          <p:nvPr/>
        </p:nvCxnSpPr>
        <p:spPr>
          <a:xfrm>
            <a:off x="3048000" y="2343150"/>
            <a:ext cx="84529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2940297"/>
            <a:ext cx="2209798" cy="646331"/>
          </a:xfrm>
          <a:prstGeom prst="rect">
            <a:avLst/>
          </a:prstGeom>
          <a:noFill/>
          <a:ln>
            <a:solidFill>
              <a:schemeClr val="tx1"/>
            </a:solidFill>
          </a:ln>
        </p:spPr>
        <p:txBody>
          <a:bodyPr wrap="square" rtlCol="0">
            <a:spAutoFit/>
          </a:bodyPr>
          <a:lstStyle/>
          <a:p>
            <a:r>
              <a:rPr lang="en-US" dirty="0"/>
              <a:t>Encrypt the </a:t>
            </a:r>
            <a:r>
              <a:rPr lang="en-US" dirty="0" err="1"/>
              <a:t>ouput</a:t>
            </a:r>
            <a:r>
              <a:rPr lang="en-US" dirty="0"/>
              <a:t> file using AES (128-bit)</a:t>
            </a:r>
          </a:p>
        </p:txBody>
      </p:sp>
      <p:sp>
        <p:nvSpPr>
          <p:cNvPr id="16" name="Down Arrow 15"/>
          <p:cNvSpPr/>
          <p:nvPr/>
        </p:nvSpPr>
        <p:spPr>
          <a:xfrm>
            <a:off x="3356349" y="2405239"/>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48400" y="1962150"/>
            <a:ext cx="678701"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10400" y="1352550"/>
            <a:ext cx="1308820" cy="369332"/>
          </a:xfrm>
          <a:prstGeom prst="rect">
            <a:avLst/>
          </a:prstGeom>
          <a:noFill/>
          <a:ln>
            <a:solidFill>
              <a:schemeClr val="tx1"/>
            </a:solidFill>
          </a:ln>
        </p:spPr>
        <p:txBody>
          <a:bodyPr wrap="none" rtlCol="0">
            <a:spAutoFit/>
          </a:bodyPr>
          <a:lstStyle/>
          <a:p>
            <a:r>
              <a:rPr lang="en-US" dirty="0"/>
              <a:t>RSA key size</a:t>
            </a:r>
          </a:p>
        </p:txBody>
      </p:sp>
      <p:cxnSp>
        <p:nvCxnSpPr>
          <p:cNvPr id="22" name="Straight Arrow Connector 21"/>
          <p:cNvCxnSpPr/>
          <p:nvPr/>
        </p:nvCxnSpPr>
        <p:spPr>
          <a:xfrm flipH="1">
            <a:off x="6934199" y="1733550"/>
            <a:ext cx="38100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36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170940"/>
            <a:ext cx="7848601" cy="791210"/>
          </a:xfrm>
        </p:spPr>
        <p:txBody>
          <a:bodyPr>
            <a:normAutofit/>
          </a:bodyPr>
          <a:lstStyle/>
          <a:p>
            <a:pPr marL="367903" indent="-285750"/>
            <a:r>
              <a:rPr lang="en-US" sz="2200" dirty="0"/>
              <a:t>Step 2: Generate a certificate signing request (CSR); identity information needs to be provided</a:t>
            </a:r>
          </a:p>
          <a:p>
            <a:pPr marL="82153" indent="0" algn="just">
              <a:buNone/>
            </a:pPr>
            <a:endParaRPr lang="en-US" sz="1500" dirty="0"/>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6" name="Title 1"/>
          <p:cNvSpPr txBox="1">
            <a:spLocks/>
          </p:cNvSpPr>
          <p:nvPr/>
        </p:nvSpPr>
        <p:spPr>
          <a:xfrm>
            <a:off x="457200" y="124143"/>
            <a:ext cx="7086600" cy="85725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3200" dirty="0"/>
              <a:t>Get a Certificate from CA: Step 2</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39" y="2190750"/>
            <a:ext cx="7308213" cy="266723"/>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39" y="2800350"/>
            <a:ext cx="7318373" cy="1419665"/>
          </a:xfrm>
          <a:prstGeom prst="rect">
            <a:avLst/>
          </a:prstGeom>
        </p:spPr>
      </p:pic>
      <p:sp>
        <p:nvSpPr>
          <p:cNvPr id="10" name="TextBox 9"/>
          <p:cNvSpPr txBox="1"/>
          <p:nvPr/>
        </p:nvSpPr>
        <p:spPr>
          <a:xfrm>
            <a:off x="1056639" y="4378226"/>
            <a:ext cx="4072718" cy="400110"/>
          </a:xfrm>
          <a:prstGeom prst="rect">
            <a:avLst/>
          </a:prstGeom>
          <a:noFill/>
        </p:spPr>
        <p:txBody>
          <a:bodyPr wrap="none" rtlCol="0">
            <a:spAutoFit/>
          </a:bodyPr>
          <a:lstStyle/>
          <a:p>
            <a:r>
              <a:rPr lang="en-US" sz="2000" dirty="0">
                <a:solidFill>
                  <a:srgbClr val="FF0000"/>
                </a:solidFill>
              </a:rPr>
              <a:t>CA will verify this subject information</a:t>
            </a:r>
          </a:p>
        </p:txBody>
      </p:sp>
      <p:cxnSp>
        <p:nvCxnSpPr>
          <p:cNvPr id="12" name="Straight Arrow Connector 11"/>
          <p:cNvCxnSpPr/>
          <p:nvPr/>
        </p:nvCxnSpPr>
        <p:spPr>
          <a:xfrm flipV="1">
            <a:off x="2133600" y="4019550"/>
            <a:ext cx="152400"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86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6493"/>
            <a:ext cx="6172200" cy="857250"/>
          </a:xfrm>
        </p:spPr>
        <p:txBody>
          <a:bodyPr>
            <a:normAutofit/>
          </a:bodyPr>
          <a:lstStyle/>
          <a:p>
            <a:pPr marL="82153" algn="just"/>
            <a:r>
              <a:rPr lang="en-US" sz="3200" dirty="0"/>
              <a:t>CA: Issuing X.509 Certificate</a:t>
            </a:r>
          </a:p>
        </p:txBody>
      </p:sp>
      <p:sp>
        <p:nvSpPr>
          <p:cNvPr id="3" name="Content Placeholder 2"/>
          <p:cNvSpPr>
            <a:spLocks noGrp="1"/>
          </p:cNvSpPr>
          <p:nvPr>
            <p:ph idx="1"/>
          </p:nvPr>
        </p:nvSpPr>
        <p:spPr>
          <a:xfrm>
            <a:off x="609600" y="1184462"/>
            <a:ext cx="7924800" cy="3562350"/>
          </a:xfrm>
        </p:spPr>
        <p:txBody>
          <a:bodyPr>
            <a:normAutofit/>
          </a:bodyPr>
          <a:lstStyle/>
          <a:p>
            <a:pPr marL="339328" algn="just"/>
            <a:r>
              <a:rPr lang="en-US" sz="2200" dirty="0"/>
              <a:t>We (the bank) need to send the CSR file to </a:t>
            </a:r>
            <a:r>
              <a:rPr lang="en-US" sz="2200" dirty="0" err="1"/>
              <a:t>ModelCA</a:t>
            </a:r>
            <a:r>
              <a:rPr lang="en-US" sz="2200" dirty="0"/>
              <a:t>.</a:t>
            </a:r>
          </a:p>
          <a:p>
            <a:pPr marL="339328" algn="just"/>
            <a:r>
              <a:rPr lang="en-US" sz="2200" dirty="0" err="1"/>
              <a:t>ModelCA</a:t>
            </a:r>
            <a:r>
              <a:rPr lang="en-US" sz="2200" dirty="0"/>
              <a:t> will verify that we are the actual owner  of (or can represent) the identity specified in the CSR file.</a:t>
            </a:r>
          </a:p>
          <a:p>
            <a:pPr marL="339328" algn="just"/>
            <a:r>
              <a:rPr lang="en-US" sz="2200" dirty="0"/>
              <a:t>If the verification is successful, </a:t>
            </a:r>
            <a:r>
              <a:rPr lang="en-US" sz="2200" dirty="0" err="1"/>
              <a:t>ModelCA</a:t>
            </a:r>
            <a:r>
              <a:rPr lang="en-US" sz="2200" dirty="0"/>
              <a:t> issues a certificate</a:t>
            </a:r>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605302"/>
            <a:ext cx="7467600" cy="502769"/>
          </a:xfrm>
          <a:prstGeom prst="rect">
            <a:avLst/>
          </a:prstGeom>
        </p:spPr>
      </p:pic>
      <p:sp>
        <p:nvSpPr>
          <p:cNvPr id="5" name="TextBox 4"/>
          <p:cNvSpPr txBox="1"/>
          <p:nvPr/>
        </p:nvSpPr>
        <p:spPr>
          <a:xfrm>
            <a:off x="2024036" y="2890278"/>
            <a:ext cx="1285929" cy="369332"/>
          </a:xfrm>
          <a:prstGeom prst="rect">
            <a:avLst/>
          </a:prstGeom>
          <a:noFill/>
          <a:ln>
            <a:solidFill>
              <a:schemeClr val="tx1"/>
            </a:solidFill>
          </a:ln>
        </p:spPr>
        <p:txBody>
          <a:bodyPr wrap="none" rtlCol="0">
            <a:spAutoFit/>
          </a:bodyPr>
          <a:lstStyle/>
          <a:p>
            <a:r>
              <a:rPr lang="en-US" dirty="0"/>
              <a:t>The CSR file</a:t>
            </a:r>
          </a:p>
        </p:txBody>
      </p:sp>
      <p:sp>
        <p:nvSpPr>
          <p:cNvPr id="7" name="TextBox 6"/>
          <p:cNvSpPr txBox="1"/>
          <p:nvPr/>
        </p:nvSpPr>
        <p:spPr>
          <a:xfrm>
            <a:off x="4724400" y="2890278"/>
            <a:ext cx="3847913" cy="369332"/>
          </a:xfrm>
          <a:prstGeom prst="rect">
            <a:avLst/>
          </a:prstGeom>
          <a:noFill/>
          <a:ln>
            <a:solidFill>
              <a:schemeClr val="tx1"/>
            </a:solidFill>
          </a:ln>
        </p:spPr>
        <p:txBody>
          <a:bodyPr wrap="none" rtlCol="0">
            <a:spAutoFit/>
          </a:bodyPr>
          <a:lstStyle/>
          <a:p>
            <a:r>
              <a:rPr lang="en-US" dirty="0"/>
              <a:t>The X.509 certificate will be saved here</a:t>
            </a:r>
          </a:p>
        </p:txBody>
      </p:sp>
      <p:cxnSp>
        <p:nvCxnSpPr>
          <p:cNvPr id="9" name="Straight Arrow Connector 8"/>
          <p:cNvCxnSpPr/>
          <p:nvPr/>
        </p:nvCxnSpPr>
        <p:spPr>
          <a:xfrm flipH="1">
            <a:off x="5824564" y="3334969"/>
            <a:ext cx="271436" cy="2703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81364" y="3297289"/>
            <a:ext cx="3048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7093" y="4425688"/>
            <a:ext cx="3231397" cy="369332"/>
          </a:xfrm>
          <a:prstGeom prst="rect">
            <a:avLst/>
          </a:prstGeom>
          <a:noFill/>
          <a:ln>
            <a:solidFill>
              <a:schemeClr val="tx1"/>
            </a:solidFill>
          </a:ln>
        </p:spPr>
        <p:txBody>
          <a:bodyPr wrap="none" rtlCol="0">
            <a:spAutoFit/>
          </a:bodyPr>
          <a:lstStyle/>
          <a:p>
            <a:r>
              <a:rPr lang="en-US" dirty="0"/>
              <a:t>ModelCA’s self-signed certificate</a:t>
            </a:r>
          </a:p>
        </p:txBody>
      </p:sp>
      <p:cxnSp>
        <p:nvCxnSpPr>
          <p:cNvPr id="17" name="Straight Arrow Connector 16"/>
          <p:cNvCxnSpPr/>
          <p:nvPr/>
        </p:nvCxnSpPr>
        <p:spPr>
          <a:xfrm flipV="1">
            <a:off x="3810000" y="4108071"/>
            <a:ext cx="2286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62751" y="4406781"/>
            <a:ext cx="2249590" cy="369332"/>
          </a:xfrm>
          <a:prstGeom prst="rect">
            <a:avLst/>
          </a:prstGeom>
          <a:noFill/>
          <a:ln>
            <a:solidFill>
              <a:schemeClr val="tx1"/>
            </a:solidFill>
          </a:ln>
        </p:spPr>
        <p:txBody>
          <a:bodyPr wrap="none" rtlCol="0">
            <a:spAutoFit/>
          </a:bodyPr>
          <a:lstStyle/>
          <a:p>
            <a:r>
              <a:rPr lang="en-US" dirty="0"/>
              <a:t>ModelCA’s private key</a:t>
            </a:r>
          </a:p>
        </p:txBody>
      </p:sp>
      <p:cxnSp>
        <p:nvCxnSpPr>
          <p:cNvPr id="19" name="Straight Arrow Connector 18"/>
          <p:cNvCxnSpPr/>
          <p:nvPr/>
        </p:nvCxnSpPr>
        <p:spPr>
          <a:xfrm flipV="1">
            <a:off x="6858000" y="4108071"/>
            <a:ext cx="228600" cy="250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54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852"/>
            <a:ext cx="7924800" cy="857250"/>
          </a:xfrm>
        </p:spPr>
        <p:txBody>
          <a:bodyPr>
            <a:noAutofit/>
          </a:bodyPr>
          <a:lstStyle/>
          <a:p>
            <a:pPr marL="82153" algn="l"/>
            <a:r>
              <a:rPr lang="en-US" sz="3200" dirty="0"/>
              <a:t>Deploying Public Key Certificate in Web Server</a:t>
            </a:r>
            <a:endParaRPr lang="en-US" sz="3200" i="1" dirty="0"/>
          </a:p>
        </p:txBody>
      </p:sp>
      <p:sp>
        <p:nvSpPr>
          <p:cNvPr id="3" name="Content Placeholder 2"/>
          <p:cNvSpPr>
            <a:spLocks noGrp="1"/>
          </p:cNvSpPr>
          <p:nvPr>
            <p:ph idx="1"/>
          </p:nvPr>
        </p:nvSpPr>
        <p:spPr>
          <a:xfrm>
            <a:off x="457200" y="1047750"/>
            <a:ext cx="8077200" cy="3867150"/>
          </a:xfrm>
        </p:spPr>
        <p:txBody>
          <a:bodyPr>
            <a:normAutofit/>
          </a:bodyPr>
          <a:lstStyle/>
          <a:p>
            <a:pPr marL="346075" indent="-265113" algn="just"/>
            <a:r>
              <a:rPr lang="en-US" sz="2000" dirty="0"/>
              <a:t>We will first use openssl’s built-in server to set up an HTTPS web server</a:t>
            </a:r>
          </a:p>
          <a:p>
            <a:pPr marL="82153" indent="0" algn="just">
              <a:buNone/>
            </a:pPr>
            <a:endParaRPr lang="en-US" sz="1500" dirty="0"/>
          </a:p>
          <a:p>
            <a:pPr marL="82153" indent="0" algn="just">
              <a:buNone/>
            </a:pPr>
            <a:endParaRPr lang="en-US" sz="1500" dirty="0"/>
          </a:p>
          <a:p>
            <a:pPr marL="82153" indent="0" algn="just">
              <a:buNone/>
            </a:pPr>
            <a:endParaRPr lang="en-US" sz="1500" dirty="0"/>
          </a:p>
          <a:p>
            <a:pPr marL="82153" indent="0" algn="just">
              <a:buNone/>
            </a:pPr>
            <a:endParaRPr lang="en-US" sz="1500" dirty="0"/>
          </a:p>
          <a:p>
            <a:pPr marL="367903" indent="-285750" algn="just"/>
            <a:r>
              <a:rPr lang="en-US" sz="2000" dirty="0"/>
              <a:t>Access the server using Firefox (</a:t>
            </a:r>
            <a:r>
              <a:rPr lang="en-US" sz="2000" dirty="0">
                <a:hlinkClick r:id="rId3"/>
              </a:rPr>
              <a:t>https://example.com:4433</a:t>
            </a:r>
            <a:r>
              <a:rPr lang="en-US" sz="2000" dirty="0"/>
              <a:t>), we get the following error message. Why?</a:t>
            </a:r>
          </a:p>
          <a:p>
            <a:pPr marL="82153" indent="0" algn="just">
              <a:buNone/>
            </a:pPr>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grpSp>
        <p:nvGrpSpPr>
          <p:cNvPr id="7" name="Group 6">
            <a:extLst>
              <a:ext uri="{FF2B5EF4-FFF2-40B4-BE49-F238E27FC236}">
                <a16:creationId xmlns:a16="http://schemas.microsoft.com/office/drawing/2014/main" id="{6A913CE8-2FD9-42B7-BA1B-5445EC1904AE}"/>
              </a:ext>
            </a:extLst>
          </p:cNvPr>
          <p:cNvGrpSpPr/>
          <p:nvPr/>
        </p:nvGrpSpPr>
        <p:grpSpPr>
          <a:xfrm>
            <a:off x="1485900" y="1581150"/>
            <a:ext cx="6172200" cy="914400"/>
            <a:chOff x="609600" y="2209801"/>
            <a:chExt cx="5448300" cy="516673"/>
          </a:xfrm>
        </p:grpSpPr>
        <p:pic>
          <p:nvPicPr>
            <p:cNvPr id="4" name="Picture 3">
              <a:extLst>
                <a:ext uri="{FF2B5EF4-FFF2-40B4-BE49-F238E27FC236}">
                  <a16:creationId xmlns:a16="http://schemas.microsoft.com/office/drawing/2014/main" id="{72CB7917-6A2C-4073-B996-1FB1DCC62B7E}"/>
                </a:ext>
              </a:extLst>
            </p:cNvPr>
            <p:cNvPicPr>
              <a:picLocks noChangeAspect="1"/>
            </p:cNvPicPr>
            <p:nvPr/>
          </p:nvPicPr>
          <p:blipFill rotWithShape="1">
            <a:blip r:embed="rId4"/>
            <a:srcRect l="26668" t="26001" r="13749" b="68374"/>
            <a:stretch/>
          </p:blipFill>
          <p:spPr>
            <a:xfrm>
              <a:off x="609600" y="2209801"/>
              <a:ext cx="5448300" cy="321526"/>
            </a:xfrm>
            <a:prstGeom prst="rect">
              <a:avLst/>
            </a:prstGeom>
          </p:spPr>
        </p:pic>
        <p:pic>
          <p:nvPicPr>
            <p:cNvPr id="5" name="Picture 4">
              <a:extLst>
                <a:ext uri="{FF2B5EF4-FFF2-40B4-BE49-F238E27FC236}">
                  <a16:creationId xmlns:a16="http://schemas.microsoft.com/office/drawing/2014/main" id="{169EF686-B657-4A1E-A2B5-8D4752484426}"/>
                </a:ext>
              </a:extLst>
            </p:cNvPr>
            <p:cNvPicPr>
              <a:picLocks noChangeAspect="1"/>
            </p:cNvPicPr>
            <p:nvPr/>
          </p:nvPicPr>
          <p:blipFill rotWithShape="1">
            <a:blip r:embed="rId4"/>
            <a:srcRect l="12499" t="58585" r="28333" b="38000"/>
            <a:stretch/>
          </p:blipFill>
          <p:spPr>
            <a:xfrm>
              <a:off x="647700" y="2531327"/>
              <a:ext cx="5410200" cy="195147"/>
            </a:xfrm>
            <a:prstGeom prst="rect">
              <a:avLst/>
            </a:prstGeom>
          </p:spPr>
        </p:pic>
      </p:grpSp>
      <p:pic>
        <p:nvPicPr>
          <p:cNvPr id="8" name="Picture 7">
            <a:extLst>
              <a:ext uri="{FF2B5EF4-FFF2-40B4-BE49-F238E27FC236}">
                <a16:creationId xmlns:a16="http://schemas.microsoft.com/office/drawing/2014/main" id="{AC17C542-39F4-40FA-AD04-347DDA7919A3}"/>
              </a:ext>
            </a:extLst>
          </p:cNvPr>
          <p:cNvPicPr>
            <a:picLocks noChangeAspect="1"/>
          </p:cNvPicPr>
          <p:nvPr/>
        </p:nvPicPr>
        <p:blipFill rotWithShape="1">
          <a:blip r:embed="rId5"/>
          <a:srcRect l="12499" t="24667" r="28334" b="58001"/>
          <a:stretch/>
        </p:blipFill>
        <p:spPr>
          <a:xfrm>
            <a:off x="1066800" y="3333750"/>
            <a:ext cx="7075407" cy="1295400"/>
          </a:xfrm>
          <a:prstGeom prst="rect">
            <a:avLst/>
          </a:prstGeom>
        </p:spPr>
      </p:pic>
      <p:cxnSp>
        <p:nvCxnSpPr>
          <p:cNvPr id="10" name="Straight Connector 9"/>
          <p:cNvCxnSpPr/>
          <p:nvPr/>
        </p:nvCxnSpPr>
        <p:spPr>
          <a:xfrm>
            <a:off x="3276600" y="3638550"/>
            <a:ext cx="3276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Answer to the Question in the Previous Slide</a:t>
            </a:r>
          </a:p>
        </p:txBody>
      </p:sp>
      <p:sp>
        <p:nvSpPr>
          <p:cNvPr id="3" name="Content Placeholder 2"/>
          <p:cNvSpPr>
            <a:spLocks noGrp="1"/>
          </p:cNvSpPr>
          <p:nvPr>
            <p:ph idx="1"/>
          </p:nvPr>
        </p:nvSpPr>
        <p:spPr/>
        <p:txBody>
          <a:bodyPr/>
          <a:lstStyle/>
          <a:p>
            <a:r>
              <a:rPr lang="en-US" dirty="0"/>
              <a:t>Firefox needs to use ModelCA’s public key to verify the certificate</a:t>
            </a:r>
          </a:p>
          <a:p>
            <a:r>
              <a:rPr lang="en-US" dirty="0"/>
              <a:t>Firefox does not have ModelCA’s public key certificate</a:t>
            </a:r>
          </a:p>
          <a:p>
            <a:r>
              <a:rPr lang="en-US" dirty="0"/>
              <a:t>We can manually add ModelCA’s certificate to Firefox</a:t>
            </a:r>
          </a:p>
        </p:txBody>
      </p:sp>
      <p:sp>
        <p:nvSpPr>
          <p:cNvPr id="5" name="TextBox 4"/>
          <p:cNvSpPr txBox="1"/>
          <p:nvPr/>
        </p:nvSpPr>
        <p:spPr>
          <a:xfrm>
            <a:off x="864163" y="3728900"/>
            <a:ext cx="3244799" cy="369332"/>
          </a:xfrm>
          <a:prstGeom prst="rect">
            <a:avLst/>
          </a:prstGeom>
          <a:noFill/>
        </p:spPr>
        <p:txBody>
          <a:bodyPr wrap="none" rtlCol="0">
            <a:spAutoFit/>
          </a:bodyPr>
          <a:lstStyle/>
          <a:p>
            <a:r>
              <a:rPr lang="en-US" dirty="0"/>
              <a:t>Import    </a:t>
            </a:r>
            <a:r>
              <a:rPr lang="en-US" dirty="0" err="1">
                <a:latin typeface="Courier New" panose="02070309020205020404" pitchFamily="49" charset="0"/>
                <a:cs typeface="Courier New" panose="02070309020205020404" pitchFamily="49" charset="0"/>
              </a:rPr>
              <a:t>ModelCA_cert.pem</a:t>
            </a:r>
            <a:endParaRPr lang="en-US" dirty="0">
              <a:latin typeface="Courier New" panose="02070309020205020404" pitchFamily="49" charset="0"/>
              <a:cs typeface="Courier New" panose="02070309020205020404" pitchFamily="49" charset="0"/>
            </a:endParaRPr>
          </a:p>
        </p:txBody>
      </p:sp>
      <p:grpSp>
        <p:nvGrpSpPr>
          <p:cNvPr id="7" name="Group 6"/>
          <p:cNvGrpSpPr/>
          <p:nvPr/>
        </p:nvGrpSpPr>
        <p:grpSpPr>
          <a:xfrm>
            <a:off x="854003" y="3238589"/>
            <a:ext cx="7162800" cy="398813"/>
            <a:chOff x="854003" y="3238589"/>
            <a:chExt cx="7162800" cy="398813"/>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238589"/>
              <a:ext cx="6492803" cy="381033"/>
            </a:xfrm>
            <a:prstGeom prst="rect">
              <a:avLst/>
            </a:prstGeom>
          </p:spPr>
        </p:pic>
        <p:sp>
          <p:nvSpPr>
            <p:cNvPr id="6" name="TextBox 5"/>
            <p:cNvSpPr txBox="1"/>
            <p:nvPr/>
          </p:nvSpPr>
          <p:spPr>
            <a:xfrm>
              <a:off x="854003" y="3268070"/>
              <a:ext cx="701795" cy="369332"/>
            </a:xfrm>
            <a:prstGeom prst="rect">
              <a:avLst/>
            </a:prstGeom>
            <a:noFill/>
          </p:spPr>
          <p:txBody>
            <a:bodyPr wrap="none" rtlCol="0">
              <a:spAutoFit/>
            </a:bodyPr>
            <a:lstStyle/>
            <a:p>
              <a:r>
                <a:rPr lang="en-US" dirty="0" err="1"/>
                <a:t>Goto</a:t>
              </a:r>
              <a:r>
                <a:rPr lang="en-US" dirty="0"/>
                <a:t> </a:t>
              </a:r>
            </a:p>
          </p:txBody>
        </p:sp>
      </p:grpSp>
    </p:spTree>
    <p:extLst>
      <p:ext uri="{BB962C8B-B14F-4D97-AF65-F5344CB8AC3E}">
        <p14:creationId xmlns:p14="http://schemas.microsoft.com/office/powerpoint/2010/main" val="167447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Public Key Cryptography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95535"/>
            <a:ext cx="8229600" cy="3003304"/>
          </a:xfrm>
        </p:spPr>
      </p:pic>
      <p:sp>
        <p:nvSpPr>
          <p:cNvPr id="3" name="TextBox 2">
            <a:extLst>
              <a:ext uri="{FF2B5EF4-FFF2-40B4-BE49-F238E27FC236}">
                <a16:creationId xmlns:a16="http://schemas.microsoft.com/office/drawing/2014/main" id="{9487A680-7A2E-0D4D-B9B1-3B447006126E}"/>
              </a:ext>
            </a:extLst>
          </p:cNvPr>
          <p:cNvSpPr txBox="1"/>
          <p:nvPr/>
        </p:nvSpPr>
        <p:spPr>
          <a:xfrm>
            <a:off x="5715000" y="438149"/>
            <a:ext cx="3352800" cy="646331"/>
          </a:xfrm>
          <a:prstGeom prst="rect">
            <a:avLst/>
          </a:prstGeom>
          <a:noFill/>
        </p:spPr>
        <p:txBody>
          <a:bodyPr wrap="square" rtlCol="0">
            <a:spAutoFit/>
          </a:bodyPr>
          <a:lstStyle/>
          <a:p>
            <a:r>
              <a:rPr lang="en-US" dirty="0"/>
              <a:t>Main fault in public key system is key distribution</a:t>
            </a:r>
          </a:p>
        </p:txBody>
      </p:sp>
    </p:spTree>
    <p:extLst>
      <p:ext uri="{BB962C8B-B14F-4D97-AF65-F5344CB8AC3E}">
        <p14:creationId xmlns:p14="http://schemas.microsoft.com/office/powerpoint/2010/main" val="2404924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240" y="170950"/>
            <a:ext cx="6172200" cy="857250"/>
          </a:xfrm>
        </p:spPr>
        <p:txBody>
          <a:bodyPr>
            <a:normAutofit/>
          </a:bodyPr>
          <a:lstStyle/>
          <a:p>
            <a:pPr marL="82153" algn="l"/>
            <a:r>
              <a:rPr lang="en-US" sz="3200" dirty="0"/>
              <a:t>Apache Setup for HTTPS</a:t>
            </a:r>
          </a:p>
        </p:txBody>
      </p:sp>
      <p:sp>
        <p:nvSpPr>
          <p:cNvPr id="3" name="Content Placeholder 2"/>
          <p:cNvSpPr>
            <a:spLocks noGrp="1"/>
          </p:cNvSpPr>
          <p:nvPr>
            <p:ph idx="1"/>
          </p:nvPr>
        </p:nvSpPr>
        <p:spPr>
          <a:xfrm>
            <a:off x="485140" y="1200245"/>
            <a:ext cx="8077200" cy="2309843"/>
          </a:xfrm>
        </p:spPr>
        <p:txBody>
          <a:bodyPr>
            <a:normAutofit/>
          </a:bodyPr>
          <a:lstStyle/>
          <a:p>
            <a:pPr marL="339328" algn="just"/>
            <a:r>
              <a:rPr lang="en-US" sz="2000" dirty="0"/>
              <a:t>We add the following VirtualHost entry to the Apache configuration file:</a:t>
            </a: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11" name="Rectangle 10"/>
          <p:cNvSpPr/>
          <p:nvPr/>
        </p:nvSpPr>
        <p:spPr>
          <a:xfrm>
            <a:off x="523240" y="4142482"/>
            <a:ext cx="6324600" cy="646331"/>
          </a:xfrm>
          <a:prstGeom prst="rect">
            <a:avLst/>
          </a:prstGeom>
        </p:spPr>
        <p:txBody>
          <a:bodyPr wrap="square">
            <a:spAutoFit/>
          </a:bodyPr>
          <a:lstStyle/>
          <a:p>
            <a:pPr marL="511969" lvl="0" indent="-255985"/>
            <a:r>
              <a:rPr lang="en-US" dirty="0"/>
              <a:t>Note: Apache configuration file is located at </a:t>
            </a:r>
          </a:p>
          <a:p>
            <a:pPr marL="511969" lvl="0" indent="-255985"/>
            <a:r>
              <a:rPr lang="en-US" dirty="0">
                <a:latin typeface="Courier New" panose="02070309020205020404" pitchFamily="49" charset="0"/>
                <a:cs typeface="Courier New" panose="02070309020205020404" pitchFamily="49" charset="0"/>
              </a:rPr>
              <a:t>    /etc/apache2/sites-available/default</a:t>
            </a:r>
          </a:p>
        </p:txBody>
      </p:sp>
      <p:grpSp>
        <p:nvGrpSpPr>
          <p:cNvPr id="25" name="Group 24"/>
          <p:cNvGrpSpPr/>
          <p:nvPr/>
        </p:nvGrpSpPr>
        <p:grpSpPr>
          <a:xfrm>
            <a:off x="914400" y="1832639"/>
            <a:ext cx="7882619" cy="2513393"/>
            <a:chOff x="914400" y="1562019"/>
            <a:chExt cx="7882619" cy="2513393"/>
          </a:xfrm>
        </p:grpSpPr>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2019"/>
              <a:ext cx="6256562" cy="1867062"/>
            </a:xfrm>
            <a:prstGeom prst="rect">
              <a:avLst/>
            </a:prstGeom>
          </p:spPr>
        </p:pic>
        <p:sp>
          <p:nvSpPr>
            <p:cNvPr id="5" name="TextBox 4"/>
            <p:cNvSpPr txBox="1"/>
            <p:nvPr/>
          </p:nvSpPr>
          <p:spPr>
            <a:xfrm>
              <a:off x="7318874" y="1708836"/>
              <a:ext cx="1478145" cy="646331"/>
            </a:xfrm>
            <a:prstGeom prst="rect">
              <a:avLst/>
            </a:prstGeom>
            <a:noFill/>
            <a:ln>
              <a:solidFill>
                <a:schemeClr val="tx1"/>
              </a:solidFill>
            </a:ln>
          </p:spPr>
          <p:txBody>
            <a:bodyPr wrap="square" rtlCol="0">
              <a:spAutoFit/>
            </a:bodyPr>
            <a:lstStyle/>
            <a:p>
              <a:r>
                <a:rPr lang="en-US" dirty="0"/>
                <a:t>The server’s certificate</a:t>
              </a:r>
            </a:p>
          </p:txBody>
        </p:sp>
        <p:sp>
          <p:nvSpPr>
            <p:cNvPr id="6" name="TextBox 5"/>
            <p:cNvSpPr txBox="1"/>
            <p:nvPr/>
          </p:nvSpPr>
          <p:spPr>
            <a:xfrm>
              <a:off x="7318874" y="3429081"/>
              <a:ext cx="1371600" cy="646331"/>
            </a:xfrm>
            <a:prstGeom prst="rect">
              <a:avLst/>
            </a:prstGeom>
            <a:noFill/>
            <a:ln>
              <a:solidFill>
                <a:schemeClr val="tx1"/>
              </a:solidFill>
            </a:ln>
          </p:spPr>
          <p:txBody>
            <a:bodyPr wrap="square" rtlCol="0">
              <a:spAutoFit/>
            </a:bodyPr>
            <a:lstStyle/>
            <a:p>
              <a:r>
                <a:rPr lang="en-US" dirty="0"/>
                <a:t>The server’s private key</a:t>
              </a:r>
            </a:p>
          </p:txBody>
        </p:sp>
        <p:cxnSp>
          <p:nvCxnSpPr>
            <p:cNvPr id="16" name="Straight Connector 15"/>
            <p:cNvCxnSpPr/>
            <p:nvPr/>
          </p:nvCxnSpPr>
          <p:spPr>
            <a:xfrm>
              <a:off x="7551962" y="2355167"/>
              <a:ext cx="0" cy="5213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170962" y="2876550"/>
              <a:ext cx="3728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543800" y="3105149"/>
              <a:ext cx="0" cy="323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70962" y="3105150"/>
              <a:ext cx="381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504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506" y="133350"/>
            <a:ext cx="8153400" cy="857250"/>
          </a:xfrm>
        </p:spPr>
        <p:txBody>
          <a:bodyPr>
            <a:noAutofit/>
          </a:bodyPr>
          <a:lstStyle/>
          <a:p>
            <a:pPr algn="l"/>
            <a:r>
              <a:rPr lang="en-US" sz="3200" dirty="0"/>
              <a:t>Root and Intermediate Certificate Authorities</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604028"/>
            <a:ext cx="5488518" cy="3156231"/>
          </a:xfrm>
          <a:prstGeom prst="rect">
            <a:avLst/>
          </a:prstGeom>
        </p:spPr>
      </p:pic>
      <p:sp>
        <p:nvSpPr>
          <p:cNvPr id="3" name="Content Placeholder 2"/>
          <p:cNvSpPr>
            <a:spLocks noGrp="1"/>
          </p:cNvSpPr>
          <p:nvPr>
            <p:ph idx="1"/>
          </p:nvPr>
        </p:nvSpPr>
        <p:spPr>
          <a:xfrm>
            <a:off x="506506" y="1261128"/>
            <a:ext cx="4979894" cy="685800"/>
          </a:xfrm>
        </p:spPr>
        <p:txBody>
          <a:bodyPr>
            <a:noAutofit/>
          </a:bodyPr>
          <a:lstStyle/>
          <a:p>
            <a:pPr marL="0" indent="0">
              <a:buNone/>
            </a:pPr>
            <a:r>
              <a:rPr lang="en-US" sz="2000" dirty="0"/>
              <a:t>There are many CAs in the real world, and they are organized in a hierarchical structure.</a:t>
            </a:r>
          </a:p>
        </p:txBody>
      </p:sp>
      <p:sp>
        <p:nvSpPr>
          <p:cNvPr id="4" name="TextBox 3">
            <a:extLst>
              <a:ext uri="{FF2B5EF4-FFF2-40B4-BE49-F238E27FC236}">
                <a16:creationId xmlns:a16="http://schemas.microsoft.com/office/drawing/2014/main" id="{32F376F8-012A-5E45-93C8-5BA829C2C38A}"/>
              </a:ext>
            </a:extLst>
          </p:cNvPr>
          <p:cNvSpPr txBox="1"/>
          <p:nvPr/>
        </p:nvSpPr>
        <p:spPr>
          <a:xfrm>
            <a:off x="1066800" y="2571750"/>
            <a:ext cx="1447800" cy="923330"/>
          </a:xfrm>
          <a:prstGeom prst="rect">
            <a:avLst/>
          </a:prstGeom>
          <a:noFill/>
        </p:spPr>
        <p:txBody>
          <a:bodyPr wrap="square" rtlCol="0">
            <a:spAutoFit/>
          </a:bodyPr>
          <a:lstStyle/>
          <a:p>
            <a:r>
              <a:rPr lang="en-US" dirty="0"/>
              <a:t>Intermediate CA’s can sign for sub CA’s</a:t>
            </a:r>
          </a:p>
        </p:txBody>
      </p:sp>
      <p:sp>
        <p:nvSpPr>
          <p:cNvPr id="5" name="TextBox 4">
            <a:extLst>
              <a:ext uri="{FF2B5EF4-FFF2-40B4-BE49-F238E27FC236}">
                <a16:creationId xmlns:a16="http://schemas.microsoft.com/office/drawing/2014/main" id="{5EFAAFBF-9575-8C47-BC9B-0EB9C69D8E4B}"/>
              </a:ext>
            </a:extLst>
          </p:cNvPr>
          <p:cNvSpPr txBox="1"/>
          <p:nvPr/>
        </p:nvSpPr>
        <p:spPr>
          <a:xfrm>
            <a:off x="685800" y="3943350"/>
            <a:ext cx="2514600" cy="923330"/>
          </a:xfrm>
          <a:prstGeom prst="rect">
            <a:avLst/>
          </a:prstGeom>
          <a:noFill/>
        </p:spPr>
        <p:txBody>
          <a:bodyPr wrap="square" rtlCol="0">
            <a:spAutoFit/>
          </a:bodyPr>
          <a:lstStyle/>
          <a:p>
            <a:r>
              <a:rPr lang="en-US" dirty="0"/>
              <a:t>We have root CA on our computer from the last slides</a:t>
            </a:r>
          </a:p>
        </p:txBody>
      </p:sp>
    </p:spTree>
    <p:extLst>
      <p:ext uri="{BB962C8B-B14F-4D97-AF65-F5344CB8AC3E}">
        <p14:creationId xmlns:p14="http://schemas.microsoft.com/office/powerpoint/2010/main" val="19926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848600" cy="857250"/>
          </a:xfrm>
        </p:spPr>
        <p:txBody>
          <a:bodyPr>
            <a:noAutofit/>
          </a:bodyPr>
          <a:lstStyle/>
          <a:p>
            <a:pPr marL="82153" algn="l"/>
            <a:r>
              <a:rPr lang="en-US" sz="3200" dirty="0"/>
              <a:t>Root CAs and Self-Signed Certificate</a:t>
            </a:r>
          </a:p>
        </p:txBody>
      </p:sp>
      <p:sp>
        <p:nvSpPr>
          <p:cNvPr id="3" name="Content Placeholder 2"/>
          <p:cNvSpPr>
            <a:spLocks noGrp="1"/>
          </p:cNvSpPr>
          <p:nvPr>
            <p:ph idx="1"/>
          </p:nvPr>
        </p:nvSpPr>
        <p:spPr>
          <a:xfrm>
            <a:off x="533400" y="1200150"/>
            <a:ext cx="8077200" cy="3429000"/>
          </a:xfrm>
        </p:spPr>
        <p:txBody>
          <a:bodyPr>
            <a:normAutofit/>
          </a:bodyPr>
          <a:lstStyle/>
          <a:p>
            <a:pPr marL="255588" indent="-255588" algn="just"/>
            <a:r>
              <a:rPr lang="en-US" sz="2000" dirty="0"/>
              <a:t>A root CA’s public key is also stored in an X.509 certificate. It is self-signed.</a:t>
            </a:r>
          </a:p>
          <a:p>
            <a:pPr marL="255588" indent="-255588" algn="just"/>
            <a:r>
              <a:rPr lang="en-US" sz="2000" dirty="0"/>
              <a:t>Self-signed: the entries for the issuer and the subject are identical.</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255588" indent="-255588" algn="just"/>
            <a:r>
              <a:rPr lang="en-US" sz="2000" dirty="0"/>
              <a:t>How can they be trusted?</a:t>
            </a:r>
          </a:p>
          <a:p>
            <a:pPr marL="555626" lvl="1" indent="-255588" algn="just"/>
            <a:r>
              <a:rPr lang="en-US" sz="1700" dirty="0"/>
              <a:t>Public keys of root CAs are pre-installed in the OS, browsers and other software</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250" y="2038350"/>
            <a:ext cx="6812870" cy="1249788"/>
          </a:xfrm>
          <a:prstGeom prst="rect">
            <a:avLst/>
          </a:prstGeom>
        </p:spPr>
      </p:pic>
      <p:sp>
        <p:nvSpPr>
          <p:cNvPr id="5" name="Right Arrow 4"/>
          <p:cNvSpPr/>
          <p:nvPr/>
        </p:nvSpPr>
        <p:spPr>
          <a:xfrm>
            <a:off x="1219200" y="2114550"/>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19200" y="2663244"/>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p:cNvSpPr/>
          <p:nvPr/>
        </p:nvSpPr>
        <p:spPr>
          <a:xfrm>
            <a:off x="955630" y="2171700"/>
            <a:ext cx="152990" cy="591874"/>
          </a:xfrm>
          <a:prstGeom prst="leftBrace">
            <a:avLst>
              <a:gd name="adj1" fmla="val 2500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rot="16200000">
            <a:off x="472396" y="2301890"/>
            <a:ext cx="700833" cy="369332"/>
          </a:xfrm>
          <a:prstGeom prst="rect">
            <a:avLst/>
          </a:prstGeom>
          <a:noFill/>
        </p:spPr>
        <p:txBody>
          <a:bodyPr wrap="none" rtlCol="0">
            <a:spAutoFit/>
          </a:bodyPr>
          <a:lstStyle/>
          <a:p>
            <a:r>
              <a:rPr lang="en-US" dirty="0">
                <a:solidFill>
                  <a:srgbClr val="FF0000"/>
                </a:solidFill>
              </a:rPr>
              <a:t>Same</a:t>
            </a:r>
          </a:p>
        </p:txBody>
      </p:sp>
    </p:spTree>
    <p:extLst>
      <p:ext uri="{BB962C8B-B14F-4D97-AF65-F5344CB8AC3E}">
        <p14:creationId xmlns:p14="http://schemas.microsoft.com/office/powerpoint/2010/main" val="142265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7467600" cy="857250"/>
          </a:xfrm>
        </p:spPr>
        <p:txBody>
          <a:bodyPr>
            <a:noAutofit/>
          </a:bodyPr>
          <a:lstStyle/>
          <a:p>
            <a:pPr marL="82153" algn="just"/>
            <a:r>
              <a:rPr lang="en-US" sz="3200" dirty="0"/>
              <a:t>Intermediate CAs and Chain of Trust </a:t>
            </a:r>
          </a:p>
        </p:txBody>
      </p:sp>
      <p:grpSp>
        <p:nvGrpSpPr>
          <p:cNvPr id="13" name="Group 12"/>
          <p:cNvGrpSpPr/>
          <p:nvPr/>
        </p:nvGrpSpPr>
        <p:grpSpPr>
          <a:xfrm>
            <a:off x="2133600" y="1123950"/>
            <a:ext cx="6096000" cy="3066642"/>
            <a:chOff x="1371600" y="1327150"/>
            <a:chExt cx="6096000" cy="312420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27150"/>
              <a:ext cx="6096000" cy="3124200"/>
            </a:xfrm>
            <a:prstGeom prst="rect">
              <a:avLst/>
            </a:prstGeom>
          </p:spPr>
        </p:pic>
        <p:sp>
          <p:nvSpPr>
            <p:cNvPr id="6" name="TextBox 5"/>
            <p:cNvSpPr txBox="1"/>
            <p:nvPr/>
          </p:nvSpPr>
          <p:spPr>
            <a:xfrm>
              <a:off x="5606689" y="2114550"/>
              <a:ext cx="1773335" cy="338554"/>
            </a:xfrm>
            <a:prstGeom prst="rect">
              <a:avLst/>
            </a:prstGeom>
            <a:noFill/>
            <a:ln>
              <a:solidFill>
                <a:schemeClr val="tx1"/>
              </a:solidFill>
            </a:ln>
          </p:spPr>
          <p:txBody>
            <a:bodyPr wrap="square" rtlCol="0">
              <a:spAutoFit/>
            </a:bodyPr>
            <a:lstStyle/>
            <a:p>
              <a:r>
                <a:rPr lang="en-US" sz="1600" dirty="0" err="1">
                  <a:solidFill>
                    <a:srgbClr val="FF0000"/>
                  </a:solidFill>
                </a:rPr>
                <a:t>Paypal’s</a:t>
              </a:r>
              <a:r>
                <a:rPr lang="en-US" sz="1600" dirty="0">
                  <a:solidFill>
                    <a:srgbClr val="FF0000"/>
                  </a:solidFill>
                </a:rPr>
                <a:t> certificate</a:t>
              </a:r>
            </a:p>
          </p:txBody>
        </p:sp>
        <p:sp>
          <p:nvSpPr>
            <p:cNvPr id="7" name="TextBox 6"/>
            <p:cNvSpPr txBox="1"/>
            <p:nvPr/>
          </p:nvSpPr>
          <p:spPr>
            <a:xfrm>
              <a:off x="4680111" y="3486150"/>
              <a:ext cx="2669433" cy="338554"/>
            </a:xfrm>
            <a:prstGeom prst="rect">
              <a:avLst/>
            </a:prstGeom>
            <a:noFill/>
            <a:ln>
              <a:solidFill>
                <a:schemeClr val="tx1"/>
              </a:solidFill>
            </a:ln>
          </p:spPr>
          <p:txBody>
            <a:bodyPr wrap="square" rtlCol="0">
              <a:spAutoFit/>
            </a:bodyPr>
            <a:lstStyle/>
            <a:p>
              <a:r>
                <a:rPr lang="en-US" sz="1600" dirty="0">
                  <a:solidFill>
                    <a:srgbClr val="FF0000"/>
                  </a:solidFill>
                </a:rPr>
                <a:t>Intermediate CA’s certificate</a:t>
              </a:r>
            </a:p>
          </p:txBody>
        </p:sp>
      </p:grpSp>
      <p:grpSp>
        <p:nvGrpSpPr>
          <p:cNvPr id="22" name="Group 21"/>
          <p:cNvGrpSpPr/>
          <p:nvPr/>
        </p:nvGrpSpPr>
        <p:grpSpPr>
          <a:xfrm>
            <a:off x="1600200" y="2500567"/>
            <a:ext cx="533400" cy="1295400"/>
            <a:chOff x="1524000" y="2647950"/>
            <a:chExt cx="533400" cy="1295400"/>
          </a:xfrm>
        </p:grpSpPr>
        <p:cxnSp>
          <p:nvCxnSpPr>
            <p:cNvPr id="17" name="Straight Connector 16"/>
            <p:cNvCxnSpPr/>
            <p:nvPr/>
          </p:nvCxnSpPr>
          <p:spPr>
            <a:xfrm flipH="1">
              <a:off x="1524000" y="3943350"/>
              <a:ext cx="53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647950"/>
              <a:ext cx="0" cy="129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0" y="2647950"/>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9735" y="2702308"/>
            <a:ext cx="916025" cy="923330"/>
          </a:xfrm>
          <a:prstGeom prst="rect">
            <a:avLst/>
          </a:prstGeom>
          <a:noFill/>
        </p:spPr>
        <p:txBody>
          <a:bodyPr wrap="square" rtlCol="0">
            <a:spAutoFit/>
          </a:bodyPr>
          <a:lstStyle/>
          <a:p>
            <a:r>
              <a:rPr lang="en-US" dirty="0"/>
              <a:t>A is used to verify B</a:t>
            </a:r>
          </a:p>
        </p:txBody>
      </p:sp>
      <p:sp>
        <p:nvSpPr>
          <p:cNvPr id="24" name="TextBox 23"/>
          <p:cNvSpPr txBox="1"/>
          <p:nvPr/>
        </p:nvSpPr>
        <p:spPr>
          <a:xfrm>
            <a:off x="1785891" y="2192346"/>
            <a:ext cx="309700" cy="369332"/>
          </a:xfrm>
          <a:prstGeom prst="rect">
            <a:avLst/>
          </a:prstGeom>
          <a:noFill/>
        </p:spPr>
        <p:txBody>
          <a:bodyPr wrap="none" rtlCol="0">
            <a:spAutoFit/>
          </a:bodyPr>
          <a:lstStyle/>
          <a:p>
            <a:r>
              <a:rPr lang="en-US" dirty="0"/>
              <a:t>B</a:t>
            </a:r>
          </a:p>
        </p:txBody>
      </p:sp>
      <p:sp>
        <p:nvSpPr>
          <p:cNvPr id="25" name="TextBox 24"/>
          <p:cNvSpPr txBox="1"/>
          <p:nvPr/>
        </p:nvSpPr>
        <p:spPr>
          <a:xfrm>
            <a:off x="1804523" y="3455308"/>
            <a:ext cx="317716" cy="369332"/>
          </a:xfrm>
          <a:prstGeom prst="rect">
            <a:avLst/>
          </a:prstGeom>
          <a:noFill/>
        </p:spPr>
        <p:txBody>
          <a:bodyPr wrap="none" rtlCol="0">
            <a:spAutoFit/>
          </a:bodyPr>
          <a:lstStyle/>
          <a:p>
            <a:r>
              <a:rPr lang="en-US" dirty="0"/>
              <a:t>A</a:t>
            </a:r>
          </a:p>
        </p:txBody>
      </p:sp>
      <p:sp>
        <p:nvSpPr>
          <p:cNvPr id="26" name="TextBox 25"/>
          <p:cNvSpPr txBox="1"/>
          <p:nvPr/>
        </p:nvSpPr>
        <p:spPr>
          <a:xfrm>
            <a:off x="2112079" y="4229101"/>
            <a:ext cx="5050721" cy="646331"/>
          </a:xfrm>
          <a:prstGeom prst="rect">
            <a:avLst/>
          </a:prstGeom>
          <a:noFill/>
        </p:spPr>
        <p:txBody>
          <a:bodyPr wrap="square" rtlCol="0">
            <a:spAutoFit/>
          </a:bodyPr>
          <a:lstStyle/>
          <a:p>
            <a:r>
              <a:rPr lang="en-US" dirty="0">
                <a:solidFill>
                  <a:srgbClr val="FF0000"/>
                </a:solidFill>
              </a:rPr>
              <a:t>Something else is need to verify A (certificate from another intermediate CA or root CA)</a:t>
            </a:r>
          </a:p>
        </p:txBody>
      </p:sp>
      <p:cxnSp>
        <p:nvCxnSpPr>
          <p:cNvPr id="28" name="Straight Connector 27"/>
          <p:cNvCxnSpPr/>
          <p:nvPr/>
        </p:nvCxnSpPr>
        <p:spPr>
          <a:xfrm flipH="1">
            <a:off x="1646507" y="4413767"/>
            <a:ext cx="4490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35760" y="3948367"/>
            <a:ext cx="0" cy="46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625600" y="3948367"/>
            <a:ext cx="4864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975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7543800" cy="857250"/>
          </a:xfrm>
        </p:spPr>
        <p:txBody>
          <a:bodyPr>
            <a:noAutofit/>
          </a:bodyPr>
          <a:lstStyle/>
          <a:p>
            <a:pPr algn="l"/>
            <a:r>
              <a:rPr lang="en-US" sz="3200" dirty="0"/>
              <a:t>Manually Verifying a Certificate Chain</a:t>
            </a:r>
          </a:p>
        </p:txBody>
      </p:sp>
      <p:sp>
        <p:nvSpPr>
          <p:cNvPr id="3" name="Content Placeholder 2"/>
          <p:cNvSpPr>
            <a:spLocks noGrp="1"/>
          </p:cNvSpPr>
          <p:nvPr>
            <p:ph idx="1"/>
          </p:nvPr>
        </p:nvSpPr>
        <p:spPr>
          <a:xfrm>
            <a:off x="381000" y="1174750"/>
            <a:ext cx="8153400" cy="1244600"/>
          </a:xfrm>
        </p:spPr>
        <p:txBody>
          <a:bodyPr>
            <a:normAutofit/>
          </a:bodyPr>
          <a:lstStyle/>
          <a:p>
            <a:r>
              <a:rPr lang="en-US" sz="2000" dirty="0" err="1"/>
              <a:t>Paypal.pem</a:t>
            </a:r>
            <a:r>
              <a:rPr lang="en-US" sz="2000" dirty="0"/>
              <a:t>: Save Paypal’s certificate to a file called</a:t>
            </a:r>
          </a:p>
          <a:p>
            <a:r>
              <a:rPr lang="en-US" sz="2000" dirty="0"/>
              <a:t>Symatec-g3.pem: Save certificate from “Symantec Class 3 EV SSL CA – G3”</a:t>
            </a:r>
          </a:p>
          <a:p>
            <a:r>
              <a:rPr lang="en-US" sz="2000" dirty="0"/>
              <a:t>VeriSign-G5.pem: Save the VeriSign-G5’s certificate from the browser </a:t>
            </a: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95F29AD4-9D02-4BCE-A52E-136C46C21FFA}"/>
              </a:ext>
            </a:extLst>
          </p:cNvPr>
          <p:cNvPicPr>
            <a:picLocks noChangeAspect="1"/>
          </p:cNvPicPr>
          <p:nvPr/>
        </p:nvPicPr>
        <p:blipFill rotWithShape="1">
          <a:blip r:embed="rId3"/>
          <a:srcRect l="29166" t="50000" r="18333" b="42000"/>
          <a:stretch/>
        </p:blipFill>
        <p:spPr>
          <a:xfrm>
            <a:off x="533400" y="3109412"/>
            <a:ext cx="8001000" cy="762000"/>
          </a:xfrm>
          <a:prstGeom prst="rect">
            <a:avLst/>
          </a:prstGeom>
        </p:spPr>
      </p:pic>
      <p:sp>
        <p:nvSpPr>
          <p:cNvPr id="4" name="TextBox 3"/>
          <p:cNvSpPr txBox="1"/>
          <p:nvPr/>
        </p:nvSpPr>
        <p:spPr>
          <a:xfrm>
            <a:off x="4800600" y="2378829"/>
            <a:ext cx="2053254" cy="369332"/>
          </a:xfrm>
          <a:prstGeom prst="rect">
            <a:avLst/>
          </a:prstGeom>
          <a:noFill/>
          <a:ln>
            <a:solidFill>
              <a:schemeClr val="tx1"/>
            </a:solidFill>
          </a:ln>
        </p:spPr>
        <p:txBody>
          <a:bodyPr wrap="none" rtlCol="0">
            <a:spAutoFit/>
          </a:bodyPr>
          <a:lstStyle/>
          <a:p>
            <a:r>
              <a:rPr lang="en-US" dirty="0"/>
              <a:t>Root CA’s certificate</a:t>
            </a:r>
          </a:p>
        </p:txBody>
      </p:sp>
      <p:sp>
        <p:nvSpPr>
          <p:cNvPr id="6" name="Right Arrow 5"/>
          <p:cNvSpPr/>
          <p:nvPr/>
        </p:nvSpPr>
        <p:spPr>
          <a:xfrm rot="8857084" flipV="1">
            <a:off x="5123231" y="2883312"/>
            <a:ext cx="457200" cy="1993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76800" y="4251632"/>
            <a:ext cx="2044021" cy="369332"/>
          </a:xfrm>
          <a:prstGeom prst="rect">
            <a:avLst/>
          </a:prstGeom>
          <a:noFill/>
          <a:ln>
            <a:solidFill>
              <a:schemeClr val="tx1"/>
            </a:solidFill>
          </a:ln>
        </p:spPr>
        <p:txBody>
          <a:bodyPr wrap="none" rtlCol="0">
            <a:spAutoFit/>
          </a:bodyPr>
          <a:lstStyle/>
          <a:p>
            <a:r>
              <a:rPr lang="en-US" dirty="0"/>
              <a:t>Chain of certificates</a:t>
            </a:r>
          </a:p>
        </p:txBody>
      </p:sp>
      <p:cxnSp>
        <p:nvCxnSpPr>
          <p:cNvPr id="9" name="Straight Connector 8"/>
          <p:cNvCxnSpPr/>
          <p:nvPr/>
        </p:nvCxnSpPr>
        <p:spPr>
          <a:xfrm>
            <a:off x="4800600" y="3714750"/>
            <a:ext cx="3048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6200000" flipV="1">
            <a:off x="5731857" y="3916501"/>
            <a:ext cx="410011" cy="16587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726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50"/>
            <a:ext cx="7696200" cy="857250"/>
          </a:xfrm>
        </p:spPr>
        <p:txBody>
          <a:bodyPr>
            <a:noAutofit/>
          </a:bodyPr>
          <a:lstStyle/>
          <a:p>
            <a:pPr marL="82153" algn="l"/>
            <a:r>
              <a:rPr lang="en-US" sz="3200" dirty="0"/>
              <a:t>Creating Certificates for Intermediate CA</a:t>
            </a:r>
          </a:p>
        </p:txBody>
      </p:sp>
      <p:sp>
        <p:nvSpPr>
          <p:cNvPr id="3" name="Content Placeholder 2"/>
          <p:cNvSpPr>
            <a:spLocks noGrp="1"/>
          </p:cNvSpPr>
          <p:nvPr>
            <p:ph idx="1"/>
          </p:nvPr>
        </p:nvSpPr>
        <p:spPr>
          <a:xfrm>
            <a:off x="609600" y="1200150"/>
            <a:ext cx="7848600" cy="3371850"/>
          </a:xfrm>
        </p:spPr>
        <p:txBody>
          <a:bodyPr>
            <a:normAutofit/>
          </a:bodyPr>
          <a:lstStyle/>
          <a:p>
            <a:pPr marL="471488" indent="-215504" algn="just"/>
            <a:r>
              <a:rPr lang="en-US" sz="2200" dirty="0"/>
              <a:t>When generating a certificate for an intermediate CA, we need to do something special:</a:t>
            </a:r>
          </a:p>
          <a:p>
            <a:pPr marL="471488" indent="-215504" algn="just"/>
            <a:endParaRPr lang="en-US" sz="2200" dirty="0">
              <a:solidFill>
                <a:srgbClr val="FF0000"/>
              </a:solidFill>
            </a:endParaRPr>
          </a:p>
          <a:p>
            <a:pPr marL="471488" indent="-215504" algn="just"/>
            <a:endParaRPr lang="en-US" sz="2200" dirty="0">
              <a:solidFill>
                <a:srgbClr val="FF0000"/>
              </a:solidFill>
            </a:endParaRPr>
          </a:p>
          <a:p>
            <a:pPr marL="255984" indent="0" algn="just">
              <a:buNone/>
            </a:pPr>
            <a:endParaRPr lang="en-US" sz="600" dirty="0">
              <a:solidFill>
                <a:srgbClr val="FF0000"/>
              </a:solidFill>
            </a:endParaRPr>
          </a:p>
          <a:p>
            <a:pPr marL="513159" algn="just"/>
            <a:r>
              <a:rPr lang="en-US" sz="2200" dirty="0"/>
              <a:t>The extension field of the certificate will look as follows:</a:t>
            </a:r>
          </a:p>
        </p:txBody>
      </p:sp>
      <p:pic>
        <p:nvPicPr>
          <p:cNvPr id="4" name="Picture 3">
            <a:extLst>
              <a:ext uri="{FF2B5EF4-FFF2-40B4-BE49-F238E27FC236}">
                <a16:creationId xmlns:a16="http://schemas.microsoft.com/office/drawing/2014/main" id="{D93F34EA-77F0-4962-BAE6-D113E9FA6635}"/>
              </a:ext>
            </a:extLst>
          </p:cNvPr>
          <p:cNvPicPr>
            <a:picLocks noChangeAspect="1"/>
          </p:cNvPicPr>
          <p:nvPr/>
        </p:nvPicPr>
        <p:blipFill rotWithShape="1">
          <a:blip r:embed="rId3"/>
          <a:srcRect l="29167" t="62000" r="18333" b="31333"/>
          <a:stretch/>
        </p:blipFill>
        <p:spPr>
          <a:xfrm>
            <a:off x="1066800" y="2114550"/>
            <a:ext cx="7680960" cy="6096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353570"/>
            <a:ext cx="3040643" cy="617273"/>
          </a:xfrm>
          <a:prstGeom prst="rect">
            <a:avLst/>
          </a:prstGeom>
        </p:spPr>
      </p:pic>
      <p:sp>
        <p:nvSpPr>
          <p:cNvPr id="8" name="TextBox 7"/>
          <p:cNvSpPr txBox="1"/>
          <p:nvPr/>
        </p:nvSpPr>
        <p:spPr>
          <a:xfrm>
            <a:off x="1219200" y="4206483"/>
            <a:ext cx="7086600" cy="646331"/>
          </a:xfrm>
          <a:prstGeom prst="rect">
            <a:avLst/>
          </a:prstGeom>
          <a:noFill/>
          <a:ln>
            <a:noFill/>
          </a:ln>
        </p:spPr>
        <p:txBody>
          <a:bodyPr wrap="square" rtlCol="0">
            <a:spAutoFit/>
          </a:bodyPr>
          <a:lstStyle/>
          <a:p>
            <a:r>
              <a:rPr lang="en-US" b="1" dirty="0">
                <a:solidFill>
                  <a:srgbClr val="FF0000"/>
                </a:solidFill>
              </a:rPr>
              <a:t>TRUE</a:t>
            </a:r>
            <a:r>
              <a:rPr lang="en-US" dirty="0"/>
              <a:t> means the certificate can be used verify other certificates, </a:t>
            </a:r>
            <a:r>
              <a:rPr lang="en-US" dirty="0" err="1"/>
              <a:t>i.e</a:t>
            </a:r>
            <a:r>
              <a:rPr lang="en-US" dirty="0"/>
              <a:t>, the owner is a CA. For non-CA certificates, this field is FALSE. </a:t>
            </a:r>
          </a:p>
        </p:txBody>
      </p:sp>
      <p:cxnSp>
        <p:nvCxnSpPr>
          <p:cNvPr id="10" name="Straight Arrow Connector 9"/>
          <p:cNvCxnSpPr/>
          <p:nvPr/>
        </p:nvCxnSpPr>
        <p:spPr>
          <a:xfrm flipH="1" flipV="1">
            <a:off x="2362200" y="3927058"/>
            <a:ext cx="228600" cy="27408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83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4940"/>
            <a:ext cx="6172200" cy="857250"/>
          </a:xfrm>
        </p:spPr>
        <p:txBody>
          <a:bodyPr>
            <a:normAutofit/>
          </a:bodyPr>
          <a:lstStyle/>
          <a:p>
            <a:pPr algn="l"/>
            <a:r>
              <a:rPr lang="en-US" sz="3200" dirty="0"/>
              <a:t>Apache Setup</a:t>
            </a:r>
          </a:p>
        </p:txBody>
      </p:sp>
      <p:sp>
        <p:nvSpPr>
          <p:cNvPr id="3" name="Content Placeholder 2"/>
          <p:cNvSpPr>
            <a:spLocks noGrp="1"/>
          </p:cNvSpPr>
          <p:nvPr>
            <p:ph idx="1"/>
          </p:nvPr>
        </p:nvSpPr>
        <p:spPr>
          <a:xfrm>
            <a:off x="609600" y="1162050"/>
            <a:ext cx="7848600" cy="3981450"/>
          </a:xfrm>
        </p:spPr>
        <p:txBody>
          <a:bodyPr>
            <a:normAutofit/>
          </a:bodyPr>
          <a:lstStyle/>
          <a:p>
            <a:pPr marL="233363" indent="-214313"/>
            <a:r>
              <a:rPr lang="en-US" sz="2200" dirty="0"/>
              <a:t>A server has a responsibility to send out all the intermediate CA’s certificates needed for verifying its own certificate.</a:t>
            </a:r>
          </a:p>
          <a:p>
            <a:pPr marL="214313" indent="-214313"/>
            <a:r>
              <a:rPr lang="en-US" sz="2200" dirty="0"/>
              <a:t>In Apache, all certificates including those from Intermediate CAs are put inside the certificate file listed in the directive. </a:t>
            </a:r>
          </a:p>
          <a:p>
            <a:pPr marL="812006" lvl="1" indent="-255985" algn="just"/>
            <a:endParaRPr lang="en-US" sz="2200" dirty="0"/>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24150"/>
            <a:ext cx="7162800" cy="2165684"/>
          </a:xfrm>
          <a:prstGeom prst="rect">
            <a:avLst/>
          </a:prstGeom>
        </p:spPr>
      </p:pic>
    </p:spTree>
    <p:extLst>
      <p:ext uri="{BB962C8B-B14F-4D97-AF65-F5344CB8AC3E}">
        <p14:creationId xmlns:p14="http://schemas.microsoft.com/office/powerpoint/2010/main" val="51090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Restart Apache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42" y="1657350"/>
            <a:ext cx="8105736" cy="2286000"/>
          </a:xfrm>
          <a:prstGeom prst="rect">
            <a:avLst/>
          </a:prstGeom>
        </p:spPr>
      </p:pic>
    </p:spTree>
    <p:extLst>
      <p:ext uri="{BB962C8B-B14F-4D97-AF65-F5344CB8AC3E}">
        <p14:creationId xmlns:p14="http://schemas.microsoft.com/office/powerpoint/2010/main" val="90509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marL="82153" algn="just"/>
            <a:r>
              <a:rPr lang="en-US" sz="3200" dirty="0"/>
              <a:t>Trusted CAs in the Real World</a:t>
            </a:r>
          </a:p>
        </p:txBody>
      </p:sp>
      <p:sp>
        <p:nvSpPr>
          <p:cNvPr id="3" name="Content Placeholder 2"/>
          <p:cNvSpPr>
            <a:spLocks noGrp="1"/>
          </p:cNvSpPr>
          <p:nvPr>
            <p:ph idx="1"/>
          </p:nvPr>
        </p:nvSpPr>
        <p:spPr>
          <a:xfrm>
            <a:off x="533400" y="990600"/>
            <a:ext cx="8077200" cy="3867150"/>
          </a:xfrm>
        </p:spPr>
        <p:txBody>
          <a:bodyPr>
            <a:normAutofit/>
          </a:bodyPr>
          <a:lstStyle/>
          <a:p>
            <a:pPr marL="214313" indent="-214313"/>
            <a:r>
              <a:rPr lang="en-US" sz="2200" dirty="0"/>
              <a:t>Not all of the trusted CAs are present in all browsers.</a:t>
            </a:r>
          </a:p>
          <a:p>
            <a:pPr marL="214313" indent="-214313"/>
            <a:r>
              <a:rPr lang="en-US" sz="2200" dirty="0"/>
              <a:t>According to W3Techs in April 2017, Comodo takes most of the market share followed by </a:t>
            </a:r>
            <a:r>
              <a:rPr lang="en-US" sz="2200" dirty="0" err="1"/>
              <a:t>IdenTrust</a:t>
            </a:r>
            <a:r>
              <a:rPr lang="en-US" sz="2200" dirty="0"/>
              <a:t>, Symantec Group, GoDaddy Group, </a:t>
            </a:r>
            <a:r>
              <a:rPr lang="en-US" sz="2200" dirty="0" err="1"/>
              <a:t>GlobalSign</a:t>
            </a:r>
            <a:r>
              <a:rPr lang="en-US" sz="2200" dirty="0"/>
              <a:t> and </a:t>
            </a:r>
            <a:r>
              <a:rPr lang="en-US" sz="2200" dirty="0" err="1"/>
              <a:t>DigiCert</a:t>
            </a:r>
            <a:r>
              <a:rPr lang="en-US" sz="2200" dirty="0"/>
              <a:t>.</a:t>
            </a:r>
          </a:p>
          <a:p>
            <a:pPr marL="214313" indent="-214313"/>
            <a:r>
              <a:rPr lang="en-US" sz="2200" dirty="0"/>
              <a:t>The list of trusted CAs supported by browser can be found:</a:t>
            </a:r>
          </a:p>
          <a:p>
            <a:pPr marL="771525" lvl="1" indent="-215504"/>
            <a:r>
              <a:rPr lang="en-US" sz="1800" b="1" dirty="0"/>
              <a:t>For the Chrome browser:</a:t>
            </a:r>
          </a:p>
          <a:p>
            <a:pPr marL="1071563" lvl="2" indent="-215504"/>
            <a:r>
              <a:rPr lang="en-US" dirty="0"/>
              <a:t>Settings -&gt; Show advanced settings -&gt; Manage Certificates</a:t>
            </a:r>
          </a:p>
          <a:p>
            <a:pPr marL="1071563" lvl="2" indent="-215504"/>
            <a:endParaRPr lang="en-US" sz="1800" dirty="0">
              <a:solidFill>
                <a:srgbClr val="FF0000"/>
              </a:solidFill>
            </a:endParaRPr>
          </a:p>
          <a:p>
            <a:pPr marL="771525" lvl="1" indent="-215504"/>
            <a:r>
              <a:rPr lang="en-US" sz="1800" b="1" dirty="0"/>
              <a:t>For the Firefox browser:</a:t>
            </a:r>
          </a:p>
          <a:p>
            <a:pPr marL="1071563" lvl="2" indent="-215504"/>
            <a:r>
              <a:rPr lang="en-US" dirty="0"/>
              <a:t>Edit -&gt; Preferences -&gt; Advanced -&gt; Certificates -&gt; View Certificates -&gt; Certificate Manager -&gt; Authorities</a:t>
            </a: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spTree>
    <p:extLst>
      <p:ext uri="{BB962C8B-B14F-4D97-AF65-F5344CB8AC3E}">
        <p14:creationId xmlns:p14="http://schemas.microsoft.com/office/powerpoint/2010/main" val="311072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t>How PKI Defeats the MITM Attack</a:t>
            </a:r>
          </a:p>
        </p:txBody>
      </p:sp>
      <p:sp>
        <p:nvSpPr>
          <p:cNvPr id="3" name="Content Placeholder 2"/>
          <p:cNvSpPr>
            <a:spLocks noGrp="1"/>
          </p:cNvSpPr>
          <p:nvPr>
            <p:ph idx="1"/>
          </p:nvPr>
        </p:nvSpPr>
        <p:spPr>
          <a:xfrm>
            <a:off x="533400" y="1123950"/>
            <a:ext cx="8077200" cy="3219450"/>
          </a:xfrm>
        </p:spPr>
        <p:txBody>
          <a:bodyPr>
            <a:noAutofit/>
          </a:bodyPr>
          <a:lstStyle/>
          <a:p>
            <a:pPr>
              <a:spcBef>
                <a:spcPts val="0"/>
              </a:spcBef>
              <a:spcAft>
                <a:spcPts val="1200"/>
              </a:spcAft>
            </a:pPr>
            <a:r>
              <a:rPr lang="en-US" sz="2200" dirty="0"/>
              <a:t>Assume that Alice wants to visit </a:t>
            </a:r>
            <a:r>
              <a:rPr lang="en-US" sz="2200" dirty="0">
                <a:latin typeface="Courier New" panose="02070309020205020404" pitchFamily="49" charset="0"/>
                <a:cs typeface="Courier New" panose="02070309020205020404" pitchFamily="49" charset="0"/>
              </a:rPr>
              <a:t>https://example.com</a:t>
            </a:r>
          </a:p>
          <a:p>
            <a:pPr>
              <a:spcBef>
                <a:spcPts val="0"/>
              </a:spcBef>
              <a:spcAft>
                <a:spcPts val="1200"/>
              </a:spcAft>
            </a:pPr>
            <a:r>
              <a:rPr lang="en-US" sz="2200" dirty="0"/>
              <a:t>When the server sends its public key to Alice, an attacker intercepts the communication. The attacker can do the following things:</a:t>
            </a:r>
          </a:p>
          <a:p>
            <a:pPr lvl="1">
              <a:buFont typeface="Arial" panose="020B0604020202020204" pitchFamily="34" charset="0"/>
              <a:buChar char="•"/>
            </a:pPr>
            <a:r>
              <a:rPr lang="en-US" sz="2000" dirty="0"/>
              <a:t>Attacker forwards the authentic certificate from example.com</a:t>
            </a:r>
          </a:p>
          <a:p>
            <a:pPr lvl="1">
              <a:buFont typeface="Arial" panose="020B0604020202020204" pitchFamily="34" charset="0"/>
              <a:buChar char="•"/>
            </a:pPr>
            <a:r>
              <a:rPr lang="en-US" sz="2000" dirty="0"/>
              <a:t>Attacker creates a fake certificate</a:t>
            </a:r>
          </a:p>
          <a:p>
            <a:pPr lvl="1">
              <a:buFont typeface="Arial" panose="020B0604020202020204" pitchFamily="34" charset="0"/>
              <a:buChar char="•"/>
            </a:pPr>
            <a:r>
              <a:rPr lang="en-US" sz="2000" dirty="0"/>
              <a:t>Attacker sends his/her own certificate to Alice</a:t>
            </a:r>
          </a:p>
        </p:txBody>
      </p:sp>
    </p:spTree>
    <p:extLst>
      <p:ext uri="{BB962C8B-B14F-4D97-AF65-F5344CB8AC3E}">
        <p14:creationId xmlns:p14="http://schemas.microsoft.com/office/powerpoint/2010/main" val="266019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Man-in-the-Middle (MITM) Attack</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09750"/>
            <a:ext cx="8161125" cy="2141320"/>
          </a:xfrm>
          <a:prstGeom prst="rect">
            <a:avLst/>
          </a:prstGeom>
        </p:spPr>
      </p:pic>
    </p:spTree>
    <p:extLst>
      <p:ext uri="{BB962C8B-B14F-4D97-AF65-F5344CB8AC3E}">
        <p14:creationId xmlns:p14="http://schemas.microsoft.com/office/powerpoint/2010/main" val="17136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7772400" cy="857250"/>
          </a:xfrm>
        </p:spPr>
        <p:txBody>
          <a:bodyPr>
            <a:noAutofit/>
          </a:bodyPr>
          <a:lstStyle/>
          <a:p>
            <a:pPr algn="l"/>
            <a:r>
              <a:rPr lang="en-US" sz="3200" dirty="0"/>
              <a:t>Attacker Forwards the Authentic Certificate</a:t>
            </a:r>
          </a:p>
        </p:txBody>
      </p:sp>
      <p:sp>
        <p:nvSpPr>
          <p:cNvPr id="3" name="Content Placeholder 2"/>
          <p:cNvSpPr>
            <a:spLocks noGrp="1"/>
          </p:cNvSpPr>
          <p:nvPr>
            <p:ph idx="1"/>
          </p:nvPr>
        </p:nvSpPr>
        <p:spPr>
          <a:xfrm>
            <a:off x="488576" y="1200150"/>
            <a:ext cx="8045824" cy="3676650"/>
          </a:xfrm>
        </p:spPr>
        <p:txBody>
          <a:bodyPr>
            <a:normAutofit/>
          </a:bodyPr>
          <a:lstStyle/>
          <a:p>
            <a:pPr marL="255588" indent="-255588" algn="just">
              <a:spcBef>
                <a:spcPts val="0"/>
              </a:spcBef>
              <a:spcAft>
                <a:spcPts val="1000"/>
              </a:spcAft>
            </a:pPr>
            <a:r>
              <a:rPr lang="en-US" sz="2200" dirty="0"/>
              <a:t>Attacker (Mike) forwards the authentic certificate</a:t>
            </a:r>
          </a:p>
          <a:p>
            <a:pPr marL="255588" indent="-255588" algn="just">
              <a:spcBef>
                <a:spcPts val="0"/>
              </a:spcBef>
              <a:spcAft>
                <a:spcPts val="1000"/>
              </a:spcAft>
            </a:pPr>
            <a:r>
              <a:rPr lang="en-US" sz="2200" dirty="0"/>
              <a:t>Alice sends to the server a </a:t>
            </a:r>
            <a:r>
              <a:rPr lang="en-US" sz="2200" dirty="0">
                <a:solidFill>
                  <a:srgbClr val="FF0000"/>
                </a:solidFill>
              </a:rPr>
              <a:t>secret</a:t>
            </a:r>
            <a:r>
              <a:rPr lang="en-US" sz="2200" dirty="0"/>
              <a:t>, encrypted using the public key. </a:t>
            </a:r>
          </a:p>
          <a:p>
            <a:pPr marL="255588" indent="-255588" algn="just">
              <a:spcBef>
                <a:spcPts val="0"/>
              </a:spcBef>
              <a:spcAft>
                <a:spcPts val="1000"/>
              </a:spcAft>
            </a:pPr>
            <a:r>
              <a:rPr lang="en-US" sz="2200" dirty="0"/>
              <a:t>The </a:t>
            </a:r>
            <a:r>
              <a:rPr lang="en-US" sz="2200" dirty="0">
                <a:solidFill>
                  <a:srgbClr val="FF0000"/>
                </a:solidFill>
              </a:rPr>
              <a:t>secret</a:t>
            </a:r>
            <a:r>
              <a:rPr lang="en-US" sz="2200" dirty="0"/>
              <a:t> is used for establishing an encrypted channel between Alice and server</a:t>
            </a:r>
          </a:p>
          <a:p>
            <a:pPr marL="255588" indent="-255588" algn="just">
              <a:spcBef>
                <a:spcPts val="0"/>
              </a:spcBef>
              <a:spcAft>
                <a:spcPts val="1000"/>
              </a:spcAft>
            </a:pPr>
            <a:r>
              <a:rPr lang="en-US" sz="2200" dirty="0"/>
              <a:t>Mike doesn’t know the corresponding private key, so he cannot find the </a:t>
            </a:r>
            <a:r>
              <a:rPr lang="en-US" sz="2200" dirty="0">
                <a:solidFill>
                  <a:srgbClr val="FF0000"/>
                </a:solidFill>
              </a:rPr>
              <a:t>secret</a:t>
            </a:r>
            <a:r>
              <a:rPr lang="en-US" sz="2200" dirty="0"/>
              <a:t>.</a:t>
            </a:r>
          </a:p>
          <a:p>
            <a:pPr marL="255588" indent="-255588" algn="just">
              <a:spcBef>
                <a:spcPts val="0"/>
              </a:spcBef>
              <a:spcAft>
                <a:spcPts val="1000"/>
              </a:spcAft>
            </a:pPr>
            <a:r>
              <a:rPr lang="en-US" sz="2200" dirty="0"/>
              <a:t>Mike can’t do much to the communication, except for </a:t>
            </a:r>
            <a:r>
              <a:rPr lang="en-US" sz="2200" dirty="0" err="1"/>
              <a:t>DoS</a:t>
            </a:r>
            <a:r>
              <a:rPr lang="en-US" sz="2200" dirty="0"/>
              <a:t>.</a:t>
            </a:r>
          </a:p>
          <a:p>
            <a:pPr marL="255588" indent="-255588" algn="just">
              <a:spcBef>
                <a:spcPts val="0"/>
              </a:spcBef>
              <a:spcAft>
                <a:spcPts val="1000"/>
              </a:spcAft>
            </a:pPr>
            <a:r>
              <a:rPr lang="en-US" sz="2200" b="1" dirty="0"/>
              <a:t>MITM attack fails</a:t>
            </a:r>
            <a:r>
              <a:rPr lang="en-US" sz="2200" dirty="0"/>
              <a:t>.</a:t>
            </a:r>
          </a:p>
        </p:txBody>
      </p:sp>
    </p:spTree>
    <p:extLst>
      <p:ext uri="{BB962C8B-B14F-4D97-AF65-F5344CB8AC3E}">
        <p14:creationId xmlns:p14="http://schemas.microsoft.com/office/powerpoint/2010/main" val="4022520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6172200" cy="857250"/>
          </a:xfrm>
        </p:spPr>
        <p:txBody>
          <a:bodyPr>
            <a:normAutofit/>
          </a:bodyPr>
          <a:lstStyle/>
          <a:p>
            <a:r>
              <a:rPr lang="en-US" sz="3200" dirty="0"/>
              <a:t>Attacker Creates a Fake Certificate</a:t>
            </a:r>
          </a:p>
        </p:txBody>
      </p:sp>
      <p:sp>
        <p:nvSpPr>
          <p:cNvPr id="3" name="Content Placeholder 2"/>
          <p:cNvSpPr>
            <a:spLocks noGrp="1"/>
          </p:cNvSpPr>
          <p:nvPr>
            <p:ph idx="1"/>
          </p:nvPr>
        </p:nvSpPr>
        <p:spPr>
          <a:xfrm>
            <a:off x="533400" y="1047750"/>
            <a:ext cx="8077200" cy="3905250"/>
          </a:xfrm>
        </p:spPr>
        <p:txBody>
          <a:bodyPr>
            <a:normAutofit fontScale="92500" lnSpcReduction="20000"/>
          </a:bodyPr>
          <a:lstStyle/>
          <a:p>
            <a:pPr marL="0" indent="0">
              <a:buNone/>
            </a:pPr>
            <a:endParaRPr lang="en-US" sz="225" b="1" dirty="0"/>
          </a:p>
          <a:p>
            <a:pPr marL="255588" indent="-255588">
              <a:spcBef>
                <a:spcPts val="0"/>
              </a:spcBef>
              <a:spcAft>
                <a:spcPts val="600"/>
              </a:spcAft>
            </a:pPr>
            <a:r>
              <a:rPr lang="en-US" sz="2200" dirty="0"/>
              <a:t>Attacker (Mike) creates fraudulent certificate for the example.com domain.</a:t>
            </a:r>
          </a:p>
          <a:p>
            <a:pPr marL="255588" indent="-255588">
              <a:spcBef>
                <a:spcPts val="0"/>
              </a:spcBef>
              <a:spcAft>
                <a:spcPts val="600"/>
              </a:spcAft>
            </a:pPr>
            <a:r>
              <a:rPr lang="en-US" sz="2200" dirty="0"/>
              <a:t>Mike replaces the server’s public with his own public key.</a:t>
            </a:r>
          </a:p>
          <a:p>
            <a:pPr marL="255588" indent="-255588">
              <a:spcBef>
                <a:spcPts val="0"/>
              </a:spcBef>
              <a:spcAft>
                <a:spcPts val="600"/>
              </a:spcAft>
            </a:pPr>
            <a:r>
              <a:rPr lang="en-US" sz="2200" dirty="0"/>
              <a:t>Trusted CAs will not sign Mike’s certificate request as he does not own example.com.</a:t>
            </a:r>
          </a:p>
          <a:p>
            <a:pPr marL="255588" indent="-255588">
              <a:spcBef>
                <a:spcPts val="0"/>
              </a:spcBef>
              <a:spcAft>
                <a:spcPts val="600"/>
              </a:spcAft>
            </a:pPr>
            <a:r>
              <a:rPr lang="en-US" sz="2200" dirty="0"/>
              <a:t>Mike can sign the fraudulent certificate by himself and create a self-signed certificate.</a:t>
            </a:r>
          </a:p>
          <a:p>
            <a:pPr marL="255588" indent="-255588">
              <a:spcBef>
                <a:spcPts val="0"/>
              </a:spcBef>
              <a:spcAft>
                <a:spcPts val="600"/>
              </a:spcAft>
            </a:pPr>
            <a:r>
              <a:rPr lang="en-US" sz="2200" dirty="0"/>
              <a:t>Alice’s browser will not find any trusted certificate to verify the received certificate and will give the following warning:</a:t>
            </a:r>
          </a:p>
          <a:p>
            <a:pPr marL="255588" indent="-255588">
              <a:spcBef>
                <a:spcPts val="0"/>
              </a:spcBef>
              <a:spcAft>
                <a:spcPts val="600"/>
              </a:spcAft>
            </a:pPr>
            <a:endParaRPr lang="en-US" sz="2200" dirty="0"/>
          </a:p>
          <a:p>
            <a:pPr marL="0" indent="0">
              <a:spcBef>
                <a:spcPts val="0"/>
              </a:spcBef>
              <a:spcAft>
                <a:spcPts val="600"/>
              </a:spcAft>
              <a:buNone/>
            </a:pPr>
            <a:endParaRPr lang="en-US" sz="2200" dirty="0"/>
          </a:p>
          <a:p>
            <a:pPr marL="255588" indent="-255588">
              <a:spcBef>
                <a:spcPts val="0"/>
              </a:spcBef>
              <a:spcAft>
                <a:spcPts val="600"/>
              </a:spcAft>
            </a:pPr>
            <a:r>
              <a:rPr lang="en-US" sz="2200" b="1" dirty="0"/>
              <a:t>MITM attack fails </a:t>
            </a:r>
            <a:r>
              <a:rPr lang="en-US" sz="2200" dirty="0"/>
              <a:t>if the user decide to terminate the connection</a:t>
            </a:r>
          </a:p>
        </p:txBody>
      </p:sp>
      <p:pic>
        <p:nvPicPr>
          <p:cNvPr id="4" name="Picture 3">
            <a:extLst>
              <a:ext uri="{FF2B5EF4-FFF2-40B4-BE49-F238E27FC236}">
                <a16:creationId xmlns:a16="http://schemas.microsoft.com/office/drawing/2014/main" id="{AC1CFB25-4AE3-4FDD-83DE-4EED26BD6F36}"/>
              </a:ext>
            </a:extLst>
          </p:cNvPr>
          <p:cNvPicPr>
            <a:picLocks noChangeAspect="1"/>
          </p:cNvPicPr>
          <p:nvPr/>
        </p:nvPicPr>
        <p:blipFill rotWithShape="1">
          <a:blip r:embed="rId3"/>
          <a:srcRect l="12499" t="32667" r="28334" b="62000"/>
          <a:stretch/>
        </p:blipFill>
        <p:spPr>
          <a:xfrm>
            <a:off x="838200" y="3790950"/>
            <a:ext cx="6762750" cy="381000"/>
          </a:xfrm>
          <a:prstGeom prst="rect">
            <a:avLst/>
          </a:prstGeom>
        </p:spPr>
      </p:pic>
    </p:spTree>
    <p:extLst>
      <p:ext uri="{BB962C8B-B14F-4D97-AF65-F5344CB8AC3E}">
        <p14:creationId xmlns:p14="http://schemas.microsoft.com/office/powerpoint/2010/main" val="1972821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75"/>
            <a:ext cx="8153400" cy="857250"/>
          </a:xfrm>
        </p:spPr>
        <p:txBody>
          <a:bodyPr>
            <a:normAutofit/>
          </a:bodyPr>
          <a:lstStyle/>
          <a:p>
            <a:pPr algn="l"/>
            <a:r>
              <a:rPr lang="en-US" sz="3200" dirty="0"/>
              <a:t>Attacker Sends </a:t>
            </a:r>
            <a:r>
              <a:rPr lang="en-US" sz="3200" dirty="0" err="1"/>
              <a:t>His/Her</a:t>
            </a:r>
            <a:r>
              <a:rPr lang="en-US" sz="3200" dirty="0"/>
              <a:t> Own Certificate</a:t>
            </a:r>
          </a:p>
        </p:txBody>
      </p:sp>
      <p:sp>
        <p:nvSpPr>
          <p:cNvPr id="3" name="Content Placeholder 2"/>
          <p:cNvSpPr>
            <a:spLocks noGrp="1"/>
          </p:cNvSpPr>
          <p:nvPr>
            <p:ph idx="1"/>
          </p:nvPr>
        </p:nvSpPr>
        <p:spPr>
          <a:xfrm>
            <a:off x="614082" y="2724150"/>
            <a:ext cx="8001000" cy="2143125"/>
          </a:xfrm>
        </p:spPr>
        <p:txBody>
          <a:bodyPr>
            <a:normAutofit/>
          </a:bodyPr>
          <a:lstStyle/>
          <a:p>
            <a:pPr marL="0" indent="0">
              <a:buNone/>
            </a:pPr>
            <a:endParaRPr lang="en-US" sz="225" b="1" dirty="0"/>
          </a:p>
          <a:p>
            <a:pPr marL="255588" indent="-255588"/>
            <a:r>
              <a:rPr lang="en-US" sz="2200" dirty="0"/>
              <a:t>Attacker’s certificate is valid. </a:t>
            </a:r>
          </a:p>
          <a:p>
            <a:pPr marL="255588" indent="-255588"/>
            <a:r>
              <a:rPr lang="en-US" sz="2200" dirty="0"/>
              <a:t>Browser checks if the identity specified in the subject field of the certificate matches the Alice’s intent.</a:t>
            </a:r>
          </a:p>
          <a:p>
            <a:pPr marL="555626" lvl="1" indent="-255588" algn="just"/>
            <a:r>
              <a:rPr lang="en-US" sz="1900" dirty="0"/>
              <a:t>There is a mismatch:  </a:t>
            </a:r>
            <a:r>
              <a:rPr lang="en-US" sz="1900" dirty="0">
                <a:solidFill>
                  <a:schemeClr val="accent2">
                    <a:lumMod val="75000"/>
                  </a:schemeClr>
                </a:solidFill>
              </a:rPr>
              <a:t>attacker.com</a:t>
            </a:r>
            <a:r>
              <a:rPr lang="en-US" sz="1900" dirty="0"/>
              <a:t> </a:t>
            </a:r>
            <a:r>
              <a:rPr lang="en-US" sz="2400" dirty="0">
                <a:solidFill>
                  <a:srgbClr val="FF0000"/>
                </a:solidFill>
              </a:rPr>
              <a:t>≠</a:t>
            </a:r>
            <a:r>
              <a:rPr lang="en-US" sz="2400" dirty="0"/>
              <a:t> </a:t>
            </a:r>
            <a:r>
              <a:rPr lang="en-US" sz="1900" dirty="0">
                <a:solidFill>
                  <a:srgbClr val="0070C0"/>
                </a:solidFill>
              </a:rPr>
              <a:t>example.com</a:t>
            </a:r>
          </a:p>
          <a:p>
            <a:pPr marL="255588" indent="-255588" algn="just"/>
            <a:r>
              <a:rPr lang="en-US" sz="2200" dirty="0"/>
              <a:t>Browser terminates handshake protocol: </a:t>
            </a:r>
            <a:r>
              <a:rPr lang="en-US" sz="2200" b="1" dirty="0"/>
              <a:t>MITM fails</a:t>
            </a:r>
            <a:endParaRPr lang="en-US" sz="1500" dirty="0">
              <a:solidFill>
                <a:srgbClr val="FF0000"/>
              </a:solidFill>
            </a:endParaRPr>
          </a:p>
          <a:p>
            <a:pPr marL="255984" indent="0" algn="just">
              <a:buNone/>
            </a:pPr>
            <a:endParaRPr lang="en-US" sz="1500" dirty="0">
              <a:solidFill>
                <a:srgbClr val="FF0000"/>
              </a:solidFill>
            </a:endParaRPr>
          </a:p>
        </p:txBody>
      </p:sp>
      <p:pic>
        <p:nvPicPr>
          <p:cNvPr id="4" name="Picture 3">
            <a:extLst>
              <a:ext uri="{FF2B5EF4-FFF2-40B4-BE49-F238E27FC236}">
                <a16:creationId xmlns:a16="http://schemas.microsoft.com/office/drawing/2014/main" id="{CE9E2664-30AB-45BC-8F4E-2E666A11C09E}"/>
              </a:ext>
            </a:extLst>
          </p:cNvPr>
          <p:cNvPicPr>
            <a:picLocks noChangeAspect="1"/>
          </p:cNvPicPr>
          <p:nvPr/>
        </p:nvPicPr>
        <p:blipFill rotWithShape="1">
          <a:blip r:embed="rId3"/>
          <a:srcRect l="17500" t="50000" r="31667" b="30000"/>
          <a:stretch/>
        </p:blipFill>
        <p:spPr>
          <a:xfrm>
            <a:off x="1094460" y="1047750"/>
            <a:ext cx="6878880" cy="1691528"/>
          </a:xfrm>
          <a:prstGeom prst="rect">
            <a:avLst/>
          </a:prstGeom>
        </p:spPr>
      </p:pic>
    </p:spTree>
    <p:extLst>
      <p:ext uri="{BB962C8B-B14F-4D97-AF65-F5344CB8AC3E}">
        <p14:creationId xmlns:p14="http://schemas.microsoft.com/office/powerpoint/2010/main" val="4114209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620000" cy="857250"/>
          </a:xfrm>
        </p:spPr>
        <p:txBody>
          <a:bodyPr>
            <a:noAutofit/>
          </a:bodyPr>
          <a:lstStyle/>
          <a:p>
            <a:pPr algn="l"/>
            <a:r>
              <a:rPr lang="en-US" sz="3200" dirty="0"/>
              <a:t>Emulating an MITM Attack</a:t>
            </a:r>
          </a:p>
        </p:txBody>
      </p:sp>
      <p:sp>
        <p:nvSpPr>
          <p:cNvPr id="3" name="Content Placeholder 2"/>
          <p:cNvSpPr>
            <a:spLocks noGrp="1"/>
          </p:cNvSpPr>
          <p:nvPr>
            <p:ph idx="1"/>
          </p:nvPr>
        </p:nvSpPr>
        <p:spPr>
          <a:xfrm>
            <a:off x="533400" y="1047750"/>
            <a:ext cx="8077200" cy="3733800"/>
          </a:xfrm>
        </p:spPr>
        <p:txBody>
          <a:bodyPr>
            <a:noAutofit/>
          </a:bodyPr>
          <a:lstStyle/>
          <a:p>
            <a:pPr marL="255588" indent="-255588"/>
            <a:r>
              <a:rPr lang="en-US" sz="2200" dirty="0"/>
              <a:t>DNS Attack is a typical approach to achieve MITM</a:t>
            </a:r>
          </a:p>
          <a:p>
            <a:pPr marL="555626" lvl="1" indent="-255588"/>
            <a:r>
              <a:rPr lang="en-US" sz="1900" dirty="0"/>
              <a:t>We emulate an DNS attack by manually changing the /etc/hosts file on the user’s machine to map example.com to the IP address of the attacker’s machine.</a:t>
            </a:r>
          </a:p>
          <a:p>
            <a:pPr marL="255588" indent="-255588"/>
            <a:r>
              <a:rPr lang="en-US" sz="2200" dirty="0"/>
              <a:t>On attacker’s machine we host a website for example.com.</a:t>
            </a:r>
          </a:p>
          <a:p>
            <a:pPr marL="555626" lvl="1" indent="-255588"/>
            <a:r>
              <a:rPr lang="en-US" sz="2000" dirty="0"/>
              <a:t>We use the attacker’s X.509 certificate to set up the server</a:t>
            </a:r>
          </a:p>
          <a:p>
            <a:pPr marL="555626" lvl="1" indent="-255588"/>
            <a:r>
              <a:rPr lang="en-US" sz="2000" dirty="0"/>
              <a:t>The Common name field of the certificate contains </a:t>
            </a:r>
            <a:r>
              <a:rPr lang="en-US" sz="2000" dirty="0">
                <a:solidFill>
                  <a:srgbClr val="C00000"/>
                </a:solidFill>
              </a:rPr>
              <a:t>attacker32.com</a:t>
            </a:r>
          </a:p>
          <a:p>
            <a:pPr marL="255588" indent="-255588"/>
            <a:r>
              <a:rPr lang="en-US" sz="2200" dirty="0"/>
              <a:t>When we visit example.com, we get an error message:</a:t>
            </a:r>
          </a:p>
          <a:p>
            <a:pPr marL="255984" indent="0" algn="just">
              <a:buNone/>
            </a:pPr>
            <a:endParaRPr lang="en-US" sz="2200" dirty="0"/>
          </a:p>
          <a:p>
            <a:pPr marL="255984" indent="0" algn="just">
              <a:buNone/>
            </a:pPr>
            <a:endParaRPr lang="en-US" sz="2200" dirty="0"/>
          </a:p>
        </p:txBody>
      </p:sp>
      <p:pic>
        <p:nvPicPr>
          <p:cNvPr id="4" name="Picture 3">
            <a:extLst>
              <a:ext uri="{FF2B5EF4-FFF2-40B4-BE49-F238E27FC236}">
                <a16:creationId xmlns:a16="http://schemas.microsoft.com/office/drawing/2014/main" id="{69EC2F1A-48EE-46FB-9D73-EC5FAAC4226A}"/>
              </a:ext>
            </a:extLst>
          </p:cNvPr>
          <p:cNvPicPr>
            <a:picLocks noChangeAspect="1"/>
          </p:cNvPicPr>
          <p:nvPr/>
        </p:nvPicPr>
        <p:blipFill rotWithShape="1">
          <a:blip r:embed="rId3"/>
          <a:srcRect l="11665" t="32667" r="27502" b="59333"/>
          <a:stretch/>
        </p:blipFill>
        <p:spPr>
          <a:xfrm>
            <a:off x="863600" y="4019550"/>
            <a:ext cx="7416800" cy="609600"/>
          </a:xfrm>
          <a:prstGeom prst="rect">
            <a:avLst/>
          </a:prstGeom>
        </p:spPr>
      </p:pic>
    </p:spTree>
    <p:extLst>
      <p:ext uri="{BB962C8B-B14F-4D97-AF65-F5344CB8AC3E}">
        <p14:creationId xmlns:p14="http://schemas.microsoft.com/office/powerpoint/2010/main" val="935496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8001000" cy="857250"/>
          </a:xfrm>
        </p:spPr>
        <p:txBody>
          <a:bodyPr>
            <a:noAutofit/>
          </a:bodyPr>
          <a:lstStyle/>
          <a:p>
            <a:pPr algn="l"/>
            <a:r>
              <a:rPr lang="en-US" sz="3200" dirty="0"/>
              <a:t>The Importance of Verifying Common Name</a:t>
            </a:r>
          </a:p>
        </p:txBody>
      </p:sp>
      <p:sp>
        <p:nvSpPr>
          <p:cNvPr id="3" name="Content Placeholder 2"/>
          <p:cNvSpPr>
            <a:spLocks noGrp="1"/>
          </p:cNvSpPr>
          <p:nvPr>
            <p:ph idx="1"/>
          </p:nvPr>
        </p:nvSpPr>
        <p:spPr>
          <a:xfrm>
            <a:off x="685800" y="1352550"/>
            <a:ext cx="8001000" cy="3067050"/>
          </a:xfrm>
        </p:spPr>
        <p:txBody>
          <a:bodyPr>
            <a:normAutofit/>
          </a:bodyPr>
          <a:lstStyle/>
          <a:p>
            <a:pPr marL="233363" indent="-214313">
              <a:spcBef>
                <a:spcPts val="0"/>
              </a:spcBef>
              <a:spcAft>
                <a:spcPts val="1200"/>
              </a:spcAft>
            </a:pPr>
            <a:r>
              <a:rPr lang="en-US" sz="2200" dirty="0"/>
              <a:t>During TLS/SSL handshake browsers conduct two important validations</a:t>
            </a:r>
          </a:p>
          <a:p>
            <a:pPr marL="573088" lvl="1" indent="-254000">
              <a:spcBef>
                <a:spcPts val="0"/>
              </a:spcBef>
              <a:spcAft>
                <a:spcPts val="1200"/>
              </a:spcAft>
              <a:buFont typeface="+mj-lt"/>
              <a:buAutoNum type="arabicParenR"/>
            </a:pPr>
            <a:r>
              <a:rPr lang="en-US" sz="2000" dirty="0"/>
              <a:t>Checks whether the received certificate is valid or not.</a:t>
            </a:r>
          </a:p>
          <a:p>
            <a:pPr marL="573088" lvl="1" indent="-254000">
              <a:spcBef>
                <a:spcPts val="0"/>
              </a:spcBef>
              <a:spcAft>
                <a:spcPts val="1200"/>
              </a:spcAft>
              <a:buFont typeface="+mj-lt"/>
              <a:buAutoNum type="arabicParenR"/>
            </a:pPr>
            <a:r>
              <a:rPr lang="en-US" sz="2000" dirty="0"/>
              <a:t>Verifies whether the subject (Common Names) in the certificate is the same as the hostname of the server.</a:t>
            </a:r>
          </a:p>
          <a:p>
            <a:pPr marL="233363" indent="-214313">
              <a:spcBef>
                <a:spcPts val="0"/>
              </a:spcBef>
              <a:spcAft>
                <a:spcPts val="1200"/>
              </a:spcAft>
            </a:pPr>
            <a:r>
              <a:rPr lang="en-US" sz="2200" dirty="0"/>
              <a:t>Not verifying the common name is a common mistake in software </a:t>
            </a:r>
          </a:p>
        </p:txBody>
      </p:sp>
    </p:spTree>
    <p:extLst>
      <p:ext uri="{BB962C8B-B14F-4D97-AF65-F5344CB8AC3E}">
        <p14:creationId xmlns:p14="http://schemas.microsoft.com/office/powerpoint/2010/main" val="743780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6172200" cy="857250"/>
          </a:xfrm>
        </p:spPr>
        <p:txBody>
          <a:bodyPr>
            <a:normAutofit/>
          </a:bodyPr>
          <a:lstStyle/>
          <a:p>
            <a:pPr algn="l"/>
            <a:r>
              <a:rPr lang="en-US" sz="3200" dirty="0"/>
              <a:t>The Man-In-The-Middle Proxy</a:t>
            </a:r>
          </a:p>
        </p:txBody>
      </p:sp>
      <p:sp>
        <p:nvSpPr>
          <p:cNvPr id="3" name="Content Placeholder 2"/>
          <p:cNvSpPr>
            <a:spLocks noGrp="1"/>
          </p:cNvSpPr>
          <p:nvPr>
            <p:ph idx="1"/>
          </p:nvPr>
        </p:nvSpPr>
        <p:spPr>
          <a:xfrm>
            <a:off x="533400" y="1276350"/>
            <a:ext cx="8077200" cy="3276600"/>
          </a:xfrm>
        </p:spPr>
        <p:txBody>
          <a:bodyPr>
            <a:normAutofit lnSpcReduction="10000"/>
          </a:bodyPr>
          <a:lstStyle/>
          <a:p>
            <a:r>
              <a:rPr lang="en-US" sz="2000" dirty="0"/>
              <a:t>Proxy creates a self-signed CA certificate, which is installed on the user’s browser</a:t>
            </a:r>
          </a:p>
          <a:p>
            <a:r>
              <a:rPr lang="en-US" sz="2000" dirty="0"/>
              <a:t>The routing on the user machine is configured; all outgoing HTTPS traffic is directed towards the proxy machine</a:t>
            </a:r>
          </a:p>
          <a:p>
            <a:r>
              <a:rPr lang="en-US" sz="2000" dirty="0"/>
              <a:t>When user tries to visit an HTTPS site:</a:t>
            </a:r>
          </a:p>
          <a:p>
            <a:pPr lvl="1"/>
            <a:r>
              <a:rPr lang="en-US" sz="1800" dirty="0"/>
              <a:t>Proxy intercepts communication</a:t>
            </a:r>
          </a:p>
          <a:p>
            <a:pPr lvl="1"/>
            <a:r>
              <a:rPr lang="en-US" sz="1800" dirty="0"/>
              <a:t>Creates a fake certificate</a:t>
            </a:r>
          </a:p>
          <a:p>
            <a:pPr lvl="1"/>
            <a:r>
              <a:rPr lang="en-US" sz="1800" dirty="0"/>
              <a:t>Browser already has the proxy’s certificate in its trusted list to be able to verify all the fake certificates</a:t>
            </a:r>
          </a:p>
          <a:p>
            <a:pPr lvl="1"/>
            <a:r>
              <a:rPr lang="en-US" sz="1800" dirty="0"/>
              <a:t>Proxy becomes MITM </a:t>
            </a:r>
          </a:p>
          <a:p>
            <a:pPr marL="342900" lvl="1" indent="0">
              <a:buNone/>
            </a:pPr>
            <a:endParaRPr lang="en-US" sz="1200" dirty="0"/>
          </a:p>
          <a:p>
            <a:pPr marL="511969" indent="-255985" algn="just"/>
            <a:endParaRPr lang="en-US" sz="1500" dirty="0"/>
          </a:p>
          <a:p>
            <a:pPr marL="255984" indent="0" algn="just">
              <a:buNone/>
            </a:pPr>
            <a:endParaRPr lang="en-US" sz="1500" dirty="0"/>
          </a:p>
        </p:txBody>
      </p:sp>
    </p:spTree>
    <p:extLst>
      <p:ext uri="{BB962C8B-B14F-4D97-AF65-F5344CB8AC3E}">
        <p14:creationId xmlns:p14="http://schemas.microsoft.com/office/powerpoint/2010/main" val="1015767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848600" cy="857250"/>
          </a:xfrm>
        </p:spPr>
        <p:txBody>
          <a:bodyPr>
            <a:noAutofit/>
          </a:bodyPr>
          <a:lstStyle/>
          <a:p>
            <a:pPr algn="l"/>
            <a:r>
              <a:rPr lang="en-US" sz="3200" dirty="0"/>
              <a:t>Attacks Surfaces on PKI</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276350"/>
            <a:ext cx="6932399" cy="2913617"/>
          </a:xfrm>
          <a:prstGeom prst="rect">
            <a:avLst/>
          </a:prstGeom>
        </p:spPr>
      </p:pic>
    </p:spTree>
    <p:extLst>
      <p:ext uri="{BB962C8B-B14F-4D97-AF65-F5344CB8AC3E}">
        <p14:creationId xmlns:p14="http://schemas.microsoft.com/office/powerpoint/2010/main" val="302639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r>
              <a:rPr lang="en-US" sz="3200" dirty="0"/>
              <a:t>Attack on CA’s Verification Process</a:t>
            </a:r>
          </a:p>
        </p:txBody>
      </p:sp>
      <p:sp>
        <p:nvSpPr>
          <p:cNvPr id="3" name="Content Placeholder 2"/>
          <p:cNvSpPr>
            <a:spLocks noGrp="1"/>
          </p:cNvSpPr>
          <p:nvPr>
            <p:ph idx="1"/>
          </p:nvPr>
        </p:nvSpPr>
        <p:spPr>
          <a:xfrm>
            <a:off x="484094" y="1123950"/>
            <a:ext cx="7429500" cy="3676650"/>
          </a:xfrm>
        </p:spPr>
        <p:txBody>
          <a:bodyPr>
            <a:normAutofit lnSpcReduction="10000"/>
          </a:bodyPr>
          <a:lstStyle/>
          <a:p>
            <a:r>
              <a:rPr lang="en-US" sz="2200" dirty="0"/>
              <a:t>CA’s job has two parts:</a:t>
            </a:r>
          </a:p>
          <a:p>
            <a:pPr lvl="1"/>
            <a:r>
              <a:rPr lang="en-US" sz="1800" dirty="0"/>
              <a:t>Verify the relationship between certificate applicant and the subject information inside the certificate</a:t>
            </a:r>
          </a:p>
          <a:p>
            <a:pPr lvl="1"/>
            <a:r>
              <a:rPr lang="en-US" sz="1800" dirty="0"/>
              <a:t>Put a digital signature on the certificate</a:t>
            </a:r>
          </a:p>
          <a:p>
            <a:pPr marL="257175" lvl="1" indent="-257175">
              <a:buFont typeface="Arial" pitchFamily="34" charset="0"/>
              <a:buChar char="•"/>
            </a:pPr>
            <a:endParaRPr lang="en-US" sz="700" dirty="0"/>
          </a:p>
          <a:p>
            <a:pPr marL="233363" indent="-233363"/>
            <a:r>
              <a:rPr lang="en-US" sz="2200" b="1" dirty="0"/>
              <a:t>Case study: </a:t>
            </a:r>
            <a:r>
              <a:rPr lang="en-US" sz="2200" b="1" dirty="0" err="1"/>
              <a:t>Comodo</a:t>
            </a:r>
            <a:r>
              <a:rPr lang="en-US" sz="2200" b="1" dirty="0"/>
              <a:t> Breach [March 2011]</a:t>
            </a:r>
          </a:p>
          <a:p>
            <a:pPr marL="533401" lvl="1" indent="-233363"/>
            <a:r>
              <a:rPr lang="en-US" sz="1800" dirty="0"/>
              <a:t>Popular root CA.</a:t>
            </a:r>
          </a:p>
          <a:p>
            <a:pPr marL="533401" lvl="1" indent="-233363"/>
            <a:r>
              <a:rPr lang="en-US" sz="1800" dirty="0">
                <a:solidFill>
                  <a:srgbClr val="C00000"/>
                </a:solidFill>
              </a:rPr>
              <a:t>The approval process in Southern Europe was compromised. </a:t>
            </a:r>
          </a:p>
          <a:p>
            <a:pPr marL="533401" lvl="1" indent="-233363"/>
            <a:r>
              <a:rPr lang="en-US" sz="1800" dirty="0"/>
              <a:t>Nine certificates were issued to seven domains and hence the attacker could provide false attestation.</a:t>
            </a:r>
          </a:p>
          <a:p>
            <a:pPr marL="533401" lvl="1" indent="-233363"/>
            <a:r>
              <a:rPr lang="en-US" sz="1800" dirty="0"/>
              <a:t>One of the affected domain (a key domain for the Firefox browser): </a:t>
            </a:r>
            <a:r>
              <a:rPr lang="en-US" sz="1600" dirty="0">
                <a:latin typeface="Consolas" pitchFamily="49" charset="0"/>
              </a:rPr>
              <a:t>addons.mozilla.org</a:t>
            </a:r>
          </a:p>
          <a:p>
            <a:pPr marL="0" lvl="1" indent="0">
              <a:buNone/>
            </a:pPr>
            <a:endParaRPr lang="en-US" sz="1500" dirty="0"/>
          </a:p>
        </p:txBody>
      </p:sp>
    </p:spTree>
    <p:extLst>
      <p:ext uri="{BB962C8B-B14F-4D97-AF65-F5344CB8AC3E}">
        <p14:creationId xmlns:p14="http://schemas.microsoft.com/office/powerpoint/2010/main" val="4049075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t>Attack on CA’s Signing Process</a:t>
            </a:r>
          </a:p>
        </p:txBody>
      </p:sp>
      <p:sp>
        <p:nvSpPr>
          <p:cNvPr id="3" name="Content Placeholder 2"/>
          <p:cNvSpPr>
            <a:spLocks noGrp="1"/>
          </p:cNvSpPr>
          <p:nvPr>
            <p:ph idx="1"/>
          </p:nvPr>
        </p:nvSpPr>
        <p:spPr>
          <a:xfrm>
            <a:off x="457200" y="1123950"/>
            <a:ext cx="8139953" cy="3429000"/>
          </a:xfrm>
        </p:spPr>
        <p:txBody>
          <a:bodyPr>
            <a:normAutofit fontScale="77500" lnSpcReduction="20000"/>
          </a:bodyPr>
          <a:lstStyle/>
          <a:p>
            <a:pPr marL="0" indent="0">
              <a:buNone/>
            </a:pPr>
            <a:endParaRPr lang="en-US" sz="600" b="1" dirty="0"/>
          </a:p>
          <a:p>
            <a:pPr marL="233363" indent="-233363"/>
            <a:r>
              <a:rPr lang="en-US" sz="2800" dirty="0"/>
              <a:t>If the CA’s private key is compromised, attackers can sign a certificate with any arbitrary data in the subject field.</a:t>
            </a:r>
          </a:p>
          <a:p>
            <a:pPr marL="0" lvl="1" indent="0">
              <a:buNone/>
            </a:pPr>
            <a:endParaRPr lang="en-US" sz="2800" dirty="0"/>
          </a:p>
          <a:p>
            <a:pPr marL="233363" indent="-233363"/>
            <a:r>
              <a:rPr lang="en-US" sz="2800" b="1" dirty="0"/>
              <a:t>Case Study: the </a:t>
            </a:r>
            <a:r>
              <a:rPr lang="en-US" sz="2800" b="1" dirty="0" err="1"/>
              <a:t>DigiNotar</a:t>
            </a:r>
            <a:r>
              <a:rPr lang="en-US" sz="2800" b="1" dirty="0"/>
              <a:t> Breach [June-July 2011] </a:t>
            </a:r>
          </a:p>
          <a:p>
            <a:pPr marL="0" lvl="1" indent="0">
              <a:buNone/>
            </a:pPr>
            <a:endParaRPr lang="en-US" sz="525" b="1" dirty="0"/>
          </a:p>
          <a:p>
            <a:pPr marL="573088" lvl="1" indent="-300038"/>
            <a:r>
              <a:rPr lang="en-US" sz="2300" dirty="0"/>
              <a:t>A top commercial CA </a:t>
            </a:r>
          </a:p>
          <a:p>
            <a:pPr marL="573088" lvl="1" indent="-300038"/>
            <a:r>
              <a:rPr lang="en-US" sz="2300" dirty="0">
                <a:solidFill>
                  <a:srgbClr val="C00000"/>
                </a:solidFill>
              </a:rPr>
              <a:t>Attacker got </a:t>
            </a:r>
            <a:r>
              <a:rPr lang="en-US" sz="2300" dirty="0" err="1">
                <a:solidFill>
                  <a:srgbClr val="C00000"/>
                </a:solidFill>
              </a:rPr>
              <a:t>DigiNotar’s</a:t>
            </a:r>
            <a:r>
              <a:rPr lang="en-US" sz="2300" dirty="0">
                <a:solidFill>
                  <a:srgbClr val="C00000"/>
                </a:solidFill>
              </a:rPr>
              <a:t> private key</a:t>
            </a:r>
          </a:p>
          <a:p>
            <a:pPr marL="573088" lvl="1" indent="-300038"/>
            <a:r>
              <a:rPr lang="en-US" sz="2300" dirty="0"/>
              <a:t>531 rogue certificates were issued.</a:t>
            </a:r>
          </a:p>
          <a:p>
            <a:pPr marL="573088" lvl="1" indent="-300038"/>
            <a:r>
              <a:rPr lang="en-US" sz="2300" dirty="0"/>
              <a:t>Traffic intended for Google subdomains was intercepted: MITM attack.</a:t>
            </a:r>
          </a:p>
          <a:p>
            <a:pPr marL="0" lvl="1" indent="0">
              <a:buNone/>
            </a:pPr>
            <a:endParaRPr lang="en-US" sz="1500" b="1" dirty="0">
              <a:latin typeface="Consolas" pitchFamily="49" charset="0"/>
            </a:endParaRPr>
          </a:p>
          <a:p>
            <a:pPr marL="233363" indent="-233363"/>
            <a:r>
              <a:rPr lang="en-US" sz="2800" dirty="0"/>
              <a:t>How CAs Protect Their Private Key</a:t>
            </a:r>
          </a:p>
          <a:p>
            <a:pPr marL="533401" lvl="1" indent="-233363"/>
            <a:r>
              <a:rPr lang="en-US" sz="2300" dirty="0"/>
              <a:t>Hardware Security Model (HSM)</a:t>
            </a:r>
          </a:p>
        </p:txBody>
      </p:sp>
    </p:spTree>
    <p:extLst>
      <p:ext uri="{BB962C8B-B14F-4D97-AF65-F5344CB8AC3E}">
        <p14:creationId xmlns:p14="http://schemas.microsoft.com/office/powerpoint/2010/main" val="2781180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6172200" cy="857250"/>
          </a:xfrm>
        </p:spPr>
        <p:txBody>
          <a:bodyPr>
            <a:normAutofit/>
          </a:bodyPr>
          <a:lstStyle/>
          <a:p>
            <a:pPr algn="l"/>
            <a:r>
              <a:rPr lang="en-US" sz="3200" dirty="0"/>
              <a:t>Attacks on Algorithms</a:t>
            </a:r>
          </a:p>
        </p:txBody>
      </p:sp>
      <p:sp>
        <p:nvSpPr>
          <p:cNvPr id="3" name="Content Placeholder 2"/>
          <p:cNvSpPr>
            <a:spLocks noGrp="1"/>
          </p:cNvSpPr>
          <p:nvPr>
            <p:ph idx="1"/>
          </p:nvPr>
        </p:nvSpPr>
        <p:spPr>
          <a:xfrm>
            <a:off x="457200" y="1276350"/>
            <a:ext cx="8041341" cy="3657600"/>
          </a:xfrm>
        </p:spPr>
        <p:txBody>
          <a:bodyPr>
            <a:normAutofit/>
          </a:bodyPr>
          <a:lstStyle/>
          <a:p>
            <a:pPr marL="233363" indent="-233363"/>
            <a:r>
              <a:rPr lang="en-US" sz="2200" dirty="0"/>
              <a:t>Digital Certificates depend on two types of algorithms</a:t>
            </a:r>
          </a:p>
          <a:p>
            <a:pPr marL="533401" lvl="1" indent="-233363"/>
            <a:r>
              <a:rPr lang="en-US" sz="1900" dirty="0"/>
              <a:t>one-way hash function and digital signature </a:t>
            </a:r>
          </a:p>
          <a:p>
            <a:pPr marL="0" lvl="1" indent="0">
              <a:buNone/>
            </a:pPr>
            <a:endParaRPr lang="en-US" sz="1500" dirty="0"/>
          </a:p>
          <a:p>
            <a:pPr marL="233363" indent="-233363"/>
            <a:r>
              <a:rPr lang="en-US" sz="2200" b="1" dirty="0"/>
              <a:t>Case Study: the Collision-Resistant Property of One-Way Hash</a:t>
            </a:r>
          </a:p>
          <a:p>
            <a:pPr marL="533401" lvl="1" indent="-233363"/>
            <a:r>
              <a:rPr lang="en-US" sz="1800" dirty="0"/>
              <a:t>At CRYPTO2004, </a:t>
            </a:r>
            <a:r>
              <a:rPr lang="en-US" sz="1800" dirty="0" err="1"/>
              <a:t>Xiaoyun</a:t>
            </a:r>
            <a:r>
              <a:rPr lang="en-US" sz="1800" dirty="0"/>
              <a:t> Wang demonstrated collision attack against MD5.</a:t>
            </a:r>
          </a:p>
          <a:p>
            <a:pPr marL="533401" lvl="1" indent="-233363"/>
            <a:r>
              <a:rPr lang="en-US" sz="1800" dirty="0"/>
              <a:t>In February 2017, Google Research announced </a:t>
            </a:r>
            <a:r>
              <a:rPr lang="en-US" sz="1800" dirty="0" err="1"/>
              <a:t>SHAttered</a:t>
            </a:r>
            <a:r>
              <a:rPr lang="en-US" sz="1800" dirty="0"/>
              <a:t> attack</a:t>
            </a:r>
          </a:p>
          <a:p>
            <a:pPr marL="900113" lvl="3" indent="-257175"/>
            <a:r>
              <a:rPr lang="en-US" sz="1600" dirty="0"/>
              <a:t>Attack broke the collision-resistant property of SHA-1</a:t>
            </a:r>
          </a:p>
          <a:p>
            <a:pPr marL="900113" lvl="3" indent="-257175"/>
            <a:r>
              <a:rPr lang="en-US" sz="1600" dirty="0"/>
              <a:t>Two different PDF files with the same SHA-1 has was created.</a:t>
            </a:r>
          </a:p>
          <a:p>
            <a:pPr marL="900113" lvl="3" indent="-257175"/>
            <a:endParaRPr lang="en-US" sz="1500" dirty="0"/>
          </a:p>
          <a:p>
            <a:pPr marL="0" lvl="2" indent="0">
              <a:tabLst>
                <a:tab pos="253604" algn="l"/>
              </a:tabLst>
            </a:pPr>
            <a:r>
              <a:rPr lang="en-US" sz="1500" dirty="0"/>
              <a:t>     </a:t>
            </a:r>
            <a:r>
              <a:rPr lang="en-US" sz="2200" dirty="0"/>
              <a:t>Countermeasures:  use </a:t>
            </a:r>
            <a:r>
              <a:rPr lang="en-US" sz="1800" dirty="0"/>
              <a:t>stronger algorithm, e.g. SHA256.</a:t>
            </a:r>
          </a:p>
        </p:txBody>
      </p:sp>
    </p:spTree>
    <p:extLst>
      <p:ext uri="{BB962C8B-B14F-4D97-AF65-F5344CB8AC3E}">
        <p14:creationId xmlns:p14="http://schemas.microsoft.com/office/powerpoint/2010/main" val="315864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9550"/>
            <a:ext cx="7696200" cy="857250"/>
          </a:xfrm>
        </p:spPr>
        <p:txBody>
          <a:bodyPr>
            <a:normAutofit/>
          </a:bodyPr>
          <a:lstStyle/>
          <a:p>
            <a:pPr marL="82153" algn="just"/>
            <a:r>
              <a:rPr lang="en-US" sz="3200" dirty="0"/>
              <a:t>What Is the Fundamental Problem?</a:t>
            </a:r>
          </a:p>
        </p:txBody>
      </p:sp>
      <p:sp>
        <p:nvSpPr>
          <p:cNvPr id="3" name="Content Placeholder 2"/>
          <p:cNvSpPr>
            <a:spLocks noGrp="1"/>
          </p:cNvSpPr>
          <p:nvPr>
            <p:ph idx="1"/>
          </p:nvPr>
        </p:nvSpPr>
        <p:spPr>
          <a:xfrm>
            <a:off x="609600" y="1352550"/>
            <a:ext cx="7696200" cy="3371850"/>
          </a:xfrm>
        </p:spPr>
        <p:txBody>
          <a:bodyPr>
            <a:normAutofit/>
          </a:bodyPr>
          <a:lstStyle/>
          <a:p>
            <a:pPr marL="82153" indent="0" algn="just">
              <a:buNone/>
            </a:pPr>
            <a:r>
              <a:rPr lang="en-US" sz="2200" b="1" dirty="0"/>
              <a:t>Fundamental Problem</a:t>
            </a:r>
            <a:r>
              <a:rPr lang="en-US" sz="2200" dirty="0"/>
              <a:t>: Bob has no way to tell whether the public key he has received belongs to Alice or not. </a:t>
            </a:r>
          </a:p>
          <a:p>
            <a:pPr marL="82153" indent="0" algn="just">
              <a:buNone/>
            </a:pPr>
            <a:endParaRPr lang="en-US" sz="2200" dirty="0"/>
          </a:p>
          <a:p>
            <a:pPr marL="82153" indent="0" algn="just">
              <a:buNone/>
            </a:pPr>
            <a:r>
              <a:rPr lang="en-US" sz="2200" b="1" dirty="0"/>
              <a:t>Solution</a:t>
            </a:r>
            <a:r>
              <a:rPr lang="en-US" sz="2200" dirty="0"/>
              <a:t>: </a:t>
            </a:r>
          </a:p>
          <a:p>
            <a:pPr marL="725091" lvl="1" indent="-342900" algn="just"/>
            <a:r>
              <a:rPr lang="en-US" sz="2000" dirty="0"/>
              <a:t>Find a trusted party to verify the identity</a:t>
            </a:r>
          </a:p>
          <a:p>
            <a:pPr marL="725091" lvl="1" indent="-342900" algn="just"/>
            <a:r>
              <a:rPr lang="en-US" sz="2000" dirty="0"/>
              <a:t>Bind an identity to a public key in a certificate</a:t>
            </a:r>
          </a:p>
          <a:p>
            <a:pPr marL="725091" lvl="1" indent="-342900" algn="just"/>
            <a:r>
              <a:rPr lang="en-US" sz="2000" dirty="0"/>
              <a:t>The certificate cannot be forged or tampered with (using digital signature)</a:t>
            </a:r>
            <a:endParaRPr lang="en-US" sz="1500"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Tree>
    <p:extLst>
      <p:ext uri="{BB962C8B-B14F-4D97-AF65-F5344CB8AC3E}">
        <p14:creationId xmlns:p14="http://schemas.microsoft.com/office/powerpoint/2010/main" val="4143123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t>Attacks on User Confirmation</a:t>
            </a:r>
          </a:p>
        </p:txBody>
      </p:sp>
      <p:sp>
        <p:nvSpPr>
          <p:cNvPr id="3" name="Content Placeholder 2"/>
          <p:cNvSpPr>
            <a:spLocks noGrp="1"/>
          </p:cNvSpPr>
          <p:nvPr>
            <p:ph idx="1"/>
          </p:nvPr>
        </p:nvSpPr>
        <p:spPr>
          <a:xfrm>
            <a:off x="457200" y="1123950"/>
            <a:ext cx="8153400" cy="3314700"/>
          </a:xfrm>
        </p:spPr>
        <p:txBody>
          <a:bodyPr>
            <a:normAutofit/>
          </a:bodyPr>
          <a:lstStyle/>
          <a:p>
            <a:pPr marL="233363" indent="-233363">
              <a:spcBef>
                <a:spcPts val="0"/>
              </a:spcBef>
              <a:spcAft>
                <a:spcPts val="1000"/>
              </a:spcAft>
            </a:pPr>
            <a:r>
              <a:rPr lang="en-US" sz="2000" dirty="0"/>
              <a:t>After verifying the certificate from the server, client software is sure that the certificate is valid and authentic</a:t>
            </a:r>
          </a:p>
          <a:p>
            <a:pPr marL="233363" indent="-233363">
              <a:spcBef>
                <a:spcPts val="0"/>
              </a:spcBef>
              <a:spcAft>
                <a:spcPts val="1000"/>
              </a:spcAft>
            </a:pPr>
            <a:r>
              <a:rPr lang="en-US" sz="2000" dirty="0"/>
              <a:t>In addition, the software needs to confirm that the server is what the user intends to interact with. </a:t>
            </a:r>
          </a:p>
          <a:p>
            <a:pPr marL="233363" indent="-233363">
              <a:spcBef>
                <a:spcPts val="0"/>
              </a:spcBef>
              <a:spcAft>
                <a:spcPts val="1000"/>
              </a:spcAft>
            </a:pPr>
            <a:r>
              <a:rPr lang="en-US" sz="2000" dirty="0"/>
              <a:t>Confirmation involves two pieces of information</a:t>
            </a:r>
          </a:p>
          <a:p>
            <a:pPr marL="533401" lvl="1" indent="-233363"/>
            <a:r>
              <a:rPr lang="en-US" sz="1700" dirty="0"/>
              <a:t>Information provided or approved by user</a:t>
            </a:r>
          </a:p>
          <a:p>
            <a:pPr marL="533401" lvl="1" indent="-233363"/>
            <a:r>
              <a:rPr lang="en-US" sz="1700" dirty="0"/>
              <a:t>The common name field inside the server’s certificate</a:t>
            </a:r>
          </a:p>
          <a:p>
            <a:pPr marL="533401" lvl="1" indent="-233363"/>
            <a:r>
              <a:rPr lang="en-US" sz="1700" dirty="0"/>
              <a:t>Some software does not compare these two pieces of information: </a:t>
            </a:r>
            <a:r>
              <a:rPr lang="en-US" sz="1700" dirty="0">
                <a:solidFill>
                  <a:srgbClr val="C00000"/>
                </a:solidFill>
              </a:rPr>
              <a:t>security flaw</a:t>
            </a:r>
            <a:endParaRPr lang="en-US" sz="1500" dirty="0">
              <a:solidFill>
                <a:srgbClr val="C00000"/>
              </a:solidFill>
            </a:endParaRPr>
          </a:p>
          <a:p>
            <a:pPr marL="0" lvl="1" indent="0">
              <a:buNone/>
            </a:pPr>
            <a:endParaRPr lang="en-US" sz="525" b="1" dirty="0"/>
          </a:p>
        </p:txBody>
      </p:sp>
    </p:spTree>
    <p:extLst>
      <p:ext uri="{BB962C8B-B14F-4D97-AF65-F5344CB8AC3E}">
        <p14:creationId xmlns:p14="http://schemas.microsoft.com/office/powerpoint/2010/main" val="2667277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772400" cy="857250"/>
          </a:xfrm>
        </p:spPr>
        <p:txBody>
          <a:bodyPr>
            <a:noAutofit/>
          </a:bodyPr>
          <a:lstStyle/>
          <a:p>
            <a:pPr marL="0" lvl="1" indent="0">
              <a:buNone/>
            </a:pPr>
            <a:r>
              <a:rPr lang="en-US" sz="3200" dirty="0"/>
              <a:t>Attacks on Confirmation: Case Study</a:t>
            </a:r>
          </a:p>
        </p:txBody>
      </p:sp>
      <p:sp>
        <p:nvSpPr>
          <p:cNvPr id="3" name="Content Placeholder 2"/>
          <p:cNvSpPr>
            <a:spLocks noGrp="1"/>
          </p:cNvSpPr>
          <p:nvPr>
            <p:ph idx="1"/>
          </p:nvPr>
        </p:nvSpPr>
        <p:spPr>
          <a:xfrm>
            <a:off x="457200" y="1123950"/>
            <a:ext cx="7848600" cy="3810000"/>
          </a:xfrm>
        </p:spPr>
        <p:txBody>
          <a:bodyPr>
            <a:normAutofit lnSpcReduction="10000"/>
          </a:bodyPr>
          <a:lstStyle/>
          <a:p>
            <a:pPr marL="0" lvl="1" indent="0">
              <a:buNone/>
            </a:pPr>
            <a:r>
              <a:rPr lang="en-US" sz="2000" b="1" dirty="0"/>
              <a:t>Phishing Attack on Common Name with Unicode</a:t>
            </a:r>
          </a:p>
          <a:p>
            <a:pPr marL="0" lvl="1" indent="0">
              <a:buNone/>
            </a:pPr>
            <a:endParaRPr lang="en-US" sz="900" b="1" dirty="0"/>
          </a:p>
          <a:p>
            <a:pPr marL="257175" lvl="1" indent="-257175">
              <a:buFont typeface="Arial" pitchFamily="34" charset="0"/>
              <a:buChar char="•"/>
            </a:pPr>
            <a:r>
              <a:rPr lang="en-US" sz="2000" dirty="0" err="1"/>
              <a:t>Zheng</a:t>
            </a:r>
            <a:r>
              <a:rPr lang="en-US" sz="2000" dirty="0"/>
              <a:t> found out several browsers do not display the domain name correctly if name contains Unicode.</a:t>
            </a:r>
          </a:p>
          <a:p>
            <a:pPr marL="257175" lvl="1" indent="-257175">
              <a:buFont typeface="Arial" pitchFamily="34" charset="0"/>
              <a:buChar char="•"/>
            </a:pPr>
            <a:r>
              <a:rPr lang="en-US" sz="2000" dirty="0">
                <a:latin typeface="Consolas" pitchFamily="49" charset="0"/>
              </a:rPr>
              <a:t>xn—80ak6aa92e.com </a:t>
            </a:r>
            <a:r>
              <a:rPr lang="en-US" sz="2000" dirty="0">
                <a:latin typeface="+mj-lt"/>
              </a:rPr>
              <a:t>is encoded using Cyrillic characters. But domain name displayed by browser likes like </a:t>
            </a:r>
            <a:r>
              <a:rPr lang="en-US" sz="2000" dirty="0">
                <a:latin typeface="Consolas" pitchFamily="49" charset="0"/>
              </a:rPr>
              <a:t>apple.com</a:t>
            </a:r>
          </a:p>
          <a:p>
            <a:pPr marL="257175" lvl="1" indent="-257175">
              <a:buFont typeface="Arial" pitchFamily="34" charset="0"/>
              <a:buChar char="•"/>
            </a:pPr>
            <a:r>
              <a:rPr lang="en-US" sz="2000" dirty="0"/>
              <a:t>Attack: </a:t>
            </a:r>
          </a:p>
          <a:p>
            <a:pPr marL="557212" lvl="2" indent="-257175"/>
            <a:r>
              <a:rPr lang="en-US" sz="1700" dirty="0"/>
              <a:t>Get a certificate for </a:t>
            </a:r>
            <a:r>
              <a:rPr lang="en-US" sz="1700" dirty="0">
                <a:latin typeface="Consolas" pitchFamily="49" charset="0"/>
              </a:rPr>
              <a:t>xn—80ak6aa92e.com</a:t>
            </a:r>
          </a:p>
          <a:p>
            <a:pPr marL="557212" lvl="2" indent="-257175"/>
            <a:r>
              <a:rPr lang="en-US" sz="1700" dirty="0"/>
              <a:t>Get user to visit </a:t>
            </a:r>
            <a:r>
              <a:rPr lang="en-US" sz="1700" dirty="0" err="1">
                <a:latin typeface="Consolas" pitchFamily="49" charset="0"/>
              </a:rPr>
              <a:t>xn</a:t>
            </a:r>
            <a:r>
              <a:rPr lang="en-US" sz="1700" dirty="0">
                <a:latin typeface="Consolas" pitchFamily="49" charset="0"/>
              </a:rPr>
              <a:t>—80ak6aa92e.com</a:t>
            </a:r>
            <a:r>
              <a:rPr lang="en-US" sz="1700" dirty="0"/>
              <a:t>, so the common name is matched</a:t>
            </a:r>
            <a:endParaRPr lang="en-US" sz="1700" dirty="0">
              <a:latin typeface="Consolas" pitchFamily="49" charset="0"/>
            </a:endParaRPr>
          </a:p>
          <a:p>
            <a:pPr marL="557212" lvl="2" indent="-257175"/>
            <a:r>
              <a:rPr lang="en-US" sz="1700" dirty="0"/>
              <a:t>User’s browser shows that the website is apple.com. </a:t>
            </a:r>
            <a:r>
              <a:rPr lang="en-US" sz="1700" b="1" dirty="0">
                <a:solidFill>
                  <a:srgbClr val="C00000"/>
                </a:solidFill>
              </a:rPr>
              <a:t>User can be fooled</a:t>
            </a:r>
            <a:r>
              <a:rPr lang="en-US" sz="1700" dirty="0"/>
              <a:t>.</a:t>
            </a:r>
          </a:p>
          <a:p>
            <a:pPr marL="257175" lvl="1" indent="-257175">
              <a:buFont typeface="Arial" pitchFamily="34" charset="0"/>
              <a:buChar char="•"/>
            </a:pPr>
            <a:r>
              <a:rPr lang="en-US" sz="2000" dirty="0"/>
              <a:t>Had the browser told the user that the actual domain is not the real apple.com, the user would stop.</a:t>
            </a:r>
          </a:p>
        </p:txBody>
      </p:sp>
    </p:spTree>
    <p:extLst>
      <p:ext uri="{BB962C8B-B14F-4D97-AF65-F5344CB8AC3E}">
        <p14:creationId xmlns:p14="http://schemas.microsoft.com/office/powerpoint/2010/main" val="1413983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Types of Digital Certificate</a:t>
            </a:r>
          </a:p>
        </p:txBody>
      </p:sp>
      <p:sp>
        <p:nvSpPr>
          <p:cNvPr id="3" name="Content Placeholder 2"/>
          <p:cNvSpPr>
            <a:spLocks noGrp="1"/>
          </p:cNvSpPr>
          <p:nvPr>
            <p:ph idx="1"/>
          </p:nvPr>
        </p:nvSpPr>
        <p:spPr/>
        <p:txBody>
          <a:bodyPr/>
          <a:lstStyle/>
          <a:p>
            <a:r>
              <a:rPr lang="en-US" dirty="0"/>
              <a:t>Domain Validated Certificates (DV)</a:t>
            </a:r>
          </a:p>
          <a:p>
            <a:r>
              <a:rPr lang="en-US" dirty="0"/>
              <a:t>Organizational Validated Certificates (OV)</a:t>
            </a:r>
          </a:p>
          <a:p>
            <a:r>
              <a:rPr lang="en-US" dirty="0"/>
              <a:t>Extended Validated Certificates (EV)</a:t>
            </a:r>
          </a:p>
        </p:txBody>
      </p:sp>
    </p:spTree>
    <p:extLst>
      <p:ext uri="{BB962C8B-B14F-4D97-AF65-F5344CB8AC3E}">
        <p14:creationId xmlns:p14="http://schemas.microsoft.com/office/powerpoint/2010/main" val="881381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r>
              <a:rPr lang="en-US" sz="3200" dirty="0"/>
              <a:t>Domain Validated Certificates (DV)</a:t>
            </a:r>
          </a:p>
        </p:txBody>
      </p:sp>
      <p:sp>
        <p:nvSpPr>
          <p:cNvPr id="3" name="Content Placeholder 2"/>
          <p:cNvSpPr>
            <a:spLocks noGrp="1"/>
          </p:cNvSpPr>
          <p:nvPr>
            <p:ph idx="1"/>
          </p:nvPr>
        </p:nvSpPr>
        <p:spPr>
          <a:xfrm>
            <a:off x="488576" y="1200150"/>
            <a:ext cx="8198224" cy="3429000"/>
          </a:xfrm>
        </p:spPr>
        <p:txBody>
          <a:bodyPr>
            <a:normAutofit lnSpcReduction="10000"/>
          </a:bodyPr>
          <a:lstStyle/>
          <a:p>
            <a:pPr marL="257175" lvl="1" indent="-257175">
              <a:buFont typeface="Arial" pitchFamily="34" charset="0"/>
              <a:buChar char="•"/>
            </a:pPr>
            <a:r>
              <a:rPr lang="en-US" sz="2000" dirty="0"/>
              <a:t>Most popular type of certificate.</a:t>
            </a:r>
          </a:p>
          <a:p>
            <a:pPr marL="257175" lvl="1" indent="-257175">
              <a:buFont typeface="Arial" pitchFamily="34" charset="0"/>
              <a:buChar char="•"/>
            </a:pPr>
            <a:r>
              <a:rPr lang="en-US" sz="2000" dirty="0"/>
              <a:t>The CA verifies the domain records to check if the domain belongs to applicant.</a:t>
            </a:r>
          </a:p>
          <a:p>
            <a:pPr marL="257175" lvl="1" indent="-257175">
              <a:buFont typeface="Arial" pitchFamily="34" charset="0"/>
              <a:buChar char="•"/>
            </a:pPr>
            <a:r>
              <a:rPr lang="en-US" sz="2000" dirty="0"/>
              <a:t>Domain Control Validation (DCV) is performed on domain name in the certificate request.</a:t>
            </a:r>
          </a:p>
          <a:p>
            <a:pPr marL="257175" lvl="1" indent="-257175">
              <a:buFont typeface="Arial" pitchFamily="34" charset="0"/>
              <a:buChar char="•"/>
            </a:pPr>
            <a:r>
              <a:rPr lang="en-US" sz="2000" dirty="0"/>
              <a:t>DCV uses information in the WHOIS database </a:t>
            </a:r>
          </a:p>
          <a:p>
            <a:pPr marL="257175" lvl="1" indent="-257175">
              <a:buFont typeface="Arial" pitchFamily="34" charset="0"/>
              <a:buChar char="•"/>
            </a:pPr>
            <a:r>
              <a:rPr lang="en-US" sz="2000" dirty="0"/>
              <a:t>DCV is conducted via</a:t>
            </a:r>
          </a:p>
          <a:p>
            <a:pPr marL="627063" lvl="1" indent="-298450"/>
            <a:r>
              <a:rPr lang="en-US" sz="1800" dirty="0"/>
              <a:t>Email</a:t>
            </a:r>
          </a:p>
          <a:p>
            <a:pPr marL="627063" lvl="1" indent="-298450"/>
            <a:r>
              <a:rPr lang="en-US" sz="1800" dirty="0"/>
              <a:t>HTTP</a:t>
            </a:r>
          </a:p>
          <a:p>
            <a:pPr marL="627063" lvl="1" indent="-298450"/>
            <a:r>
              <a:rPr lang="en-US" sz="1800" dirty="0"/>
              <a:t>DNS</a:t>
            </a:r>
          </a:p>
        </p:txBody>
      </p:sp>
    </p:spTree>
    <p:extLst>
      <p:ext uri="{BB962C8B-B14F-4D97-AF65-F5344CB8AC3E}">
        <p14:creationId xmlns:p14="http://schemas.microsoft.com/office/powerpoint/2010/main" val="73583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334250" cy="857250"/>
          </a:xfrm>
        </p:spPr>
        <p:txBody>
          <a:bodyPr>
            <a:noAutofit/>
          </a:bodyPr>
          <a:lstStyle/>
          <a:p>
            <a:r>
              <a:rPr lang="en-US" sz="3200" dirty="0"/>
              <a:t>Organizational Validated Certificates (OV)</a:t>
            </a:r>
          </a:p>
        </p:txBody>
      </p:sp>
      <p:sp>
        <p:nvSpPr>
          <p:cNvPr id="3" name="Content Placeholder 2"/>
          <p:cNvSpPr>
            <a:spLocks noGrp="1"/>
          </p:cNvSpPr>
          <p:nvPr>
            <p:ph idx="1"/>
          </p:nvPr>
        </p:nvSpPr>
        <p:spPr>
          <a:xfrm>
            <a:off x="685800" y="1200150"/>
            <a:ext cx="7772400" cy="3733800"/>
          </a:xfrm>
        </p:spPr>
        <p:txBody>
          <a:bodyPr>
            <a:normAutofit/>
          </a:bodyPr>
          <a:lstStyle/>
          <a:p>
            <a:pPr marL="257175" lvl="1" indent="-257175">
              <a:buFont typeface="Arial" pitchFamily="34" charset="0"/>
              <a:buChar char="•"/>
            </a:pPr>
            <a:r>
              <a:rPr lang="en-US" sz="2000" dirty="0"/>
              <a:t>Not very popular type of certificate.</a:t>
            </a:r>
          </a:p>
          <a:p>
            <a:pPr marL="257175" lvl="1" indent="-257175">
              <a:buFont typeface="Arial" pitchFamily="34" charset="0"/>
              <a:buChar char="•"/>
            </a:pPr>
            <a:r>
              <a:rPr lang="en-US" sz="2000" dirty="0"/>
              <a:t>CAs verify the following before issuing OV certificates:</a:t>
            </a:r>
          </a:p>
          <a:p>
            <a:pPr marL="557213" lvl="2" indent="-257175"/>
            <a:r>
              <a:rPr lang="en-US" sz="2000" dirty="0"/>
              <a:t>Domain control validation.</a:t>
            </a:r>
          </a:p>
          <a:p>
            <a:pPr marL="557213" lvl="2" indent="-257175"/>
            <a:r>
              <a:rPr lang="en-US" sz="2000" dirty="0"/>
              <a:t>Applicant’s identity and address.</a:t>
            </a:r>
          </a:p>
          <a:p>
            <a:pPr marL="557213" lvl="2" indent="-257175"/>
            <a:r>
              <a:rPr lang="en-US" sz="2000" dirty="0"/>
              <a:t>Applicant’s link to organization.</a:t>
            </a:r>
          </a:p>
          <a:p>
            <a:pPr marL="557213" lvl="2" indent="-257175"/>
            <a:r>
              <a:rPr lang="en-US" sz="2000" dirty="0"/>
              <a:t>Organization’s address.</a:t>
            </a:r>
          </a:p>
          <a:p>
            <a:pPr marL="557213" lvl="2" indent="-257175"/>
            <a:r>
              <a:rPr lang="en-US" sz="2000" dirty="0"/>
              <a:t>Organization’s WHOIS record.</a:t>
            </a:r>
          </a:p>
          <a:p>
            <a:pPr marL="557213" lvl="2" indent="-257175"/>
            <a:r>
              <a:rPr lang="en-US" sz="2000" dirty="0"/>
              <a:t>Callback on organization’s verified telephone number.</a:t>
            </a:r>
            <a:r>
              <a:rPr lang="en-US" dirty="0"/>
              <a:t> </a:t>
            </a:r>
          </a:p>
        </p:txBody>
      </p:sp>
    </p:spTree>
    <p:extLst>
      <p:ext uri="{BB962C8B-B14F-4D97-AF65-F5344CB8AC3E}">
        <p14:creationId xmlns:p14="http://schemas.microsoft.com/office/powerpoint/2010/main" val="1132540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6172200" cy="857250"/>
          </a:xfrm>
        </p:spPr>
        <p:txBody>
          <a:bodyPr>
            <a:normAutofit/>
          </a:bodyPr>
          <a:lstStyle/>
          <a:p>
            <a:pPr algn="l"/>
            <a:r>
              <a:rPr lang="en-US" sz="3200" dirty="0"/>
              <a:t>Extended Validated Certificates (EV)</a:t>
            </a:r>
          </a:p>
        </p:txBody>
      </p:sp>
      <p:sp>
        <p:nvSpPr>
          <p:cNvPr id="3" name="Content Placeholder 2"/>
          <p:cNvSpPr>
            <a:spLocks noGrp="1"/>
          </p:cNvSpPr>
          <p:nvPr>
            <p:ph idx="1"/>
          </p:nvPr>
        </p:nvSpPr>
        <p:spPr>
          <a:xfrm>
            <a:off x="457200" y="1123950"/>
            <a:ext cx="7696200" cy="3886200"/>
          </a:xfrm>
        </p:spPr>
        <p:txBody>
          <a:bodyPr>
            <a:noAutofit/>
          </a:bodyPr>
          <a:lstStyle/>
          <a:p>
            <a:pPr marL="257175" lvl="1" indent="-257175">
              <a:spcBef>
                <a:spcPts val="0"/>
              </a:spcBef>
              <a:spcAft>
                <a:spcPts val="1000"/>
              </a:spcAft>
              <a:buFont typeface="Arial" pitchFamily="34" charset="0"/>
              <a:buChar char="•"/>
            </a:pPr>
            <a:r>
              <a:rPr lang="en-US" sz="2000" dirty="0"/>
              <a:t>CAs issuing EV certificates require documents that are legally signed from registration authorities.</a:t>
            </a:r>
          </a:p>
          <a:p>
            <a:pPr marL="257175" lvl="1" indent="-257175">
              <a:spcBef>
                <a:spcPts val="0"/>
              </a:spcBef>
              <a:spcAft>
                <a:spcPts val="1000"/>
              </a:spcAft>
              <a:buFont typeface="Arial" pitchFamily="34" charset="0"/>
              <a:buChar char="•"/>
            </a:pPr>
            <a:r>
              <a:rPr lang="en-US" sz="2000" dirty="0"/>
              <a:t>EV CA validate the following information:</a:t>
            </a:r>
          </a:p>
          <a:p>
            <a:pPr marL="557213" lvl="2" indent="-257175">
              <a:spcBef>
                <a:spcPts val="0"/>
              </a:spcBef>
              <a:spcAft>
                <a:spcPts val="600"/>
              </a:spcAft>
            </a:pPr>
            <a:r>
              <a:rPr lang="en-US" dirty="0"/>
              <a:t>Domain control validation.</a:t>
            </a:r>
          </a:p>
          <a:p>
            <a:pPr marL="557213" lvl="2" indent="-257175">
              <a:spcBef>
                <a:spcPts val="0"/>
              </a:spcBef>
              <a:spcAft>
                <a:spcPts val="600"/>
              </a:spcAft>
            </a:pPr>
            <a:r>
              <a:rPr lang="en-US" dirty="0"/>
              <a:t>Verify the identity, authority, signature and link of the individual.</a:t>
            </a:r>
          </a:p>
          <a:p>
            <a:pPr marL="557213" lvl="2" indent="-257175">
              <a:spcBef>
                <a:spcPts val="0"/>
              </a:spcBef>
              <a:spcAft>
                <a:spcPts val="600"/>
              </a:spcAft>
            </a:pPr>
            <a:r>
              <a:rPr lang="en-US" dirty="0"/>
              <a:t>Verify the organization's physical address and telephone number.</a:t>
            </a:r>
          </a:p>
          <a:p>
            <a:pPr marL="557213" lvl="2" indent="-257175">
              <a:spcBef>
                <a:spcPts val="0"/>
              </a:spcBef>
              <a:spcAft>
                <a:spcPts val="600"/>
              </a:spcAft>
            </a:pPr>
            <a:r>
              <a:rPr lang="en-US" dirty="0"/>
              <a:t>Verify the operational existence.</a:t>
            </a:r>
          </a:p>
          <a:p>
            <a:pPr marL="557213" lvl="2" indent="-257175">
              <a:spcBef>
                <a:spcPts val="0"/>
              </a:spcBef>
              <a:spcAft>
                <a:spcPts val="600"/>
              </a:spcAft>
            </a:pPr>
            <a:r>
              <a:rPr lang="en-US" dirty="0"/>
              <a:t>Verify the legal and proper standings of the organization.</a:t>
            </a:r>
          </a:p>
          <a:p>
            <a:pPr marL="260747" lvl="2" indent="-260747">
              <a:spcBef>
                <a:spcPts val="0"/>
              </a:spcBef>
              <a:spcAft>
                <a:spcPts val="1000"/>
              </a:spcAft>
            </a:pPr>
            <a:r>
              <a:rPr lang="en-US" sz="2000" dirty="0"/>
              <a:t>EV certificate, hence, costs higher but is trustworthy.</a:t>
            </a:r>
          </a:p>
        </p:txBody>
      </p:sp>
    </p:spTree>
    <p:extLst>
      <p:ext uri="{BB962C8B-B14F-4D97-AF65-F5344CB8AC3E}">
        <p14:creationId xmlns:p14="http://schemas.microsoft.com/office/powerpoint/2010/main" val="2557863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
            <a:ext cx="7239000" cy="857250"/>
          </a:xfrm>
        </p:spPr>
        <p:txBody>
          <a:bodyPr>
            <a:normAutofit/>
          </a:bodyPr>
          <a:lstStyle/>
          <a:p>
            <a:pPr algn="l"/>
            <a:r>
              <a:rPr lang="en-US" sz="3200" dirty="0"/>
              <a:t>How Browsers Display Certificate Types</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276350"/>
            <a:ext cx="7772400" cy="2853985"/>
          </a:xfrm>
          <a:prstGeom prst="rect">
            <a:avLst/>
          </a:prstGeom>
        </p:spPr>
      </p:pic>
    </p:spTree>
    <p:extLst>
      <p:ext uri="{BB962C8B-B14F-4D97-AF65-F5344CB8AC3E}">
        <p14:creationId xmlns:p14="http://schemas.microsoft.com/office/powerpoint/2010/main" val="2019166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Summary</a:t>
            </a:r>
          </a:p>
        </p:txBody>
      </p:sp>
      <p:sp>
        <p:nvSpPr>
          <p:cNvPr id="3" name="Content Placeholder 2"/>
          <p:cNvSpPr>
            <a:spLocks noGrp="1"/>
          </p:cNvSpPr>
          <p:nvPr>
            <p:ph idx="1"/>
          </p:nvPr>
        </p:nvSpPr>
        <p:spPr/>
        <p:txBody>
          <a:bodyPr/>
          <a:lstStyle/>
          <a:p>
            <a:r>
              <a:rPr lang="en-US" dirty="0"/>
              <a:t>MITM attacks on public key cryptography</a:t>
            </a:r>
          </a:p>
          <a:p>
            <a:r>
              <a:rPr lang="en-US" dirty="0"/>
              <a:t>Public-Key Infrastructure</a:t>
            </a:r>
          </a:p>
          <a:p>
            <a:r>
              <a:rPr lang="en-US" dirty="0"/>
              <a:t>X.509 digital certificate </a:t>
            </a:r>
          </a:p>
          <a:p>
            <a:r>
              <a:rPr lang="en-US" dirty="0"/>
              <a:t>Certificate Authority and how CA signs certificate</a:t>
            </a:r>
          </a:p>
          <a:p>
            <a:r>
              <a:rPr lang="en-US" dirty="0"/>
              <a:t>How PKI defeats MITM attacks</a:t>
            </a:r>
          </a:p>
          <a:p>
            <a:r>
              <a:rPr lang="en-US" dirty="0"/>
              <a:t>Attacks on PKI</a:t>
            </a:r>
          </a:p>
          <a:p>
            <a:r>
              <a:rPr lang="en-US" dirty="0"/>
              <a:t>Different types of </a:t>
            </a:r>
            <a:r>
              <a:rPr lang="en-US"/>
              <a:t>digital certificate</a:t>
            </a:r>
            <a:endParaRPr lang="en-US" dirty="0"/>
          </a:p>
        </p:txBody>
      </p:sp>
    </p:spTree>
    <p:extLst>
      <p:ext uri="{BB962C8B-B14F-4D97-AF65-F5344CB8AC3E}">
        <p14:creationId xmlns:p14="http://schemas.microsoft.com/office/powerpoint/2010/main" val="291991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Digital Signature</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70858"/>
            <a:ext cx="7620000" cy="2648972"/>
          </a:xfrm>
          <a:prstGeom prst="rect">
            <a:avLst/>
          </a:prstGeom>
        </p:spPr>
      </p:pic>
      <p:sp>
        <p:nvSpPr>
          <p:cNvPr id="10" name="TextBox 9"/>
          <p:cNvSpPr txBox="1"/>
          <p:nvPr/>
        </p:nvSpPr>
        <p:spPr>
          <a:xfrm>
            <a:off x="1364102" y="3819830"/>
            <a:ext cx="6415795" cy="923330"/>
          </a:xfrm>
          <a:prstGeom prst="rect">
            <a:avLst/>
          </a:prstGeom>
          <a:noFill/>
        </p:spPr>
        <p:txBody>
          <a:bodyPr wrap="none" rtlCol="0">
            <a:spAutoFit/>
          </a:bodyPr>
          <a:lstStyle/>
          <a:p>
            <a:pPr marL="285750" indent="-285750">
              <a:buFont typeface="Arial" panose="020B0604020202020204" pitchFamily="34" charset="0"/>
              <a:buChar char="•"/>
            </a:pPr>
            <a:r>
              <a:rPr lang="en-US" dirty="0"/>
              <a:t>If the signature is not tampered with, M’ will be the  same as M</a:t>
            </a:r>
          </a:p>
          <a:p>
            <a:pPr marL="285750" indent="-285750">
              <a:buFont typeface="Arial" panose="020B0604020202020204" pitchFamily="34" charset="0"/>
              <a:buChar char="•"/>
            </a:pPr>
            <a:r>
              <a:rPr lang="en-US" dirty="0"/>
              <a:t>Only Alice can sign (she has the private key)</a:t>
            </a:r>
          </a:p>
          <a:p>
            <a:pPr marL="285750" indent="-285750">
              <a:buFont typeface="Arial" panose="020B0604020202020204" pitchFamily="34" charset="0"/>
              <a:buChar char="•"/>
            </a:pPr>
            <a:r>
              <a:rPr lang="en-US" dirty="0"/>
              <a:t>Everybody can verify (public key is known publically)</a:t>
            </a:r>
          </a:p>
        </p:txBody>
      </p:sp>
    </p:spTree>
    <p:extLst>
      <p:ext uri="{BB962C8B-B14F-4D97-AF65-F5344CB8AC3E}">
        <p14:creationId xmlns:p14="http://schemas.microsoft.com/office/powerpoint/2010/main" val="60198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t>Defeating MITM Attacks using Digital Signature </a:t>
            </a:r>
            <a:endParaRPr lang="en-US" dirty="0"/>
          </a:p>
        </p:txBody>
      </p:sp>
      <p:sp>
        <p:nvSpPr>
          <p:cNvPr id="3" name="Content Placeholder 2"/>
          <p:cNvSpPr>
            <a:spLocks noGrp="1"/>
          </p:cNvSpPr>
          <p:nvPr>
            <p:ph idx="1"/>
          </p:nvPr>
        </p:nvSpPr>
        <p:spPr>
          <a:xfrm>
            <a:off x="443753" y="1352550"/>
            <a:ext cx="8229600" cy="3276600"/>
          </a:xfrm>
        </p:spPr>
        <p:txBody>
          <a:bodyPr>
            <a:normAutofit/>
          </a:bodyPr>
          <a:lstStyle/>
          <a:p>
            <a:pPr marL="511969" indent="-255985">
              <a:spcBef>
                <a:spcPts val="0"/>
              </a:spcBef>
              <a:spcAft>
                <a:spcPts val="1200"/>
              </a:spcAft>
            </a:pPr>
            <a:r>
              <a:rPr lang="en-US" sz="2200" dirty="0"/>
              <a:t>Alice needs to go to a </a:t>
            </a:r>
            <a:r>
              <a:rPr lang="en-US" sz="2200" dirty="0">
                <a:solidFill>
                  <a:srgbClr val="FF0000"/>
                </a:solidFill>
              </a:rPr>
              <a:t>trusted party </a:t>
            </a:r>
            <a:r>
              <a:rPr lang="en-US" sz="2200" dirty="0"/>
              <a:t>to get a certificate.</a:t>
            </a:r>
          </a:p>
          <a:p>
            <a:pPr marL="511969" indent="-255985">
              <a:spcBef>
                <a:spcPts val="0"/>
              </a:spcBef>
              <a:spcAft>
                <a:spcPts val="1200"/>
              </a:spcAft>
            </a:pPr>
            <a:r>
              <a:rPr lang="en-US" sz="2200" dirty="0"/>
              <a:t>After verifying Alice’s identity, the trusted party issues a certificate with Alice’s name and her public key.</a:t>
            </a:r>
          </a:p>
          <a:p>
            <a:pPr marL="511969" indent="-255985">
              <a:spcBef>
                <a:spcPts val="0"/>
              </a:spcBef>
              <a:spcAft>
                <a:spcPts val="1200"/>
              </a:spcAft>
            </a:pPr>
            <a:r>
              <a:rPr lang="en-US" sz="2200" dirty="0"/>
              <a:t>Alice sends the entire certificate to Bob.</a:t>
            </a:r>
          </a:p>
          <a:p>
            <a:pPr marL="511969" indent="-255985">
              <a:spcBef>
                <a:spcPts val="0"/>
              </a:spcBef>
              <a:spcAft>
                <a:spcPts val="1200"/>
              </a:spcAft>
            </a:pPr>
            <a:r>
              <a:rPr lang="en-US" sz="2200" dirty="0"/>
              <a:t>Bob verifies the certificate using the trusted party’s public key.</a:t>
            </a:r>
          </a:p>
          <a:p>
            <a:pPr marL="511969" indent="-255985">
              <a:spcBef>
                <a:spcPts val="0"/>
              </a:spcBef>
              <a:spcAft>
                <a:spcPts val="1200"/>
              </a:spcAft>
            </a:pPr>
            <a:r>
              <a:rPr lang="en-US" sz="2200" dirty="0"/>
              <a:t>Bob now knows the </a:t>
            </a:r>
            <a:r>
              <a:rPr lang="en-US" sz="2200" dirty="0">
                <a:solidFill>
                  <a:srgbClr val="FF0000"/>
                </a:solidFill>
              </a:rPr>
              <a:t>true owner </a:t>
            </a:r>
            <a:r>
              <a:rPr lang="en-US" sz="2200" dirty="0"/>
              <a:t>of a public key.</a:t>
            </a:r>
          </a:p>
        </p:txBody>
      </p:sp>
    </p:spTree>
    <p:extLst>
      <p:ext uri="{BB962C8B-B14F-4D97-AF65-F5344CB8AC3E}">
        <p14:creationId xmlns:p14="http://schemas.microsoft.com/office/powerpoint/2010/main" val="266479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6172200" cy="857250"/>
          </a:xfrm>
        </p:spPr>
        <p:txBody>
          <a:bodyPr>
            <a:normAutofit/>
          </a:bodyPr>
          <a:lstStyle/>
          <a:p>
            <a:pPr algn="l"/>
            <a:r>
              <a:rPr lang="en-US" sz="3200" dirty="0"/>
              <a:t>Public Key Infrastructure</a:t>
            </a:r>
          </a:p>
        </p:txBody>
      </p:sp>
      <p:sp>
        <p:nvSpPr>
          <p:cNvPr id="3" name="Content Placeholder 2"/>
          <p:cNvSpPr>
            <a:spLocks noGrp="1"/>
          </p:cNvSpPr>
          <p:nvPr>
            <p:ph idx="1"/>
          </p:nvPr>
        </p:nvSpPr>
        <p:spPr>
          <a:xfrm>
            <a:off x="466164" y="1428750"/>
            <a:ext cx="8068235" cy="3124200"/>
          </a:xfrm>
        </p:spPr>
        <p:txBody>
          <a:bodyPr>
            <a:normAutofit/>
          </a:bodyPr>
          <a:lstStyle/>
          <a:p>
            <a:pPr marL="410764" indent="-285750">
              <a:spcBef>
                <a:spcPts val="0"/>
              </a:spcBef>
              <a:spcAft>
                <a:spcPts val="1200"/>
              </a:spcAft>
            </a:pPr>
            <a:r>
              <a:rPr lang="en-US" sz="2200" b="1" dirty="0"/>
              <a:t>Certificate Authority (CA): </a:t>
            </a:r>
            <a:r>
              <a:rPr lang="en-US" sz="2200" dirty="0"/>
              <a:t>a </a:t>
            </a:r>
            <a:r>
              <a:rPr lang="en-US" sz="2200" dirty="0">
                <a:solidFill>
                  <a:srgbClr val="FF0000"/>
                </a:solidFill>
              </a:rPr>
              <a:t>trusted party</a:t>
            </a:r>
            <a:r>
              <a:rPr lang="en-US" sz="2200" dirty="0"/>
              <a:t>, responsible for verifying the identity of users, and then bind the verified identity to a public keys.</a:t>
            </a:r>
          </a:p>
          <a:p>
            <a:pPr marL="410764" indent="-285750">
              <a:spcBef>
                <a:spcPts val="0"/>
              </a:spcBef>
              <a:spcAft>
                <a:spcPts val="1200"/>
              </a:spcAft>
            </a:pPr>
            <a:r>
              <a:rPr lang="en-US" sz="2200" b="1" dirty="0"/>
              <a:t>Digital Certificates: </a:t>
            </a:r>
            <a:r>
              <a:rPr lang="en-US" sz="2200" dirty="0"/>
              <a:t>A document certifying that the public key included inside does belong to the identity described in the document.</a:t>
            </a:r>
          </a:p>
          <a:p>
            <a:pPr marL="710802" lvl="1" indent="-285750">
              <a:spcBef>
                <a:spcPts val="0"/>
              </a:spcBef>
              <a:spcAft>
                <a:spcPts val="1200"/>
              </a:spcAft>
            </a:pPr>
            <a:r>
              <a:rPr lang="en-US" sz="2000" dirty="0"/>
              <a:t>X.509 standard</a:t>
            </a:r>
          </a:p>
        </p:txBody>
      </p:sp>
    </p:spTree>
    <p:extLst>
      <p:ext uri="{BB962C8B-B14F-4D97-AF65-F5344CB8AC3E}">
        <p14:creationId xmlns:p14="http://schemas.microsoft.com/office/powerpoint/2010/main" val="313213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3517"/>
            <a:ext cx="6172200" cy="857250"/>
          </a:xfrm>
        </p:spPr>
        <p:txBody>
          <a:bodyPr>
            <a:normAutofit/>
          </a:bodyPr>
          <a:lstStyle/>
          <a:p>
            <a:pPr marL="82153" algn="just"/>
            <a:r>
              <a:rPr lang="en-US" sz="3200" dirty="0"/>
              <a:t>Digital Certificate</a:t>
            </a:r>
          </a:p>
        </p:txBody>
      </p:sp>
      <p:pic>
        <p:nvPicPr>
          <p:cNvPr id="5" name="Picture 4">
            <a:extLst>
              <a:ext uri="{FF2B5EF4-FFF2-40B4-BE49-F238E27FC236}">
                <a16:creationId xmlns:a16="http://schemas.microsoft.com/office/drawing/2014/main" id="{D9EE24AE-10A3-4520-9B4B-3B343B1AB04D}"/>
              </a:ext>
            </a:extLst>
          </p:cNvPr>
          <p:cNvPicPr>
            <a:picLocks noChangeAspect="1"/>
          </p:cNvPicPr>
          <p:nvPr/>
        </p:nvPicPr>
        <p:blipFill rotWithShape="1">
          <a:blip r:embed="rId3"/>
          <a:srcRect t="39334" r="24167" b="36666"/>
          <a:stretch/>
        </p:blipFill>
        <p:spPr>
          <a:xfrm>
            <a:off x="719489" y="2134774"/>
            <a:ext cx="7341063" cy="1452079"/>
          </a:xfrm>
          <a:prstGeom prst="rect">
            <a:avLst/>
          </a:prstGeom>
        </p:spPr>
      </p:pic>
      <p:sp>
        <p:nvSpPr>
          <p:cNvPr id="8" name="TextBox 7"/>
          <p:cNvSpPr txBox="1"/>
          <p:nvPr/>
        </p:nvSpPr>
        <p:spPr>
          <a:xfrm>
            <a:off x="483066" y="1226236"/>
            <a:ext cx="3730380" cy="430887"/>
          </a:xfrm>
          <a:prstGeom prst="rect">
            <a:avLst/>
          </a:prstGeom>
          <a:noFill/>
        </p:spPr>
        <p:txBody>
          <a:bodyPr wrap="none" rtlCol="0">
            <a:spAutoFit/>
          </a:bodyPr>
          <a:lstStyle/>
          <a:p>
            <a:pPr marL="285750" indent="-285750">
              <a:buFont typeface="Arial" panose="020B0604020202020204" pitchFamily="34" charset="0"/>
              <a:buChar char="•"/>
            </a:pPr>
            <a:r>
              <a:rPr lang="en-US" sz="2200" dirty="0"/>
              <a:t>Let’s get paypal’s certificates</a:t>
            </a: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203" y="1724907"/>
            <a:ext cx="7086600" cy="285817"/>
          </a:xfrm>
          <a:prstGeom prst="rect">
            <a:avLst/>
          </a:prstGeom>
        </p:spPr>
      </p:pic>
      <p:sp>
        <p:nvSpPr>
          <p:cNvPr id="13" name="TextBox 12"/>
          <p:cNvSpPr txBox="1"/>
          <p:nvPr/>
        </p:nvSpPr>
        <p:spPr>
          <a:xfrm>
            <a:off x="460654" y="3682770"/>
            <a:ext cx="807374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Save the above data to </a:t>
            </a:r>
            <a:r>
              <a:rPr lang="en-US" sz="2000" dirty="0" err="1"/>
              <a:t>paypal.pem</a:t>
            </a:r>
            <a:r>
              <a:rPr lang="en-US" sz="2000" dirty="0"/>
              <a:t>, and use the following command decode it (see next slide) </a:t>
            </a:r>
          </a:p>
        </p:txBody>
      </p:sp>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203" y="4472005"/>
            <a:ext cx="5311600" cy="335309"/>
          </a:xfrm>
          <a:prstGeom prst="rect">
            <a:avLst/>
          </a:prstGeom>
        </p:spPr>
      </p:pic>
    </p:spTree>
    <p:extLst>
      <p:ext uri="{BB962C8B-B14F-4D97-AF65-F5344CB8AC3E}">
        <p14:creationId xmlns:p14="http://schemas.microsoft.com/office/powerpoint/2010/main" val="27410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Example of X.509 Certificate (1</a:t>
            </a:r>
            <a:r>
              <a:rPr lang="en-US" sz="3200" baseline="30000" dirty="0"/>
              <a:t>st</a:t>
            </a:r>
            <a:r>
              <a:rPr lang="en-US" sz="3200" dirty="0"/>
              <a:t> Part)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504950"/>
            <a:ext cx="5669586" cy="2840902"/>
          </a:xfrm>
          <a:prstGeom prst="rect">
            <a:avLst/>
          </a:prstGeom>
        </p:spPr>
      </p:pic>
      <p:sp>
        <p:nvSpPr>
          <p:cNvPr id="5" name="Left Brace 4"/>
          <p:cNvSpPr/>
          <p:nvPr/>
        </p:nvSpPr>
        <p:spPr>
          <a:xfrm>
            <a:off x="2590800" y="2419350"/>
            <a:ext cx="152400" cy="762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3333750"/>
            <a:ext cx="152400" cy="1012102"/>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48977" y="2606507"/>
            <a:ext cx="1741823" cy="646331"/>
          </a:xfrm>
          <a:prstGeom prst="rect">
            <a:avLst/>
          </a:prstGeom>
          <a:noFill/>
        </p:spPr>
        <p:txBody>
          <a:bodyPr wrap="none" rtlCol="0">
            <a:spAutoFit/>
          </a:bodyPr>
          <a:lstStyle/>
          <a:p>
            <a:r>
              <a:rPr lang="en-US" dirty="0"/>
              <a:t>The CA’s identity</a:t>
            </a:r>
          </a:p>
          <a:p>
            <a:pPr algn="ctr"/>
            <a:r>
              <a:rPr lang="en-US" dirty="0"/>
              <a:t>(Symantec)</a:t>
            </a:r>
          </a:p>
        </p:txBody>
      </p:sp>
      <p:sp>
        <p:nvSpPr>
          <p:cNvPr id="8" name="TextBox 7"/>
          <p:cNvSpPr txBox="1"/>
          <p:nvPr/>
        </p:nvSpPr>
        <p:spPr>
          <a:xfrm>
            <a:off x="914400" y="3486150"/>
            <a:ext cx="1676400" cy="923330"/>
          </a:xfrm>
          <a:prstGeom prst="rect">
            <a:avLst/>
          </a:prstGeom>
          <a:noFill/>
        </p:spPr>
        <p:txBody>
          <a:bodyPr wrap="square" rtlCol="0">
            <a:spAutoFit/>
          </a:bodyPr>
          <a:lstStyle/>
          <a:p>
            <a:pPr algn="ctr"/>
            <a:r>
              <a:rPr lang="en-US" dirty="0"/>
              <a:t>The owner of the certificate</a:t>
            </a:r>
          </a:p>
          <a:p>
            <a:pPr algn="ctr"/>
            <a:r>
              <a:rPr lang="en-US" dirty="0"/>
              <a:t>(</a:t>
            </a:r>
            <a:r>
              <a:rPr lang="en-US" dirty="0" err="1"/>
              <a:t>paypal</a:t>
            </a:r>
            <a:r>
              <a:rPr lang="en-US" dirty="0"/>
              <a:t>)</a:t>
            </a:r>
          </a:p>
        </p:txBody>
      </p:sp>
    </p:spTree>
    <p:extLst>
      <p:ext uri="{BB962C8B-B14F-4D97-AF65-F5344CB8AC3E}">
        <p14:creationId xmlns:p14="http://schemas.microsoft.com/office/powerpoint/2010/main" val="24458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1972</TotalTime>
  <Words>4246</Words>
  <Application>Microsoft Macintosh PowerPoint</Application>
  <PresentationFormat>On-screen Show (16:9)</PresentationFormat>
  <Paragraphs>520</Paragraphs>
  <Slides>47</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Consolas</vt:lpstr>
      <vt:lpstr>Courier New</vt:lpstr>
      <vt:lpstr>Office Theme</vt:lpstr>
      <vt:lpstr>Public Key Infrastructure</vt:lpstr>
      <vt:lpstr>Public Key Cryptography</vt:lpstr>
      <vt:lpstr>Man-in-the-Middle (MITM) Attack</vt:lpstr>
      <vt:lpstr>What Is the Fundamental Problem?</vt:lpstr>
      <vt:lpstr>Digital Signature</vt:lpstr>
      <vt:lpstr>Defeating MITM Attacks using Digital Signature </vt:lpstr>
      <vt:lpstr>Public Key Infrastructure</vt:lpstr>
      <vt:lpstr>Digital Certificate</vt:lpstr>
      <vt:lpstr>Example of X.509 Certificate (1st Part)</vt:lpstr>
      <vt:lpstr>Example of X.509 Certificate (2nd Part)</vt:lpstr>
      <vt:lpstr>The Core Functionalities of CA</vt:lpstr>
      <vt:lpstr>Being a Certificate Authority</vt:lpstr>
      <vt:lpstr>CA Setup</vt:lpstr>
      <vt:lpstr>Discussion Question</vt:lpstr>
      <vt:lpstr>Get a Certificate from CA: Step 1</vt:lpstr>
      <vt:lpstr>PowerPoint Presentation</vt:lpstr>
      <vt:lpstr>CA: Issuing X.509 Certificate</vt:lpstr>
      <vt:lpstr>Deploying Public Key Certificate in Web Server</vt:lpstr>
      <vt:lpstr>Answer to the Question in the Previous Slide</vt:lpstr>
      <vt:lpstr>Apache Setup for HTTPS</vt:lpstr>
      <vt:lpstr>Root and Intermediate Certificate Authorities</vt:lpstr>
      <vt:lpstr>Root CAs and Self-Signed Certificate</vt:lpstr>
      <vt:lpstr>Intermediate CAs and Chain of Trust </vt:lpstr>
      <vt:lpstr>Manually Verifying a Certificate Chain</vt:lpstr>
      <vt:lpstr>Creating Certificates for Intermediate CA</vt:lpstr>
      <vt:lpstr>Apache Setup</vt:lpstr>
      <vt:lpstr>Restart Apache</vt:lpstr>
      <vt:lpstr>Trusted CAs in the Real World</vt:lpstr>
      <vt:lpstr>How PKI Defeats the MITM Attack</vt:lpstr>
      <vt:lpstr>Attacker Forwards the Authentic Certificate</vt:lpstr>
      <vt:lpstr>Attacker Creates a Fake Certificate</vt:lpstr>
      <vt:lpstr>Attacker Sends His/Her Own Certificate</vt:lpstr>
      <vt:lpstr>Emulating an MITM Attack</vt:lpstr>
      <vt:lpstr>The Importance of Verifying Common Name</vt:lpstr>
      <vt:lpstr>The Man-In-The-Middle Proxy</vt:lpstr>
      <vt:lpstr>Attacks Surfaces on PKI</vt:lpstr>
      <vt:lpstr>Attack on CA’s Verification Process</vt:lpstr>
      <vt:lpstr>Attack on CA’s Signing Process</vt:lpstr>
      <vt:lpstr>Attacks on Algorithms</vt:lpstr>
      <vt:lpstr>Attacks on User Confirmation</vt:lpstr>
      <vt:lpstr>Attacks on Confirmation: Case Study</vt:lpstr>
      <vt:lpstr>Types of Digital Certificate</vt:lpstr>
      <vt:lpstr>Domain Validated Certificates (DV)</vt:lpstr>
      <vt:lpstr>Organizational Validated Certificates (OV)</vt:lpstr>
      <vt:lpstr>Extended Validated Certificates (EV)</vt:lpstr>
      <vt:lpstr>How Browsers Display Certificate Types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Infrastructure</dc:title>
  <dc:creator>3shna</dc:creator>
  <cp:lastModifiedBy>John Doll</cp:lastModifiedBy>
  <cp:revision>196</cp:revision>
  <dcterms:created xsi:type="dcterms:W3CDTF">2017-11-24T17:20:16Z</dcterms:created>
  <dcterms:modified xsi:type="dcterms:W3CDTF">2022-02-22T14:48:08Z</dcterms:modified>
</cp:coreProperties>
</file>