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BF3E9-DCAC-4B2A-BBCF-C6670921A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F26F8-36F3-4F92-AFA9-D43259F8B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D0E9F-CAD5-4BCB-A635-89181E33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AEA7-EB28-49A7-9FCB-DDB4C43729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DF444-93AC-4356-88E8-8B054142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AB551-2C08-461D-B0B0-FB1ABBB6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DE44-9D80-451A-9105-01229BEC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4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45AB-C2EE-4242-B6B4-E5E3EE00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D15C0-4974-48A4-A675-61734D01B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E80BF-6ADB-40B9-8A0E-CFB02595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AEA7-EB28-49A7-9FCB-DDB4C43729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222B5-B3A8-4E85-9FF9-DC0B37565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8F777-B1C4-49C7-8B38-81E8EF14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DE44-9D80-451A-9105-01229BEC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4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266E8-9ECF-4012-8C29-CA5208946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2754F-A940-4372-8560-D105C6A0A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C3CE1-6CAD-4EF1-B9C6-CD54C49D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AEA7-EB28-49A7-9FCB-DDB4C43729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37EBE-6088-45B6-8721-68726127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24D79-E805-4389-95D9-2A6D3438B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DE44-9D80-451A-9105-01229BEC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7A8F-546E-408B-B0A4-4746CAB8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1652E-195E-481A-96B0-480FBF5A9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A6120-D55A-4D76-B22E-A565DB03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AEA7-EB28-49A7-9FCB-DDB4C43729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6C941-8541-4E68-B6FA-468FAD69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AE510-2A68-4CC1-A446-0BB53385D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DE44-9D80-451A-9105-01229BEC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1B3B-C000-4767-8672-FCC6C34A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C366D-A8AA-4C1E-A678-2A467449A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B52F2-F9E7-4C8F-B8A0-EBDCDEC4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AEA7-EB28-49A7-9FCB-DDB4C43729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8A3A6-98D8-4961-A352-3B1ACCA3E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9475B-5D12-49EE-A4E9-F9B6F47F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DE44-9D80-451A-9105-01229BEC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5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C5D1A-AAEB-49F6-85D9-30B2D667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2C063-D113-4DCB-B7F4-496E22492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53C86-79D7-45A8-B65E-A0822900B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669D7-0D27-4AD9-92E9-DC646E99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AEA7-EB28-49A7-9FCB-DDB4C43729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C6034-F258-438E-9442-B72A6A23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84E70-03F3-4C49-9A61-9535CC77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DE44-9D80-451A-9105-01229BEC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9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7FA3-5786-4D04-8933-36736344F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5DA40-2BFF-42A0-9CC4-116A9A050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626F3-8E1A-4119-A976-B1F44D923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1ADBB-3361-4A02-AA02-E09DB6A49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BEE18-8175-4360-9E8D-63DC681B0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C9E85-39F3-41E5-B4A2-AD2D5393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AEA7-EB28-49A7-9FCB-DDB4C43729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461411-F52E-4DF3-BEF0-4A7E2E75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C1E9D-CF8D-4C5A-835E-9B71C5028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DE44-9D80-451A-9105-01229BEC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0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CDA1-5881-406B-AB2E-59AEB063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EE1A53-9125-46DA-B77E-4D9E13AA0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AEA7-EB28-49A7-9FCB-DDB4C43729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94CD9-3221-4287-9451-208453A9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205EE-8570-4A31-9753-924453C8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DE44-9D80-451A-9105-01229BEC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1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AFC0EF-78C8-4586-ABF1-B2D56B130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AEA7-EB28-49A7-9FCB-DDB4C43729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92909C-D74E-4248-A421-F172B576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FE76B-610C-43E2-B5B6-BBBB41FE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DE44-9D80-451A-9105-01229BEC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4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B0E22-518B-4104-A1FA-FAE7FAC52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E436-D9BC-412D-A1F5-AC8CB3BFE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217FD-FDA1-44E0-A543-78309656C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57D7E-75CE-4DCE-980D-B1E68E76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AEA7-EB28-49A7-9FCB-DDB4C43729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E2448-A6BC-4FEF-8A53-171348188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CE77A-342C-4AD9-98CD-3E93D7A4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DE44-9D80-451A-9105-01229BEC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3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0F7AD-7B45-4F70-983F-373CC3C21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1BE5E7-E558-422C-888B-0810FAB22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9D869-CBF4-4478-AEAA-E9350523B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FAEE0-945D-487D-8283-AAD74569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AEA7-EB28-49A7-9FCB-DDB4C43729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51AC9-81D9-4415-A600-AB4A3CD5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736C2-AF04-45AE-8050-66CB4BA8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DE44-9D80-451A-9105-01229BEC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4F8553-A422-4B45-AED8-D3B055FC7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0A11D-010E-4A64-8B27-7C4EAEBFE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72BC3-E389-46B7-AD55-31F3E05A5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2AEA7-EB28-49A7-9FCB-DDB4C43729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1D192-6EFB-4175-B8A6-0364530B2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7D551-DBBE-4110-9144-323A57E7E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2DE44-9D80-451A-9105-01229BEC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0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4;p13">
            <a:extLst>
              <a:ext uri="{FF2B5EF4-FFF2-40B4-BE49-F238E27FC236}">
                <a16:creationId xmlns:a16="http://schemas.microsoft.com/office/drawing/2014/main" id="{15C7AD23-9D8C-46CF-9CCE-ED3E4920810D}"/>
              </a:ext>
            </a:extLst>
          </p:cNvPr>
          <p:cNvSpPr/>
          <p:nvPr/>
        </p:nvSpPr>
        <p:spPr>
          <a:xfrm>
            <a:off x="950031" y="185630"/>
            <a:ext cx="2320188" cy="692425"/>
          </a:xfrm>
          <a:prstGeom prst="wedgeEllipseCallout">
            <a:avLst>
              <a:gd name="adj1" fmla="val -60817"/>
              <a:gd name="adj2" fmla="val 4823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Work Sans" panose="020B0604020202020204" charset="0"/>
                <a:sym typeface="Arial"/>
              </a:rPr>
              <a:t>Alexa, I need to go to </a:t>
            </a:r>
            <a:r>
              <a:rPr lang="en" sz="1000" b="1" i="0" u="none" strike="noStrike" cap="none" dirty="0">
                <a:solidFill>
                  <a:srgbClr val="000000"/>
                </a:solidFill>
                <a:latin typeface="Work Sans" panose="020B0604020202020204" charset="0"/>
                <a:sym typeface="Arial"/>
              </a:rPr>
              <a:t>Albertson’s tomorrow</a:t>
            </a:r>
            <a:r>
              <a:rPr lang="en" sz="1000" b="0" i="0" u="none" strike="noStrike" cap="none" dirty="0">
                <a:solidFill>
                  <a:srgbClr val="000000"/>
                </a:solidFill>
                <a:latin typeface="Work Sans" panose="020B0604020202020204" charset="0"/>
                <a:sym typeface="Arial"/>
              </a:rPr>
              <a:t>...</a:t>
            </a:r>
            <a:endParaRPr sz="1000" b="0" i="0" u="none" strike="noStrike" cap="none" dirty="0">
              <a:solidFill>
                <a:srgbClr val="000000"/>
              </a:solidFill>
              <a:latin typeface="Work Sans" panose="020B0604020202020204" charset="0"/>
              <a:sym typeface="Arial"/>
            </a:endParaRPr>
          </a:p>
        </p:txBody>
      </p:sp>
      <p:pic>
        <p:nvPicPr>
          <p:cNvPr id="6" name="Google Shape;75;p13" descr="Image result for stick figure clip art">
            <a:extLst>
              <a:ext uri="{FF2B5EF4-FFF2-40B4-BE49-F238E27FC236}">
                <a16:creationId xmlns:a16="http://schemas.microsoft.com/office/drawing/2014/main" id="{76890892-C3FB-45A1-91C4-FB11ACDC4CC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1178" y="744192"/>
            <a:ext cx="420417" cy="7527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6;p13">
            <a:extLst>
              <a:ext uri="{FF2B5EF4-FFF2-40B4-BE49-F238E27FC236}">
                <a16:creationId xmlns:a16="http://schemas.microsoft.com/office/drawing/2014/main" id="{0CAFEF59-8ACB-4D37-865E-3E762C8AB413}"/>
              </a:ext>
            </a:extLst>
          </p:cNvPr>
          <p:cNvSpPr/>
          <p:nvPr/>
        </p:nvSpPr>
        <p:spPr>
          <a:xfrm>
            <a:off x="2185206" y="878055"/>
            <a:ext cx="3497672" cy="1038659"/>
          </a:xfrm>
          <a:prstGeom prst="wedgeEllipseCallout">
            <a:avLst>
              <a:gd name="adj1" fmla="val 36902"/>
              <a:gd name="adj2" fmla="val 63252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5"/>
              <a:buFont typeface="Arial"/>
              <a:buNone/>
            </a:pPr>
            <a:r>
              <a:rPr lang="en-US" sz="1000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Ok, are you referring to 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the closest Albertson’s</a:t>
            </a:r>
            <a:r>
              <a:rPr lang="en-US" sz="1000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to 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your home location</a:t>
            </a:r>
            <a:r>
              <a:rPr lang="en-US" sz="1000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, near the 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intersection</a:t>
            </a:r>
            <a:r>
              <a:rPr lang="en-US" sz="1000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of 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Irvine Blvd</a:t>
            </a:r>
            <a:r>
              <a:rPr lang="en-US" sz="1000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and 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Jeffrey Blvd</a:t>
            </a:r>
            <a:r>
              <a:rPr lang="en-US" sz="1000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?</a:t>
            </a:r>
            <a:endParaRPr sz="1000" i="0" u="none" strike="noStrike" cap="none" dirty="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9" name="Google Shape;78;p13">
            <a:extLst>
              <a:ext uri="{FF2B5EF4-FFF2-40B4-BE49-F238E27FC236}">
                <a16:creationId xmlns:a16="http://schemas.microsoft.com/office/drawing/2014/main" id="{AE35E6F5-CD06-4459-9FFA-EB7B49A06C7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1132" y="1878986"/>
            <a:ext cx="814400" cy="8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37F5B0-1840-4793-9ECB-AB18DAC10366}"/>
              </a:ext>
            </a:extLst>
          </p:cNvPr>
          <p:cNvCxnSpPr>
            <a:cxnSpLocks/>
          </p:cNvCxnSpPr>
          <p:nvPr/>
        </p:nvCxnSpPr>
        <p:spPr>
          <a:xfrm>
            <a:off x="6083968" y="0"/>
            <a:ext cx="12032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oogle Shape;75;p13" descr="Image result for stick figure clip art">
            <a:extLst>
              <a:ext uri="{FF2B5EF4-FFF2-40B4-BE49-F238E27FC236}">
                <a16:creationId xmlns:a16="http://schemas.microsoft.com/office/drawing/2014/main" id="{FC768BB9-EAAE-4031-BE56-F3305A3F14B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102" y="4345050"/>
            <a:ext cx="420417" cy="752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75;p13" descr="Image result for stick figure clip art">
            <a:extLst>
              <a:ext uri="{FF2B5EF4-FFF2-40B4-BE49-F238E27FC236}">
                <a16:creationId xmlns:a16="http://schemas.microsoft.com/office/drawing/2014/main" id="{9D4FD5C9-F652-4CFD-BCEF-B1D3AD5683E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102" y="2544621"/>
            <a:ext cx="420417" cy="75271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74;p13">
            <a:extLst>
              <a:ext uri="{FF2B5EF4-FFF2-40B4-BE49-F238E27FC236}">
                <a16:creationId xmlns:a16="http://schemas.microsoft.com/office/drawing/2014/main" id="{90F0A960-70C5-4C54-968D-526353A14909}"/>
              </a:ext>
            </a:extLst>
          </p:cNvPr>
          <p:cNvSpPr/>
          <p:nvPr/>
        </p:nvSpPr>
        <p:spPr>
          <a:xfrm>
            <a:off x="981526" y="1994757"/>
            <a:ext cx="2320188" cy="476029"/>
          </a:xfrm>
          <a:prstGeom prst="wedgeEllipseCallout">
            <a:avLst>
              <a:gd name="adj1" fmla="val -60233"/>
              <a:gd name="adj2" fmla="val 10088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Work Sans" panose="020B0604020202020204" charset="0"/>
                <a:sym typeface="Arial"/>
              </a:rPr>
              <a:t>Yes.</a:t>
            </a:r>
            <a:endParaRPr sz="1000" b="0" i="0" u="none" strike="noStrike" cap="none" dirty="0">
              <a:solidFill>
                <a:srgbClr val="000000"/>
              </a:solidFill>
              <a:latin typeface="Work Sans" panose="020B0604020202020204" charset="0"/>
              <a:sym typeface="Arial"/>
            </a:endParaRPr>
          </a:p>
        </p:txBody>
      </p:sp>
      <p:sp>
        <p:nvSpPr>
          <p:cNvPr id="19" name="Google Shape;76;p13">
            <a:extLst>
              <a:ext uri="{FF2B5EF4-FFF2-40B4-BE49-F238E27FC236}">
                <a16:creationId xmlns:a16="http://schemas.microsoft.com/office/drawing/2014/main" id="{1B0DEC36-1CD1-4E31-9C04-2508F9BDBABA}"/>
              </a:ext>
            </a:extLst>
          </p:cNvPr>
          <p:cNvSpPr/>
          <p:nvPr/>
        </p:nvSpPr>
        <p:spPr>
          <a:xfrm>
            <a:off x="2185205" y="4414038"/>
            <a:ext cx="3497672" cy="1817685"/>
          </a:xfrm>
          <a:prstGeom prst="wedgeEllipseCallout">
            <a:avLst>
              <a:gd name="adj1" fmla="val 36902"/>
              <a:gd name="adj2" fmla="val 63252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5"/>
              <a:buFont typeface="Arial"/>
              <a:buNone/>
            </a:pPr>
            <a:r>
              <a:rPr lang="en-US" sz="1000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Ok, based on 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your existing calendar events</a:t>
            </a:r>
            <a:r>
              <a:rPr lang="en-US" sz="1000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, estimated 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travel time</a:t>
            </a:r>
            <a:r>
              <a:rPr lang="en-US" sz="1000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, the 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venue’s hours</a:t>
            </a:r>
            <a:r>
              <a:rPr lang="en-US" sz="1000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, and the 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venue’s peak crowd levels</a:t>
            </a:r>
            <a:r>
              <a:rPr lang="en-US" sz="1000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, I recommend you leave for 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Albertson’s</a:t>
            </a:r>
            <a:r>
              <a:rPr lang="en-US" sz="1000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at 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2pm</a:t>
            </a:r>
            <a:r>
              <a:rPr lang="en-US" sz="1000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5"/>
              <a:buFont typeface="Arial"/>
              <a:buNone/>
            </a:pPr>
            <a:endParaRPr lang="en-US" sz="1000" dirty="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5"/>
              <a:buFont typeface="Arial"/>
              <a:buNone/>
            </a:pPr>
            <a:r>
              <a:rPr lang="en-US" sz="1000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Should I add this event to your </a:t>
            </a:r>
            <a:r>
              <a:rPr lang="en-US" sz="1000" b="1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Google </a:t>
            </a:r>
            <a:r>
              <a:rPr lang="en-US" sz="1000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calendar?</a:t>
            </a:r>
            <a:endParaRPr sz="1000" i="0" u="none" strike="noStrike" cap="none" dirty="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0" name="Google Shape;78;p13">
            <a:extLst>
              <a:ext uri="{FF2B5EF4-FFF2-40B4-BE49-F238E27FC236}">
                <a16:creationId xmlns:a16="http://schemas.microsoft.com/office/drawing/2014/main" id="{37D265B6-0F81-4C6A-8BF3-579C93EA474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1132" y="5949388"/>
            <a:ext cx="814400" cy="8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76;p13">
            <a:extLst>
              <a:ext uri="{FF2B5EF4-FFF2-40B4-BE49-F238E27FC236}">
                <a16:creationId xmlns:a16="http://schemas.microsoft.com/office/drawing/2014/main" id="{0570A4D9-9BF6-4441-AEAC-16FC4B1FE2DF}"/>
              </a:ext>
            </a:extLst>
          </p:cNvPr>
          <p:cNvSpPr/>
          <p:nvPr/>
        </p:nvSpPr>
        <p:spPr>
          <a:xfrm>
            <a:off x="2185205" y="2871158"/>
            <a:ext cx="3429235" cy="649146"/>
          </a:xfrm>
          <a:prstGeom prst="wedgeEllipseCallout">
            <a:avLst>
              <a:gd name="adj1" fmla="val 39667"/>
              <a:gd name="adj2" fmla="val 138378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5"/>
              <a:buFont typeface="Arial"/>
              <a:buNone/>
            </a:pPr>
            <a:r>
              <a:rPr lang="en-US" sz="1000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Ok, how long do you estimate you’ll be there?</a:t>
            </a:r>
            <a:endParaRPr sz="1000" i="0" u="none" strike="noStrike" cap="none" dirty="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2" name="Google Shape;78;p13">
            <a:extLst>
              <a:ext uri="{FF2B5EF4-FFF2-40B4-BE49-F238E27FC236}">
                <a16:creationId xmlns:a16="http://schemas.microsoft.com/office/drawing/2014/main" id="{91755505-2DC4-44FA-B749-5FBDFC3F5FE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2696" y="3822238"/>
            <a:ext cx="814400" cy="8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74;p13">
            <a:extLst>
              <a:ext uri="{FF2B5EF4-FFF2-40B4-BE49-F238E27FC236}">
                <a16:creationId xmlns:a16="http://schemas.microsoft.com/office/drawing/2014/main" id="{45249120-DAD3-41D7-971A-2658F7BAE511}"/>
              </a:ext>
            </a:extLst>
          </p:cNvPr>
          <p:cNvSpPr/>
          <p:nvPr/>
        </p:nvSpPr>
        <p:spPr>
          <a:xfrm>
            <a:off x="950031" y="3691083"/>
            <a:ext cx="2320188" cy="476029"/>
          </a:xfrm>
          <a:prstGeom prst="wedgeEllipseCallout">
            <a:avLst>
              <a:gd name="adj1" fmla="val -58482"/>
              <a:gd name="adj2" fmla="val 10515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Work Sans" panose="020B0604020202020204" charset="0"/>
                <a:sym typeface="Arial"/>
              </a:rPr>
              <a:t>Let’s plan on </a:t>
            </a:r>
            <a:r>
              <a:rPr lang="en-US" sz="1000" b="1" dirty="0">
                <a:solidFill>
                  <a:srgbClr val="000000"/>
                </a:solidFill>
                <a:latin typeface="Work Sans" panose="020B0604020202020204" charset="0"/>
                <a:sym typeface="Arial"/>
              </a:rPr>
              <a:t>30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Work Sans" panose="020B0604020202020204" charset="0"/>
                <a:sym typeface="Arial"/>
              </a:rPr>
              <a:t> minutes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Work Sans" panose="020B0604020202020204" charset="0"/>
                <a:sym typeface="Arial"/>
              </a:rPr>
              <a:t>.</a:t>
            </a:r>
            <a:endParaRPr sz="1000" b="0" i="0" u="none" strike="noStrike" cap="none" dirty="0">
              <a:solidFill>
                <a:srgbClr val="000000"/>
              </a:solidFill>
              <a:latin typeface="Work Sans" panose="020B0604020202020204" charset="0"/>
              <a:sym typeface="Arial"/>
            </a:endParaRPr>
          </a:p>
        </p:txBody>
      </p:sp>
      <p:sp>
        <p:nvSpPr>
          <p:cNvPr id="24" name="Google Shape;74;p13">
            <a:extLst>
              <a:ext uri="{FF2B5EF4-FFF2-40B4-BE49-F238E27FC236}">
                <a16:creationId xmlns:a16="http://schemas.microsoft.com/office/drawing/2014/main" id="{C906377A-12F9-4FA3-A6FA-9704137819FA}"/>
              </a:ext>
            </a:extLst>
          </p:cNvPr>
          <p:cNvSpPr/>
          <p:nvPr/>
        </p:nvSpPr>
        <p:spPr>
          <a:xfrm>
            <a:off x="7046031" y="96271"/>
            <a:ext cx="2858096" cy="908821"/>
          </a:xfrm>
          <a:prstGeom prst="wedgeEllipseCallout">
            <a:avLst>
              <a:gd name="adj1" fmla="val -60817"/>
              <a:gd name="adj2" fmla="val 4823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Work Sans" panose="020B0604020202020204" charset="0"/>
                <a:sym typeface="Arial"/>
              </a:rPr>
              <a:t>Siri</a:t>
            </a:r>
            <a:r>
              <a:rPr lang="en" sz="1000" b="0" i="0" u="none" strike="noStrike" cap="none" dirty="0">
                <a:solidFill>
                  <a:srgbClr val="000000"/>
                </a:solidFill>
                <a:latin typeface="Work Sans" panose="020B0604020202020204" charset="0"/>
                <a:sym typeface="Arial"/>
              </a:rPr>
              <a:t>, 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Work Sans" panose="020B0604020202020204" charset="0"/>
                <a:sym typeface="Arial"/>
              </a:rPr>
              <a:t>I would like to eat 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Work Sans" panose="020B0604020202020204" charset="0"/>
                <a:sym typeface="Arial"/>
              </a:rPr>
              <a:t>breakfast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Work Sans" panose="020B0604020202020204" charset="0"/>
                <a:sym typeface="Arial"/>
              </a:rPr>
              <a:t> for 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Work Sans" panose="020B0604020202020204" charset="0"/>
                <a:sym typeface="Arial"/>
              </a:rPr>
              <a:t>one hour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Work Sans" panose="020B0604020202020204" charset="0"/>
                <a:sym typeface="Arial"/>
              </a:rPr>
              <a:t> at 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Work Sans" panose="020B0604020202020204" charset="0"/>
                <a:sym typeface="Arial"/>
              </a:rPr>
              <a:t>Stacks Pancake House</a:t>
            </a:r>
            <a:r>
              <a:rPr lang="en-US" sz="1000" i="0" u="none" strike="noStrike" cap="none" dirty="0">
                <a:solidFill>
                  <a:srgbClr val="000000"/>
                </a:solidFill>
                <a:latin typeface="Work Sans" panose="020B0604020202020204" charset="0"/>
                <a:sym typeface="Arial"/>
              </a:rPr>
              <a:t> this 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Work Sans" panose="020B0604020202020204" charset="0"/>
                <a:sym typeface="Arial"/>
              </a:rPr>
              <a:t>Saturday</a:t>
            </a:r>
            <a:r>
              <a:rPr lang="en" sz="1000" dirty="0">
                <a:solidFill>
                  <a:srgbClr val="000000"/>
                </a:solidFill>
                <a:latin typeface="Work Sans" panose="020B0604020202020204" charset="0"/>
                <a:sym typeface="Arial"/>
              </a:rPr>
              <a:t>.</a:t>
            </a:r>
            <a:endParaRPr sz="1000" b="0" i="0" u="none" strike="noStrike" cap="none" dirty="0">
              <a:solidFill>
                <a:srgbClr val="000000"/>
              </a:solidFill>
              <a:latin typeface="Work Sans" panose="020B0604020202020204" charset="0"/>
              <a:sym typeface="Arial"/>
            </a:endParaRPr>
          </a:p>
        </p:txBody>
      </p:sp>
      <p:pic>
        <p:nvPicPr>
          <p:cNvPr id="25" name="Google Shape;75;p13" descr="Image result for stick figure clip art">
            <a:extLst>
              <a:ext uri="{FF2B5EF4-FFF2-40B4-BE49-F238E27FC236}">
                <a16:creationId xmlns:a16="http://schemas.microsoft.com/office/drawing/2014/main" id="{75C67A0A-180D-4B0B-84FF-824E5F913BA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67178" y="763031"/>
            <a:ext cx="420417" cy="75271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76;p13">
            <a:extLst>
              <a:ext uri="{FF2B5EF4-FFF2-40B4-BE49-F238E27FC236}">
                <a16:creationId xmlns:a16="http://schemas.microsoft.com/office/drawing/2014/main" id="{4C3E18BF-7BD2-42EE-8683-A2F039E3D27E}"/>
              </a:ext>
            </a:extLst>
          </p:cNvPr>
          <p:cNvSpPr/>
          <p:nvPr/>
        </p:nvSpPr>
        <p:spPr>
          <a:xfrm>
            <a:off x="8281206" y="1091651"/>
            <a:ext cx="3497672" cy="649146"/>
          </a:xfrm>
          <a:prstGeom prst="wedgeEllipseCallout">
            <a:avLst>
              <a:gd name="adj1" fmla="val 36902"/>
              <a:gd name="adj2" fmla="val 63252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5"/>
              <a:buFont typeface="Arial"/>
              <a:buNone/>
            </a:pPr>
            <a:r>
              <a:rPr lang="en-US" sz="1000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Ok, are you referring to 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Stacks Pancake House</a:t>
            </a:r>
            <a:r>
              <a:rPr lang="en-US" sz="1000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on </a:t>
            </a:r>
            <a:r>
              <a:rPr lang="en-US" sz="1000" b="1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Culver Blvd</a:t>
            </a:r>
            <a:r>
              <a:rPr lang="en-US" sz="1000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?</a:t>
            </a:r>
            <a:endParaRPr sz="1000" i="0" u="none" strike="noStrike" cap="none" dirty="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9" name="Google Shape;75;p13" descr="Image result for stick figure clip art">
            <a:extLst>
              <a:ext uri="{FF2B5EF4-FFF2-40B4-BE49-F238E27FC236}">
                <a16:creationId xmlns:a16="http://schemas.microsoft.com/office/drawing/2014/main" id="{D63C8499-5455-4FC8-A8BE-323D5D082CC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18102" y="4363889"/>
            <a:ext cx="420417" cy="752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75;p13" descr="Image result for stick figure clip art">
            <a:extLst>
              <a:ext uri="{FF2B5EF4-FFF2-40B4-BE49-F238E27FC236}">
                <a16:creationId xmlns:a16="http://schemas.microsoft.com/office/drawing/2014/main" id="{69940337-D03D-40B3-8496-866B6BAB82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18102" y="2563460"/>
            <a:ext cx="420417" cy="75271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74;p13">
            <a:extLst>
              <a:ext uri="{FF2B5EF4-FFF2-40B4-BE49-F238E27FC236}">
                <a16:creationId xmlns:a16="http://schemas.microsoft.com/office/drawing/2014/main" id="{77CB3409-1836-4CE1-B048-94B6823A8B34}"/>
              </a:ext>
            </a:extLst>
          </p:cNvPr>
          <p:cNvSpPr/>
          <p:nvPr/>
        </p:nvSpPr>
        <p:spPr>
          <a:xfrm>
            <a:off x="7077526" y="2013596"/>
            <a:ext cx="2320188" cy="476029"/>
          </a:xfrm>
          <a:prstGeom prst="wedgeEllipseCallout">
            <a:avLst>
              <a:gd name="adj1" fmla="val -60233"/>
              <a:gd name="adj2" fmla="val 10088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Work Sans" panose="020B0604020202020204" charset="0"/>
                <a:sym typeface="Arial"/>
              </a:rPr>
              <a:t>Yes.</a:t>
            </a:r>
            <a:endParaRPr sz="1000" b="0" i="0" u="none" strike="noStrike" cap="none" dirty="0">
              <a:solidFill>
                <a:srgbClr val="000000"/>
              </a:solidFill>
              <a:latin typeface="Work Sans" panose="020B0604020202020204" charset="0"/>
              <a:sym typeface="Arial"/>
            </a:endParaRPr>
          </a:p>
        </p:txBody>
      </p:sp>
      <p:sp>
        <p:nvSpPr>
          <p:cNvPr id="32" name="Google Shape;76;p13">
            <a:extLst>
              <a:ext uri="{FF2B5EF4-FFF2-40B4-BE49-F238E27FC236}">
                <a16:creationId xmlns:a16="http://schemas.microsoft.com/office/drawing/2014/main" id="{35F40F1E-B499-43AE-BB4B-24C0B29C7B0D}"/>
              </a:ext>
            </a:extLst>
          </p:cNvPr>
          <p:cNvSpPr/>
          <p:nvPr/>
        </p:nvSpPr>
        <p:spPr>
          <a:xfrm>
            <a:off x="7403253" y="4335500"/>
            <a:ext cx="4375624" cy="2012441"/>
          </a:xfrm>
          <a:prstGeom prst="wedgeEllipseCallout">
            <a:avLst>
              <a:gd name="adj1" fmla="val 36902"/>
              <a:gd name="adj2" fmla="val 63252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5"/>
              <a:buFont typeface="Arial"/>
              <a:buNone/>
            </a:pPr>
            <a:r>
              <a:rPr lang="en-US" sz="1000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Ok, based on 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your existing calendar events</a:t>
            </a:r>
            <a:r>
              <a:rPr lang="en-US" sz="1000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,…, and the 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weather forecast</a:t>
            </a:r>
            <a:r>
              <a:rPr lang="en-US" sz="1000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, I recommend you leave for 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Stacks Pancake House</a:t>
            </a:r>
            <a:r>
              <a:rPr lang="en-US" sz="1000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at 930am.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5"/>
              <a:buFont typeface="Arial"/>
              <a:buNone/>
            </a:pPr>
            <a:endParaRPr lang="en-US" sz="1000" dirty="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5"/>
              <a:buFont typeface="Arial"/>
              <a:buNone/>
            </a:pPr>
            <a:r>
              <a:rPr lang="en-US" sz="1000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Please know I’ve adjusted for </a:t>
            </a:r>
            <a:r>
              <a:rPr lang="en-US" sz="1000" b="1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10 additional minutes of driving time, </a:t>
            </a:r>
            <a:r>
              <a:rPr lang="en-US" sz="1000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due to the </a:t>
            </a:r>
            <a:r>
              <a:rPr lang="en-US" sz="1000" b="1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weather. Don’t forget your umbrella!</a:t>
            </a:r>
            <a:endParaRPr lang="en-US" sz="1000" i="0" u="none" strike="noStrike" cap="none" dirty="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5"/>
              <a:buFont typeface="Arial"/>
              <a:buNone/>
            </a:pPr>
            <a:endParaRPr lang="en-US" sz="1000" dirty="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5"/>
              <a:buFont typeface="Arial"/>
              <a:buNone/>
            </a:pPr>
            <a:r>
              <a:rPr lang="en-US" sz="1000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Should I add this event to your </a:t>
            </a:r>
            <a:r>
              <a:rPr lang="en-US" sz="1000" b="1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Apple </a:t>
            </a:r>
            <a:r>
              <a:rPr lang="en-US" sz="1000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calendar?</a:t>
            </a:r>
            <a:endParaRPr sz="1000" i="0" u="none" strike="noStrike" cap="none" dirty="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4" name="Google Shape;76;p13">
            <a:extLst>
              <a:ext uri="{FF2B5EF4-FFF2-40B4-BE49-F238E27FC236}">
                <a16:creationId xmlns:a16="http://schemas.microsoft.com/office/drawing/2014/main" id="{EE2A36CF-5296-4E2E-AF4A-FC6E8529F926}"/>
              </a:ext>
            </a:extLst>
          </p:cNvPr>
          <p:cNvSpPr/>
          <p:nvPr/>
        </p:nvSpPr>
        <p:spPr>
          <a:xfrm>
            <a:off x="8281205" y="2792619"/>
            <a:ext cx="3429235" cy="843902"/>
          </a:xfrm>
          <a:prstGeom prst="wedgeEllipseCallout">
            <a:avLst>
              <a:gd name="adj1" fmla="val 39470"/>
              <a:gd name="adj2" fmla="val 109163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5"/>
              <a:buFont typeface="Arial"/>
              <a:buNone/>
            </a:pPr>
            <a:r>
              <a:rPr lang="en-US" sz="1000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Ok, 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accuweather.com</a:t>
            </a:r>
            <a:r>
              <a:rPr lang="en-US" sz="1000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predicts 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rain</a:t>
            </a:r>
            <a:r>
              <a:rPr lang="en-US" sz="1000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this 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Saturday</a:t>
            </a:r>
            <a:r>
              <a:rPr lang="en-US" sz="1000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with 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80% probability</a:t>
            </a:r>
            <a:r>
              <a:rPr lang="en-US" sz="1000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, do you still want to go on 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Saturday</a:t>
            </a:r>
            <a:r>
              <a:rPr lang="en-US" sz="1000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?</a:t>
            </a:r>
            <a:endParaRPr sz="1000" i="0" u="none" strike="noStrike" cap="none" dirty="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6" name="Google Shape;74;p13">
            <a:extLst>
              <a:ext uri="{FF2B5EF4-FFF2-40B4-BE49-F238E27FC236}">
                <a16:creationId xmlns:a16="http://schemas.microsoft.com/office/drawing/2014/main" id="{445DEF27-80BD-455A-A27B-580CB260B1E4}"/>
              </a:ext>
            </a:extLst>
          </p:cNvPr>
          <p:cNvSpPr/>
          <p:nvPr/>
        </p:nvSpPr>
        <p:spPr>
          <a:xfrm>
            <a:off x="7046031" y="3709922"/>
            <a:ext cx="2320188" cy="476029"/>
          </a:xfrm>
          <a:prstGeom prst="wedgeEllipseCallout">
            <a:avLst>
              <a:gd name="adj1" fmla="val -58482"/>
              <a:gd name="adj2" fmla="val 10515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Work Sans" panose="020B0604020202020204" charset="0"/>
                <a:sym typeface="Arial"/>
              </a:rPr>
              <a:t>Yes.</a:t>
            </a:r>
            <a:endParaRPr sz="1000" b="0" i="0" u="none" strike="noStrike" cap="none" dirty="0">
              <a:solidFill>
                <a:srgbClr val="000000"/>
              </a:solidFill>
              <a:latin typeface="Work Sans" panose="020B0604020202020204" charset="0"/>
              <a:sym typeface="Arial"/>
            </a:endParaRPr>
          </a:p>
        </p:txBody>
      </p:sp>
      <p:pic>
        <p:nvPicPr>
          <p:cNvPr id="37" name="Google Shape;62;p13">
            <a:extLst>
              <a:ext uri="{FF2B5EF4-FFF2-40B4-BE49-F238E27FC236}">
                <a16:creationId xmlns:a16="http://schemas.microsoft.com/office/drawing/2014/main" id="{818BA151-DB0A-4A90-A8B8-086E4392A7F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28758" y="1994756"/>
            <a:ext cx="668177" cy="649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62;p13">
            <a:extLst>
              <a:ext uri="{FF2B5EF4-FFF2-40B4-BE49-F238E27FC236}">
                <a16:creationId xmlns:a16="http://schemas.microsoft.com/office/drawing/2014/main" id="{AA513E31-D955-4ECB-A67B-1F4BC73ABE4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28757" y="3861378"/>
            <a:ext cx="668177" cy="649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62;p13">
            <a:extLst>
              <a:ext uri="{FF2B5EF4-FFF2-40B4-BE49-F238E27FC236}">
                <a16:creationId xmlns:a16="http://schemas.microsoft.com/office/drawing/2014/main" id="{80C828B3-3BBE-474A-ABF0-C124E65F07A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28757" y="6172915"/>
            <a:ext cx="668177" cy="649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6013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211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Work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Ruiz</dc:creator>
  <cp:lastModifiedBy>Daniel Ruiz</cp:lastModifiedBy>
  <cp:revision>3</cp:revision>
  <dcterms:created xsi:type="dcterms:W3CDTF">2019-03-16T22:02:18Z</dcterms:created>
  <dcterms:modified xsi:type="dcterms:W3CDTF">2019-03-16T22:15:13Z</dcterms:modified>
</cp:coreProperties>
</file>