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74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3CCFF"/>
    <a:srgbClr val="FFCC66"/>
    <a:srgbClr val="66CCFF"/>
    <a:srgbClr val="080808"/>
    <a:srgbClr val="FF3300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74458" autoAdjust="0"/>
  </p:normalViewPr>
  <p:slideViewPr>
    <p:cSldViewPr>
      <p:cViewPr varScale="1">
        <p:scale>
          <a:sx n="121" d="100"/>
          <a:sy n="121" d="100"/>
        </p:scale>
        <p:origin x="30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18592AA-6380-43DB-A04F-4057F863D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3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592AA-6380-43DB-A04F-4057F863D2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8592AA-6380-43DB-A04F-4057F863D2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79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8592AA-6380-43DB-A04F-4057F863D2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97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9A49AEC7-B8E4-4CA6-A0EF-0DA1E8D343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  <p:sp>
        <p:nvSpPr>
          <p:cNvPr id="18441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b="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 b="0">
                <a:solidFill>
                  <a:srgbClr val="FF3300"/>
                </a:solidFill>
              </a:rPr>
              <a:t>Gerry Guinane</a:t>
            </a:r>
            <a:endParaRPr lang="en-US" sz="800" b="0">
              <a:solidFill>
                <a:srgbClr val="FF33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6FA2D-0CCA-40CD-A3A2-36BC81B4A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A6232-058A-40E9-833A-92456125F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A2FB-FC05-4455-BFC4-FD1A7E4E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6EFCF-0E09-4562-850F-1AF36A66F7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0B1E9-8161-400B-A4FE-71EDC3825E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8EDAA-BB91-4C1F-9B3A-AF59CDC27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E5945-52AD-42DB-83B2-5AF6B70B96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25AB-E405-4D23-82B9-129AF7C0E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85601-ABA6-48C0-B815-40E8714443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93CB-7E79-4608-ADF4-02799D246E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/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/>
            </a:lvl1pPr>
          </a:lstStyle>
          <a:p>
            <a:fld id="{23B761EF-08E2-4F92-BD07-6AB146A765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415" name="Rectangle 1031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b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Introductory Lecture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ICT Industry 1 Pagers </a:t>
            </a:r>
          </a:p>
          <a:p>
            <a:endParaRPr lang="en-US" dirty="0"/>
          </a:p>
        </p:txBody>
      </p:sp>
      <p:pic>
        <p:nvPicPr>
          <p:cNvPr id="5124" name="Picture 4" descr="cr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181600"/>
            <a:ext cx="1143000" cy="1303338"/>
          </a:xfrm>
          <a:prstGeom prst="rect">
            <a:avLst/>
          </a:prstGeom>
          <a:noFill/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71550" y="6165850"/>
            <a:ext cx="148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MTSE-P1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ICT Industry Technology map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have to develop this in the practical session!</a:t>
            </a:r>
          </a:p>
          <a:p>
            <a:r>
              <a:rPr lang="en-IE" dirty="0"/>
              <a:t>Show where the companies you have chosen fit in the technology map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Samsung</a:t>
            </a:r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3816350" cy="1107996"/>
          </a:xfrm>
          <a:prstGeom prst="rect">
            <a:avLst/>
          </a:prstGeom>
          <a:solidFill>
            <a:srgbClr val="080808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800" dirty="0">
                <a:solidFill>
                  <a:srgbClr val="FF3300"/>
                </a:solidFill>
              </a:rPr>
              <a:t>Technology Sector:</a:t>
            </a:r>
            <a:r>
              <a:rPr lang="en-IE" sz="1800" dirty="0"/>
              <a:t> </a:t>
            </a:r>
          </a:p>
          <a:p>
            <a:r>
              <a:rPr lang="en-IE" sz="1600" dirty="0"/>
              <a:t>Consumer Electronics, Semiconductors, Telecommunications, Home Appliances, Medical Equipment </a:t>
            </a:r>
            <a:endParaRPr lang="en-US" sz="1600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3420616"/>
            <a:ext cx="3816350" cy="830997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Major Product Lines: </a:t>
            </a:r>
          </a:p>
          <a:p>
            <a:r>
              <a:rPr lang="en-US" sz="1600" dirty="0"/>
              <a:t>Galaxy mobile phones, DRAM, NAND Flash, LCD Panels,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59338" y="1484313"/>
            <a:ext cx="3548062" cy="2308324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Key Company Information: </a:t>
            </a:r>
          </a:p>
          <a:p>
            <a:r>
              <a:rPr lang="en-IE" sz="1600" dirty="0"/>
              <a:t>CEO: Ki Nam Kim</a:t>
            </a:r>
          </a:p>
          <a:p>
            <a:r>
              <a:rPr lang="en-IE" sz="1600" dirty="0"/>
              <a:t>Nr. Employees: 489,000</a:t>
            </a:r>
          </a:p>
          <a:p>
            <a:r>
              <a:rPr lang="en-IE" sz="1600" dirty="0"/>
              <a:t>Sector Position: No.1</a:t>
            </a:r>
          </a:p>
          <a:p>
            <a:r>
              <a:rPr lang="en-IE" sz="1600" dirty="0"/>
              <a:t>Market Valuation: $326 billion</a:t>
            </a:r>
          </a:p>
          <a:p>
            <a:r>
              <a:rPr lang="en-IE" sz="1600" dirty="0"/>
              <a:t>Annual Turnover: $305 billion</a:t>
            </a:r>
          </a:p>
          <a:p>
            <a:r>
              <a:rPr lang="en-IE" sz="1600" dirty="0"/>
              <a:t>Net Profit: $22 billion</a:t>
            </a:r>
          </a:p>
          <a:p>
            <a:r>
              <a:rPr lang="en-IE" sz="1600" dirty="0"/>
              <a:t>Headquarters: Samsung Electronics Building, Seoul, South Korea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59338" y="3926197"/>
            <a:ext cx="3548062" cy="58477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Irish Presence: </a:t>
            </a:r>
          </a:p>
          <a:p>
            <a:r>
              <a:rPr lang="en-IE" sz="1600" dirty="0"/>
              <a:t>Minimal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68313" y="4868863"/>
            <a:ext cx="3743325" cy="830997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Company Headlines </a:t>
            </a:r>
          </a:p>
          <a:p>
            <a:r>
              <a:rPr lang="en-GB" sz="1600" dirty="0"/>
              <a:t>Samsung steps away from plastics in move towards sustainability</a:t>
            </a:r>
            <a:endParaRPr lang="en-IE" sz="1600" dirty="0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859338" y="5157788"/>
            <a:ext cx="3548062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dirty="0">
                <a:solidFill>
                  <a:srgbClr val="FF3300"/>
                </a:solidFill>
              </a:rPr>
              <a:t>Major Competitors </a:t>
            </a:r>
          </a:p>
          <a:p>
            <a:r>
              <a:rPr lang="en-IE" sz="1600" dirty="0"/>
              <a:t>Apple</a:t>
            </a:r>
          </a:p>
          <a:p>
            <a:r>
              <a:rPr lang="en-IE" sz="1600" dirty="0"/>
              <a:t>Huawei</a:t>
            </a:r>
          </a:p>
          <a:p>
            <a:r>
              <a:rPr lang="en-IE" sz="1600" dirty="0"/>
              <a:t>Xiaomi</a:t>
            </a:r>
          </a:p>
          <a:p>
            <a:r>
              <a:rPr lang="en-IE" sz="1600" dirty="0"/>
              <a:t>Sony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C5723-6198-46C8-9A3C-17AE454F5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2467"/>
            <a:ext cx="2520974" cy="1218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Oracle</a:t>
            </a:r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3816350" cy="861774"/>
          </a:xfrm>
          <a:prstGeom prst="rect">
            <a:avLst/>
          </a:prstGeom>
          <a:solidFill>
            <a:srgbClr val="080808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Technology Sector: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Software, Cloud Computing, Business Consulting, SaaS, IaaS, </a:t>
            </a:r>
            <a:r>
              <a:rPr kumimoji="0" lang="en-I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DaaS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3420616"/>
            <a:ext cx="3816350" cy="830997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Major Product Lines: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Oracle Database, Oracle Enterprise Manager, Oracle Fusion, Servers,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59338" y="1484313"/>
            <a:ext cx="3548062" cy="2308324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 Company Information: </a:t>
            </a:r>
          </a:p>
          <a:p>
            <a:pPr lvl="0"/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CEO: </a:t>
            </a:r>
            <a:r>
              <a:rPr lang="en-IE" sz="1600" dirty="0">
                <a:solidFill>
                  <a:srgbClr val="FFFFFF"/>
                </a:solidFill>
              </a:rPr>
              <a:t>Mark Hurd, </a:t>
            </a:r>
            <a:r>
              <a:rPr lang="en-IE" sz="1600" dirty="0" err="1">
                <a:solidFill>
                  <a:srgbClr val="FFFFFF"/>
                </a:solidFill>
              </a:rPr>
              <a:t>Safra</a:t>
            </a:r>
            <a:r>
              <a:rPr lang="en-IE" sz="1600" dirty="0">
                <a:solidFill>
                  <a:srgbClr val="FFFFFF"/>
                </a:solidFill>
              </a:rPr>
              <a:t> Catz</a:t>
            </a:r>
          </a:p>
          <a:p>
            <a:pPr lvl="0"/>
            <a:r>
              <a:rPr lang="en-IE" sz="1600" dirty="0">
                <a:solidFill>
                  <a:srgbClr val="FFFFFF"/>
                </a:solidFill>
              </a:rPr>
              <a:t>Nr. Employees: 137, 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Sector Position: </a:t>
            </a:r>
            <a:r>
              <a:rPr lang="en-IE" sz="1600" dirty="0">
                <a:solidFill>
                  <a:srgbClr val="FFFFFF"/>
                </a:solidFill>
              </a:rPr>
              <a:t>?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Market Valuation: $178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Annual Turnover: $39.8 billion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Net Profit: $</a:t>
            </a:r>
            <a:r>
              <a:rPr lang="en-IE" sz="1600" dirty="0">
                <a:solidFill>
                  <a:srgbClr val="FFFFFF"/>
                </a:solidFill>
              </a:rPr>
              <a:t>3.82 billion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Headquarters: Redwood Shores, California, United States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59338" y="3926197"/>
            <a:ext cx="3548062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Irish Presence: </a:t>
            </a:r>
          </a:p>
          <a:p>
            <a:pPr lvl="0"/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Country Manager: </a:t>
            </a:r>
            <a:r>
              <a:rPr lang="en-IE" sz="1600" dirty="0">
                <a:solidFill>
                  <a:srgbClr val="FFFFFF"/>
                </a:solidFill>
              </a:rPr>
              <a:t>John Donnelly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Nr. Employees: 2000</a:t>
            </a:r>
          </a:p>
          <a:p>
            <a:pPr lvl="0"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Location: </a:t>
            </a:r>
            <a:r>
              <a:rPr lang="en-GB" sz="1600" dirty="0">
                <a:solidFill>
                  <a:srgbClr val="FFFFFF"/>
                </a:solidFill>
              </a:rPr>
              <a:t>Eastpoint Business Park, Fairview, Dublin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68313" y="4868863"/>
            <a:ext cx="3743325" cy="830997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Company Headlines </a:t>
            </a:r>
          </a:p>
          <a:p>
            <a:pPr lvl="0">
              <a:defRPr/>
            </a:pPr>
            <a:r>
              <a:rPr lang="en-GB" sz="1600" dirty="0">
                <a:solidFill>
                  <a:srgbClr val="FFFFFF"/>
                </a:solidFill>
              </a:rPr>
              <a:t>What Might Racism Cost Oracle? $400M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859337" y="5360641"/>
            <a:ext cx="3548062" cy="1077218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Major Competitors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1600" dirty="0">
                <a:solidFill>
                  <a:srgbClr val="FFFFFF"/>
                </a:solidFill>
              </a:rPr>
              <a:t>Microsoft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Salesforce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64A27-6E59-47AC-8C85-3B513CD87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1" y="180975"/>
            <a:ext cx="3076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6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Dropbox</a:t>
            </a:r>
            <a:endParaRPr lang="en-US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95288" y="2133600"/>
            <a:ext cx="3816350" cy="615553"/>
          </a:xfrm>
          <a:prstGeom prst="rect">
            <a:avLst/>
          </a:prstGeom>
          <a:solidFill>
            <a:srgbClr val="080808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Technology Sector: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Cloud Storage, file hosting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5288" y="3420616"/>
            <a:ext cx="3816350" cy="584775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Major Product Lines: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Dropbox file hosting service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859338" y="1484313"/>
            <a:ext cx="3548062" cy="2308324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Key Company Information: </a:t>
            </a:r>
          </a:p>
          <a:p>
            <a:pPr lvl="0"/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CEO: </a:t>
            </a:r>
            <a:r>
              <a:rPr lang="en-IE" sz="1600" dirty="0">
                <a:solidFill>
                  <a:srgbClr val="FFFFFF"/>
                </a:solidFill>
              </a:rPr>
              <a:t>Drew Houston</a:t>
            </a:r>
          </a:p>
          <a:p>
            <a:pPr lvl="0"/>
            <a:r>
              <a:rPr lang="en-IE" sz="1600" dirty="0">
                <a:solidFill>
                  <a:srgbClr val="FFFFFF"/>
                </a:solidFill>
              </a:rPr>
              <a:t>Nr. Employees: 1,858</a:t>
            </a:r>
          </a:p>
          <a:p>
            <a:pPr lvl="0"/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Sector Position: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Market Valuation: $9.5 </a:t>
            </a:r>
            <a:r>
              <a:rPr kumimoji="0" lang="en-I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billoin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Annual Turnover: $1.4 billion</a:t>
            </a:r>
          </a:p>
          <a:p>
            <a:pPr lvl="0"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Net Profit: </a:t>
            </a:r>
            <a:r>
              <a:rPr lang="en-IE" sz="1600" dirty="0">
                <a:solidFill>
                  <a:srgbClr val="FFFFFF"/>
                </a:solidFill>
              </a:rPr>
              <a:t>$-112 million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Headquarters: Berry St, </a:t>
            </a:r>
            <a:r>
              <a:rPr lang="en-GB" sz="1600" dirty="0">
                <a:solidFill>
                  <a:srgbClr val="FFFFFF"/>
                </a:solidFill>
              </a:rPr>
              <a:t>San Francisco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59338" y="3926197"/>
            <a:ext cx="3548062" cy="1323439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Irish Presence: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Country Manager: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Nr. Employees: ~300</a:t>
            </a:r>
          </a:p>
          <a:p>
            <a:pPr lvl="0"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Location: </a:t>
            </a:r>
            <a:r>
              <a:rPr lang="en-GB" sz="1600" dirty="0">
                <a:solidFill>
                  <a:srgbClr val="FFFFFF"/>
                </a:solidFill>
              </a:rPr>
              <a:t>One Park Place, Hatch Street Upper, Dublin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68313" y="4868863"/>
            <a:ext cx="3743325" cy="830997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Company Headlines </a:t>
            </a:r>
          </a:p>
          <a:p>
            <a:pPr lvl="0">
              <a:defRPr/>
            </a:pPr>
            <a:r>
              <a:rPr lang="en-GB" sz="1600" dirty="0">
                <a:solidFill>
                  <a:srgbClr val="FFFFFF"/>
                </a:solidFill>
              </a:rPr>
              <a:t>Dropbox Purchases Workflow </a:t>
            </a:r>
            <a:r>
              <a:rPr lang="en-GB" sz="1600" dirty="0" err="1">
                <a:solidFill>
                  <a:srgbClr val="FFFFFF"/>
                </a:solidFill>
              </a:rPr>
              <a:t>Startup</a:t>
            </a:r>
            <a:r>
              <a:rPr lang="en-GB" sz="1600" dirty="0">
                <a:solidFill>
                  <a:srgbClr val="FFFFFF"/>
                </a:solidFill>
              </a:rPr>
              <a:t> HelloSign for $230 Million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859337" y="5360641"/>
            <a:ext cx="3548062" cy="1077218"/>
          </a:xfrm>
          <a:prstGeom prst="rect">
            <a:avLst/>
          </a:prstGeom>
          <a:solidFill>
            <a:srgbClr val="080808">
              <a:alpha val="31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Major Competitors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Google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Microsoft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sz="1600" dirty="0" err="1">
                <a:solidFill>
                  <a:srgbClr val="FFFFFF"/>
                </a:solidFill>
              </a:rPr>
              <a:t>Mediafire</a:t>
            </a:r>
            <a:endParaRPr kumimoji="0" lang="en-IE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BC7BC-086F-486F-9C90-F89AAB399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4944"/>
            <a:ext cx="2824103" cy="103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1113"/>
      </p:ext>
    </p:extLst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542</TotalTime>
  <Words>356</Words>
  <Application>Microsoft Office PowerPoint</Application>
  <PresentationFormat>On-screen Show (4:3)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Tahoma</vt:lpstr>
      <vt:lpstr>Times New Roman</vt:lpstr>
      <vt:lpstr>Wingdings</vt:lpstr>
      <vt:lpstr>Whirlpool</vt:lpstr>
      <vt:lpstr>Introductory Lecture</vt:lpstr>
      <vt:lpstr>ICT Industry Technology map</vt:lpstr>
      <vt:lpstr>Samsung</vt:lpstr>
      <vt:lpstr>Oracle</vt:lpstr>
      <vt:lpstr>Dropbox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Maher</dc:creator>
  <cp:lastModifiedBy>Colin Maher</cp:lastModifiedBy>
  <cp:revision>56</cp:revision>
  <dcterms:created xsi:type="dcterms:W3CDTF">1601-01-01T00:00:00Z</dcterms:created>
  <dcterms:modified xsi:type="dcterms:W3CDTF">2019-01-30T12:41:37Z</dcterms:modified>
</cp:coreProperties>
</file>