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74" r:id="rId3"/>
    <p:sldId id="278" r:id="rId4"/>
    <p:sldId id="27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33CCFF"/>
    <a:srgbClr val="FFCC66"/>
    <a:srgbClr val="66CCFF"/>
    <a:srgbClr val="080808"/>
    <a:srgbClr val="FF3300"/>
    <a:srgbClr val="99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74458" autoAdjust="0"/>
  </p:normalViewPr>
  <p:slideViewPr>
    <p:cSldViewPr>
      <p:cViewPr varScale="1">
        <p:scale>
          <a:sx n="64" d="100"/>
          <a:sy n="64" d="100"/>
        </p:scale>
        <p:origin x="8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18592AA-6380-43DB-A04F-4057F863D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3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592AA-6380-43DB-A04F-4057F863D2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8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b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9A49AEC7-B8E4-4CA6-A0EF-0DA1E8D343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b="0"/>
          </a:p>
        </p:txBody>
      </p:sp>
      <p:sp>
        <p:nvSpPr>
          <p:cNvPr id="18441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 b="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 b="0">
                <a:solidFill>
                  <a:srgbClr val="FF3300"/>
                </a:solidFill>
              </a:rPr>
              <a:t>Gerry Guinane</a:t>
            </a:r>
            <a:endParaRPr lang="en-US" sz="800" b="0">
              <a:solidFill>
                <a:srgbClr val="FF33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6FA2D-0CCA-40CD-A3A2-36BC81B4A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A6232-058A-40E9-833A-92456125F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EA2FB-FC05-4455-BFC4-FD1A7E4E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6EFCF-0E09-4562-850F-1AF36A66F7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0B1E9-8161-400B-A4FE-71EDC3825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8EDAA-BB91-4C1F-9B3A-AF59CDC27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E5945-52AD-42DB-83B2-5AF6B70B96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25AB-E405-4D23-82B9-129AF7C0E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85601-ABA6-48C0-B815-40E8714443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693CB-7E79-4608-ADF4-02799D246E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2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/>
          </a:p>
        </p:txBody>
      </p:sp>
      <p:sp>
        <p:nvSpPr>
          <p:cNvPr id="17413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/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/>
            </a:lvl1pPr>
          </a:lstStyle>
          <a:p>
            <a:fld id="{23B761EF-08E2-4F92-BD07-6AB146A765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415" name="Rectangle 1031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b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Introductory Lecture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ICT Industry 1 Pagers </a:t>
            </a:r>
          </a:p>
          <a:p>
            <a:endParaRPr lang="en-US" dirty="0"/>
          </a:p>
        </p:txBody>
      </p:sp>
      <p:pic>
        <p:nvPicPr>
          <p:cNvPr id="5124" name="Picture 4" descr="cr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181600"/>
            <a:ext cx="1143000" cy="1303338"/>
          </a:xfrm>
          <a:prstGeom prst="rect">
            <a:avLst/>
          </a:prstGeom>
          <a:noFill/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971550" y="6165850"/>
            <a:ext cx="148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MTSE-P1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ICT Industry Technology map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 have to develop this in the practical session!</a:t>
            </a:r>
          </a:p>
          <a:p>
            <a:r>
              <a:rPr lang="en-IE" dirty="0"/>
              <a:t>Show where the companies you have chosen fit in the technology map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IE" dirty="0" err="1"/>
              <a:t>libaba</a:t>
            </a:r>
            <a:r>
              <a:rPr lang="en-IE" dirty="0"/>
              <a:t> Group</a:t>
            </a:r>
            <a:endParaRPr lang="en-US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95288" y="2133600"/>
            <a:ext cx="3816350" cy="1107996"/>
          </a:xfrm>
          <a:prstGeom prst="rect">
            <a:avLst/>
          </a:prstGeom>
          <a:solidFill>
            <a:srgbClr val="080808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800" dirty="0">
                <a:solidFill>
                  <a:srgbClr val="FF3300"/>
                </a:solidFill>
              </a:rPr>
              <a:t>Technology Sector:</a:t>
            </a:r>
            <a:r>
              <a:rPr lang="en-IE" sz="1800" dirty="0"/>
              <a:t> </a:t>
            </a:r>
          </a:p>
          <a:p>
            <a:r>
              <a:rPr lang="en-GB" sz="1600" dirty="0"/>
              <a:t>e</a:t>
            </a:r>
            <a:r>
              <a:rPr lang="en-IE" sz="1600" dirty="0"/>
              <a:t>Commerce, Cloud Computing, Digital Payment, Mobile Application Services, Data Analytics, Mobile Devices,</a:t>
            </a:r>
            <a:endParaRPr lang="en-US" sz="1600" dirty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5288" y="3213100"/>
            <a:ext cx="3816350" cy="1323439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dirty="0">
                <a:solidFill>
                  <a:srgbClr val="FF3300"/>
                </a:solidFill>
              </a:rPr>
              <a:t>Major Product Lines: </a:t>
            </a:r>
          </a:p>
          <a:p>
            <a:r>
              <a:rPr lang="en-US" sz="1600" dirty="0"/>
              <a:t>Alibaba Cloud Computing Platform, </a:t>
            </a:r>
            <a:r>
              <a:rPr lang="en-US" sz="1600" dirty="0" err="1"/>
              <a:t>YunOS</a:t>
            </a:r>
            <a:r>
              <a:rPr lang="en-US" sz="1600" dirty="0"/>
              <a:t>(Mobile OS) </a:t>
            </a:r>
            <a:r>
              <a:rPr lang="en-US" sz="1600" dirty="0" err="1"/>
              <a:t>AliPay</a:t>
            </a:r>
            <a:r>
              <a:rPr lang="en-US" sz="1600" dirty="0"/>
              <a:t>, AI/</a:t>
            </a:r>
            <a:r>
              <a:rPr lang="en-US" sz="1600" dirty="0" err="1"/>
              <a:t>Deeplearning</a:t>
            </a:r>
            <a:r>
              <a:rPr lang="en-US" sz="1600" dirty="0"/>
              <a:t> Search, Advertising </a:t>
            </a:r>
            <a:r>
              <a:rPr lang="en-US" sz="1600" dirty="0" err="1"/>
              <a:t>Analyitics</a:t>
            </a:r>
            <a:r>
              <a:rPr lang="en-US" sz="1600" dirty="0"/>
              <a:t>, AI Customer Support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859338" y="1484313"/>
            <a:ext cx="3548062" cy="2308324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dirty="0">
                <a:solidFill>
                  <a:srgbClr val="FF3300"/>
                </a:solidFill>
              </a:rPr>
              <a:t>Key Company Information: </a:t>
            </a:r>
          </a:p>
          <a:p>
            <a:r>
              <a:rPr lang="en-IE" sz="1600" dirty="0"/>
              <a:t>CEO: Daniel Zhang</a:t>
            </a:r>
          </a:p>
          <a:p>
            <a:r>
              <a:rPr lang="en-IE" sz="1600" dirty="0" err="1"/>
              <a:t>Nr</a:t>
            </a:r>
            <a:r>
              <a:rPr lang="en-IE" sz="1600" dirty="0"/>
              <a:t>. Employees: 50,000</a:t>
            </a:r>
          </a:p>
          <a:p>
            <a:r>
              <a:rPr lang="en-IE" sz="1600" dirty="0"/>
              <a:t>Sector Position: 4</a:t>
            </a:r>
            <a:r>
              <a:rPr lang="en-IE" sz="1600" baseline="30000" dirty="0"/>
              <a:t>th</a:t>
            </a:r>
            <a:r>
              <a:rPr lang="en-IE" sz="1600" dirty="0"/>
              <a:t> (2016)</a:t>
            </a:r>
          </a:p>
          <a:p>
            <a:r>
              <a:rPr lang="en-IE" sz="1600" dirty="0"/>
              <a:t>Market Valuation: $392 Billion</a:t>
            </a:r>
          </a:p>
          <a:p>
            <a:r>
              <a:rPr lang="en-IE" sz="1600" dirty="0"/>
              <a:t>Annual Turnover: $158 Billion</a:t>
            </a:r>
          </a:p>
          <a:p>
            <a:r>
              <a:rPr lang="en-IE" sz="1600" dirty="0"/>
              <a:t>Net Profit: $2.1 Billion </a:t>
            </a:r>
          </a:p>
          <a:p>
            <a:r>
              <a:rPr lang="en-IE" sz="1600" dirty="0"/>
              <a:t>(Q3 2017, +56%)</a:t>
            </a:r>
          </a:p>
          <a:p>
            <a:r>
              <a:rPr lang="en-IE" sz="1600" dirty="0"/>
              <a:t>Headquarters: </a:t>
            </a:r>
            <a:r>
              <a:rPr lang="en-US" sz="1600" dirty="0"/>
              <a:t>Hangzhou, PRC</a:t>
            </a:r>
            <a:endParaRPr lang="en-IE" sz="1600" dirty="0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859338" y="3789363"/>
            <a:ext cx="3548062" cy="1323439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dirty="0">
                <a:solidFill>
                  <a:srgbClr val="FF3300"/>
                </a:solidFill>
              </a:rPr>
              <a:t>Irish Presence: </a:t>
            </a:r>
          </a:p>
          <a:p>
            <a:r>
              <a:rPr lang="en-IE" sz="1600" dirty="0"/>
              <a:t>Country Manager: </a:t>
            </a:r>
            <a:r>
              <a:rPr lang="en-IE" sz="1600" dirty="0" err="1"/>
              <a:t>Amee</a:t>
            </a:r>
            <a:r>
              <a:rPr lang="en-IE" sz="1600" dirty="0"/>
              <a:t> </a:t>
            </a:r>
            <a:r>
              <a:rPr lang="en-IE" sz="1600" dirty="0" err="1"/>
              <a:t>Chande</a:t>
            </a:r>
            <a:r>
              <a:rPr lang="en-IE" sz="1600" dirty="0"/>
              <a:t> (UK)</a:t>
            </a:r>
          </a:p>
          <a:p>
            <a:r>
              <a:rPr lang="en-IE" sz="1600" dirty="0" err="1"/>
              <a:t>Nr</a:t>
            </a:r>
            <a:r>
              <a:rPr lang="en-IE" sz="1600" dirty="0"/>
              <a:t>. Employees: Unavailable</a:t>
            </a:r>
          </a:p>
          <a:p>
            <a:r>
              <a:rPr lang="en-IE" sz="1600" dirty="0"/>
              <a:t>Location: London, UK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859338" y="80332"/>
            <a:ext cx="35480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E" sz="1800" dirty="0"/>
          </a:p>
          <a:p>
            <a:endParaRPr lang="en-IE" sz="1800" dirty="0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68313" y="4868863"/>
            <a:ext cx="3743325" cy="1077218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dirty="0">
                <a:solidFill>
                  <a:srgbClr val="FF3300"/>
                </a:solidFill>
              </a:rPr>
              <a:t>Company Headlines </a:t>
            </a:r>
          </a:p>
          <a:p>
            <a:r>
              <a:rPr lang="en-GB" sz="1600" dirty="0"/>
              <a:t>A</a:t>
            </a:r>
            <a:r>
              <a:rPr lang="en-IE" sz="1600" dirty="0" err="1"/>
              <a:t>libaba</a:t>
            </a:r>
            <a:r>
              <a:rPr lang="en-IE" sz="1600" dirty="0"/>
              <a:t> Considers Data </a:t>
            </a:r>
            <a:r>
              <a:rPr lang="en-IE" sz="1600" dirty="0" err="1"/>
              <a:t>Center</a:t>
            </a:r>
            <a:r>
              <a:rPr lang="en-IE" sz="1600" dirty="0"/>
              <a:t> in Ireland</a:t>
            </a:r>
          </a:p>
          <a:p>
            <a:endParaRPr lang="en-IE" sz="1600" dirty="0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859338" y="5157788"/>
            <a:ext cx="3548062" cy="581025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dirty="0">
                <a:solidFill>
                  <a:srgbClr val="FF3300"/>
                </a:solidFill>
              </a:rPr>
              <a:t>Major Competitors </a:t>
            </a:r>
          </a:p>
          <a:p>
            <a:r>
              <a:rPr lang="en-GB" sz="1600" dirty="0"/>
              <a:t>A</a:t>
            </a:r>
            <a:r>
              <a:rPr lang="en-IE" sz="1600" dirty="0" err="1"/>
              <a:t>mazon</a:t>
            </a:r>
            <a:r>
              <a:rPr lang="en-IE" sz="1600" dirty="0"/>
              <a:t> Inc, JD.com, TenCent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6E232-A7DE-4F12-A9B1-95006FF4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87" y="101823"/>
            <a:ext cx="3202764" cy="135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7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Samsung</a:t>
            </a:r>
            <a:endParaRPr lang="en-US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95288" y="2133600"/>
            <a:ext cx="3816350" cy="611188"/>
          </a:xfrm>
          <a:prstGeom prst="rect">
            <a:avLst/>
          </a:prstGeom>
          <a:solidFill>
            <a:srgbClr val="080808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800">
                <a:solidFill>
                  <a:srgbClr val="FF3300"/>
                </a:solidFill>
              </a:rPr>
              <a:t>Technology Sector:</a:t>
            </a:r>
            <a:r>
              <a:rPr lang="en-IE" sz="1800"/>
              <a:t> </a:t>
            </a:r>
          </a:p>
          <a:p>
            <a:r>
              <a:rPr lang="en-IE" sz="1600"/>
              <a:t>?</a:t>
            </a:r>
            <a:endParaRPr lang="en-US" sz="160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5288" y="3213100"/>
            <a:ext cx="3816350" cy="581025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>
                <a:solidFill>
                  <a:srgbClr val="FF3300"/>
                </a:solidFill>
              </a:rPr>
              <a:t>Major Product Lines: </a:t>
            </a:r>
          </a:p>
          <a:p>
            <a:r>
              <a:rPr lang="en-IE" sz="1600"/>
              <a:t>?</a:t>
            </a:r>
            <a:endParaRPr lang="en-US" sz="160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859338" y="1484313"/>
            <a:ext cx="3548062" cy="2308324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dirty="0">
                <a:solidFill>
                  <a:srgbClr val="FF3300"/>
                </a:solidFill>
              </a:rPr>
              <a:t>Key Company Information: </a:t>
            </a:r>
          </a:p>
          <a:p>
            <a:r>
              <a:rPr lang="en-IE" sz="1600" dirty="0"/>
              <a:t>CEO: Ki Nam Kim</a:t>
            </a:r>
          </a:p>
          <a:p>
            <a:r>
              <a:rPr lang="en-IE" sz="1600" dirty="0"/>
              <a:t>Nr. Employees: 489,000</a:t>
            </a:r>
          </a:p>
          <a:p>
            <a:r>
              <a:rPr lang="en-IE" sz="1600" dirty="0"/>
              <a:t>Sector Position: No.1</a:t>
            </a:r>
          </a:p>
          <a:p>
            <a:r>
              <a:rPr lang="en-IE" sz="1600" dirty="0"/>
              <a:t>Market Valuation: ?</a:t>
            </a:r>
          </a:p>
          <a:p>
            <a:r>
              <a:rPr lang="en-IE" sz="1600" dirty="0"/>
              <a:t>Annual Turnover: $305 billion</a:t>
            </a:r>
          </a:p>
          <a:p>
            <a:r>
              <a:rPr lang="en-IE" sz="1600" dirty="0"/>
              <a:t>Net Profit: $22 billion</a:t>
            </a:r>
          </a:p>
          <a:p>
            <a:r>
              <a:rPr lang="en-IE" sz="1600" dirty="0"/>
              <a:t>Headquarters: Samsung Electronics Building, Seoul, South Korea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859338" y="3926197"/>
            <a:ext cx="3548062" cy="1069975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dirty="0">
                <a:solidFill>
                  <a:srgbClr val="FF3300"/>
                </a:solidFill>
              </a:rPr>
              <a:t>Irish Presence: </a:t>
            </a:r>
          </a:p>
          <a:p>
            <a:r>
              <a:rPr lang="en-IE" sz="1600" dirty="0"/>
              <a:t>Country Manager: ?</a:t>
            </a:r>
          </a:p>
          <a:p>
            <a:r>
              <a:rPr lang="en-IE" sz="1600" dirty="0"/>
              <a:t>Nr. Employees:?</a:t>
            </a:r>
          </a:p>
          <a:p>
            <a:r>
              <a:rPr lang="en-IE" sz="1600" dirty="0"/>
              <a:t>Location: ?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211638" y="0"/>
            <a:ext cx="35480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800" dirty="0">
                <a:solidFill>
                  <a:srgbClr val="FF3300"/>
                </a:solidFill>
              </a:rPr>
              <a:t>Company Logo:</a:t>
            </a:r>
            <a:r>
              <a:rPr lang="en-IE" sz="1800" dirty="0"/>
              <a:t> </a:t>
            </a:r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68313" y="4868863"/>
            <a:ext cx="3743325" cy="581025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>
                <a:solidFill>
                  <a:srgbClr val="FF3300"/>
                </a:solidFill>
              </a:rPr>
              <a:t>Company Headlines </a:t>
            </a:r>
          </a:p>
          <a:p>
            <a:r>
              <a:rPr lang="en-IE" sz="1600"/>
              <a:t>?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859338" y="5157788"/>
            <a:ext cx="3548062" cy="1323439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dirty="0">
                <a:solidFill>
                  <a:srgbClr val="FF3300"/>
                </a:solidFill>
              </a:rPr>
              <a:t>Major Competitors </a:t>
            </a:r>
          </a:p>
          <a:p>
            <a:r>
              <a:rPr lang="en-IE" sz="1600" dirty="0"/>
              <a:t>Apple</a:t>
            </a:r>
          </a:p>
          <a:p>
            <a:r>
              <a:rPr lang="en-IE" sz="1600" dirty="0"/>
              <a:t>Huawei</a:t>
            </a:r>
          </a:p>
          <a:p>
            <a:r>
              <a:rPr lang="en-IE" sz="1600" dirty="0"/>
              <a:t>Xiaomi</a:t>
            </a:r>
          </a:p>
          <a:p>
            <a:r>
              <a:rPr lang="en-IE" sz="1600" dirty="0"/>
              <a:t>Sony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3A1E8-2342-4FA8-91CF-2CF4ED2860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17" y="166961"/>
            <a:ext cx="1838733" cy="1033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399</TotalTime>
  <Words>259</Words>
  <Application>Microsoft Office PowerPoint</Application>
  <PresentationFormat>On-screen Show (4:3)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Tahoma</vt:lpstr>
      <vt:lpstr>Times New Roman</vt:lpstr>
      <vt:lpstr>Wingdings</vt:lpstr>
      <vt:lpstr>Whirlpool</vt:lpstr>
      <vt:lpstr>Introductory Lecture</vt:lpstr>
      <vt:lpstr>ICT Industry Technology map</vt:lpstr>
      <vt:lpstr>Alibaba Group</vt:lpstr>
      <vt:lpstr>Samsung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Maher</dc:creator>
  <cp:lastModifiedBy>K00186813</cp:lastModifiedBy>
  <cp:revision>48</cp:revision>
  <dcterms:created xsi:type="dcterms:W3CDTF">1601-01-01T00:00:00Z</dcterms:created>
  <dcterms:modified xsi:type="dcterms:W3CDTF">2019-01-28T13:48:47Z</dcterms:modified>
</cp:coreProperties>
</file>