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82" autoAdjust="0"/>
  </p:normalViewPr>
  <p:slideViewPr>
    <p:cSldViewPr snapToGrid="0">
      <p:cViewPr>
        <p:scale>
          <a:sx n="100" d="100"/>
          <a:sy n="100" d="100"/>
        </p:scale>
        <p:origin x="9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6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472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1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6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4E0A-F226-4E03-AB1F-2B54FA7E684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433918-C7DB-42D4-85B3-554448A8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671638"/>
            <a:ext cx="7766936" cy="3168241"/>
          </a:xfrm>
        </p:spPr>
        <p:txBody>
          <a:bodyPr/>
          <a:lstStyle/>
          <a:p>
            <a:r>
              <a:rPr lang="en-US" sz="4000" dirty="0"/>
              <a:t>APPLYING DATA MINING</a:t>
            </a:r>
            <a:br>
              <a:rPr lang="en-US" sz="4000" dirty="0"/>
            </a:br>
            <a:r>
              <a:rPr lang="en-US" sz="4000" dirty="0"/>
              <a:t>TECHNIQUES TO MONITORING</a:t>
            </a:r>
            <a:br>
              <a:rPr lang="en-US" sz="4000" dirty="0"/>
            </a:br>
            <a:r>
              <a:rPr lang="en-US" sz="4000" dirty="0"/>
              <a:t>DATA FROM A DATA CENTRE</a:t>
            </a:r>
            <a:br>
              <a:rPr lang="en-US" sz="4000" dirty="0"/>
            </a:br>
            <a:r>
              <a:rPr lang="en-US" sz="4000" dirty="0"/>
              <a:t>TO IMPROVE ITS ENERGY</a:t>
            </a:r>
            <a:br>
              <a:rPr lang="en-US" sz="4000" dirty="0"/>
            </a:br>
            <a:r>
              <a:rPr lang="en-US" sz="4000" dirty="0"/>
              <a:t>EFFICIENCY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156558"/>
            <a:ext cx="7766936" cy="137990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Project</a:t>
            </a:r>
            <a:r>
              <a:rPr lang="en-US" sz="2000" dirty="0" smtClean="0"/>
              <a:t> </a:t>
            </a:r>
            <a:r>
              <a:rPr lang="en-US" sz="3600" dirty="0" smtClean="0"/>
              <a:t>Proposal</a:t>
            </a:r>
          </a:p>
          <a:p>
            <a:r>
              <a:rPr lang="en-US" dirty="0" smtClean="0"/>
              <a:t>Student: John Fitzpatrick </a:t>
            </a:r>
          </a:p>
          <a:p>
            <a:r>
              <a:rPr lang="en-US" dirty="0" smtClean="0"/>
              <a:t>Supervisor: Dr. Bernard Butler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70000"/>
          </a:xfrm>
        </p:spPr>
        <p:txBody>
          <a:bodyPr/>
          <a:lstStyle/>
          <a:p>
            <a:r>
              <a:rPr lang="en-US" dirty="0" smtClean="0"/>
              <a:t>Working Theory and Research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4067"/>
            <a:ext cx="8596668" cy="4707466"/>
          </a:xfrm>
        </p:spPr>
        <p:txBody>
          <a:bodyPr/>
          <a:lstStyle/>
          <a:p>
            <a:r>
              <a:rPr lang="en-US" dirty="0" smtClean="0"/>
              <a:t>What is the Gap Identified from the Literature Review: </a:t>
            </a:r>
          </a:p>
          <a:p>
            <a:pPr lvl="1"/>
            <a:r>
              <a:rPr lang="en-US" dirty="0" smtClean="0"/>
              <a:t>Improve Energy Efficiency of Data Centre by using Data Mining Techniques on the monitoring Data of a Data Centre</a:t>
            </a:r>
          </a:p>
          <a:p>
            <a:r>
              <a:rPr lang="en-US" dirty="0" smtClean="0"/>
              <a:t>Build a Predictive Model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analyse</a:t>
            </a:r>
            <a:r>
              <a:rPr lang="en-US" dirty="0" smtClean="0"/>
              <a:t> the Data </a:t>
            </a:r>
            <a:r>
              <a:rPr lang="en-US" dirty="0" err="1" smtClean="0"/>
              <a:t>Centres</a:t>
            </a:r>
            <a:r>
              <a:rPr lang="en-US" dirty="0" smtClean="0"/>
              <a:t> own </a:t>
            </a:r>
            <a:r>
              <a:rPr lang="en-US" dirty="0"/>
              <a:t>monitoring data</a:t>
            </a:r>
            <a:r>
              <a:rPr lang="en-US" dirty="0" smtClean="0"/>
              <a:t> anticipate a surge in energy demand</a:t>
            </a:r>
          </a:p>
          <a:p>
            <a:pPr lvl="1"/>
            <a:r>
              <a:rPr lang="en-US" dirty="0" smtClean="0"/>
              <a:t>Which will allow the Data </a:t>
            </a:r>
            <a:r>
              <a:rPr lang="en-US" dirty="0"/>
              <a:t>Centre to </a:t>
            </a:r>
            <a:r>
              <a:rPr lang="en-US" dirty="0" err="1"/>
              <a:t>utilise</a:t>
            </a:r>
            <a:r>
              <a:rPr lang="en-US" dirty="0"/>
              <a:t> its supply of </a:t>
            </a:r>
            <a:r>
              <a:rPr lang="en-US" dirty="0" smtClean="0"/>
              <a:t>energy</a:t>
            </a:r>
          </a:p>
          <a:p>
            <a:pPr lvl="2"/>
            <a:r>
              <a:rPr lang="en-US" dirty="0" smtClean="0"/>
              <a:t>Switch loads between servers</a:t>
            </a:r>
          </a:p>
          <a:p>
            <a:pPr lvl="2"/>
            <a:r>
              <a:rPr lang="en-US" dirty="0" smtClean="0"/>
              <a:t>Reduce the demand for coolers</a:t>
            </a:r>
          </a:p>
          <a:p>
            <a:pPr lvl="2"/>
            <a:r>
              <a:rPr lang="en-US" dirty="0" smtClean="0"/>
              <a:t>Identify inefficient practices</a:t>
            </a:r>
          </a:p>
          <a:p>
            <a:pPr lvl="2"/>
            <a:r>
              <a:rPr lang="en-US" dirty="0" smtClean="0"/>
              <a:t>Identify systems faults (faulty equipment)</a:t>
            </a:r>
          </a:p>
          <a:p>
            <a:r>
              <a:rPr lang="en-US" dirty="0" smtClean="0"/>
              <a:t>Which will make the Data Centre more efficient for the supply it is consuming</a:t>
            </a:r>
          </a:p>
        </p:txBody>
      </p:sp>
    </p:spTree>
    <p:extLst>
      <p:ext uri="{BB962C8B-B14F-4D97-AF65-F5344CB8AC3E}">
        <p14:creationId xmlns:p14="http://schemas.microsoft.com/office/powerpoint/2010/main" val="26409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Data and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/>
              <a:t>Data Available from TSSG </a:t>
            </a:r>
            <a:r>
              <a:rPr lang="en-US" i="1" dirty="0" smtClean="0"/>
              <a:t>(This is already available)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19" y="2035577"/>
            <a:ext cx="6979977" cy="42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343"/>
            <a:ext cx="8596668" cy="4764106"/>
          </a:xfrm>
        </p:spPr>
        <p:txBody>
          <a:bodyPr/>
          <a:lstStyle/>
          <a:p>
            <a:r>
              <a:rPr lang="en-US" dirty="0" smtClean="0"/>
              <a:t>Preliminary Data Analysis (Highlights)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48" y="1687518"/>
            <a:ext cx="9517523" cy="46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343"/>
            <a:ext cx="8596668" cy="4764106"/>
          </a:xfrm>
        </p:spPr>
        <p:txBody>
          <a:bodyPr/>
          <a:lstStyle/>
          <a:p>
            <a:r>
              <a:rPr lang="en-US" dirty="0" smtClean="0"/>
              <a:t>Preliminary Data Analysis (Highlights)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4" y="1714500"/>
            <a:ext cx="8538484" cy="48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343"/>
            <a:ext cx="8596668" cy="5331732"/>
          </a:xfrm>
        </p:spPr>
        <p:txBody>
          <a:bodyPr/>
          <a:lstStyle/>
          <a:p>
            <a:r>
              <a:rPr lang="en-US" dirty="0" smtClean="0"/>
              <a:t>Data is already available (Static data going back to 2014)</a:t>
            </a:r>
          </a:p>
          <a:p>
            <a:r>
              <a:rPr lang="en-US" dirty="0" smtClean="0"/>
              <a:t>Time series Data (gathered at 5 minute intervals)</a:t>
            </a:r>
          </a:p>
          <a:p>
            <a:r>
              <a:rPr lang="en-US" dirty="0" smtClean="0"/>
              <a:t>Import Data to Python for Detailed Data Mining Investigations</a:t>
            </a:r>
          </a:p>
          <a:p>
            <a:r>
              <a:rPr lang="en-US" dirty="0" err="1" smtClean="0"/>
              <a:t>Utilise</a:t>
            </a:r>
            <a:r>
              <a:rPr lang="en-US" dirty="0" smtClean="0"/>
              <a:t> Data Mining Techniques outlined in Preliminary Literary Review</a:t>
            </a:r>
          </a:p>
          <a:p>
            <a:pPr lvl="1"/>
            <a:r>
              <a:rPr lang="en-US" dirty="0" smtClean="0"/>
              <a:t>Regression could be used to predict Energy Consumption by looking at different servers combined with weather information or the supply of water to the cooler systems</a:t>
            </a:r>
          </a:p>
          <a:p>
            <a:pPr lvl="1"/>
            <a:r>
              <a:rPr lang="en-US" dirty="0" smtClean="0"/>
              <a:t>Clustering </a:t>
            </a:r>
            <a:r>
              <a:rPr lang="en-US" dirty="0"/>
              <a:t>could be used to look at the relationships between these predictors and </a:t>
            </a:r>
            <a:r>
              <a:rPr lang="en-US" dirty="0" smtClean="0"/>
              <a:t>derive some </a:t>
            </a:r>
            <a:r>
              <a:rPr lang="en-US" dirty="0"/>
              <a:t>intuition regarding correlations between </a:t>
            </a:r>
            <a:r>
              <a:rPr lang="en-US" dirty="0" smtClean="0"/>
              <a:t>different </a:t>
            </a:r>
            <a:r>
              <a:rPr lang="en-US" dirty="0"/>
              <a:t>events and problems with </a:t>
            </a:r>
            <a:r>
              <a:rPr lang="en-US" dirty="0" smtClean="0"/>
              <a:t>the chillers </a:t>
            </a:r>
          </a:p>
          <a:p>
            <a:r>
              <a:rPr lang="en-US" dirty="0" smtClean="0"/>
              <a:t>Exact method not known until next stage of the project gets under way!</a:t>
            </a:r>
          </a:p>
          <a:p>
            <a:pPr lvl="1"/>
            <a:r>
              <a:rPr lang="en-US" dirty="0" smtClean="0"/>
              <a:t>Trial and Error</a:t>
            </a:r>
          </a:p>
          <a:p>
            <a:pPr lvl="1"/>
            <a:r>
              <a:rPr lang="en-US" dirty="0" smtClean="0"/>
              <a:t>Testing on different subsets of data </a:t>
            </a:r>
          </a:p>
          <a:p>
            <a:pPr lvl="1"/>
            <a:r>
              <a:rPr lang="en-US" dirty="0" smtClean="0"/>
              <a:t>Goodness of fit measures will also be examined</a:t>
            </a:r>
          </a:p>
          <a:p>
            <a:r>
              <a:rPr lang="en-US" dirty="0" smtClean="0"/>
              <a:t>Future Use – Use model on live streaming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47" y="1257300"/>
            <a:ext cx="7800130" cy="47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and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731" y="1270000"/>
            <a:ext cx="6619874" cy="47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 and Background</a:t>
            </a:r>
          </a:p>
          <a:p>
            <a:r>
              <a:rPr lang="en-US" sz="2800" dirty="0" smtClean="0"/>
              <a:t>Research Aims and Objectives</a:t>
            </a:r>
          </a:p>
          <a:p>
            <a:r>
              <a:rPr lang="en-US" sz="2800" dirty="0" smtClean="0"/>
              <a:t>Research Questions</a:t>
            </a:r>
          </a:p>
          <a:p>
            <a:r>
              <a:rPr lang="en-US" sz="2800" dirty="0" smtClean="0"/>
              <a:t>Literary Review</a:t>
            </a:r>
          </a:p>
          <a:p>
            <a:r>
              <a:rPr lang="en-US" sz="2800" dirty="0" smtClean="0"/>
              <a:t>Working Theory and Research Method</a:t>
            </a:r>
          </a:p>
          <a:p>
            <a:r>
              <a:rPr lang="en-US" sz="2800" dirty="0" smtClean="0"/>
              <a:t>Project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86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07293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What is a Data Centre?</a:t>
            </a:r>
          </a:p>
          <a:p>
            <a:r>
              <a:rPr lang="en-US" i="1" dirty="0" smtClean="0"/>
              <a:t>A Data </a:t>
            </a:r>
            <a:r>
              <a:rPr lang="en-US" i="1" dirty="0"/>
              <a:t>Centre </a:t>
            </a:r>
            <a:r>
              <a:rPr lang="en-US" i="1" dirty="0" smtClean="0"/>
              <a:t>is a </a:t>
            </a:r>
            <a:r>
              <a:rPr lang="en-US" i="1" dirty="0"/>
              <a:t>dedicated facility with all the </a:t>
            </a:r>
            <a:r>
              <a:rPr lang="en-US" i="1" dirty="0" smtClean="0"/>
              <a:t>resources required </a:t>
            </a:r>
            <a:r>
              <a:rPr lang="en-US" i="1" dirty="0"/>
              <a:t>for storage, processing and sharing digital information and its </a:t>
            </a:r>
            <a:r>
              <a:rPr lang="en-US" i="1" dirty="0" smtClean="0"/>
              <a:t>supported areas. </a:t>
            </a:r>
          </a:p>
          <a:p>
            <a:r>
              <a:rPr lang="en-US" sz="2000" dirty="0" smtClean="0"/>
              <a:t>Why are </a:t>
            </a:r>
            <a:r>
              <a:rPr lang="en-US" sz="2200" dirty="0" smtClean="0"/>
              <a:t>they</a:t>
            </a:r>
            <a:r>
              <a:rPr lang="en-US" sz="2000" dirty="0" smtClean="0"/>
              <a:t> so prominent now?</a:t>
            </a:r>
          </a:p>
          <a:p>
            <a:r>
              <a:rPr lang="en-US" i="1" dirty="0" smtClean="0"/>
              <a:t>Because In </a:t>
            </a:r>
            <a:r>
              <a:rPr lang="en-US" i="1" dirty="0"/>
              <a:t>the modern </a:t>
            </a:r>
            <a:r>
              <a:rPr lang="en-US" i="1" dirty="0" smtClean="0"/>
              <a:t>economy, the </a:t>
            </a:r>
            <a:r>
              <a:rPr lang="en-US" i="1" dirty="0"/>
              <a:t>demand for cloud storage and cloud computing based </a:t>
            </a:r>
            <a:r>
              <a:rPr lang="en-US" i="1" dirty="0" smtClean="0"/>
              <a:t>applications has grown </a:t>
            </a:r>
            <a:r>
              <a:rPr lang="en-US" i="1" dirty="0"/>
              <a:t>exponentially as the number of internet users who rely on </a:t>
            </a:r>
            <a:r>
              <a:rPr lang="en-US" i="1" dirty="0" smtClean="0"/>
              <a:t>digital information </a:t>
            </a:r>
            <a:r>
              <a:rPr lang="en-US" i="1" dirty="0"/>
              <a:t>via cloud services continues to sky-rocket across the world</a:t>
            </a:r>
            <a:endParaRPr lang="en-US" sz="2400" i="1" dirty="0" smtClean="0"/>
          </a:p>
          <a:p>
            <a:r>
              <a:rPr lang="en-US" sz="2200" dirty="0" smtClean="0"/>
              <a:t>So why does that matter? </a:t>
            </a:r>
          </a:p>
          <a:p>
            <a:r>
              <a:rPr lang="en-US" i="1" dirty="0" smtClean="0"/>
              <a:t>Data </a:t>
            </a:r>
            <a:r>
              <a:rPr lang="en-US" i="1" dirty="0" err="1"/>
              <a:t>Centres</a:t>
            </a:r>
            <a:r>
              <a:rPr lang="en-US" i="1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the </a:t>
            </a:r>
            <a:r>
              <a:rPr lang="en-US" i="1" dirty="0" smtClean="0"/>
              <a:t>fastest growing </a:t>
            </a:r>
            <a:r>
              <a:rPr lang="en-US" i="1" dirty="0"/>
              <a:t>sector in terms of energy </a:t>
            </a:r>
            <a:r>
              <a:rPr lang="en-US" i="1" dirty="0" smtClean="0"/>
              <a:t>consumption within ICT </a:t>
            </a:r>
            <a:r>
              <a:rPr lang="en-US" i="1" dirty="0"/>
              <a:t>and are now responsible for over 2% </a:t>
            </a:r>
            <a:r>
              <a:rPr lang="en-US" i="1" dirty="0" smtClean="0"/>
              <a:t>of the </a:t>
            </a:r>
            <a:r>
              <a:rPr lang="en-US" i="1" dirty="0"/>
              <a:t>global CO2 </a:t>
            </a:r>
            <a:r>
              <a:rPr lang="en-US" i="1" dirty="0" smtClean="0"/>
              <a:t>emissions.</a:t>
            </a:r>
          </a:p>
          <a:p>
            <a:r>
              <a:rPr lang="en-US" sz="2400" dirty="0" smtClean="0"/>
              <a:t>So… There is a </a:t>
            </a:r>
            <a:r>
              <a:rPr lang="en-US" sz="2400" b="1" dirty="0" smtClean="0">
                <a:solidFill>
                  <a:srgbClr val="FF0000"/>
                </a:solidFill>
              </a:rPr>
              <a:t>cost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green</a:t>
            </a:r>
            <a:r>
              <a:rPr lang="en-US" sz="2400" dirty="0" smtClean="0"/>
              <a:t> incentive to make them more energy efficient.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722"/>
            <a:ext cx="8596668" cy="5160395"/>
          </a:xfrm>
        </p:spPr>
        <p:txBody>
          <a:bodyPr/>
          <a:lstStyle/>
          <a:p>
            <a:r>
              <a:rPr lang="en-US" dirty="0" smtClean="0"/>
              <a:t>Overall Aim: To make a Data Centre more Energy Efficient… </a:t>
            </a:r>
          </a:p>
          <a:p>
            <a:pPr lvl="1"/>
            <a:r>
              <a:rPr lang="en-US" dirty="0" smtClean="0"/>
              <a:t>But how can this be done?</a:t>
            </a:r>
          </a:p>
          <a:p>
            <a:pPr lvl="2"/>
            <a:r>
              <a:rPr lang="en-US" dirty="0" smtClean="0"/>
              <a:t>Implement Best Management Practices</a:t>
            </a:r>
          </a:p>
          <a:p>
            <a:pPr lvl="2"/>
            <a:r>
              <a:rPr lang="en-US" dirty="0" smtClean="0"/>
              <a:t>Make Improvements at physical/hardware level (New </a:t>
            </a:r>
            <a:r>
              <a:rPr lang="en-US" dirty="0"/>
              <a:t>T</a:t>
            </a:r>
            <a:r>
              <a:rPr lang="en-US" dirty="0" smtClean="0"/>
              <a:t>echnologies)</a:t>
            </a:r>
          </a:p>
          <a:p>
            <a:pPr lvl="2"/>
            <a:r>
              <a:rPr lang="en-US" b="1" dirty="0" smtClean="0"/>
              <a:t>Use Monitoring Data from a Data Centre and Data Mining Techniques to unlock hidden insights about energy demand and the use of energy supply. </a:t>
            </a:r>
          </a:p>
          <a:p>
            <a:r>
              <a:rPr lang="en-US" dirty="0" smtClean="0"/>
              <a:t>Specific Objectives</a:t>
            </a:r>
          </a:p>
          <a:p>
            <a:pPr lvl="1"/>
            <a:r>
              <a:rPr lang="en-US" dirty="0" smtClean="0"/>
              <a:t>Review Existing Literature (On Data Centre Energy Efficiency)</a:t>
            </a:r>
          </a:p>
          <a:p>
            <a:pPr lvl="1"/>
            <a:r>
              <a:rPr lang="en-US" dirty="0" smtClean="0"/>
              <a:t>Identify suitable Data Mining Techniques</a:t>
            </a:r>
          </a:p>
          <a:p>
            <a:pPr lvl="1"/>
            <a:r>
              <a:rPr lang="en-US" dirty="0" smtClean="0"/>
              <a:t>Obtain Monitoring Data from TSSG Data Centre </a:t>
            </a:r>
          </a:p>
          <a:p>
            <a:pPr lvl="1"/>
            <a:r>
              <a:rPr lang="en-US" dirty="0" smtClean="0"/>
              <a:t>Use the Data Mining Techniques and the Monitoring Data from TSSG Data Centre to better understand and predict when there is a peak in demand so that the supply of energy can be better utilized</a:t>
            </a:r>
          </a:p>
          <a:p>
            <a:r>
              <a:rPr lang="en-US" dirty="0" smtClean="0"/>
              <a:t>If energy demand can be predicted, supply can be managed more effectively to reduce consumption – making the Data Centre more energy efficient </a:t>
            </a:r>
          </a:p>
          <a:p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smtClean="0"/>
              <a:t>Monitoring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provided by the WIT-TSSG Data Centre and using a Data </a:t>
            </a:r>
            <a:r>
              <a:rPr lang="en-US" dirty="0" smtClean="0"/>
              <a:t>Mining based </a:t>
            </a:r>
            <a:r>
              <a:rPr lang="en-US" dirty="0"/>
              <a:t>approach</a:t>
            </a:r>
            <a:r>
              <a:rPr lang="en-US" dirty="0" smtClean="0"/>
              <a:t>,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we identify predictive indicators from the data that forecast an </a:t>
            </a:r>
            <a:r>
              <a:rPr lang="en-US" dirty="0" smtClean="0"/>
              <a:t>unanticipated peak </a:t>
            </a:r>
            <a:r>
              <a:rPr lang="en-US" dirty="0"/>
              <a:t>in energy demand at the Data Centre?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we identify features in the data that indicate where the Data Centre is </a:t>
            </a:r>
            <a:r>
              <a:rPr lang="en-US" dirty="0" smtClean="0"/>
              <a:t>not optimally </a:t>
            </a:r>
            <a:r>
              <a:rPr lang="en-US" dirty="0"/>
              <a:t>consuming its supply of energy?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Literary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Key Concepts</a:t>
            </a:r>
          </a:p>
          <a:p>
            <a:pPr lvl="1"/>
            <a:r>
              <a:rPr lang="en-US" dirty="0" smtClean="0"/>
              <a:t>What is a Data Centre, Trends in Data Centre Energy Consumption and an introduction to the WIT-TSSG Data Centre.</a:t>
            </a:r>
          </a:p>
          <a:p>
            <a:pPr lvl="1"/>
            <a:r>
              <a:rPr lang="en-US" dirty="0" smtClean="0"/>
              <a:t>Improving Data Centre Energy Efficiency.</a:t>
            </a:r>
          </a:p>
          <a:p>
            <a:pPr lvl="1"/>
            <a:r>
              <a:rPr lang="en-US" dirty="0" smtClean="0"/>
              <a:t>Data Mining Techniques for improving Energy Efficiency in Buildings.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Literary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965"/>
            <a:ext cx="8596668" cy="5303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Concept 1:</a:t>
            </a:r>
            <a:endParaRPr lang="en-US" dirty="0"/>
          </a:p>
          <a:p>
            <a:r>
              <a:rPr lang="en-US" dirty="0"/>
              <a:t>What is a Data Centre, Trends in Data Centre Energy Consumption and an introduction to the WIT-TSSG Data Centre.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9547" y="2401296"/>
          <a:ext cx="8127999" cy="398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61">
                  <a:extLst>
                    <a:ext uri="{9D8B030D-6E8A-4147-A177-3AD203B41FA5}">
                      <a16:colId xmlns:a16="http://schemas.microsoft.com/office/drawing/2014/main" val="3688253766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159454752"/>
                    </a:ext>
                  </a:extLst>
                </a:gridCol>
                <a:gridCol w="5182482">
                  <a:extLst>
                    <a:ext uri="{9D8B030D-6E8A-4147-A177-3AD203B41FA5}">
                      <a16:colId xmlns:a16="http://schemas.microsoft.com/office/drawing/2014/main" val="2754253731"/>
                    </a:ext>
                  </a:extLst>
                </a:gridCol>
              </a:tblGrid>
              <a:tr h="3404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Contribution(s) to Literature Review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60601"/>
                  </a:ext>
                </a:extLst>
              </a:tr>
              <a:tr h="74004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Levy and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Raviv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Data Centre</a:t>
                      </a:r>
                      <a:r>
                        <a:rPr lang="en-US" sz="1600" baseline="0" dirty="0" smtClean="0"/>
                        <a:t> Definition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Centre Infrastructure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How energy is consumed in a Data Centre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78773"/>
                  </a:ext>
                </a:extLst>
              </a:tr>
              <a:tr h="301502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Vasudevan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Reasons behind growth in Data </a:t>
                      </a:r>
                      <a:r>
                        <a:rPr lang="en-US" sz="1600" dirty="0" err="1" smtClean="0"/>
                        <a:t>Centres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44069"/>
                  </a:ext>
                </a:extLst>
              </a:tr>
              <a:tr h="1397871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Avgerinou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Statistical information on the Energy Consumption of Data </a:t>
                      </a:r>
                      <a:r>
                        <a:rPr lang="en-US" sz="1600" dirty="0" err="1" smtClean="0"/>
                        <a:t>Centres</a:t>
                      </a:r>
                      <a:r>
                        <a:rPr lang="en-US" sz="1600" dirty="0" smtClean="0"/>
                        <a:t> across EU/US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Historical Trends of Energy Efficiency of Data </a:t>
                      </a:r>
                      <a:r>
                        <a:rPr lang="en-US" sz="1600" dirty="0" err="1" smtClean="0"/>
                        <a:t>Centres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Other Factors that Contribute to Energy Consumption in a Data</a:t>
                      </a:r>
                      <a:r>
                        <a:rPr lang="en-US" sz="1600" baseline="0" dirty="0" smtClean="0"/>
                        <a:t> Centre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210211"/>
                  </a:ext>
                </a:extLst>
              </a:tr>
              <a:tr h="9317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TSSG Website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Detailed Description of</a:t>
                      </a:r>
                      <a:r>
                        <a:rPr lang="en-US" sz="1600" baseline="0" dirty="0" smtClean="0"/>
                        <a:t> WIT-TSSG Data Centre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6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Literary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965"/>
            <a:ext cx="8596668" cy="5303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Concept 2:</a:t>
            </a:r>
            <a:endParaRPr lang="en-US" dirty="0"/>
          </a:p>
          <a:p>
            <a:r>
              <a:rPr lang="en-US" dirty="0"/>
              <a:t>Improving Data Centre Energy Efficiency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1638"/>
              </p:ext>
            </p:extLst>
          </p:nvPr>
        </p:nvGraphicFramePr>
        <p:xfrm>
          <a:off x="791080" y="2150424"/>
          <a:ext cx="8127999" cy="430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920">
                  <a:extLst>
                    <a:ext uri="{9D8B030D-6E8A-4147-A177-3AD203B41FA5}">
                      <a16:colId xmlns:a16="http://schemas.microsoft.com/office/drawing/2014/main" val="3688253766"/>
                    </a:ext>
                  </a:extLst>
                </a:gridCol>
                <a:gridCol w="688597">
                  <a:extLst>
                    <a:ext uri="{9D8B030D-6E8A-4147-A177-3AD203B41FA5}">
                      <a16:colId xmlns:a16="http://schemas.microsoft.com/office/drawing/2014/main" val="2159454752"/>
                    </a:ext>
                  </a:extLst>
                </a:gridCol>
                <a:gridCol w="5182482">
                  <a:extLst>
                    <a:ext uri="{9D8B030D-6E8A-4147-A177-3AD203B41FA5}">
                      <a16:colId xmlns:a16="http://schemas.microsoft.com/office/drawing/2014/main" val="2754253731"/>
                    </a:ext>
                  </a:extLst>
                </a:gridCol>
              </a:tblGrid>
              <a:tr h="3302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Contribution(s) to Literature Review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60601"/>
                  </a:ext>
                </a:extLst>
              </a:tr>
              <a:tr h="810541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Masanet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al,</a:t>
                      </a:r>
                    </a:p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Mahdavi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Tschudi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Liu and Terzis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2008,</a:t>
                      </a:r>
                    </a:p>
                    <a:p>
                      <a:r>
                        <a:rPr lang="en-US" sz="1600" dirty="0" smtClean="0"/>
                        <a:t>2013,</a:t>
                      </a:r>
                    </a:p>
                    <a:p>
                      <a:r>
                        <a:rPr lang="en-US" sz="1600" dirty="0" smtClean="0"/>
                        <a:t>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The importance of implementing a wireless</a:t>
                      </a:r>
                      <a:r>
                        <a:rPr lang="en-US" sz="1600" baseline="0" dirty="0" smtClean="0"/>
                        <a:t> sensor system to capture key monitoring data in a Data Centre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78773"/>
                  </a:ext>
                </a:extLst>
              </a:tr>
              <a:tr h="3658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Arjona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sensor data to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usage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377"/>
                  </a:ext>
                </a:extLst>
              </a:tr>
              <a:tr h="3658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 et 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 a multi-tier architecture-orientated virtualized application performance model to allocate computing resources to each machine based on SLA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5532"/>
                  </a:ext>
                </a:extLst>
              </a:tr>
              <a:tr h="570381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Rygielski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Develops simulation models to predict the performance of networks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44069"/>
                  </a:ext>
                </a:extLst>
              </a:tr>
              <a:tr h="33299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Marcos-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Jorquera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a monitoring service for Management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62995"/>
                  </a:ext>
                </a:extLst>
              </a:tr>
              <a:tr h="33022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Levy and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Raviv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Advance</a:t>
                      </a:r>
                      <a:r>
                        <a:rPr lang="en-US" sz="1600" baseline="0" dirty="0" smtClean="0"/>
                        <a:t> a Data Centre multidimensional</a:t>
                      </a:r>
                      <a:r>
                        <a:rPr lang="en-US" sz="1600" dirty="0" smtClean="0"/>
                        <a:t> Scorecard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2983"/>
                  </a:ext>
                </a:extLst>
              </a:tr>
              <a:tr h="70978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Vasudevan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log data to profile applications using the Data Centre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83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Literary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965"/>
            <a:ext cx="8596668" cy="5303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Concept 3:</a:t>
            </a:r>
            <a:endParaRPr lang="en-US" dirty="0"/>
          </a:p>
          <a:p>
            <a:r>
              <a:rPr lang="en-US" dirty="0"/>
              <a:t>Data Mining Techniques for improving Energy Efficiency in Buildings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16170"/>
              </p:ext>
            </p:extLst>
          </p:nvPr>
        </p:nvGraphicFramePr>
        <p:xfrm>
          <a:off x="791080" y="2150424"/>
          <a:ext cx="9360453" cy="467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13">
                  <a:extLst>
                    <a:ext uri="{9D8B030D-6E8A-4147-A177-3AD203B41FA5}">
                      <a16:colId xmlns:a16="http://schemas.microsoft.com/office/drawing/2014/main" val="3688253766"/>
                    </a:ext>
                  </a:extLst>
                </a:gridCol>
                <a:gridCol w="752174">
                  <a:extLst>
                    <a:ext uri="{9D8B030D-6E8A-4147-A177-3AD203B41FA5}">
                      <a16:colId xmlns:a16="http://schemas.microsoft.com/office/drawing/2014/main" val="2159454752"/>
                    </a:ext>
                  </a:extLst>
                </a:gridCol>
                <a:gridCol w="4868333">
                  <a:extLst>
                    <a:ext uri="{9D8B030D-6E8A-4147-A177-3AD203B41FA5}">
                      <a16:colId xmlns:a16="http://schemas.microsoft.com/office/drawing/2014/main" val="2754253731"/>
                    </a:ext>
                  </a:extLst>
                </a:gridCol>
                <a:gridCol w="2582333">
                  <a:extLst>
                    <a:ext uri="{9D8B030D-6E8A-4147-A177-3AD203B41FA5}">
                      <a16:colId xmlns:a16="http://schemas.microsoft.com/office/drawing/2014/main" val="2083811578"/>
                    </a:ext>
                  </a:extLst>
                </a:gridCol>
              </a:tblGrid>
              <a:tr h="3302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Mining Techniques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Building Type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60601"/>
                  </a:ext>
                </a:extLst>
              </a:tr>
              <a:tr h="810541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Clustering techniques to identify seasonal and daily operating patterns and Association rules mining to identify faults and malfunctions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District Heating Substation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78773"/>
                  </a:ext>
                </a:extLst>
              </a:tr>
              <a:tr h="34554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 and Classification Techniques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Convenience Stores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377"/>
                  </a:ext>
                </a:extLst>
              </a:tr>
              <a:tr h="3658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Fan et 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trees, motif discovery and gradual pattern 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</a:t>
                      </a:r>
                      <a:r>
                        <a:rPr lang="en-US" sz="1600" baseline="0" dirty="0" smtClean="0"/>
                        <a:t> Building in a University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5532"/>
                  </a:ext>
                </a:extLst>
              </a:tr>
              <a:tr h="570381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Zhou et 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gain  Ratio Algorithm and Decision Tree Classifiers to look at the correlation between energy consumption and building physics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Homes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44069"/>
                  </a:ext>
                </a:extLst>
              </a:tr>
              <a:tr h="804443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Ahmad and Chen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Gaussian Process Regression to predict the future heating and cooling demands in building environments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62995"/>
                  </a:ext>
                </a:extLst>
              </a:tr>
              <a:tr h="70978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Wang et al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Forrest 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 air-conditioning systems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83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9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1272</TotalTime>
  <Words>1049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APPLYING DATA MINING TECHNIQUES TO MONITORING DATA FROM A DATA CENTRE TO IMPROVE ITS ENERGY EFFICIENCY </vt:lpstr>
      <vt:lpstr>Overview</vt:lpstr>
      <vt:lpstr>Introduction and Background</vt:lpstr>
      <vt:lpstr>Research Aims and Objectives</vt:lpstr>
      <vt:lpstr>Research Questions</vt:lpstr>
      <vt:lpstr>Preliminary Literary Review</vt:lpstr>
      <vt:lpstr>Preliminary Literary Review</vt:lpstr>
      <vt:lpstr>Preliminary Literary Review</vt:lpstr>
      <vt:lpstr>Preliminary Literary Review</vt:lpstr>
      <vt:lpstr>Working Theory and Research Methods</vt:lpstr>
      <vt:lpstr>Research Data and Method</vt:lpstr>
      <vt:lpstr>Research Data</vt:lpstr>
      <vt:lpstr>Research Data</vt:lpstr>
      <vt:lpstr>Research Method</vt:lpstr>
      <vt:lpstr>Project Plan</vt:lpstr>
      <vt:lpstr>Thank you and Questions</vt:lpstr>
    </vt:vector>
  </TitlesOfParts>
  <Company>Sun 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MINING TECHNIQUES TO MONITORING DATA FROM A DATA CENTRE TO IMPROVE ITS ENERGY EFFICIENCY </dc:title>
  <dc:creator>John Fitzpatrick</dc:creator>
  <cp:lastModifiedBy>thx Fitzpatrick</cp:lastModifiedBy>
  <cp:revision>22</cp:revision>
  <dcterms:created xsi:type="dcterms:W3CDTF">2019-01-02T12:40:02Z</dcterms:created>
  <dcterms:modified xsi:type="dcterms:W3CDTF">2019-01-03T09:52:25Z</dcterms:modified>
</cp:coreProperties>
</file>