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84" r:id="rId2"/>
    <p:sldId id="279" r:id="rId3"/>
    <p:sldId id="280" r:id="rId4"/>
    <p:sldId id="282" r:id="rId5"/>
    <p:sldId id="290" r:id="rId6"/>
    <p:sldId id="291" r:id="rId7"/>
    <p:sldId id="281" r:id="rId8"/>
    <p:sldId id="287" r:id="rId9"/>
    <p:sldId id="288" r:id="rId10"/>
    <p:sldId id="289" r:id="rId11"/>
    <p:sldId id="309" r:id="rId12"/>
    <p:sldId id="283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1" autoAdjust="0"/>
    <p:restoredTop sz="95494" autoAdjust="0"/>
  </p:normalViewPr>
  <p:slideViewPr>
    <p:cSldViewPr>
      <p:cViewPr varScale="1">
        <p:scale>
          <a:sx n="67" d="100"/>
          <a:sy n="67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3372-8AE3-4DAE-8E3F-519A2BFD695A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75E76-5C17-4E65-AC2D-D739039A6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s.umbc.edu/~khoo/survey2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nymarston.net/php-mysql/model-view-controller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jan.ninja/2015/04/08/high-cohesion-loose-coupl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http://userpages.umbc.edu/~khoo/survey2.html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5E76-5C17-4E65-AC2D-D739039A6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2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D21F-4836-435B-B688-38569023095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9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6A76E-F98E-4F97-B3C3-85DF236C82B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The classic Waterfall process is a collection of stages through which traditional development progresses.</a:t>
            </a:r>
          </a:p>
          <a:p>
            <a:pPr eaLnBrk="1" hangingPunct="1"/>
            <a:r>
              <a:rPr lang="en-US" dirty="0"/>
              <a:t>Each stage of the process contains a standard collection of activities.</a:t>
            </a:r>
          </a:p>
          <a:p>
            <a:pPr eaLnBrk="1" hangingPunct="1"/>
            <a:r>
              <a:rPr lang="en-US" dirty="0"/>
              <a:t>When the activities from one stage are complete, the process cascades into the next stage.</a:t>
            </a:r>
          </a:p>
        </p:txBody>
      </p:sp>
    </p:spTree>
    <p:extLst>
      <p:ext uri="{BB962C8B-B14F-4D97-AF65-F5344CB8AC3E}">
        <p14:creationId xmlns:p14="http://schemas.microsoft.com/office/powerpoint/2010/main" val="189527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play around until we find</a:t>
            </a:r>
            <a:r>
              <a:rPr lang="en-US" baseline="0" dirty="0"/>
              <a:t> what is fun and go with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5E76-5C17-4E65-AC2D-D739039A61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“Comparative advantage is a less compelling argument than re-use for data-driven design because it calls for evaluating, for any feature, the cost of hardcoding it versus the cost of exposing an abstraction with editable parameters to the designers and artists.” </a:t>
            </a:r>
            <a:r>
              <a:rPr lang="en-US" baseline="0" dirty="0"/>
              <a:t> - Kyle Wilson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gamearchitect.net</a:t>
            </a:r>
            <a:r>
              <a:rPr lang="en-US" dirty="0"/>
              <a:t>/Articles/</a:t>
            </a:r>
            <a:r>
              <a:rPr lang="en-US" dirty="0" err="1"/>
              <a:t>DataDrivenDesign.html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5E76-5C17-4E65-AC2D-D739039A61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</a:t>
            </a:r>
            <a:r>
              <a:rPr lang="en-US" baseline="0" dirty="0"/>
              <a:t> is what we need to do. How do we do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what we need to happen. How</a:t>
            </a:r>
            <a:r>
              <a:rPr lang="en-US" baseline="0" dirty="0"/>
              <a:t> do we do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what it might look like in real life, let'</a:t>
            </a:r>
            <a:r>
              <a:rPr lang="en-US" baseline="0" dirty="0"/>
              <a:t>s make objects out of everything.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5E76-5C17-4E65-AC2D-D739039A61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74957-B6FF-41D7-A3D9-8B441922DF91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1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D0D30-F651-4CE4-83D7-2D3A828B29CD}" type="slidenum">
              <a:rPr lang="en-US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hlinkClick r:id="rId3"/>
              </a:rPr>
              <a:t>http://www.tonymarston.net/php-mysql/model-view-controller.html</a:t>
            </a:r>
            <a:endParaRPr lang="en-US" dirty="0"/>
          </a:p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http://en.wikipedia.org/wiki/Model-view-controller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7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</a:t>
            </a:r>
            <a:r>
              <a:rPr lang="en-US" baseline="0" dirty="0"/>
              <a:t>is the data; we need it to look like this.</a:t>
            </a:r>
          </a:p>
          <a:p>
            <a:endParaRPr lang="en-US" baseline="0" dirty="0"/>
          </a:p>
          <a:p>
            <a:r>
              <a:rPr lang="en-US" baseline="0" dirty="0"/>
              <a:t>Structured design is also known as data-oriented design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gamesfromwithin.com</a:t>
            </a:r>
            <a:r>
              <a:rPr lang="en-US" dirty="0"/>
              <a:t>/data-oriented-design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5E76-5C17-4E65-AC2D-D739039A61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two concepts help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measure the connectedness of the logical dependencies within and between modules.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Cohesion is about how well a group of things work together.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Coupling is about how interconnected and interdependent two modules of code are.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http://en.wikipedia.org/wiki/Structured_analysis#Structured_Design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https://thebojan.ninja/2015/04/08/high-cohesion-loose-coupling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5E76-5C17-4E65-AC2D-D739039A61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35D14-9D95-40B1-BF4F-EAFEF7925CD3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It should do one thing and ONLY one thing.</a:t>
            </a:r>
          </a:p>
          <a:p>
            <a:pPr eaLnBrk="1" hangingPunct="1"/>
            <a:r>
              <a:rPr lang="en-US" dirty="0"/>
              <a:t>It should do that task with minimal dependency.</a:t>
            </a:r>
          </a:p>
          <a:p>
            <a:pPr eaLnBrk="1" hangingPunct="1"/>
            <a:r>
              <a:rPr lang="en-US" dirty="0"/>
              <a:t>Modifications to the module should not break </a:t>
            </a:r>
            <a:r>
              <a:rPr lang="en-US"/>
              <a:t>other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2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555750"/>
          </a:xfrm>
        </p:spPr>
        <p:txBody>
          <a:bodyPr/>
          <a:lstStyle/>
          <a:p>
            <a:pPr>
              <a:defRPr/>
            </a:pPr>
            <a:r>
              <a:rPr lang="en-US" dirty="0"/>
              <a:t>Design Methodologies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6 Approaches to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Coupling - Modularity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Coupling is a measure of logical dependency.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When a system is tightly coupled to another, it becomes nearly impossible to re-use one piece independently from the other.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Classic Waterfall Lifecycle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301752" y="18288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Requirements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2968752" y="32004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Design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4264152" y="38862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Coding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5559552" y="45720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Testing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673352" y="25146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Analysis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6778752" y="52578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66"/>
                </a:solidFill>
                <a:latin typeface="Tahoma" pitchFamily="34" charset="0"/>
              </a:rPr>
              <a:t>Maintenance</a:t>
            </a:r>
          </a:p>
        </p:txBody>
      </p:sp>
      <p:cxnSp>
        <p:nvCxnSpPr>
          <p:cNvPr id="3081" name="AutoShape 9"/>
          <p:cNvCxnSpPr>
            <a:cxnSpLocks noChangeShapeType="1"/>
            <a:stCxn id="3075" idx="3"/>
            <a:endCxn id="3079" idx="0"/>
          </p:cNvCxnSpPr>
          <p:nvPr/>
        </p:nvCxnSpPr>
        <p:spPr bwMode="auto">
          <a:xfrm>
            <a:off x="2359152" y="2095500"/>
            <a:ext cx="3429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2" name="AutoShape 10"/>
          <p:cNvCxnSpPr>
            <a:cxnSpLocks noChangeShapeType="1"/>
            <a:stCxn id="3079" idx="3"/>
            <a:endCxn id="3076" idx="0"/>
          </p:cNvCxnSpPr>
          <p:nvPr/>
        </p:nvCxnSpPr>
        <p:spPr bwMode="auto">
          <a:xfrm>
            <a:off x="3730752" y="2781300"/>
            <a:ext cx="2667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3" name="AutoShape 11"/>
          <p:cNvCxnSpPr>
            <a:cxnSpLocks noChangeShapeType="1"/>
            <a:stCxn id="3076" idx="3"/>
            <a:endCxn id="3077" idx="0"/>
          </p:cNvCxnSpPr>
          <p:nvPr/>
        </p:nvCxnSpPr>
        <p:spPr bwMode="auto">
          <a:xfrm>
            <a:off x="5026152" y="3467100"/>
            <a:ext cx="2667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4" name="AutoShape 12"/>
          <p:cNvCxnSpPr>
            <a:cxnSpLocks noChangeShapeType="1"/>
            <a:stCxn id="3077" idx="3"/>
            <a:endCxn id="3078" idx="0"/>
          </p:cNvCxnSpPr>
          <p:nvPr/>
        </p:nvCxnSpPr>
        <p:spPr bwMode="auto">
          <a:xfrm>
            <a:off x="6321552" y="4152900"/>
            <a:ext cx="2667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5" name="AutoShape 13"/>
          <p:cNvCxnSpPr>
            <a:cxnSpLocks noChangeShapeType="1"/>
            <a:stCxn id="3078" idx="3"/>
            <a:endCxn id="3080" idx="0"/>
          </p:cNvCxnSpPr>
          <p:nvPr/>
        </p:nvCxnSpPr>
        <p:spPr bwMode="auto">
          <a:xfrm>
            <a:off x="7616952" y="4838700"/>
            <a:ext cx="1905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6" name="AutoShape 14"/>
          <p:cNvCxnSpPr>
            <a:cxnSpLocks noChangeShapeType="1"/>
            <a:stCxn id="3080" idx="2"/>
            <a:endCxn id="3078" idx="2"/>
          </p:cNvCxnSpPr>
          <p:nvPr/>
        </p:nvCxnSpPr>
        <p:spPr bwMode="auto">
          <a:xfrm rot="16200000" flipV="1">
            <a:off x="6854952" y="4838700"/>
            <a:ext cx="685800" cy="1219200"/>
          </a:xfrm>
          <a:prstGeom prst="bentConnector3">
            <a:avLst>
              <a:gd name="adj1" fmla="val -62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7" name="AutoShape 15"/>
          <p:cNvCxnSpPr>
            <a:cxnSpLocks noChangeShapeType="1"/>
            <a:stCxn id="3080" idx="2"/>
            <a:endCxn id="3077" idx="2"/>
          </p:cNvCxnSpPr>
          <p:nvPr/>
        </p:nvCxnSpPr>
        <p:spPr bwMode="auto">
          <a:xfrm rot="16200000" flipV="1">
            <a:off x="5864352" y="3848100"/>
            <a:ext cx="1371600" cy="2514600"/>
          </a:xfrm>
          <a:prstGeom prst="bentConnector3">
            <a:avLst>
              <a:gd name="adj1" fmla="val -4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8" name="AutoShape 16"/>
          <p:cNvCxnSpPr>
            <a:cxnSpLocks noChangeShapeType="1"/>
            <a:stCxn id="3080" idx="2"/>
            <a:endCxn id="3076" idx="2"/>
          </p:cNvCxnSpPr>
          <p:nvPr/>
        </p:nvCxnSpPr>
        <p:spPr bwMode="auto">
          <a:xfrm rot="16200000" flipV="1">
            <a:off x="4873752" y="2857500"/>
            <a:ext cx="2057400" cy="3810000"/>
          </a:xfrm>
          <a:prstGeom prst="bentConnector3">
            <a:avLst>
              <a:gd name="adj1" fmla="val -45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9" name="AutoShape 17"/>
          <p:cNvCxnSpPr>
            <a:cxnSpLocks noChangeShapeType="1"/>
            <a:stCxn id="3080" idx="2"/>
            <a:endCxn id="3079" idx="2"/>
          </p:cNvCxnSpPr>
          <p:nvPr/>
        </p:nvCxnSpPr>
        <p:spPr bwMode="auto">
          <a:xfrm rot="16200000" flipV="1">
            <a:off x="3883152" y="1866900"/>
            <a:ext cx="2743200" cy="5105400"/>
          </a:xfrm>
          <a:prstGeom prst="bentConnector3">
            <a:avLst>
              <a:gd name="adj1" fmla="val -434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90" name="AutoShape 18"/>
          <p:cNvCxnSpPr>
            <a:cxnSpLocks noChangeShapeType="1"/>
            <a:stCxn id="3080" idx="2"/>
            <a:endCxn id="3075" idx="2"/>
          </p:cNvCxnSpPr>
          <p:nvPr/>
        </p:nvCxnSpPr>
        <p:spPr bwMode="auto">
          <a:xfrm rot="16200000" flipV="1">
            <a:off x="2854452" y="838200"/>
            <a:ext cx="3429000" cy="6477000"/>
          </a:xfrm>
          <a:prstGeom prst="bentConnector3">
            <a:avLst>
              <a:gd name="adj1" fmla="val -38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91931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Agile design is where requirements and solutions </a:t>
            </a:r>
            <a:r>
              <a:rPr lang="en-US" b="1" dirty="0"/>
              <a:t>evolve</a:t>
            </a:r>
            <a:r>
              <a:rPr lang="en-US" dirty="0"/>
              <a:t> through collaboration between self-organizing cross-functional teams.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Agile designs are </a:t>
            </a:r>
            <a:r>
              <a:rPr lang="en-US" b="1" dirty="0"/>
              <a:t>emergent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Design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data driven design the focus is placed around making algorithms flexible and reusable.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main trade-off will be the cost vs. benefit of </a:t>
            </a:r>
            <a:r>
              <a:rPr lang="en-US"/>
              <a:t>making the flexible </a:t>
            </a:r>
            <a:r>
              <a:rPr lang="en-US" dirty="0"/>
              <a:t>algorithms instead of hard coding them.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Design</a:t>
            </a:r>
          </a:p>
        </p:txBody>
      </p:sp>
    </p:spTree>
    <p:extLst>
      <p:ext uri="{BB962C8B-B14F-4D97-AF65-F5344CB8AC3E}">
        <p14:creationId xmlns:p14="http://schemas.microsoft.com/office/powerpoint/2010/main" val="256620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Top-Down Design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Top-down decomposition requires identifying the major higher-level system requirements and functions, and then breaking them down in successive steps.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“Start with a vision, figure out the details.”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Bottom-Up Design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 bottom-up system of design is one that responds to actual user needs rather than following a centralized vision.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“Start with the details, form the vision.”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OOD creates a model of the real world and maps it to the software structure.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“What are the major actors?”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MVC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The Model-View-Controller relationship helps us identify three areas common to most software applications.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Model – The data we are concerned with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View – The way that data is shown to the user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Controller – How the user or OS interacts with the model or view (aka. the driver app)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MVC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4495800" cy="4267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User input, interpreted by the controller, may change the model data.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If the model changes, the view is updated to reflect those changes.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676400"/>
            <a:ext cx="37433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SD views systems from two perspectives : as the flow of data and the transformations that data flow undergoes through a system.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“How does the data flow?”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erceptek.com.au/kteam/docs/images/level1_df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752600"/>
            <a:ext cx="6801942" cy="48006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Design – module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Cohesion</a:t>
            </a:r>
          </a:p>
          <a:p>
            <a:endParaRPr lang="en-US" dirty="0"/>
          </a:p>
          <a:p>
            <a:r>
              <a:rPr lang="en-US" dirty="0"/>
              <a:t>Coupling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Cohesion - Encapsulation 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153400" cy="40735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/>
              <a:t>Beyond hiding data, encapsulation also involves the cohesiveness of a module.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When it does only a single, precise task, it will be simpler to reuse and to extend.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1015</TotalTime>
  <Words>696</Words>
  <Application>Microsoft Office PowerPoint</Application>
  <PresentationFormat>On-screen Show (4:3)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Tahoma</vt:lpstr>
      <vt:lpstr>Times New Roman</vt:lpstr>
      <vt:lpstr>Tw Cen MT</vt:lpstr>
      <vt:lpstr>Wingdings</vt:lpstr>
      <vt:lpstr>Wingdings 2</vt:lpstr>
      <vt:lpstr>Median</vt:lpstr>
      <vt:lpstr>Design Methodologies</vt:lpstr>
      <vt:lpstr>Top-Down Design</vt:lpstr>
      <vt:lpstr>Bottom-Up Design</vt:lpstr>
      <vt:lpstr>Object Oriented Design</vt:lpstr>
      <vt:lpstr>MVC</vt:lpstr>
      <vt:lpstr>MVC</vt:lpstr>
      <vt:lpstr>Structured Design </vt:lpstr>
      <vt:lpstr>Structured Design – module hierarchies</vt:lpstr>
      <vt:lpstr>Cohesion - Encapsulation </vt:lpstr>
      <vt:lpstr>Coupling - Modularity</vt:lpstr>
      <vt:lpstr>Classic Waterfall Lifecycle</vt:lpstr>
      <vt:lpstr>Agile Design</vt:lpstr>
      <vt:lpstr>Data Driven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/>
  <cp:lastModifiedBy>John Fecko</cp:lastModifiedBy>
  <cp:revision>146</cp:revision>
  <dcterms:created xsi:type="dcterms:W3CDTF">2011-01-01T03:32:46Z</dcterms:created>
  <dcterms:modified xsi:type="dcterms:W3CDTF">2022-06-13T19:17:46Z</dcterms:modified>
</cp:coreProperties>
</file>