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5" r:id="rId2"/>
    <p:sldId id="278" r:id="rId3"/>
    <p:sldId id="279" r:id="rId4"/>
    <p:sldId id="266" r:id="rId5"/>
    <p:sldId id="267" r:id="rId6"/>
    <p:sldId id="268" r:id="rId7"/>
    <p:sldId id="269" r:id="rId8"/>
    <p:sldId id="280" r:id="rId9"/>
    <p:sldId id="284" r:id="rId10"/>
    <p:sldId id="271" r:id="rId11"/>
    <p:sldId id="27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6997" autoAdjust="0"/>
  </p:normalViewPr>
  <p:slideViewPr>
    <p:cSldViewPr>
      <p:cViewPr varScale="1">
        <p:scale>
          <a:sx n="165" d="100"/>
          <a:sy n="165" d="100"/>
        </p:scale>
        <p:origin x="12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F4472-DF28-41E4-8DC2-2E4033EAC687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94506-4A98-4E58-8905-806F30532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cpp/virtual-func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Abstraction – Separating out a section of code into a reusable function or class; Also, an abstract </a:t>
            </a:r>
            <a:r>
              <a:rPr lang="en-US" baseline="0" dirty="0"/>
              <a:t>class interface.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Encapsulation – Hiding implementation details to reduce dependencies from outside sources and increase robustness.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Modularity – Small pieces of a software solution which are self-sufficient add to its modularity.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Hierarchy –  Reusing existing functionality by defining a relationship between two classes; most typically through</a:t>
            </a:r>
            <a:r>
              <a:rPr lang="en-US" baseline="0" dirty="0"/>
              <a:t> inheritance or containment</a:t>
            </a:r>
            <a:r>
              <a:rPr lang="en-US" dirty="0"/>
              <a:t>. Also describes</a:t>
            </a:r>
            <a:r>
              <a:rPr lang="en-US" baseline="0" dirty="0"/>
              <a:t> the assignment or placement of responsibility.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Polymorphism – Utilizing different objects which exhibit a similar set of behaviors via a shared interface. (usually via virtual function table in C++) Aka treating an object at the appropriate level of inheritance for a given set of operations.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94506-4A98-4E58-8905-806F305326B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9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679C1-004E-4F57-A0FA-4B71326CAB53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59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3642D-5453-4D56-BFDC-98F65079A5F5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4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33642D-5453-4D56-BFDC-98F65079A5F5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>
                <a:latin typeface="Times New Roman" pitchFamily="18" charset="0"/>
              </a:rPr>
              <a:t>An abstract function (italicized in UML) is a function we </a:t>
            </a:r>
            <a:r>
              <a:rPr lang="en-US" baseline="0">
                <a:latin typeface="Times New Roman" pitchFamily="18" charset="0"/>
              </a:rPr>
              <a:t>intend to override</a:t>
            </a:r>
            <a:r>
              <a:rPr lang="en-US" baseline="0" dirty="0">
                <a:latin typeface="Times New Roman" pitchFamily="18" charset="0"/>
              </a:rPr>
              <a:t>. A polymorphic function is a block of code that uses the abstract function or normal function of a parent interface without regard to the child interface.</a:t>
            </a:r>
          </a:p>
          <a:p>
            <a:pPr eaLnBrk="1" hangingPunct="1"/>
            <a:endParaRPr lang="en-US" baseline="0" dirty="0">
              <a:latin typeface="Times New Roman" pitchFamily="18" charset="0"/>
            </a:endParaRP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That is to say that the polymorphic code is the using code and the hierarchy of objects that it uses typically contains the abstract functions.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3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0E62B-9301-468E-87A6-0D91369258BB}" type="slidenum">
              <a:rPr lang="en-US"/>
              <a:pPr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evidence of flexibility in object oriented code is the ability to accept different types of parameters or bind to different implementations at run-time.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8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AD9C6-3EDD-4C49-ADAD-6C8564AA88F4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Delegation is a way to have the power of inheritance with the flexibility of composition.</a:t>
            </a:r>
            <a:r>
              <a:rPr lang="en-US" baseline="0" dirty="0"/>
              <a:t> </a:t>
            </a:r>
            <a:r>
              <a:rPr lang="en-US" dirty="0"/>
              <a:t>This is achieved by combining the concepts of association and polymorphism.</a:t>
            </a:r>
            <a:r>
              <a:rPr lang="en-US" baseline="0" dirty="0"/>
              <a:t> </a:t>
            </a:r>
            <a:r>
              <a:rPr lang="en-US" dirty="0"/>
              <a:t>We gain through this relationship the power to change how the delegated task is completed at run-time by switching between different delegate objects.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More information on delegates can be found on page 20 of the Design Patterns book.</a:t>
            </a:r>
          </a:p>
          <a:p>
            <a:pPr eaLnBrk="1" hangingPunct="1"/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Depending on the context</a:t>
            </a:r>
            <a:r>
              <a:rPr lang="en-US" baseline="0" dirty="0"/>
              <a:t> the concept of the worker can refer to the class, the object, or the function in question.</a:t>
            </a:r>
            <a:endParaRPr lang="en-US" dirty="0"/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Delegates are built into the C# language in the form of a function pointer handle: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msdn.microsoft.com</a:t>
            </a:r>
            <a:r>
              <a:rPr lang="en-US" dirty="0"/>
              <a:t>/en-us/library/ms173171.aspx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is similar to how you </a:t>
            </a:r>
            <a:r>
              <a:rPr lang="en-US" dirty="0" err="1"/>
              <a:t>typ</a:t>
            </a:r>
            <a:r>
              <a:rPr lang="en-US" baseline="0" dirty="0" err="1"/>
              <a:t>edef</a:t>
            </a:r>
            <a:r>
              <a:rPr lang="en-US" baseline="0" dirty="0"/>
              <a:t> a function pointer in C++.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83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77120D-785B-4B47-B9E6-2EECA73FBB33}" type="slidenum">
              <a:rPr lang="en-US"/>
              <a:pPr/>
              <a:t>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The alternative is static binding, which is resolved at compile time. This happens when you override a function that does not have the virtual keyword.</a:t>
            </a:r>
          </a:p>
          <a:p>
            <a:pPr eaLnBrk="1" hangingPunct="1"/>
            <a:r>
              <a:rPr lang="en-US" dirty="0"/>
              <a:t>Since the function is not virtual with static binding, the pointer type (not the object type) will determine what function body gets invoked.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declaring a function as “virtual”, all derived copies of the function implicitly carry the virtual designation. </a:t>
            </a:r>
          </a:p>
          <a:p>
            <a:pPr eaLnBrk="1" hangingPunct="1"/>
            <a:r>
              <a:rPr lang="en-US" dirty="0"/>
              <a:t>Implicitly meaning if you specify the virtual keyword or not, the child version will automatically be virtual because the parent is.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hlinkClick r:id="rId3"/>
              </a:rPr>
              <a:t>https://docs.microsoft.com/en-us/cpp/cpp/virtual-functions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F67A2-7AA1-4B47-9287-CBE0EDB2FF70}" type="slidenum">
              <a:rPr lang="en-US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http://www.artima.com/cppsource/pure_virtual.html</a:t>
            </a:r>
          </a:p>
          <a:p>
            <a:pPr eaLnBrk="1" hangingPunct="1"/>
            <a:r>
              <a:rPr lang="en-US" dirty="0"/>
              <a:t>https://</a:t>
            </a:r>
            <a:r>
              <a:rPr lang="en-US" dirty="0" err="1"/>
              <a:t>social.msdn.microsoft.com</a:t>
            </a:r>
            <a:r>
              <a:rPr lang="en-US" dirty="0"/>
              <a:t>/Forums/</a:t>
            </a:r>
            <a:r>
              <a:rPr lang="en-US" dirty="0" err="1"/>
              <a:t>en</a:t>
            </a:r>
            <a:r>
              <a:rPr lang="en-US" dirty="0"/>
              <a:t>-US/0e2d1b36-1805-46de-afe8-ce7b6348fe28/</a:t>
            </a:r>
            <a:r>
              <a:rPr lang="en-US" dirty="0" err="1"/>
              <a:t>where-the-vtable-memory-will-be-sotred?forum</a:t>
            </a:r>
            <a:r>
              <a:rPr lang="en-US" dirty="0"/>
              <a:t>=</a:t>
            </a:r>
            <a:r>
              <a:rPr lang="en-US" dirty="0" err="1"/>
              <a:t>vclanguage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9BB71-EFA3-4502-A71E-0CB9E292D811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57999-2633-462B-B9B8-02E2945B07CB}" type="slidenum">
              <a:rPr lang="en-US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imes New Roman" pitchFamily="18" charset="0"/>
              </a:rPr>
              <a:t>It </a:t>
            </a:r>
            <a:r>
              <a:rPr lang="en-US" sz="1400">
                <a:latin typeface="Times New Roman" pitchFamily="18" charset="0"/>
              </a:rPr>
              <a:t>is </a:t>
            </a:r>
            <a:r>
              <a:rPr lang="en-US" sz="1400" dirty="0">
                <a:solidFill>
                  <a:srgbClr val="00B050"/>
                </a:solidFill>
                <a:latin typeface="+mn-lt"/>
              </a:rPr>
              <a:t>t</a:t>
            </a:r>
            <a:r>
              <a:rPr lang="en-US" sz="1400">
                <a:solidFill>
                  <a:srgbClr val="00B050"/>
                </a:solidFill>
              </a:rPr>
              <a:t>reating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a derived class’s members like its base class’s. (</a:t>
            </a:r>
            <a:r>
              <a:rPr lang="en-US" sz="1400" dirty="0">
                <a:solidFill>
                  <a:srgbClr val="00B050"/>
                </a:solidFill>
              </a:rPr>
              <a:t>using </a:t>
            </a:r>
            <a:r>
              <a:rPr lang="en-US" sz="1400" dirty="0">
                <a:latin typeface="Times New Roman" pitchFamily="18" charset="0"/>
              </a:rPr>
              <a:t>the object)</a:t>
            </a:r>
            <a:endParaRPr lang="en-US" sz="1400" dirty="0">
              <a:solidFill>
                <a:srgbClr val="00B0F0"/>
              </a:solidFill>
              <a:latin typeface="Times New Roman" pitchFamily="18" charset="0"/>
            </a:endParaRPr>
          </a:p>
          <a:p>
            <a:pPr>
              <a:buNone/>
              <a:defRPr/>
            </a:pPr>
            <a:endParaRPr lang="en-US" sz="1400" dirty="0">
              <a:latin typeface="Times New Roman" pitchFamily="18" charset="0"/>
            </a:endParaRPr>
          </a:p>
          <a:p>
            <a:pPr>
              <a:buNone/>
              <a:defRPr/>
            </a:pPr>
            <a:r>
              <a:rPr lang="en-US" sz="1400" dirty="0">
                <a:latin typeface="Times New Roman" pitchFamily="18" charset="0"/>
              </a:rPr>
              <a:t>It is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1400" dirty="0">
                <a:latin typeface="Times New Roman" pitchFamily="18" charset="0"/>
              </a:rPr>
              <a:t>up-casting. (setting a pointer)</a:t>
            </a:r>
          </a:p>
          <a:p>
            <a:pPr>
              <a:buNone/>
              <a:defRPr/>
            </a:pPr>
            <a:r>
              <a:rPr lang="en-US" sz="1400" dirty="0">
                <a:latin typeface="Times New Roman" pitchFamily="18" charset="0"/>
              </a:rPr>
              <a:t>It is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1400" dirty="0">
                <a:latin typeface="Times New Roman" pitchFamily="18" charset="0"/>
              </a:rPr>
              <a:t>inheritance. (creating a hierarchy)</a:t>
            </a:r>
          </a:p>
          <a:p>
            <a:pPr>
              <a:buNone/>
              <a:defRPr/>
            </a:pPr>
            <a:r>
              <a:rPr lang="en-US" sz="1400" dirty="0">
                <a:latin typeface="Times New Roman" pitchFamily="18" charset="0"/>
              </a:rPr>
              <a:t>It is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1400" dirty="0">
                <a:latin typeface="Times New Roman" pitchFamily="18" charset="0"/>
              </a:rPr>
              <a:t>an abstract function. (virtual)</a:t>
            </a:r>
          </a:p>
          <a:p>
            <a:pPr>
              <a:buNone/>
              <a:defRPr/>
            </a:pPr>
            <a:r>
              <a:rPr lang="en-US" sz="1400" dirty="0">
                <a:latin typeface="Times New Roman" pitchFamily="18" charset="0"/>
              </a:rPr>
              <a:t>It is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1400" dirty="0">
                <a:latin typeface="Times New Roman" pitchFamily="18" charset="0"/>
              </a:rPr>
              <a:t>overriding a parent function. (virtual or otherwise)</a:t>
            </a:r>
            <a:endParaRPr lang="en-US" sz="13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8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57999-2633-462B-B9B8-02E2945B07CB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300" dirty="0">
                <a:latin typeface="Times New Roman" pitchFamily="18" charset="0"/>
              </a:rPr>
              <a:t>A polymorphic function is one that will only use a base (static/pointer type) interface and not depend on the concrete (dynamic/object type) interface of that object. </a:t>
            </a:r>
          </a:p>
          <a:p>
            <a:pPr eaLnBrk="1" hangingPunct="1"/>
            <a:endParaRPr lang="en-US" sz="13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C345F-A0C9-4841-9694-F83995C9565A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3587" cy="34305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Think of this like writing</a:t>
            </a:r>
            <a:r>
              <a:rPr lang="en-US" baseline="0" dirty="0">
                <a:latin typeface="Times New Roman" pitchFamily="18" charset="0"/>
              </a:rPr>
              <a:t> software for a coffee grinder.</a:t>
            </a:r>
          </a:p>
          <a:p>
            <a:pPr eaLnBrk="1" hangingPunct="1"/>
            <a:r>
              <a:rPr lang="en-US" baseline="0" dirty="0">
                <a:latin typeface="Times New Roman" pitchFamily="18" charset="0"/>
              </a:rPr>
              <a:t>The code should support all kinds of beans, not just Maxwell House.</a:t>
            </a:r>
          </a:p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cppsource/images/pure_virtual_fig_1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Polymorphism – ABC destructors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3657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~Parent();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virtual void Draw()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Child : public Parent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~Child();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Draw();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4572000" y="1676400"/>
            <a:ext cx="441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std::vector&lt;Parent*&gt; items;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deleteItems()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i=0;i&lt;items.size();i++)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items[i];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items.clear();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items.push_back(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deleteItems();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42672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10610579">
            <a:off x="7323137" y="5629546"/>
            <a:ext cx="1228240" cy="457200"/>
          </a:xfrm>
          <a:prstGeom prst="wedgeRoundRectCallout">
            <a:avLst>
              <a:gd name="adj1" fmla="val 74492"/>
              <a:gd name="adj2" fmla="val 131157"/>
              <a:gd name="adj3" fmla="val 16667"/>
            </a:avLst>
          </a:prstGeom>
          <a:solidFill>
            <a:srgbClr val="FF99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dirty="0"/>
              <a:t>Upcasting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>
            <a:off x="7137157" y="3695700"/>
            <a:ext cx="1600200" cy="381000"/>
          </a:xfrm>
          <a:prstGeom prst="wedgeRoundRectCallout">
            <a:avLst>
              <a:gd name="adj1" fmla="val 80527"/>
              <a:gd name="adj2" fmla="val 115720"/>
              <a:gd name="adj3" fmla="val 16667"/>
            </a:avLst>
          </a:prstGeom>
          <a:solidFill>
            <a:srgbClr val="CCFF33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dirty="0"/>
              <a:t>Polymorphism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610579">
            <a:off x="2602332" y="4229024"/>
            <a:ext cx="1393469" cy="457200"/>
          </a:xfrm>
          <a:prstGeom prst="wedgeRoundRectCallout">
            <a:avLst>
              <a:gd name="adj1" fmla="val 67031"/>
              <a:gd name="adj2" fmla="val 97334"/>
              <a:gd name="adj3" fmla="val 16667"/>
            </a:avLst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dirty="0"/>
              <a:t>Hierarchy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AAE37-7B9C-2F41-A758-AE595ADA7752}"/>
              </a:ext>
            </a:extLst>
          </p:cNvPr>
          <p:cNvSpPr txBox="1"/>
          <p:nvPr/>
        </p:nvSpPr>
        <p:spPr>
          <a:xfrm>
            <a:off x="1675051" y="616613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&lt;poll&gt;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</a:rPr>
              <a:t>Summary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735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By approaching problems with polymorphism </a:t>
            </a:r>
            <a:r>
              <a:rPr lang="en-US">
                <a:latin typeface="Times New Roman" pitchFamily="18" charset="0"/>
              </a:rPr>
              <a:t>in mind, </a:t>
            </a:r>
            <a:r>
              <a:rPr lang="en-US" dirty="0">
                <a:latin typeface="Times New Roman" pitchFamily="18" charset="0"/>
              </a:rPr>
              <a:t>we can create and use abstract interfaces to achieve flexibility in design.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pitchFamily="18" charset="0"/>
              </a:rPr>
              <a:t>Study Questions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0735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What is an abstract function?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endParaRPr lang="en-US" dirty="0">
              <a:latin typeface="Times New Roman" pitchFamily="18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What is a polymorphic function?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Flexibility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305800" cy="3921125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 one thing can be used in different 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Delegation (Hierarchy)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One class will give some of its work to  another class. That worker is known as the delegate.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343400"/>
            <a:ext cx="6172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Binding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process of deciding which function definition to link a request to, during the running of an application.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Dynamic binding is </a:t>
            </a:r>
            <a:r>
              <a:rPr lang="en-US" dirty="0">
                <a:solidFill>
                  <a:srgbClr val="00B050"/>
                </a:solidFill>
              </a:rPr>
              <a:t>enabled</a:t>
            </a:r>
            <a:r>
              <a:rPr lang="en-US" dirty="0"/>
              <a:t> by attaching the keyword “virtual” to the beginning of a class function declaration.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Virtual Function Table - What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virtual function table is a </a:t>
            </a:r>
            <a:r>
              <a:rPr lang="en-US" sz="2800" dirty="0">
                <a:solidFill>
                  <a:srgbClr val="00B050"/>
                </a:solidFill>
              </a:rPr>
              <a:t>collection of memory addresses</a:t>
            </a:r>
            <a:r>
              <a:rPr lang="en-US" sz="2800" dirty="0"/>
              <a:t> for all virtual functions in an object’s class hierarchy.</a:t>
            </a:r>
          </a:p>
          <a:p>
            <a:pPr marL="118872" indent="0" eaLnBrk="1" hangingPunct="1">
              <a:lnSpc>
                <a:spcPct val="80000"/>
              </a:lnSpc>
              <a:buNone/>
              <a:defRPr/>
            </a:pPr>
            <a:endParaRPr lang="en-US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Only one table will ever exist per concrete class, no matter how many instances of that class are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Virtual Function Table - How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dirty="0"/>
              <a:t>A pointer to this table exists at the beginning of object memory for each instance of a class.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This table of pointers is </a:t>
            </a:r>
            <a:r>
              <a:rPr lang="en-US" dirty="0">
                <a:solidFill>
                  <a:srgbClr val="00B050"/>
                </a:solidFill>
              </a:rPr>
              <a:t>used by polymorphic code</a:t>
            </a:r>
            <a:r>
              <a:rPr lang="en-US" dirty="0"/>
              <a:t> to dynamically bind requests of that code to the appropriate implementation.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038600" y="3048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Click 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(Parametric) Polymorphism – What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  <a:defRPr/>
            </a:pPr>
            <a:r>
              <a:rPr lang="en-US" sz="3600" dirty="0">
                <a:latin typeface="Times New Roman" pitchFamily="18" charset="0"/>
              </a:rPr>
              <a:t>It is </a:t>
            </a:r>
            <a:r>
              <a:rPr lang="en-US" sz="3600" dirty="0">
                <a:solidFill>
                  <a:srgbClr val="00B050"/>
                </a:solidFill>
              </a:rPr>
              <a:t>treating</a:t>
            </a:r>
            <a:r>
              <a:rPr lang="en-US" sz="3600" dirty="0">
                <a:latin typeface="Times New Roman" pitchFamily="18" charset="0"/>
              </a:rPr>
              <a:t> a derived class object like a base class object. </a:t>
            </a:r>
            <a:endParaRPr lang="en-US" sz="3600" dirty="0">
              <a:solidFill>
                <a:srgbClr val="00B0F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</a:endParaRPr>
          </a:p>
          <a:p>
            <a:pPr>
              <a:buNone/>
              <a:defRPr/>
            </a:pPr>
            <a:r>
              <a:rPr lang="en-US" sz="3600" dirty="0">
                <a:latin typeface="Times New Roman" pitchFamily="18" charset="0"/>
              </a:rPr>
              <a:t>It is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3600" dirty="0">
                <a:latin typeface="Times New Roman" pitchFamily="18" charset="0"/>
              </a:rPr>
              <a:t>up-casting. </a:t>
            </a:r>
          </a:p>
          <a:p>
            <a:pPr>
              <a:buNone/>
              <a:defRPr/>
            </a:pPr>
            <a:r>
              <a:rPr lang="en-US" sz="3600" dirty="0">
                <a:latin typeface="Times New Roman" pitchFamily="18" charset="0"/>
              </a:rPr>
              <a:t>It is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3600" dirty="0">
                <a:latin typeface="Times New Roman" pitchFamily="18" charset="0"/>
              </a:rPr>
              <a:t>an abstract function. </a:t>
            </a:r>
          </a:p>
          <a:p>
            <a:pPr>
              <a:buNone/>
              <a:defRPr/>
            </a:pPr>
            <a:r>
              <a:rPr lang="en-US" sz="3600" dirty="0">
                <a:latin typeface="Times New Roman" pitchFamily="18" charset="0"/>
              </a:rPr>
              <a:t>It is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3600" dirty="0">
                <a:latin typeface="Times New Roman" pitchFamily="18" charset="0"/>
              </a:rPr>
              <a:t>inheritance. </a:t>
            </a:r>
          </a:p>
          <a:p>
            <a:pPr>
              <a:buNone/>
              <a:defRPr/>
            </a:pPr>
            <a:r>
              <a:rPr lang="en-US" sz="3600" dirty="0">
                <a:latin typeface="Times New Roman" pitchFamily="18" charset="0"/>
              </a:rPr>
              <a:t>It is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sz="3600" dirty="0">
                <a:latin typeface="Times New Roman" pitchFamily="18" charset="0"/>
              </a:rPr>
              <a:t>overriding a parent function. </a:t>
            </a:r>
          </a:p>
          <a:p>
            <a:pPr>
              <a:buNone/>
              <a:defRPr/>
            </a:pPr>
            <a:endParaRPr lang="en-US" sz="3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Polymorphism </a:t>
            </a:r>
            <a:r>
              <a:rPr lang="en-US"/>
              <a:t>– How</a:t>
            </a:r>
            <a:endParaRPr lang="en-US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  <a:defRPr/>
            </a:pPr>
            <a:r>
              <a:rPr lang="en-US" dirty="0"/>
              <a:t>A polymorphic function is one that will </a:t>
            </a:r>
            <a:r>
              <a:rPr lang="en-US" dirty="0">
                <a:solidFill>
                  <a:srgbClr val="00B050"/>
                </a:solidFill>
              </a:rPr>
              <a:t>treat </a:t>
            </a:r>
            <a:r>
              <a:rPr lang="en-US" dirty="0"/>
              <a:t>a derived class like its base class by only relying on the </a:t>
            </a:r>
            <a:r>
              <a:rPr lang="en-US" dirty="0">
                <a:solidFill>
                  <a:srgbClr val="00B050"/>
                </a:solidFill>
              </a:rPr>
              <a:t>base interface</a:t>
            </a:r>
            <a:r>
              <a:rPr lang="en-US" dirty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Consequently, that function will be able to work with other objects which conform to that same interface.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40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3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Polymorphism - Example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35814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class Parent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	 void Draw();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};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class Child : public Parent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	int item;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public: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	void Draw();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/>
              <a:t>		void </a:t>
            </a:r>
            <a:r>
              <a:rPr lang="en-US" sz="2000" dirty="0" err="1"/>
              <a:t>DrawItem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	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>
                <a:solidFill>
                  <a:srgbClr val="00B0F0"/>
                </a:solidFill>
              </a:rPr>
              <a:t>game.Render(new Child);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/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495800" y="16002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</a:rPr>
              <a:t>// polymorphic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void Game::Render( Parent *in ) 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in-&gt;Draw();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// not polymorphic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void Game::Render( Parent *in){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	in-&gt;Draw();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if(</a:t>
            </a:r>
            <a:r>
              <a:rPr lang="en-US" sz="2000" dirty="0" err="1">
                <a:solidFill>
                  <a:srgbClr val="FF0000"/>
                </a:solidFill>
              </a:rPr>
              <a:t>dynamic_cast</a:t>
            </a:r>
            <a:r>
              <a:rPr lang="en-US" sz="2000" dirty="0">
                <a:solidFill>
                  <a:srgbClr val="FF0000"/>
                </a:solidFill>
              </a:rPr>
              <a:t>&lt;Child*&gt;(in))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	          ((Child *)in)-&gt;DrawItem();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defRPr/>
            </a:pPr>
            <a:r>
              <a:rPr lang="en-US" sz="2000" dirty="0"/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42672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7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4474</TotalTime>
  <Words>1161</Words>
  <Application>Microsoft Macintosh PowerPoint</Application>
  <PresentationFormat>On-screen Show (4:3)</PresentationFormat>
  <Paragraphs>150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Object-Oriented Principles</vt:lpstr>
      <vt:lpstr>Flexibility</vt:lpstr>
      <vt:lpstr>Delegation (Hierarchy)</vt:lpstr>
      <vt:lpstr>Dynamic Binding</vt:lpstr>
      <vt:lpstr>Virtual Function Table - What</vt:lpstr>
      <vt:lpstr>Virtual Function Table - How</vt:lpstr>
      <vt:lpstr>(Parametric) Polymorphism – What</vt:lpstr>
      <vt:lpstr>Polymorphism – How</vt:lpstr>
      <vt:lpstr>Polymorphism - Example</vt:lpstr>
      <vt:lpstr>Polymorphism – ABC destructors</vt:lpstr>
      <vt:lpstr>Summary</vt:lpstr>
      <vt:lpstr>Study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Topics</dc:title>
  <dc:creator/>
  <cp:lastModifiedBy>Penney, Nick</cp:lastModifiedBy>
  <cp:revision>165</cp:revision>
  <dcterms:created xsi:type="dcterms:W3CDTF">2013-09-02T12:16:26Z</dcterms:created>
  <dcterms:modified xsi:type="dcterms:W3CDTF">2021-07-02T22:10:17Z</dcterms:modified>
</cp:coreProperties>
</file>