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75" r:id="rId2"/>
    <p:sldId id="278" r:id="rId3"/>
    <p:sldId id="260" r:id="rId4"/>
    <p:sldId id="282" r:id="rId5"/>
    <p:sldId id="265" r:id="rId6"/>
    <p:sldId id="262"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4" autoAdjust="0"/>
    <p:restoredTop sz="93356" autoAdjust="0"/>
  </p:normalViewPr>
  <p:slideViewPr>
    <p:cSldViewPr>
      <p:cViewPr varScale="1">
        <p:scale>
          <a:sx n="67" d="100"/>
          <a:sy n="67" d="100"/>
        </p:scale>
        <p:origin x="1518" y="60"/>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0CF4472-DF28-41E4-8DC2-2E4033EAC687}"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F94506-4A98-4E58-8905-806F305326BF}" type="slidenum">
              <a:rPr lang="en-US" smtClean="0"/>
              <a:pPr/>
              <a:t>‹#›</a:t>
            </a:fld>
            <a:endParaRPr lang="en-US"/>
          </a:p>
        </p:txBody>
      </p:sp>
    </p:spTree>
    <p:extLst>
      <p:ext uri="{BB962C8B-B14F-4D97-AF65-F5344CB8AC3E}">
        <p14:creationId xmlns:p14="http://schemas.microsoft.com/office/powerpoint/2010/main" val="337094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a:t>Abstraction – Separating out a section of code into a reusable function </a:t>
            </a:r>
            <a:r>
              <a:rPr lang="en-US"/>
              <a:t>or class; Also, </a:t>
            </a:r>
            <a:r>
              <a:rPr lang="en-US" dirty="0"/>
              <a:t>an abstract </a:t>
            </a:r>
            <a:r>
              <a:rPr lang="en-US" baseline="0" dirty="0"/>
              <a:t>class interface.</a:t>
            </a:r>
            <a:endParaRPr lang="en-US" dirty="0"/>
          </a:p>
          <a:p>
            <a:pPr eaLnBrk="1" hangingPunct="1"/>
            <a:endParaRPr lang="en-US" dirty="0"/>
          </a:p>
          <a:p>
            <a:pPr eaLnBrk="1" hangingPunct="1"/>
            <a:r>
              <a:rPr lang="en-US" dirty="0"/>
              <a:t>Encapsulation – Hiding implementation details to reduce dependencies from outside sources and increase robustness.</a:t>
            </a:r>
          </a:p>
          <a:p>
            <a:pPr eaLnBrk="1" hangingPunct="1"/>
            <a:endParaRPr lang="en-US" dirty="0"/>
          </a:p>
          <a:p>
            <a:pPr eaLnBrk="1" hangingPunct="1"/>
            <a:r>
              <a:rPr lang="en-US" dirty="0"/>
              <a:t>Modularity – Small pieces of a software solution which are self-sufficient add to its modularity.</a:t>
            </a:r>
          </a:p>
          <a:p>
            <a:pPr eaLnBrk="1" hangingPunct="1"/>
            <a:endParaRPr lang="en-US" dirty="0"/>
          </a:p>
          <a:p>
            <a:pPr eaLnBrk="1" hangingPunct="1"/>
            <a:r>
              <a:rPr lang="en-US" dirty="0"/>
              <a:t>Hierarchy –  Reusing existing functionality by defining a relationship between two classes; most typically through</a:t>
            </a:r>
            <a:r>
              <a:rPr lang="en-US" baseline="0" dirty="0"/>
              <a:t> inheritance or containment</a:t>
            </a:r>
            <a:r>
              <a:rPr lang="en-US" dirty="0"/>
              <a:t>. Also describes</a:t>
            </a:r>
            <a:r>
              <a:rPr lang="en-US" baseline="0" dirty="0"/>
              <a:t> the assignment or placement of responsibility.</a:t>
            </a:r>
            <a:endParaRPr lang="en-US" dirty="0"/>
          </a:p>
          <a:p>
            <a:pPr eaLnBrk="1" hangingPunct="1"/>
            <a:endParaRPr lang="en-US" dirty="0"/>
          </a:p>
          <a:p>
            <a:pPr eaLnBrk="1" hangingPunct="1"/>
            <a:r>
              <a:rPr lang="en-US" dirty="0"/>
              <a:t>Polymorphism – Utilizing different objects which exhibit a similar set of behaviors via a shared interface. (usually via virtual function table in C++) Aka treating an object at the appropriate level of inheritance for a given set of operations. </a:t>
            </a:r>
          </a:p>
          <a:p>
            <a:endParaRPr lang="en-US" dirty="0"/>
          </a:p>
        </p:txBody>
      </p:sp>
      <p:sp>
        <p:nvSpPr>
          <p:cNvPr id="4" name="Slide Number Placeholder 3"/>
          <p:cNvSpPr>
            <a:spLocks noGrp="1"/>
          </p:cNvSpPr>
          <p:nvPr>
            <p:ph type="sldNum" sz="quarter" idx="10"/>
          </p:nvPr>
        </p:nvSpPr>
        <p:spPr/>
        <p:txBody>
          <a:bodyPr/>
          <a:lstStyle/>
          <a:p>
            <a:fld id="{17F94506-4A98-4E58-8905-806F305326BF}" type="slidenum">
              <a:rPr lang="en-US" smtClean="0"/>
              <a:pPr/>
              <a:t>1</a:t>
            </a:fld>
            <a:endParaRPr lang="en-US"/>
          </a:p>
        </p:txBody>
      </p:sp>
    </p:spTree>
    <p:extLst>
      <p:ext uri="{BB962C8B-B14F-4D97-AF65-F5344CB8AC3E}">
        <p14:creationId xmlns:p14="http://schemas.microsoft.com/office/powerpoint/2010/main" val="486980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1690E62B-9301-468E-87A6-0D91369258BB}" type="slidenum">
              <a:rPr lang="en-US"/>
              <a:pPr/>
              <a:t>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r>
              <a:rPr lang="en-US" dirty="0"/>
              <a:t>Computer programs, in large part, are specialized and not robust. It is up to the software engineer to prioritize robustness, where others may instead choose to prioritize scalability or efficiency.</a:t>
            </a:r>
          </a:p>
        </p:txBody>
      </p:sp>
    </p:spTree>
    <p:extLst>
      <p:ext uri="{BB962C8B-B14F-4D97-AF65-F5344CB8AC3E}">
        <p14:creationId xmlns:p14="http://schemas.microsoft.com/office/powerpoint/2010/main" val="166678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8991FBC-60D0-43BA-8C5B-5EAB07B6D0B8}" type="slidenum">
              <a:rPr lang="en-US"/>
              <a:pPr/>
              <a:t>3</a:t>
            </a:fld>
            <a:endParaRPr lang="en-US"/>
          </a:p>
        </p:txBody>
      </p:sp>
      <p:sp>
        <p:nvSpPr>
          <p:cNvPr id="29699" name="Rectangle 2"/>
          <p:cNvSpPr>
            <a:spLocks noGrp="1" noRot="1" noChangeAspect="1" noChangeArrowheads="1" noTextEdit="1"/>
          </p:cNvSpPr>
          <p:nvPr>
            <p:ph type="sldImg"/>
          </p:nvPr>
        </p:nvSpPr>
        <p:spPr>
          <a:xfrm>
            <a:off x="1141413" y="685800"/>
            <a:ext cx="4573587" cy="3430588"/>
          </a:xfrm>
          <a:ln/>
        </p:spPr>
      </p:sp>
      <p:sp>
        <p:nvSpPr>
          <p:cNvPr id="29700" name="Rectangle 3"/>
          <p:cNvSpPr>
            <a:spLocks noGrp="1" noChangeArrowheads="1"/>
          </p:cNvSpPr>
          <p:nvPr>
            <p:ph type="body" idx="1"/>
          </p:nvPr>
        </p:nvSpPr>
        <p:spPr>
          <a:noFill/>
          <a:ln/>
        </p:spPr>
        <p:txBody>
          <a:bodyPr/>
          <a:lstStyle/>
          <a:p>
            <a:pPr eaLnBrk="1" hangingPunct="1"/>
            <a:r>
              <a:rPr lang="en-US" dirty="0">
                <a:latin typeface="Times New Roman" pitchFamily="18" charset="0"/>
              </a:rPr>
              <a:t>Encapsulation is about the interface to an object, the data </a:t>
            </a:r>
            <a:r>
              <a:rPr lang="en-US">
                <a:latin typeface="Times New Roman" pitchFamily="18" charset="0"/>
              </a:rPr>
              <a:t>contained within, </a:t>
            </a:r>
            <a:r>
              <a:rPr lang="en-US" dirty="0">
                <a:latin typeface="Times New Roman" pitchFamily="18" charset="0"/>
              </a:rPr>
              <a:t>and the dependencies that result.</a:t>
            </a:r>
          </a:p>
          <a:p>
            <a:pPr eaLnBrk="1" hangingPunct="1"/>
            <a:endParaRPr lang="en-US" dirty="0">
              <a:latin typeface="Times New Roman" pitchFamily="18" charset="0"/>
            </a:endParaRPr>
          </a:p>
          <a:p>
            <a:pPr eaLnBrk="1" hangingPunct="1"/>
            <a:r>
              <a:rPr lang="en-US" dirty="0"/>
              <a:t>The reason for encapsulation is to prevent clients of an interface from depending on those parts of the implementation that are likely to change in the future, thereby allowing those changes to be made more easily, that is, without changes to those clients. </a:t>
            </a:r>
          </a:p>
          <a:p>
            <a:pPr eaLnBrk="1" hangingPunct="1"/>
            <a:endParaRPr lang="en-US" dirty="0">
              <a:latin typeface="Times New Roman" pitchFamily="18" charset="0"/>
            </a:endParaRPr>
          </a:p>
        </p:txBody>
      </p:sp>
    </p:spTree>
    <p:extLst>
      <p:ext uri="{BB962C8B-B14F-4D97-AF65-F5344CB8AC3E}">
        <p14:creationId xmlns:p14="http://schemas.microsoft.com/office/powerpoint/2010/main" val="127121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FC33642D-5453-4D56-BFDC-98F65079A5F5}" type="slidenum">
              <a:rPr lang="en-US"/>
              <a:pPr/>
              <a:t>4</a:t>
            </a:fld>
            <a:endParaRPr lang="en-US"/>
          </a:p>
        </p:txBody>
      </p:sp>
      <p:sp>
        <p:nvSpPr>
          <p:cNvPr id="40963" name="Rectangle 2"/>
          <p:cNvSpPr>
            <a:spLocks noGrp="1" noRot="1" noChangeAspect="1" noChangeArrowheads="1" noTextEdit="1"/>
          </p:cNvSpPr>
          <p:nvPr>
            <p:ph type="sldImg"/>
          </p:nvPr>
        </p:nvSpPr>
        <p:spPr>
          <a:xfrm>
            <a:off x="1141413" y="685800"/>
            <a:ext cx="4573587" cy="3430588"/>
          </a:xfrm>
          <a:ln/>
        </p:spPr>
      </p:sp>
      <p:sp>
        <p:nvSpPr>
          <p:cNvPr id="40964" name="Rectangle 3"/>
          <p:cNvSpPr>
            <a:spLocks noGrp="1" noChangeArrowheads="1"/>
          </p:cNvSpPr>
          <p:nvPr>
            <p:ph type="body" idx="1"/>
          </p:nvPr>
        </p:nvSpPr>
        <p:spPr>
          <a:noFill/>
          <a:ln/>
        </p:spPr>
        <p:txBody>
          <a:bodyPr/>
          <a:lstStyle/>
          <a:p>
            <a:pPr eaLnBrk="1" hangingPunct="1"/>
            <a:r>
              <a:rPr lang="en-US" baseline="0" dirty="0">
                <a:latin typeface="Times New Roman" pitchFamily="18" charset="0"/>
              </a:rPr>
              <a:t>Abstraction is a verb and a noun.</a:t>
            </a:r>
          </a:p>
          <a:p>
            <a:pPr eaLnBrk="1" hangingPunct="1"/>
            <a:endParaRPr lang="en-US" baseline="0" dirty="0">
              <a:latin typeface="Times New Roman" pitchFamily="18" charset="0"/>
            </a:endParaRPr>
          </a:p>
          <a:p>
            <a:pPr eaLnBrk="1" hangingPunct="1"/>
            <a:r>
              <a:rPr lang="en-US" baseline="0" dirty="0">
                <a:latin typeface="Times New Roman" pitchFamily="18" charset="0"/>
              </a:rPr>
              <a:t>Abstraction is the process of abstracting and can also refer to the results of abstracting.</a:t>
            </a:r>
          </a:p>
          <a:p>
            <a:pPr eaLnBrk="1" hangingPunct="1"/>
            <a:endParaRPr lang="en-US" baseline="0" dirty="0">
              <a:latin typeface="Times New Roman" pitchFamily="18" charset="0"/>
            </a:endParaRPr>
          </a:p>
          <a:p>
            <a:pPr eaLnBrk="1" hangingPunct="1"/>
            <a:r>
              <a:rPr lang="en-US" baseline="0" dirty="0">
                <a:latin typeface="Times New Roman" pitchFamily="18" charset="0"/>
              </a:rPr>
              <a:t>An abstraction is an interface created for defining how communication should happen to a class or set of classes. It can also refer to an individual function in a class. </a:t>
            </a:r>
            <a:endParaRPr lang="en-US" dirty="0">
              <a:latin typeface="Times New Roman" pitchFamily="18" charset="0"/>
            </a:endParaRPr>
          </a:p>
        </p:txBody>
      </p:sp>
    </p:spTree>
    <p:extLst>
      <p:ext uri="{BB962C8B-B14F-4D97-AF65-F5344CB8AC3E}">
        <p14:creationId xmlns:p14="http://schemas.microsoft.com/office/powerpoint/2010/main" val="38306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a:p>
            <a:r>
              <a:rPr lang="en-US" baseline="0" dirty="0"/>
              <a:t>White-Box and Black-Box refer to the level of visibility one class has to another class's internals. Black-Box is use only through the public interface of the object. </a:t>
            </a:r>
            <a:r>
              <a:rPr lang="en-US" sz="1200" kern="1200" dirty="0">
                <a:solidFill>
                  <a:schemeClr val="tx1"/>
                </a:solidFill>
                <a:latin typeface="+mn-lt"/>
                <a:ea typeface="+mn-ea"/>
                <a:cs typeface="+mn-cs"/>
              </a:rPr>
              <a:t>White-Box breaks encapsulation boundaries by allowing potential dependency on another class’s internal data or implementation details.</a:t>
            </a:r>
            <a:endParaRPr lang="en-US" baseline="0" dirty="0"/>
          </a:p>
          <a:p>
            <a:endParaRPr lang="en-US" baseline="0" dirty="0"/>
          </a:p>
          <a:p>
            <a:r>
              <a:rPr lang="en-US" baseline="0" dirty="0"/>
              <a:t>Some examples of White-Box relationships in C++ include inheritance relationships (protected), friend class relationships, and a class’s relationship to itself. For the last one we refer to its ability to look inside another same-type object or when implementation for a class bypasses using its own interface functions to access data.</a:t>
            </a:r>
            <a:endParaRPr lang="en-US" dirty="0"/>
          </a:p>
        </p:txBody>
      </p:sp>
      <p:sp>
        <p:nvSpPr>
          <p:cNvPr id="4" name="Slide Number Placeholder 3"/>
          <p:cNvSpPr>
            <a:spLocks noGrp="1"/>
          </p:cNvSpPr>
          <p:nvPr>
            <p:ph type="sldNum" sz="quarter" idx="10"/>
          </p:nvPr>
        </p:nvSpPr>
        <p:spPr/>
        <p:txBody>
          <a:bodyPr/>
          <a:lstStyle/>
          <a:p>
            <a:fld id="{17F94506-4A98-4E58-8905-806F305326BF}" type="slidenum">
              <a:rPr lang="en-US" smtClean="0"/>
              <a:pPr/>
              <a:t>5</a:t>
            </a:fld>
            <a:endParaRPr lang="en-US"/>
          </a:p>
        </p:txBody>
      </p:sp>
    </p:spTree>
    <p:extLst>
      <p:ext uri="{BB962C8B-B14F-4D97-AF65-F5344CB8AC3E}">
        <p14:creationId xmlns:p14="http://schemas.microsoft.com/office/powerpoint/2010/main" val="281646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7BB40B5-7E3F-4BE3-874B-FE21A9769C0B}" type="slidenum">
              <a:rPr lang="en-US"/>
              <a:pPr/>
              <a:t>6</a:t>
            </a:fld>
            <a:endParaRPr lang="en-US"/>
          </a:p>
        </p:txBody>
      </p:sp>
      <p:sp>
        <p:nvSpPr>
          <p:cNvPr id="31747" name="Rectangle 2"/>
          <p:cNvSpPr>
            <a:spLocks noGrp="1" noRot="1" noChangeAspect="1" noChangeArrowheads="1" noTextEdit="1"/>
          </p:cNvSpPr>
          <p:nvPr>
            <p:ph type="sldImg"/>
          </p:nvPr>
        </p:nvSpPr>
        <p:spPr>
          <a:xfrm>
            <a:off x="1141413" y="685800"/>
            <a:ext cx="4573587" cy="3430588"/>
          </a:xfrm>
          <a:ln/>
        </p:spPr>
      </p:sp>
      <p:sp>
        <p:nvSpPr>
          <p:cNvPr id="31748" name="Rectangle 3"/>
          <p:cNvSpPr>
            <a:spLocks noGrp="1" noChangeArrowheads="1"/>
          </p:cNvSpPr>
          <p:nvPr>
            <p:ph type="body" idx="1"/>
          </p:nvPr>
        </p:nvSpPr>
        <p:spPr>
          <a:noFill/>
          <a:ln/>
        </p:spPr>
        <p:txBody>
          <a:bodyPr/>
          <a:lstStyle/>
          <a:p>
            <a:pPr eaLnBrk="1" hangingPunct="1"/>
            <a:r>
              <a:rPr lang="en-US" sz="1400" dirty="0">
                <a:latin typeface="Times New Roman" pitchFamily="18" charset="0"/>
              </a:rPr>
              <a:t>If a piece of software is modular, we should be able to replace one module with a similar module and the software should still work correctly.</a:t>
            </a:r>
          </a:p>
          <a:p>
            <a:pPr eaLnBrk="1" hangingPunct="1"/>
            <a:endParaRPr lang="en-US" sz="1400" dirty="0">
              <a:latin typeface="Times New Roman" pitchFamily="18" charset="0"/>
            </a:endParaRPr>
          </a:p>
          <a:p>
            <a:pPr eaLnBrk="1" hangingPunct="1">
              <a:lnSpc>
                <a:spcPct val="95000"/>
              </a:lnSpc>
            </a:pPr>
            <a:r>
              <a:rPr lang="en-US" dirty="0"/>
              <a:t>Programs that have many direct interrelationships between any two random parts of the program code are less modular (more tightly coupled) than programs where those relationships occur mainly at well-defined interfaces between modules.  - Wikipedia</a:t>
            </a:r>
            <a:endParaRPr lang="en-US" sz="1400" dirty="0">
              <a:latin typeface="Times New Roman" pitchFamily="18" charset="0"/>
            </a:endParaRPr>
          </a:p>
        </p:txBody>
      </p:sp>
    </p:spTree>
    <p:extLst>
      <p:ext uri="{BB962C8B-B14F-4D97-AF65-F5344CB8AC3E}">
        <p14:creationId xmlns:p14="http://schemas.microsoft.com/office/powerpoint/2010/main" val="5838096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E5C8BB7E-3DCB-4AB9-9F69-67E227E9BA22}" type="slidenum">
              <a:rPr lang="en-US"/>
              <a:pPr/>
              <a:t>7</a:t>
            </a:fld>
            <a:endParaRPr lang="en-US"/>
          </a:p>
        </p:txBody>
      </p:sp>
      <p:sp>
        <p:nvSpPr>
          <p:cNvPr id="32771" name="Rectangle 2"/>
          <p:cNvSpPr>
            <a:spLocks noGrp="1" noRot="1" noChangeAspect="1" noChangeArrowheads="1" noTextEdit="1"/>
          </p:cNvSpPr>
          <p:nvPr>
            <p:ph type="sldImg"/>
          </p:nvPr>
        </p:nvSpPr>
        <p:spPr>
          <a:xfrm>
            <a:off x="1141413" y="685800"/>
            <a:ext cx="4573587" cy="3430588"/>
          </a:xfrm>
          <a:ln/>
        </p:spPr>
      </p:sp>
      <p:sp>
        <p:nvSpPr>
          <p:cNvPr id="32772" name="Rectangle 3"/>
          <p:cNvSpPr>
            <a:spLocks noGrp="1" noChangeArrowheads="1"/>
          </p:cNvSpPr>
          <p:nvPr>
            <p:ph type="body" idx="1"/>
          </p:nvPr>
        </p:nvSpPr>
        <p:spPr>
          <a:noFill/>
          <a:ln/>
        </p:spPr>
        <p:txBody>
          <a:bodyPr/>
          <a:lstStyle/>
          <a:p>
            <a:pPr eaLnBrk="1" hangingPunct="1"/>
            <a:r>
              <a:rPr lang="en-US" dirty="0"/>
              <a:t>Prefer components </a:t>
            </a:r>
            <a:r>
              <a:rPr lang="en-US"/>
              <a:t>over inheritance:</a:t>
            </a:r>
            <a:r>
              <a:rPr lang="en-US" dirty="0"/>
              <a:t>   </a:t>
            </a:r>
          </a:p>
          <a:p>
            <a:pPr eaLnBrk="1" hangingPunct="1"/>
            <a:r>
              <a:rPr lang="en-US" dirty="0"/>
              <a:t>	Cleaner architecture</a:t>
            </a:r>
          </a:p>
          <a:p>
            <a:pPr eaLnBrk="1" hangingPunct="1"/>
            <a:r>
              <a:rPr lang="en-US" dirty="0"/>
              <a:t>	Faster execution time and overhead</a:t>
            </a:r>
          </a:p>
          <a:p>
            <a:pPr eaLnBrk="1" hangingPunct="1"/>
            <a:r>
              <a:rPr lang="en-US" dirty="0"/>
              <a:t>	More flexibility</a:t>
            </a:r>
          </a:p>
          <a:p>
            <a:pPr eaLnBrk="1" hangingPunct="1"/>
            <a:r>
              <a:rPr lang="en-US" dirty="0"/>
              <a:t>	More encapsulated (focused) units</a:t>
            </a:r>
          </a:p>
        </p:txBody>
      </p:sp>
    </p:spTree>
    <p:extLst>
      <p:ext uri="{BB962C8B-B14F-4D97-AF65-F5344CB8AC3E}">
        <p14:creationId xmlns:p14="http://schemas.microsoft.com/office/powerpoint/2010/main" val="235365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0834052-1B0F-4D7E-B4BB-A6BE2405D93B}" type="slidenum">
              <a:rPr lang="en-US"/>
              <a:pPr/>
              <a:t>8</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r>
              <a:rPr lang="en-US" dirty="0"/>
              <a:t>By creating helper classes you are separating the concerns into more easily maintainable pieces as well as helping to increase the flexibility of the using class.</a:t>
            </a:r>
          </a:p>
          <a:p>
            <a:pPr eaLnBrk="1" hangingPunct="1"/>
            <a:endParaRPr lang="en-US" dirty="0"/>
          </a:p>
          <a:p>
            <a:pPr eaLnBrk="1" hangingPunct="1"/>
            <a:r>
              <a:rPr lang="en-US" dirty="0"/>
              <a:t>If an operation does not depend on class data, it is usually better to move it outside the class to tighten encapsulation of that class. </a:t>
            </a:r>
          </a:p>
          <a:p>
            <a:pPr eaLnBrk="1" hangingPunct="1"/>
            <a:endParaRPr lang="en-US" dirty="0"/>
          </a:p>
          <a:p>
            <a:pPr eaLnBrk="1" hangingPunct="1"/>
            <a:r>
              <a:rPr lang="en-US" dirty="0"/>
              <a:t>This</a:t>
            </a:r>
            <a:r>
              <a:rPr lang="en-US" baseline="0" dirty="0"/>
              <a:t> kind of separation is commonly referred to as </a:t>
            </a:r>
            <a:r>
              <a:rPr lang="en-US" baseline="0" dirty="0" err="1"/>
              <a:t>Levelization</a:t>
            </a:r>
            <a:r>
              <a:rPr lang="en-US" baseline="0" dirty="0"/>
              <a:t>. (See </a:t>
            </a:r>
            <a:r>
              <a:rPr lang="en-US" baseline="0" dirty="0" err="1"/>
              <a:t>Lakos</a:t>
            </a:r>
            <a:r>
              <a:rPr lang="en-US" baseline="0" dirty="0"/>
              <a:t> – Large Scale C++ Software Design. Ch 5)</a:t>
            </a:r>
            <a:endParaRPr lang="en-US" dirty="0"/>
          </a:p>
        </p:txBody>
      </p:sp>
    </p:spTree>
    <p:extLst>
      <p:ext uri="{BB962C8B-B14F-4D97-AF65-F5344CB8AC3E}">
        <p14:creationId xmlns:p14="http://schemas.microsoft.com/office/powerpoint/2010/main" val="127131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a:xfrm>
            <a:off x="2640597" y="6377459"/>
            <a:ext cx="3836404" cy="365125"/>
          </a:xfr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6/13/2022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1D8BD707-D9CF-40AE-B4C6-C98DA3205C09}" type="datetimeFigureOut">
              <a:rPr lang="en-US" smtClean="0"/>
              <a:pPr/>
              <a:t>6/13/2022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lstStyle>
          <a:p>
            <a:fld id="{1D8BD707-D9CF-40AE-B4C6-C98DA3205C09}" type="datetimeFigureOut">
              <a:rPr lang="en-US" smtClean="0"/>
              <a:pPr/>
              <a:t>6/13/2022</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lstStyle>
          <a:p>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Object-Oriented Principles</a:t>
            </a:r>
          </a:p>
        </p:txBody>
      </p:sp>
      <p:sp>
        <p:nvSpPr>
          <p:cNvPr id="3" name="Subtitle 2"/>
          <p:cNvSpPr>
            <a:spLocks noGrp="1"/>
          </p:cNvSpPr>
          <p:nvPr>
            <p:ph type="subTitle" idx="1"/>
          </p:nvPr>
        </p:nvSpPr>
        <p:spPr/>
        <p:txBody>
          <a:bodyPr/>
          <a:lstStyle/>
          <a:p>
            <a:r>
              <a:rPr lang="en-US" dirty="0"/>
              <a:t>Robustness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lstStyle/>
          <a:p>
            <a:pPr eaLnBrk="1" hangingPunct="1">
              <a:defRPr/>
            </a:pPr>
            <a:r>
              <a:rPr lang="en-US" dirty="0"/>
              <a:t>Robustness</a:t>
            </a:r>
          </a:p>
        </p:txBody>
      </p:sp>
      <p:sp>
        <p:nvSpPr>
          <p:cNvPr id="443395" name="Rectangle 3"/>
          <p:cNvSpPr>
            <a:spLocks noGrp="1" noChangeArrowheads="1"/>
          </p:cNvSpPr>
          <p:nvPr>
            <p:ph idx="1"/>
          </p:nvPr>
        </p:nvSpPr>
        <p:spPr>
          <a:xfrm>
            <a:off x="457200" y="1828800"/>
            <a:ext cx="8305800" cy="3921125"/>
          </a:xfrm>
        </p:spPr>
        <p:txBody>
          <a:bodyPr/>
          <a:lstStyle/>
          <a:p>
            <a:pPr>
              <a:buNone/>
            </a:pPr>
            <a:endParaRPr lang="en-US" dirty="0"/>
          </a:p>
          <a:p>
            <a:pPr>
              <a:buNone/>
            </a:pPr>
            <a:r>
              <a:rPr lang="en-US" dirty="0"/>
              <a:t>Designing software in a way that facilitates future changes.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p:cNvSpPr>
            <a:spLocks noGrp="1" noChangeArrowheads="1"/>
          </p:cNvSpPr>
          <p:nvPr>
            <p:ph type="title"/>
          </p:nvPr>
        </p:nvSpPr>
        <p:spPr/>
        <p:txBody>
          <a:bodyPr/>
          <a:lstStyle/>
          <a:p>
            <a:pPr eaLnBrk="1" hangingPunct="1">
              <a:defRPr/>
            </a:pPr>
            <a:r>
              <a:rPr lang="en-US"/>
              <a:t>Encapsulation</a:t>
            </a:r>
          </a:p>
        </p:txBody>
      </p:sp>
      <p:sp>
        <p:nvSpPr>
          <p:cNvPr id="449539" name="Rectangle 3"/>
          <p:cNvSpPr>
            <a:spLocks noGrp="1" noChangeArrowheads="1"/>
          </p:cNvSpPr>
          <p:nvPr>
            <p:ph idx="1"/>
          </p:nvPr>
        </p:nvSpPr>
        <p:spPr>
          <a:xfrm>
            <a:off x="533400" y="1828800"/>
            <a:ext cx="7696200" cy="4073525"/>
          </a:xfrm>
        </p:spPr>
        <p:txBody>
          <a:bodyPr/>
          <a:lstStyle/>
          <a:p>
            <a:pPr eaLnBrk="1" hangingPunct="1">
              <a:spcBef>
                <a:spcPct val="0"/>
              </a:spcBef>
              <a:buClrTx/>
              <a:buSzTx/>
              <a:buFontTx/>
              <a:buNone/>
              <a:defRPr/>
            </a:pPr>
            <a:r>
              <a:rPr lang="en-US" dirty="0"/>
              <a:t>Design clean abstractions; hide implementation details.</a:t>
            </a:r>
          </a:p>
          <a:p>
            <a:pPr eaLnBrk="1" hangingPunct="1">
              <a:spcBef>
                <a:spcPct val="0"/>
              </a:spcBef>
              <a:buClrTx/>
              <a:buSzTx/>
              <a:buFontTx/>
              <a:buNone/>
              <a:defRPr/>
            </a:pPr>
            <a:endParaRPr lang="en-US" dirty="0">
              <a:latin typeface="Times New Roman" pitchFamily="18" charset="0"/>
            </a:endParaRPr>
          </a:p>
          <a:p>
            <a:pPr eaLnBrk="1" hangingPunct="1">
              <a:lnSpc>
                <a:spcPct val="95000"/>
              </a:lnSpc>
              <a:buFont typeface="Wingdings" pitchFamily="2" charset="2"/>
              <a:buNone/>
              <a:defRPr/>
            </a:pPr>
            <a:r>
              <a:rPr lang="en-US" dirty="0"/>
              <a:t>What does encapsulation afford us?</a:t>
            </a:r>
          </a:p>
          <a:p>
            <a:pPr lvl="1" eaLnBrk="1" hangingPunct="1">
              <a:lnSpc>
                <a:spcPct val="95000"/>
              </a:lnSpc>
              <a:defRPr/>
            </a:pPr>
            <a:r>
              <a:rPr lang="en-US" sz="3200" dirty="0"/>
              <a:t>A more robust design</a:t>
            </a:r>
          </a:p>
          <a:p>
            <a:pPr lvl="1" eaLnBrk="1" hangingPunct="1">
              <a:lnSpc>
                <a:spcPct val="95000"/>
              </a:lnSpc>
              <a:defRPr/>
            </a:pPr>
            <a:r>
              <a:rPr lang="en-US" sz="3200" dirty="0"/>
              <a:t>Localized refactoring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eaLnBrk="1" hangingPunct="1">
              <a:defRPr/>
            </a:pPr>
            <a:r>
              <a:rPr lang="en-US" dirty="0">
                <a:latin typeface="Times New Roman" pitchFamily="18" charset="0"/>
              </a:rPr>
              <a:t>Abstraction</a:t>
            </a:r>
          </a:p>
        </p:txBody>
      </p:sp>
      <p:sp>
        <p:nvSpPr>
          <p:cNvPr id="422915" name="Rectangle 3"/>
          <p:cNvSpPr>
            <a:spLocks noGrp="1" noChangeArrowheads="1"/>
          </p:cNvSpPr>
          <p:nvPr>
            <p:ph idx="1"/>
          </p:nvPr>
        </p:nvSpPr>
        <p:spPr>
          <a:xfrm>
            <a:off x="457200" y="1600200"/>
            <a:ext cx="8229600" cy="4073525"/>
          </a:xfrm>
        </p:spPr>
        <p:txBody>
          <a:bodyPr/>
          <a:lstStyle/>
          <a:p>
            <a:pPr eaLnBrk="1" hangingPunct="1">
              <a:lnSpc>
                <a:spcPct val="95000"/>
              </a:lnSpc>
              <a:buFont typeface="Wingdings" pitchFamily="2" charset="2"/>
              <a:buNone/>
              <a:defRPr/>
            </a:pPr>
            <a:endParaRPr lang="en-US" dirty="0">
              <a:latin typeface="Times New Roman" pitchFamily="18" charset="0"/>
            </a:endParaRPr>
          </a:p>
          <a:p>
            <a:pPr eaLnBrk="1" hangingPunct="1">
              <a:lnSpc>
                <a:spcPct val="95000"/>
              </a:lnSpc>
              <a:buFont typeface="Wingdings" pitchFamily="2" charset="2"/>
              <a:buNone/>
              <a:defRPr/>
            </a:pPr>
            <a:endParaRPr lang="en-US" dirty="0">
              <a:latin typeface="Times New Roman" pitchFamily="18" charset="0"/>
            </a:endParaRPr>
          </a:p>
          <a:p>
            <a:pPr eaLnBrk="1" hangingPunct="1">
              <a:lnSpc>
                <a:spcPct val="95000"/>
              </a:lnSpc>
              <a:buFont typeface="Wingdings" pitchFamily="2" charset="2"/>
              <a:buNone/>
              <a:defRPr/>
            </a:pPr>
            <a:endParaRPr lang="en-US" dirty="0">
              <a:latin typeface="Times New Roman" pitchFamily="18" charset="0"/>
            </a:endParaRPr>
          </a:p>
          <a:p>
            <a:pPr eaLnBrk="1" hangingPunct="1">
              <a:lnSpc>
                <a:spcPct val="95000"/>
              </a:lnSpc>
              <a:buFont typeface="Wingdings" pitchFamily="2" charset="2"/>
              <a:buNone/>
              <a:defRPr/>
            </a:pPr>
            <a:r>
              <a:rPr lang="en-US" dirty="0">
                <a:latin typeface="Times New Roman" pitchFamily="18" charset="0"/>
              </a:rPr>
              <a:t>What is abstraction?</a:t>
            </a:r>
          </a:p>
          <a:p>
            <a:pPr eaLnBrk="1" hangingPunct="1">
              <a:lnSpc>
                <a:spcPct val="95000"/>
              </a:lnSpc>
              <a:buFont typeface="Wingdings" pitchFamily="2" charset="2"/>
              <a:buNone/>
              <a:defRPr/>
            </a:pPr>
            <a:endParaRPr lang="en-US" dirty="0">
              <a:latin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22" name="Rectangle 2"/>
          <p:cNvSpPr>
            <a:spLocks noGrp="1" noChangeArrowheads="1"/>
          </p:cNvSpPr>
          <p:nvPr>
            <p:ph type="title"/>
          </p:nvPr>
        </p:nvSpPr>
        <p:spPr/>
        <p:txBody>
          <a:bodyPr/>
          <a:lstStyle/>
          <a:p>
            <a:pPr eaLnBrk="1" hangingPunct="1">
              <a:defRPr/>
            </a:pPr>
            <a:r>
              <a:rPr lang="en-US"/>
              <a:t>Interfaces</a:t>
            </a:r>
          </a:p>
        </p:txBody>
      </p:sp>
      <p:sp>
        <p:nvSpPr>
          <p:cNvPr id="440323" name="Rectangle 3"/>
          <p:cNvSpPr>
            <a:spLocks noGrp="1" noChangeArrowheads="1"/>
          </p:cNvSpPr>
          <p:nvPr>
            <p:ph idx="1"/>
          </p:nvPr>
        </p:nvSpPr>
        <p:spPr>
          <a:xfrm>
            <a:off x="457200" y="1775192"/>
            <a:ext cx="8229600" cy="1252728"/>
          </a:xfrm>
        </p:spPr>
        <p:txBody>
          <a:bodyPr/>
          <a:lstStyle/>
          <a:p>
            <a:pPr eaLnBrk="1" hangingPunct="1">
              <a:defRPr/>
            </a:pPr>
            <a:r>
              <a:rPr lang="en-US" dirty="0"/>
              <a:t>Developing to an Interface (aka Contract)</a:t>
            </a:r>
          </a:p>
        </p:txBody>
      </p:sp>
      <p:sp>
        <p:nvSpPr>
          <p:cNvPr id="4" name="Rectangle 3"/>
          <p:cNvSpPr>
            <a:spLocks noChangeArrowheads="1"/>
          </p:cNvSpPr>
          <p:nvPr/>
        </p:nvSpPr>
        <p:spPr bwMode="auto">
          <a:xfrm>
            <a:off x="1828800" y="3256344"/>
            <a:ext cx="4230065" cy="2992055"/>
          </a:xfrm>
          <a:prstGeom prst="rect">
            <a:avLst/>
          </a:prstGeom>
          <a:solidFill>
            <a:schemeClr val="tx2">
              <a:lumMod val="20000"/>
              <a:lumOff val="80000"/>
            </a:schemeClr>
          </a:solidFill>
          <a:ln w="9525">
            <a:solidFill>
              <a:srgbClr val="00B0F0"/>
            </a:solidFill>
            <a:miter lim="800000"/>
            <a:headEnd/>
            <a:tailEnd/>
          </a:ln>
          <a:effectLst/>
        </p:spPr>
        <p:txBody>
          <a:bodyPr/>
          <a:lstStyle/>
          <a:p>
            <a:pPr marL="342900" indent="-342900">
              <a:spcBef>
                <a:spcPct val="20000"/>
              </a:spcBef>
              <a:buClr>
                <a:schemeClr val="hlink"/>
              </a:buClr>
              <a:buSzPct val="75000"/>
              <a:buFont typeface="Wingdings" pitchFamily="2" charset="2"/>
              <a:buNone/>
              <a:defRPr/>
            </a:pPr>
            <a:r>
              <a:rPr lang="en-US" sz="2000" dirty="0">
                <a:latin typeface="Times New Roman" pitchFamily="18" charset="0"/>
              </a:rPr>
              <a:t>class Projectile {</a:t>
            </a:r>
          </a:p>
          <a:p>
            <a:pPr marL="342900" lvl="1" indent="-342900">
              <a:spcBef>
                <a:spcPct val="20000"/>
              </a:spcBef>
              <a:buClr>
                <a:schemeClr val="hlink"/>
              </a:buClr>
              <a:buSzPct val="75000"/>
              <a:defRPr/>
            </a:pPr>
            <a:r>
              <a:rPr lang="en-US" sz="2000" dirty="0">
                <a:latin typeface="Times New Roman" pitchFamily="18" charset="0"/>
              </a:rPr>
              <a:t>	Vec2f position, velocity;</a:t>
            </a:r>
          </a:p>
          <a:p>
            <a:pPr marL="342900" lvl="1" indent="-342900">
              <a:spcBef>
                <a:spcPct val="20000"/>
              </a:spcBef>
              <a:buClr>
                <a:schemeClr val="hlink"/>
              </a:buClr>
              <a:buSzPct val="75000"/>
              <a:defRPr/>
            </a:pPr>
            <a:r>
              <a:rPr lang="en-US" sz="2000" dirty="0">
                <a:latin typeface="Times New Roman" pitchFamily="18" charset="0"/>
              </a:rPr>
              <a:t>public:	</a:t>
            </a:r>
          </a:p>
          <a:p>
            <a:pPr marL="342900" lvl="1" indent="-342900">
              <a:spcBef>
                <a:spcPct val="20000"/>
              </a:spcBef>
              <a:buClr>
                <a:schemeClr val="hlink"/>
              </a:buClr>
              <a:buSzPct val="75000"/>
              <a:defRPr/>
            </a:pPr>
            <a:r>
              <a:rPr lang="en-US" sz="2000" dirty="0">
                <a:latin typeface="Times New Roman" pitchFamily="18" charset="0"/>
              </a:rPr>
              <a:t>	 Projectile (const Projectile &amp;other);</a:t>
            </a:r>
          </a:p>
          <a:p>
            <a:pPr marL="342900" lvl="1" indent="-342900">
              <a:spcBef>
                <a:spcPct val="20000"/>
              </a:spcBef>
              <a:buClr>
                <a:schemeClr val="hlink"/>
              </a:buClr>
              <a:buSzPct val="75000"/>
              <a:defRPr/>
            </a:pPr>
            <a:r>
              <a:rPr lang="en-US" sz="2000" dirty="0">
                <a:latin typeface="Times New Roman" pitchFamily="18" charset="0"/>
              </a:rPr>
              <a:t>	void Update();</a:t>
            </a:r>
          </a:p>
          <a:p>
            <a:pPr marL="342900" lvl="1" indent="-342900">
              <a:spcBef>
                <a:spcPct val="20000"/>
              </a:spcBef>
              <a:buClr>
                <a:schemeClr val="hlink"/>
              </a:buClr>
              <a:buSzPct val="75000"/>
              <a:defRPr/>
            </a:pPr>
            <a:r>
              <a:rPr lang="en-US" sz="2000" dirty="0">
                <a:latin typeface="Times New Roman" pitchFamily="18" charset="0"/>
              </a:rPr>
              <a:t>	void SetVelocity(Vec2f);</a:t>
            </a:r>
          </a:p>
          <a:p>
            <a:pPr marL="342900" lvl="1" indent="-342900">
              <a:spcBef>
                <a:spcPct val="20000"/>
              </a:spcBef>
              <a:buClr>
                <a:schemeClr val="hlink"/>
              </a:buClr>
              <a:buSzPct val="75000"/>
              <a:defRPr/>
            </a:pPr>
            <a:r>
              <a:rPr lang="en-US" sz="2000" dirty="0">
                <a:latin typeface="Times New Roman" pitchFamily="18" charset="0"/>
              </a:rPr>
              <a:t>	void SetPosition(Vec2f);</a:t>
            </a:r>
          </a:p>
          <a:p>
            <a:pPr marL="342900" indent="-342900">
              <a:spcBef>
                <a:spcPct val="20000"/>
              </a:spcBef>
              <a:buClr>
                <a:schemeClr val="hlink"/>
              </a:buClr>
              <a:buSzPct val="75000"/>
              <a:buFont typeface="Wingdings" pitchFamily="2" charset="2"/>
              <a:buNone/>
              <a:defRPr/>
            </a:pPr>
            <a:r>
              <a:rPr lang="en-US" sz="2000" dirty="0">
                <a:latin typeface="Times New Roman"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pPr eaLnBrk="1" hangingPunct="1">
              <a:defRPr/>
            </a:pPr>
            <a:r>
              <a:rPr lang="en-US"/>
              <a:t>Modularity</a:t>
            </a:r>
          </a:p>
        </p:txBody>
      </p:sp>
      <p:sp>
        <p:nvSpPr>
          <p:cNvPr id="460803" name="Rectangle 3"/>
          <p:cNvSpPr>
            <a:spLocks noGrp="1" noChangeArrowheads="1"/>
          </p:cNvSpPr>
          <p:nvPr>
            <p:ph idx="1"/>
          </p:nvPr>
        </p:nvSpPr>
        <p:spPr>
          <a:xfrm>
            <a:off x="457200" y="1828800"/>
            <a:ext cx="8229600" cy="4073525"/>
          </a:xfrm>
        </p:spPr>
        <p:txBody>
          <a:bodyPr/>
          <a:lstStyle/>
          <a:p>
            <a:pPr eaLnBrk="1" hangingPunct="1">
              <a:lnSpc>
                <a:spcPct val="95000"/>
              </a:lnSpc>
              <a:buFont typeface="Wingdings" pitchFamily="2" charset="2"/>
              <a:buNone/>
              <a:defRPr/>
            </a:pPr>
            <a:r>
              <a:rPr lang="en-US" dirty="0"/>
              <a:t>Modularity is the property of computer programs that measures the extent to which they have been composed out of separate parts called modules. </a:t>
            </a:r>
          </a:p>
        </p:txBody>
      </p:sp>
      <p:pic>
        <p:nvPicPr>
          <p:cNvPr id="28677" name="Picture 5"/>
          <p:cNvPicPr>
            <a:picLocks noChangeAspect="1" noChangeArrowheads="1"/>
          </p:cNvPicPr>
          <p:nvPr/>
        </p:nvPicPr>
        <p:blipFill>
          <a:blip r:embed="rId3" cstate="print"/>
          <a:srcRect/>
          <a:stretch>
            <a:fillRect/>
          </a:stretch>
        </p:blipFill>
        <p:spPr bwMode="auto">
          <a:xfrm>
            <a:off x="4267200" y="4114800"/>
            <a:ext cx="4594303" cy="24384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pPr eaLnBrk="1" hangingPunct="1">
              <a:defRPr/>
            </a:pPr>
            <a:r>
              <a:rPr lang="en-US"/>
              <a:t>Modularity</a:t>
            </a:r>
          </a:p>
        </p:txBody>
      </p:sp>
      <p:sp>
        <p:nvSpPr>
          <p:cNvPr id="462851" name="Rectangle 3"/>
          <p:cNvSpPr>
            <a:spLocks noGrp="1" noChangeArrowheads="1"/>
          </p:cNvSpPr>
          <p:nvPr>
            <p:ph idx="1"/>
          </p:nvPr>
        </p:nvSpPr>
        <p:spPr>
          <a:xfrm>
            <a:off x="457200" y="1828800"/>
            <a:ext cx="8229600" cy="4073525"/>
          </a:xfrm>
        </p:spPr>
        <p:txBody>
          <a:bodyPr/>
          <a:lstStyle/>
          <a:p>
            <a:pPr eaLnBrk="1" hangingPunct="1">
              <a:lnSpc>
                <a:spcPct val="95000"/>
              </a:lnSpc>
              <a:buFont typeface="Wingdings" pitchFamily="2" charset="2"/>
              <a:buNone/>
              <a:defRPr/>
            </a:pPr>
            <a:r>
              <a:rPr lang="en-US" dirty="0">
                <a:latin typeface="Times New Roman" pitchFamily="18" charset="0"/>
              </a:rPr>
              <a:t>What does modularity afford us?</a:t>
            </a:r>
          </a:p>
          <a:p>
            <a:pPr lvl="1" eaLnBrk="1" hangingPunct="1">
              <a:lnSpc>
                <a:spcPct val="95000"/>
              </a:lnSpc>
              <a:defRPr/>
            </a:pPr>
            <a:endParaRPr lang="en-US" sz="3200" dirty="0">
              <a:latin typeface="Times New Roman" pitchFamily="18" charset="0"/>
            </a:endParaRPr>
          </a:p>
          <a:p>
            <a:pPr lvl="1" eaLnBrk="1" hangingPunct="1">
              <a:lnSpc>
                <a:spcPct val="95000"/>
              </a:lnSpc>
              <a:defRPr/>
            </a:pPr>
            <a:r>
              <a:rPr lang="en-US" sz="3200" dirty="0">
                <a:latin typeface="Times New Roman" pitchFamily="18" charset="0"/>
              </a:rPr>
              <a:t>Separation of Concerns</a:t>
            </a:r>
          </a:p>
          <a:p>
            <a:pPr lvl="1" eaLnBrk="1" hangingPunct="1">
              <a:lnSpc>
                <a:spcPct val="95000"/>
              </a:lnSpc>
              <a:defRPr/>
            </a:pPr>
            <a:endParaRPr lang="en-US" sz="3200" dirty="0">
              <a:latin typeface="Times New Roman" pitchFamily="18" charset="0"/>
            </a:endParaRPr>
          </a:p>
          <a:p>
            <a:pPr lvl="1">
              <a:defRPr/>
            </a:pPr>
            <a:r>
              <a:rPr lang="en-US" sz="3200" dirty="0">
                <a:latin typeface="Times New Roman" pitchFamily="18" charset="0"/>
              </a:rPr>
              <a:t>More flexibility (through composition)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p:cNvSpPr>
            <a:spLocks noGrp="1" noChangeArrowheads="1"/>
          </p:cNvSpPr>
          <p:nvPr>
            <p:ph type="title"/>
          </p:nvPr>
        </p:nvSpPr>
        <p:spPr/>
        <p:txBody>
          <a:bodyPr/>
          <a:lstStyle/>
          <a:p>
            <a:pPr eaLnBrk="1" hangingPunct="1">
              <a:defRPr/>
            </a:pPr>
            <a:r>
              <a:rPr lang="en-US"/>
              <a:t>Modularity - Helper Classes</a:t>
            </a:r>
          </a:p>
        </p:txBody>
      </p:sp>
      <p:sp>
        <p:nvSpPr>
          <p:cNvPr id="464899" name="Rectangle 3"/>
          <p:cNvSpPr>
            <a:spLocks noGrp="1" noChangeArrowheads="1"/>
          </p:cNvSpPr>
          <p:nvPr>
            <p:ph idx="1"/>
          </p:nvPr>
        </p:nvSpPr>
        <p:spPr>
          <a:xfrm>
            <a:off x="457200" y="1600200"/>
            <a:ext cx="8229600" cy="3810000"/>
          </a:xfrm>
        </p:spPr>
        <p:txBody>
          <a:bodyPr/>
          <a:lstStyle/>
          <a:p>
            <a:pPr eaLnBrk="1" hangingPunct="1">
              <a:buFont typeface="Wingdings" pitchFamily="2" charset="2"/>
              <a:buNone/>
              <a:defRPr/>
            </a:pPr>
            <a:endParaRPr lang="en-US" sz="2800" dirty="0"/>
          </a:p>
          <a:p>
            <a:pPr eaLnBrk="1" hangingPunct="1">
              <a:buFont typeface="Wingdings" pitchFamily="2" charset="2"/>
              <a:buNone/>
              <a:defRPr/>
            </a:pPr>
            <a:r>
              <a:rPr lang="en-US" sz="2800" dirty="0"/>
              <a:t>When you have a class with a bunch of methods which can be possibly compartmentalized, try making helper classes to abstract the design a little bit.</a:t>
            </a:r>
          </a:p>
          <a:p>
            <a:pPr eaLnBrk="1" hangingPunct="1">
              <a:buFont typeface="Wingdings" pitchFamily="2" charset="2"/>
              <a:buNone/>
              <a:defRPr/>
            </a:pPr>
            <a:endParaRPr lang="en-US" sz="2800" dirty="0"/>
          </a:p>
          <a:p>
            <a:pPr eaLnBrk="1" hangingPunct="1">
              <a:buFont typeface="Wingdings" pitchFamily="2" charset="2"/>
              <a:buNone/>
              <a:defRPr/>
            </a:pPr>
            <a:r>
              <a:rPr lang="en-US" sz="2800" dirty="0"/>
              <a:t>These helper classes could be separate entities or even nested classes.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1216</TotalTime>
  <Words>734</Words>
  <Application>Microsoft Office PowerPoint</Application>
  <PresentationFormat>On-screen Show (4:3)</PresentationFormat>
  <Paragraphs>82</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Corbel</vt:lpstr>
      <vt:lpstr>Times New Roman</vt:lpstr>
      <vt:lpstr>Wingdings</vt:lpstr>
      <vt:lpstr>Wingdings 2</vt:lpstr>
      <vt:lpstr>Wingdings 3</vt:lpstr>
      <vt:lpstr>Module</vt:lpstr>
      <vt:lpstr>Object-Oriented Principles</vt:lpstr>
      <vt:lpstr>Robustness</vt:lpstr>
      <vt:lpstr>Encapsulation</vt:lpstr>
      <vt:lpstr>Abstraction</vt:lpstr>
      <vt:lpstr>Interfaces</vt:lpstr>
      <vt:lpstr>Modularity</vt:lpstr>
      <vt:lpstr>Modularity</vt:lpstr>
      <vt:lpstr>Modularity - Helper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Topics</dc:title>
  <dc:creator/>
  <cp:lastModifiedBy>John Fecko</cp:lastModifiedBy>
  <cp:revision>126</cp:revision>
  <dcterms:created xsi:type="dcterms:W3CDTF">2010-12-21T21:47:56Z</dcterms:created>
  <dcterms:modified xsi:type="dcterms:W3CDTF">2022-06-13T17:59:46Z</dcterms:modified>
</cp:coreProperties>
</file>