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20"/>
  </p:notesMasterIdLst>
  <p:sldIdLst>
    <p:sldId id="257" r:id="rId2"/>
    <p:sldId id="270" r:id="rId3"/>
    <p:sldId id="271" r:id="rId4"/>
    <p:sldId id="272" r:id="rId5"/>
    <p:sldId id="273" r:id="rId6"/>
    <p:sldId id="274" r:id="rId7"/>
    <p:sldId id="291" r:id="rId8"/>
    <p:sldId id="276" r:id="rId9"/>
    <p:sldId id="277" r:id="rId10"/>
    <p:sldId id="278" r:id="rId11"/>
    <p:sldId id="279" r:id="rId12"/>
    <p:sldId id="280" r:id="rId13"/>
    <p:sldId id="281" r:id="rId14"/>
    <p:sldId id="292" r:id="rId15"/>
    <p:sldId id="282" r:id="rId16"/>
    <p:sldId id="285" r:id="rId17"/>
    <p:sldId id="283" r:id="rId18"/>
    <p:sldId id="293"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837"/>
    <p:restoredTop sz="93315" autoAdjust="0"/>
  </p:normalViewPr>
  <p:slideViewPr>
    <p:cSldViewPr>
      <p:cViewPr varScale="1">
        <p:scale>
          <a:sx n="142" d="100"/>
          <a:sy n="142" d="100"/>
        </p:scale>
        <p:origin x="1160" y="168"/>
      </p:cViewPr>
      <p:guideLst>
        <p:guide orient="horz" pos="2160"/>
        <p:guide pos="2880"/>
      </p:guideLst>
    </p:cSldViewPr>
  </p:slideViewPr>
  <p:notesTextViewPr>
    <p:cViewPr>
      <p:scale>
        <a:sx n="150" d="100"/>
        <a:sy n="15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8A9D5D6-CAA4-4DFE-A114-C8DE2AEC6A0C}" type="datetimeFigureOut">
              <a:rPr lang="en-US" smtClean="0"/>
              <a:pPr/>
              <a:t>7/14/21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49A91E2-5E9C-4C1E-9454-BB4D83B32BB5}" type="slidenum">
              <a:rPr lang="en-US" smtClean="0"/>
              <a:pPr/>
              <a:t>‹#›</a:t>
            </a:fld>
            <a:endParaRPr lang="en-US"/>
          </a:p>
        </p:txBody>
      </p:sp>
    </p:spTree>
    <p:extLst>
      <p:ext uri="{BB962C8B-B14F-4D97-AF65-F5344CB8AC3E}">
        <p14:creationId xmlns:p14="http://schemas.microsoft.com/office/powerpoint/2010/main" val="18167455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docs.microsoft.com/en-us/cpp/build/reference/dumpbin-reference"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home.hiwaay.net/~georgech/WhitePapers/Exporting/Exp.htm"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www.acodersjourney.com/cplusplus-static-vs-dynamic-libraries/"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9A91E2-5E9C-4C1E-9454-BB4D83B32BB5}" type="slidenum">
              <a:rPr lang="en-US" smtClean="0"/>
              <a:pPr/>
              <a:t>1</a:t>
            </a:fld>
            <a:endParaRPr lang="en-US"/>
          </a:p>
        </p:txBody>
      </p:sp>
    </p:spTree>
    <p:extLst>
      <p:ext uri="{BB962C8B-B14F-4D97-AF65-F5344CB8AC3E}">
        <p14:creationId xmlns:p14="http://schemas.microsoft.com/office/powerpoint/2010/main" val="18264871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49A91E2-5E9C-4C1E-9454-BB4D83B32BB5}" type="slidenum">
              <a:rPr lang="en-US" smtClean="0"/>
              <a:pPr/>
              <a:t>12</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When implicitly linking to a DLL through the use of an import library, we don’t have this problem because it will help translate function calls to their compiled (mangled) names for you.</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latin typeface="+mn-lt"/>
                <a:ea typeface="+mn-ea"/>
                <a:cs typeface="+mn-cs"/>
              </a:rPr>
              <a:t>The only drawback of using extern C is that you can't overload functions (same function name, different parameters).</a:t>
            </a:r>
            <a:endParaRPr lang="en-US" sz="1200" dirty="0"/>
          </a:p>
          <a:p>
            <a:endParaRPr lang="en-US" dirty="0"/>
          </a:p>
          <a:p>
            <a:r>
              <a:rPr lang="en-US" dirty="0"/>
              <a:t>https://en.wikipedia.org/wiki/Name_mangling</a:t>
            </a:r>
          </a:p>
          <a:p>
            <a:endParaRPr lang="en-US" dirty="0"/>
          </a:p>
          <a:p>
            <a:r>
              <a:rPr lang="en-US" dirty="0"/>
              <a:t>Pragma comment linker - research</a:t>
            </a:r>
          </a:p>
        </p:txBody>
      </p:sp>
      <p:sp>
        <p:nvSpPr>
          <p:cNvPr id="4" name="Slide Number Placeholder 3"/>
          <p:cNvSpPr>
            <a:spLocks noGrp="1"/>
          </p:cNvSpPr>
          <p:nvPr>
            <p:ph type="sldNum" sz="quarter" idx="10"/>
          </p:nvPr>
        </p:nvSpPr>
        <p:spPr/>
        <p:txBody>
          <a:bodyPr/>
          <a:lstStyle/>
          <a:p>
            <a:fld id="{F49A91E2-5E9C-4C1E-9454-BB4D83B32BB5}" type="slidenum">
              <a:rPr lang="en-US" smtClean="0"/>
              <a:pPr/>
              <a:t>13</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https://github.com/lucasg/Dependencies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This can also be done on the command line using the following command: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	dumpbin /exports &lt;nameofdll&gt;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hlinkClick r:id="rId3"/>
              </a:rPr>
              <a:t>https://docs.microsoft.com/en-us/cpp/build/reference/dumpbin-reference</a:t>
            </a:r>
            <a:r>
              <a:rPr lang="en-US" dirty="0"/>
              <a:t> – dumpbin usage</a:t>
            </a:r>
          </a:p>
        </p:txBody>
      </p:sp>
      <p:sp>
        <p:nvSpPr>
          <p:cNvPr id="4" name="Slide Number Placeholder 3"/>
          <p:cNvSpPr>
            <a:spLocks noGrp="1"/>
          </p:cNvSpPr>
          <p:nvPr>
            <p:ph type="sldNum" sz="quarter" idx="10"/>
          </p:nvPr>
        </p:nvSpPr>
        <p:spPr/>
        <p:txBody>
          <a:bodyPr/>
          <a:lstStyle/>
          <a:p>
            <a:fld id="{F49A91E2-5E9C-4C1E-9454-BB4D83B32BB5}" type="slidenum">
              <a:rPr lang="en-US" smtClean="0"/>
              <a:pPr/>
              <a:t>14</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52910B9F-AD0E-4EFD-8B18-99E0C1D904FF}" type="slidenum">
              <a:rPr lang="en-US"/>
              <a:pPr/>
              <a:t>15</a:t>
            </a:fld>
            <a:endParaRPr lang="en-US"/>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pPr eaLnBrk="1" hangingPunct="1"/>
            <a:r>
              <a:rPr lang="en-US" dirty="0"/>
              <a:t>The Law of Demeter is about limiting</a:t>
            </a:r>
            <a:r>
              <a:rPr lang="en-US" baseline="0" dirty="0"/>
              <a:t> the scope of modules to provide better structure and prevent problems across boundaries. </a:t>
            </a:r>
          </a:p>
          <a:p>
            <a:pPr eaLnBrk="1" hangingPunct="1"/>
            <a:r>
              <a:rPr lang="en-US" baseline="0" dirty="0"/>
              <a:t>It is tied to another concept called RAII (http://en.wikipedia.org/wiki/RAII) and also the OO principle of hierarchy where we determine the assignment location of responsibilities. </a:t>
            </a:r>
          </a:p>
          <a:p>
            <a:pPr eaLnBrk="1" hangingPunct="1"/>
            <a:r>
              <a:rPr lang="en-US" dirty="0">
                <a:hlinkClick r:id="rId3"/>
              </a:rPr>
              <a:t>https://msdn.microsoft.com/en-us/library/ms235460.aspx</a:t>
            </a:r>
            <a:endParaRPr lang="en-US" dirty="0"/>
          </a:p>
          <a:p>
            <a:pPr eaLnBrk="1" hangingPunct="1"/>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We can use the</a:t>
            </a:r>
            <a:r>
              <a:rPr lang="en-US" baseline="0" dirty="0"/>
              <a:t> decorated names</a:t>
            </a:r>
            <a:r>
              <a:rPr lang="en-US" dirty="0"/>
              <a:t> to generate a .DEF file to hard code the mapping of function offsets.</a:t>
            </a:r>
            <a:r>
              <a:rPr lang="en-US" baseline="0" dirty="0"/>
              <a:t>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This is useful to ensure other programs using the DLL do not break when we add functions to the </a:t>
            </a:r>
            <a:r>
              <a:rPr lang="en-US" baseline="0" dirty="0" err="1"/>
              <a:t>dll</a:t>
            </a:r>
            <a:r>
              <a:rPr lang="en-US" baseline="0" dirty="0"/>
              <a:t>.</a:t>
            </a:r>
            <a:endParaRPr lang="en-US" dirty="0">
              <a:hlinkClick r:id="rId3"/>
            </a:endParaRPr>
          </a:p>
          <a:p>
            <a:endParaRPr lang="en-US" dirty="0"/>
          </a:p>
          <a:p>
            <a:pPr eaLnBrk="1" hangingPunct="1"/>
            <a:endParaRPr lang="en-US" baseline="0"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146E8F21-D5F3-4838-85BC-E2DD972491E0}" type="slidenum">
              <a:rPr lang="en-US"/>
              <a:pPr/>
              <a:t>16</a:t>
            </a:fld>
            <a:endParaRPr lang="en-US"/>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pPr eaLnBrk="1" hangingPunct="1"/>
            <a:r>
              <a:rPr lang="en-US" dirty="0"/>
              <a:t>Quake links to OpenGL32.DLL at run time to do its rendering</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8C9D5501-EDF2-4050-A67C-2C75C260AA92}" type="slidenum">
              <a:rPr lang="en-US"/>
              <a:pPr/>
              <a:t>17</a:t>
            </a:fld>
            <a:endParaRPr lang="en-US"/>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pPr eaLnBrk="1" hangingPunct="1"/>
            <a:r>
              <a:rPr lang="en-US" dirty="0"/>
              <a:t>When using a </a:t>
            </a:r>
            <a:r>
              <a:rPr lang="en-US" dirty="0" err="1"/>
              <a:t>dll</a:t>
            </a:r>
            <a:r>
              <a:rPr lang="en-US" dirty="0"/>
              <a:t>, you will need a .def file to build from other compilers outside Microsoft.</a:t>
            </a:r>
          </a:p>
          <a:p>
            <a:pPr eaLnBrk="1" hangingPunct="1"/>
            <a:r>
              <a:rPr lang="en-US" dirty="0"/>
              <a:t>	(The __</a:t>
            </a:r>
            <a:r>
              <a:rPr lang="en-US" dirty="0" err="1"/>
              <a:t>declspec</a:t>
            </a:r>
            <a:r>
              <a:rPr lang="en-US" dirty="0"/>
              <a:t>(</a:t>
            </a:r>
            <a:r>
              <a:rPr lang="en-US" dirty="0" err="1"/>
              <a:t>dllexport</a:t>
            </a:r>
            <a:r>
              <a:rPr lang="en-US" dirty="0"/>
              <a:t> or </a:t>
            </a:r>
            <a:r>
              <a:rPr lang="en-US" dirty="0" err="1"/>
              <a:t>dllimport</a:t>
            </a:r>
            <a:r>
              <a:rPr lang="en-US" dirty="0"/>
              <a:t>) statement(s) are Microsoft specific.)</a:t>
            </a:r>
          </a:p>
          <a:p>
            <a:pPr eaLnBrk="1" hangingPunct="1"/>
            <a:endParaRPr lang="en-US" dirty="0"/>
          </a:p>
          <a:p>
            <a:pPr eaLnBrk="1" hangingPunct="1"/>
            <a:r>
              <a:rPr lang="en-US" dirty="0"/>
              <a:t>Also: when using a DLL based project, the main executable will be smaller in size because all the library data isn’t included. </a:t>
            </a:r>
          </a:p>
          <a:p>
            <a:pPr eaLnBrk="1" hangingPunct="1"/>
            <a:r>
              <a:rPr lang="en-US" dirty="0"/>
              <a:t>Think of how the Maya application is separate from all of its plug-ins for things like exporting data to a specific format.</a:t>
            </a:r>
          </a:p>
          <a:p>
            <a:pPr eaLnBrk="1" hangingPunct="1"/>
            <a:endParaRPr lang="en-US" dirty="0"/>
          </a:p>
          <a:p>
            <a:pPr eaLnBrk="1" hangingPunct="1"/>
            <a:r>
              <a:rPr lang="en-US" dirty="0"/>
              <a:t>See: </a:t>
            </a:r>
            <a:r>
              <a:rPr lang="en-US" dirty="0">
                <a:hlinkClick r:id="rId3"/>
              </a:rPr>
              <a:t>https://www.acodersjourney.com/cplusplus</a:t>
            </a:r>
            <a:r>
              <a:rPr lang="en-US">
                <a:hlinkClick r:id="rId3"/>
              </a:rPr>
              <a:t>-static-vs-dynamic-libraries/</a:t>
            </a:r>
            <a:r>
              <a:rPr lang="en-US"/>
              <a:t> for </a:t>
            </a:r>
            <a:r>
              <a:rPr lang="en-US" dirty="0"/>
              <a:t>a more in-depth</a:t>
            </a:r>
            <a:r>
              <a:rPr lang="en-US" baseline="0" dirty="0"/>
              <a:t> comparison</a:t>
            </a:r>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D3509462-6B3F-4EB9-BDAA-E902A9CA1ABD}" type="slidenum">
              <a:rPr lang="en-US"/>
              <a:pPr/>
              <a:t>4</a:t>
            </a:fld>
            <a:endParaRPr lang="en-US"/>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pPr eaLnBrk="1" hangingPunct="1"/>
            <a:r>
              <a:rPr lang="en-US"/>
              <a:t>The library to be used should have the same project settings as the project in which it is used. </a:t>
            </a:r>
          </a:p>
          <a:p>
            <a:pPr eaLnBrk="1" hangingPunct="1"/>
            <a:r>
              <a:rPr lang="en-US"/>
              <a:t>Ex. Single-Threaded or Multi-Threaded Debug</a:t>
            </a:r>
          </a:p>
          <a:p>
            <a:pPr eaLnBrk="1" hangingPunct="1"/>
            <a:endParaRPr lang="en-US"/>
          </a:p>
          <a:p>
            <a:pPr eaLnBrk="1" hangingPunct="1"/>
            <a:r>
              <a:rPr lang="en-US"/>
              <a:t>Think of an application that uses a static library like a computer that uses a hard drive. When you turn the computer on, it links to the separate device and does things with it.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8EDFC2BB-7A64-47A6-A073-8B53E0534049}" type="slidenum">
              <a:rPr lang="en-US"/>
              <a:pPr/>
              <a:t>5</a:t>
            </a:fld>
            <a:endParaRPr lang="en-US"/>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4BDB9FE4-7EB1-4961-B9E7-CD365ED04A5C}" type="slidenum">
              <a:rPr lang="en-US"/>
              <a:pPr/>
              <a:t>6</a:t>
            </a:fld>
            <a:endParaRPr lang="en-US"/>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p:spPr>
        <p:txBody>
          <a:bodyPr/>
          <a:lstStyle/>
          <a:p>
            <a:pPr eaLnBrk="1" hangingPunct="1"/>
            <a:r>
              <a:rPr lang="en-US" dirty="0"/>
              <a:t>The project </a:t>
            </a:r>
            <a:r>
              <a:rPr lang="en-US" sz="1200" kern="1200" dirty="0">
                <a:solidFill>
                  <a:schemeClr val="tx1"/>
                </a:solidFill>
                <a:latin typeface="+mn-lt"/>
                <a:ea typeface="+mn-ea"/>
                <a:cs typeface="+mn-cs"/>
              </a:rPr>
              <a:t>dependencies </a:t>
            </a:r>
            <a:r>
              <a:rPr lang="en-US" dirty="0"/>
              <a:t>tab allows you to automatically link a library project into another project in the same solution. </a:t>
            </a:r>
          </a:p>
          <a:p>
            <a:pPr eaLnBrk="1" hangingPunct="1"/>
            <a:r>
              <a:rPr lang="en-US" dirty="0"/>
              <a:t>The project properties tab allows you to add additional library dependencies (under Linker-&gt;Input – Additional Dependencies) and specify additional directories where they may exist (under General – Additional Library Directories)</a:t>
            </a:r>
          </a:p>
          <a:p>
            <a:pPr eaLnBrk="1" hangingPunct="1"/>
            <a:r>
              <a:rPr lang="en-US" dirty="0"/>
              <a:t>Alternatively you can use the preprocessor directive like we do in </a:t>
            </a:r>
            <a:r>
              <a:rPr lang="en-US" dirty="0" err="1"/>
              <a:t>stdafx.h</a:t>
            </a:r>
            <a:r>
              <a:rPr lang="en-US" dirty="0"/>
              <a:t>				</a:t>
            </a:r>
          </a:p>
          <a:p>
            <a:pPr eaLnBrk="1" hangingPunct="1"/>
            <a:r>
              <a:rPr lang="en-US" dirty="0"/>
              <a:t>	</a:t>
            </a:r>
            <a:r>
              <a:rPr lang="en-US" noProof="1"/>
              <a:t>#pragma comment(lib, "opengl32.lib")</a:t>
            </a:r>
          </a:p>
          <a:p>
            <a:pPr eaLnBrk="1" hangingPunct="1"/>
            <a:endParaRPr lang="en-US" noProof="1"/>
          </a:p>
          <a:p>
            <a:pPr eaLnBrk="1" hangingPunct="1"/>
            <a:r>
              <a:rPr lang="en-US" noProof="1"/>
              <a:t>* In VS2010 the project dependencies only</a:t>
            </a:r>
            <a:r>
              <a:rPr lang="en-US" baseline="0" noProof="1"/>
              <a:t> affect build order. You need to add a common property reference or manually link using one of the other two options. </a:t>
            </a:r>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4BA7ACD9-1850-4D99-9971-434D2C07926B}" type="slidenum">
              <a:rPr lang="en-US"/>
              <a:pPr/>
              <a:t>7</a:t>
            </a:fld>
            <a:endParaRPr lang="en-US"/>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This is the error you will receive if you are trying to use projects with different code generation settings.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2008:</a:t>
            </a:r>
            <a:r>
              <a:rPr lang="en-US" sz="1200" baseline="0" dirty="0"/>
              <a:t> using project not built with </a:t>
            </a:r>
            <a:r>
              <a:rPr lang="en-US" sz="1200" baseline="0"/>
              <a:t>dll</a:t>
            </a:r>
            <a:endParaRPr lang="en-US" sz="1200"/>
          </a:p>
          <a:p>
            <a:pPr eaLnBrk="1" hangingPunct="1"/>
            <a:endParaRPr lang="en-US" dirty="0"/>
          </a:p>
          <a:p>
            <a:pPr eaLnBrk="1" hangingPunct="1"/>
            <a:r>
              <a:rPr lang="en-US" dirty="0"/>
              <a:t>When building libraries, usually build one for debug mode and a separate one for release mode of the application.</a:t>
            </a:r>
          </a:p>
          <a:p>
            <a:pPr eaLnBrk="1" hangingPunct="1"/>
            <a:endParaRPr lang="en-US" dirty="0"/>
          </a:p>
          <a:p>
            <a:pPr eaLnBrk="1" hangingPunct="1"/>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2E3CC792-FD6F-40FC-8B14-9CCA91A463FE}" type="slidenum">
              <a:rPr lang="en-US"/>
              <a:pPr/>
              <a:t>8</a:t>
            </a:fld>
            <a:endParaRPr lang="en-US"/>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pPr eaLnBrk="1" hangingPunct="1"/>
            <a:r>
              <a:rPr lang="en-US" dirty="0"/>
              <a:t>Many plug-in systems use an API where the plug-in developer must create a DLL using the API, this allows the plug-in developer the potential to create high performance code that can be dynamically loaded by the main application. Examples include Maya, Photoshop, Pidgin, etc.  </a:t>
            </a:r>
          </a:p>
          <a:p>
            <a:pPr eaLnBrk="1" hangingPunct="1"/>
            <a:endParaRPr lang="en-US" dirty="0"/>
          </a:p>
          <a:p>
            <a:pPr eaLnBrk="1" hangingPunct="1"/>
            <a:r>
              <a:rPr lang="en-US" dirty="0"/>
              <a:t>Think of an application that uses DLL code like a computer that uses hot-swappable hard drives. (or more recently, USB memory sticks)</a:t>
            </a:r>
          </a:p>
          <a:p>
            <a:pPr eaLnBrk="1" hangingPunct="1"/>
            <a:endParaRPr lang="en-US" dirty="0"/>
          </a:p>
          <a:p>
            <a:pPr eaLnBrk="1" hangingPunct="1"/>
            <a:r>
              <a:rPr lang="en-US" dirty="0"/>
              <a:t>Imagine you are working in an embedded environment where your .exe takes up 20% of the memory. (PSP for example)</a:t>
            </a:r>
          </a:p>
          <a:p>
            <a:pPr eaLnBrk="1" hangingPunct="1"/>
            <a:r>
              <a:rPr lang="en-US" dirty="0"/>
              <a:t>If you can take advantage of unloading some of that code when it is not needed, you can use the memory for other things.</a:t>
            </a:r>
          </a:p>
          <a:p>
            <a:pPr eaLnBrk="1" hangingPunct="1"/>
            <a:r>
              <a:rPr lang="en-US" dirty="0"/>
              <a:t>The trade-off here is more CPU overhead used to load/unload the DLL module.</a:t>
            </a:r>
          </a:p>
          <a:p>
            <a:pPr eaLnBrk="1" hangingPunct="1"/>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http://</a:t>
            </a:r>
            <a:r>
              <a:rPr lang="en-US" dirty="0" err="1"/>
              <a:t>mirrors.zoreil.com</a:t>
            </a:r>
            <a:r>
              <a:rPr lang="en-US" dirty="0"/>
              <a:t>/</a:t>
            </a:r>
            <a:r>
              <a:rPr lang="en-US" dirty="0" err="1"/>
              <a:t>webclub.kcom.ne.jp</a:t>
            </a:r>
            <a:r>
              <a:rPr lang="en-US" dirty="0"/>
              <a:t>/ma/</a:t>
            </a:r>
            <a:r>
              <a:rPr lang="en-US" dirty="0" err="1"/>
              <a:t>colinp</a:t>
            </a:r>
            <a:r>
              <a:rPr lang="en-US" dirty="0"/>
              <a:t>/win32/</a:t>
            </a:r>
            <a:r>
              <a:rPr lang="en-US" dirty="0" err="1"/>
              <a:t>dll</a:t>
            </a:r>
            <a:r>
              <a:rPr lang="en-US" dirty="0"/>
              <a:t>/</a:t>
            </a:r>
            <a:r>
              <a:rPr lang="en-US" dirty="0" err="1"/>
              <a:t>intro.html</a:t>
            </a:r>
            <a:endParaRPr lang="en-US" dirty="0"/>
          </a:p>
          <a:p>
            <a:pPr eaLnBrk="1" hangingPunct="1"/>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EC66C0B2-FDCD-46BD-B433-DBBB9BB66FC0}" type="slidenum">
              <a:rPr lang="en-US"/>
              <a:pPr/>
              <a:t>9</a:t>
            </a:fld>
            <a:endParaRPr lang="en-US"/>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 In visual studio 2017, </a:t>
            </a:r>
            <a:r>
              <a:rPr lang="en-US" baseline="0" dirty="0"/>
              <a:t>if you just pick DLL it will not give you the option for exported symbols.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If you want it to generate the sample code with exported symbols, use the windows desktop wizard instead. </a:t>
            </a:r>
          </a:p>
          <a:p>
            <a:pPr eaLnBrk="1" hangingPunct="1"/>
            <a:r>
              <a:rPr lang="en-US" dirty="0"/>
              <a:t>https://blogs.msdn.microsoft.com/vcblog/2017/08/15/changes-to-project-templates-and-code-wizards-in-15-3/</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01740506-5534-4C71-8FE4-D6BF5FF39A5D}" type="slidenum">
              <a:rPr lang="en-US"/>
              <a:pPr/>
              <a:t>10</a:t>
            </a:fld>
            <a:endParaRPr lang="en-US"/>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pPr eaLnBrk="1" hangingPunct="1"/>
            <a:r>
              <a:rPr lang="en-US" dirty="0"/>
              <a:t>The functions exported</a:t>
            </a:r>
            <a:r>
              <a:rPr lang="en-US" baseline="0" dirty="0"/>
              <a:t> from the DLL are imported by the import library and act as local functions to the project in which it is linked to. (Think of them as proxy functions which bridge into the DLL.)</a:t>
            </a:r>
          </a:p>
          <a:p>
            <a:pPr eaLnBrk="1" hangingPunct="1"/>
            <a:endParaRPr lang="en-US" baseline="0" dirty="0"/>
          </a:p>
          <a:p>
            <a:pPr eaLnBrk="1" hangingPunct="1"/>
            <a:r>
              <a:rPr lang="en-US" baseline="0" dirty="0"/>
              <a:t>The .exp file is only used when resolving circular inclusions between </a:t>
            </a:r>
            <a:r>
              <a:rPr lang="en-US" baseline="0"/>
              <a:t>DLL functions</a:t>
            </a:r>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2FBAA868-1672-43DB-B1E5-AFC4BCC4B12B}" type="slidenum">
              <a:rPr lang="en-US"/>
              <a:pPr/>
              <a:t>11</a:t>
            </a:fld>
            <a:endParaRPr lang="en-US"/>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pPr eaLnBrk="1" hangingPunct="1">
              <a:lnSpc>
                <a:spcPct val="95000"/>
              </a:lnSpc>
            </a:pP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lstStyle>
          <a:p>
            <a:fld id="{1D8BD707-D9CF-40AE-B4C6-C98DA3205C09}" type="datetimeFigureOut">
              <a:rPr lang="en-US" smtClean="0"/>
              <a:pPr/>
              <a:t>7/14/21</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7/14/21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7/14/21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7/14/21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7/14/21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7/14/21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7/14/21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8BD707-D9CF-40AE-B4C6-C98DA3205C09}" type="datetimeFigureOut">
              <a:rPr lang="en-US" smtClean="0"/>
              <a:pPr/>
              <a:t>7/14/21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7/14/21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1D8BD707-D9CF-40AE-B4C6-C98DA3205C09}" type="datetimeFigureOut">
              <a:rPr lang="en-US" smtClean="0"/>
              <a:pPr/>
              <a:t>7/14/21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lstStyle>
          <a:p>
            <a:fld id="{1D8BD707-D9CF-40AE-B4C6-C98DA3205C09}" type="datetimeFigureOut">
              <a:rPr lang="en-US" smtClean="0"/>
              <a:pPr/>
              <a:t>7/14/21</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B6F15528-21DE-4FAA-801E-634DDDAF4B2B}"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lstStyle>
          <a:p>
            <a:r>
              <a:rPr kumimoji="0" lang="en-US"/>
              <a:t>Click to edit Master title style</a:t>
            </a:r>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lstStyle>
          <a:p>
            <a:fld id="{1D8BD707-D9CF-40AE-B4C6-C98DA3205C09}" type="datetimeFigureOut">
              <a:rPr lang="en-US" smtClean="0"/>
              <a:pPr/>
              <a:t>7/14/21</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lucasg/Dependencies"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hyperlink" Target="https://en.wikipedia.org/wiki/Dynamic-link_library#Symbol_resolution_and_binding"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685800" y="1143000"/>
            <a:ext cx="7772400" cy="1555750"/>
          </a:xfrm>
        </p:spPr>
        <p:txBody>
          <a:bodyPr/>
          <a:lstStyle/>
          <a:p>
            <a:pPr eaLnBrk="1" hangingPunct="1">
              <a:defRPr/>
            </a:pPr>
            <a:r>
              <a:rPr lang="en-US"/>
              <a:t>Libraries</a:t>
            </a:r>
          </a:p>
        </p:txBody>
      </p:sp>
      <p:sp>
        <p:nvSpPr>
          <p:cNvPr id="4099" name="Rectangle 3"/>
          <p:cNvSpPr>
            <a:spLocks noGrp="1" noChangeArrowheads="1"/>
          </p:cNvSpPr>
          <p:nvPr>
            <p:ph type="subTitle" idx="1"/>
          </p:nvPr>
        </p:nvSpPr>
        <p:spPr/>
        <p:txBody>
          <a:bodyPr/>
          <a:lstStyle/>
          <a:p>
            <a:pPr eaLnBrk="1" hangingPunct="1">
              <a:defRPr/>
            </a:pPr>
            <a:r>
              <a:rPr lang="en-US"/>
              <a:t>Taking modularity to the next level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3" name="Rectangle 3"/>
          <p:cNvSpPr>
            <a:spLocks noGrp="1" noChangeArrowheads="1"/>
          </p:cNvSpPr>
          <p:nvPr>
            <p:ph idx="1"/>
          </p:nvPr>
        </p:nvSpPr>
        <p:spPr/>
        <p:txBody>
          <a:bodyPr/>
          <a:lstStyle/>
          <a:p>
            <a:pPr eaLnBrk="1" hangingPunct="1">
              <a:lnSpc>
                <a:spcPct val="95000"/>
              </a:lnSpc>
              <a:defRPr/>
            </a:pPr>
            <a:r>
              <a:rPr lang="en-US" dirty="0"/>
              <a:t>The compile will produce a .dll file and .lib file which acts as a bridge to the DLL functions.</a:t>
            </a:r>
          </a:p>
          <a:p>
            <a:pPr eaLnBrk="1" hangingPunct="1">
              <a:lnSpc>
                <a:spcPct val="95000"/>
              </a:lnSpc>
              <a:defRPr/>
            </a:pPr>
            <a:endParaRPr lang="en-US" dirty="0"/>
          </a:p>
          <a:p>
            <a:pPr eaLnBrk="1" hangingPunct="1">
              <a:lnSpc>
                <a:spcPct val="95000"/>
              </a:lnSpc>
              <a:defRPr/>
            </a:pPr>
            <a:r>
              <a:rPr lang="en-US" dirty="0"/>
              <a:t>This .lib (known as an </a:t>
            </a:r>
            <a:r>
              <a:rPr lang="en-US" b="1" dirty="0">
                <a:highlight>
                  <a:srgbClr val="FFFF00"/>
                </a:highlight>
              </a:rPr>
              <a:t>import library</a:t>
            </a:r>
            <a:r>
              <a:rPr lang="en-US" dirty="0"/>
              <a:t>) allows you to merely include the header file and call the functions, like a normal library.</a:t>
            </a:r>
          </a:p>
        </p:txBody>
      </p:sp>
      <p:sp>
        <p:nvSpPr>
          <p:cNvPr id="445442" name="Rectangle 2"/>
          <p:cNvSpPr>
            <a:spLocks noGrp="1" noChangeArrowheads="1"/>
          </p:cNvSpPr>
          <p:nvPr>
            <p:ph type="title"/>
          </p:nvPr>
        </p:nvSpPr>
        <p:spPr/>
        <p:txBody>
          <a:bodyPr/>
          <a:lstStyle/>
          <a:p>
            <a:pPr eaLnBrk="1" hangingPunct="1">
              <a:defRPr/>
            </a:pPr>
            <a:r>
              <a:rPr lang="en-US" dirty="0">
                <a:latin typeface="Times New Roman" pitchFamily="18" charset="0"/>
              </a:rPr>
              <a:t>Implicit Linking to the DLL</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491" name="Rectangle 3"/>
          <p:cNvSpPr>
            <a:spLocks noGrp="1" noChangeArrowheads="1"/>
          </p:cNvSpPr>
          <p:nvPr>
            <p:ph idx="1"/>
          </p:nvPr>
        </p:nvSpPr>
        <p:spPr/>
        <p:txBody>
          <a:bodyPr/>
          <a:lstStyle/>
          <a:p>
            <a:pPr eaLnBrk="1" hangingPunct="1">
              <a:lnSpc>
                <a:spcPct val="95000"/>
              </a:lnSpc>
              <a:defRPr/>
            </a:pPr>
            <a:r>
              <a:rPr lang="en-US" dirty="0"/>
              <a:t>Instead of using a .lib and .h we can manually look up the address of the functions directly from the DLL.</a:t>
            </a:r>
          </a:p>
          <a:p>
            <a:pPr eaLnBrk="1" hangingPunct="1">
              <a:lnSpc>
                <a:spcPct val="95000"/>
              </a:lnSpc>
              <a:defRPr/>
            </a:pPr>
            <a:endParaRPr lang="en-US" dirty="0"/>
          </a:p>
          <a:p>
            <a:pPr eaLnBrk="1" hangingPunct="1">
              <a:lnSpc>
                <a:spcPct val="95000"/>
              </a:lnSpc>
              <a:defRPr/>
            </a:pPr>
            <a:r>
              <a:rPr lang="en-US" dirty="0"/>
              <a:t>We can then store them in function pointers in our application or call them directly.</a:t>
            </a:r>
          </a:p>
        </p:txBody>
      </p:sp>
      <p:sp>
        <p:nvSpPr>
          <p:cNvPr id="447490" name="Rectangle 2"/>
          <p:cNvSpPr>
            <a:spLocks noGrp="1" noChangeArrowheads="1"/>
          </p:cNvSpPr>
          <p:nvPr>
            <p:ph type="title"/>
          </p:nvPr>
        </p:nvSpPr>
        <p:spPr/>
        <p:txBody>
          <a:bodyPr/>
          <a:lstStyle/>
          <a:p>
            <a:pPr eaLnBrk="1" hangingPunct="1">
              <a:defRPr/>
            </a:pPr>
            <a:r>
              <a:rPr lang="en-US" dirty="0">
                <a:latin typeface="Times New Roman" pitchFamily="18" charset="0"/>
              </a:rPr>
              <a:t>Explicit Linking to the DLL</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539" name="Rectangle 3"/>
          <p:cNvSpPr>
            <a:spLocks noGrp="1" noChangeArrowheads="1"/>
          </p:cNvSpPr>
          <p:nvPr>
            <p:ph idx="1"/>
          </p:nvPr>
        </p:nvSpPr>
        <p:spPr/>
        <p:txBody>
          <a:bodyPr/>
          <a:lstStyle/>
          <a:p>
            <a:pPr eaLnBrk="1" hangingPunct="1">
              <a:lnSpc>
                <a:spcPct val="95000"/>
              </a:lnSpc>
              <a:buFont typeface="Wingdings" pitchFamily="2" charset="2"/>
              <a:buNone/>
              <a:defRPr/>
            </a:pPr>
            <a:r>
              <a:rPr lang="en-US" sz="2400" dirty="0"/>
              <a:t>#include &lt;</a:t>
            </a:r>
            <a:r>
              <a:rPr lang="en-US" sz="2400" dirty="0" err="1"/>
              <a:t>windows.h</a:t>
            </a:r>
            <a:r>
              <a:rPr lang="en-US" sz="2400" dirty="0"/>
              <a:t>&gt;</a:t>
            </a:r>
          </a:p>
          <a:p>
            <a:pPr eaLnBrk="1" hangingPunct="1">
              <a:lnSpc>
                <a:spcPct val="95000"/>
              </a:lnSpc>
              <a:buFont typeface="Wingdings" pitchFamily="2" charset="2"/>
              <a:buNone/>
              <a:defRPr/>
            </a:pPr>
            <a:r>
              <a:rPr lang="en-US" sz="2400" dirty="0"/>
              <a:t>typedef int (*</a:t>
            </a:r>
            <a:r>
              <a:rPr lang="en-US" sz="2400" dirty="0" err="1"/>
              <a:t>importFunction</a:t>
            </a:r>
            <a:r>
              <a:rPr lang="en-US" sz="2400" dirty="0"/>
              <a:t>)(); </a:t>
            </a:r>
          </a:p>
          <a:p>
            <a:pPr eaLnBrk="1" hangingPunct="1">
              <a:lnSpc>
                <a:spcPct val="95000"/>
              </a:lnSpc>
              <a:buFont typeface="Wingdings" pitchFamily="2" charset="2"/>
              <a:buNone/>
              <a:defRPr/>
            </a:pPr>
            <a:r>
              <a:rPr lang="en-US" sz="2400" dirty="0"/>
              <a:t>HINSTANCE </a:t>
            </a:r>
            <a:r>
              <a:rPr lang="en-US" sz="2400" dirty="0" err="1"/>
              <a:t>hLibrary</a:t>
            </a:r>
            <a:r>
              <a:rPr lang="en-US" sz="2400" dirty="0"/>
              <a:t> = </a:t>
            </a:r>
            <a:r>
              <a:rPr lang="en-US" sz="2400" dirty="0" err="1">
                <a:highlight>
                  <a:srgbClr val="00FF00"/>
                </a:highlight>
              </a:rPr>
              <a:t>LoadLibrary</a:t>
            </a:r>
            <a:r>
              <a:rPr lang="en-US" sz="2400" dirty="0"/>
              <a:t>(</a:t>
            </a:r>
            <a:r>
              <a:rPr lang="en-US" sz="2400" dirty="0" err="1"/>
              <a:t>L"library.dll</a:t>
            </a:r>
            <a:r>
              <a:rPr lang="en-US" sz="2400" dirty="0"/>
              <a:t>"); </a:t>
            </a:r>
          </a:p>
          <a:p>
            <a:pPr eaLnBrk="1" hangingPunct="1">
              <a:lnSpc>
                <a:spcPct val="95000"/>
              </a:lnSpc>
              <a:buFont typeface="Wingdings" pitchFamily="2" charset="2"/>
              <a:buNone/>
              <a:defRPr/>
            </a:pPr>
            <a:r>
              <a:rPr lang="en-US" sz="2400" dirty="0"/>
              <a:t>…</a:t>
            </a:r>
          </a:p>
          <a:p>
            <a:pPr>
              <a:lnSpc>
                <a:spcPct val="95000"/>
              </a:lnSpc>
              <a:buNone/>
              <a:defRPr/>
            </a:pPr>
            <a:r>
              <a:rPr lang="en-US" sz="2400" dirty="0" err="1"/>
              <a:t>importFunction</a:t>
            </a:r>
            <a:r>
              <a:rPr lang="en-US" sz="2400" dirty="0"/>
              <a:t> </a:t>
            </a:r>
            <a:r>
              <a:rPr lang="en-US" sz="2400" dirty="0" err="1"/>
              <a:t>fptr</a:t>
            </a:r>
            <a:r>
              <a:rPr lang="en-US" sz="2400" dirty="0"/>
              <a:t> = (</a:t>
            </a:r>
            <a:r>
              <a:rPr lang="en-US" sz="2400" dirty="0" err="1"/>
              <a:t>importFunction</a:t>
            </a:r>
            <a:r>
              <a:rPr lang="en-US" sz="2400" dirty="0"/>
              <a:t>) </a:t>
            </a:r>
            <a:r>
              <a:rPr lang="en-US" sz="2400" dirty="0" err="1">
                <a:highlight>
                  <a:srgbClr val="00FF00"/>
                </a:highlight>
              </a:rPr>
              <a:t>GetProcAddress</a:t>
            </a:r>
            <a:r>
              <a:rPr lang="en-US" sz="2400" dirty="0"/>
              <a:t>(</a:t>
            </a:r>
            <a:r>
              <a:rPr lang="en-US" sz="2400" dirty="0" err="1"/>
              <a:t>hLibrary</a:t>
            </a:r>
            <a:r>
              <a:rPr lang="en-US" sz="2400" dirty="0"/>
              <a:t>, "</a:t>
            </a:r>
            <a:r>
              <a:rPr lang="en-US" sz="2400" dirty="0" err="1"/>
              <a:t>fnpoi</a:t>
            </a:r>
            <a:r>
              <a:rPr lang="en-US" sz="2400" dirty="0"/>
              <a:t>");</a:t>
            </a:r>
          </a:p>
          <a:p>
            <a:pPr eaLnBrk="1" hangingPunct="1">
              <a:lnSpc>
                <a:spcPct val="95000"/>
              </a:lnSpc>
              <a:buFont typeface="Wingdings" pitchFamily="2" charset="2"/>
              <a:buNone/>
              <a:defRPr/>
            </a:pPr>
            <a:r>
              <a:rPr lang="en-US" sz="2400" dirty="0"/>
              <a:t>…</a:t>
            </a:r>
          </a:p>
          <a:p>
            <a:pPr eaLnBrk="1" hangingPunct="1">
              <a:lnSpc>
                <a:spcPct val="95000"/>
              </a:lnSpc>
              <a:buFont typeface="Wingdings" pitchFamily="2" charset="2"/>
              <a:buNone/>
              <a:defRPr/>
            </a:pPr>
            <a:r>
              <a:rPr lang="en-US" sz="2400" dirty="0"/>
              <a:t>If(</a:t>
            </a:r>
            <a:r>
              <a:rPr lang="en-US" sz="2400" dirty="0" err="1"/>
              <a:t>fptr</a:t>
            </a:r>
            <a:r>
              <a:rPr lang="en-US" sz="2400" dirty="0"/>
              <a:t> != null)</a:t>
            </a:r>
          </a:p>
          <a:p>
            <a:pPr eaLnBrk="1" hangingPunct="1">
              <a:lnSpc>
                <a:spcPct val="95000"/>
              </a:lnSpc>
              <a:buFont typeface="Wingdings" pitchFamily="2" charset="2"/>
              <a:buNone/>
              <a:defRPr/>
            </a:pPr>
            <a:r>
              <a:rPr lang="en-US" sz="2400" dirty="0"/>
              <a:t>	int x = </a:t>
            </a:r>
            <a:r>
              <a:rPr lang="en-US" sz="2400" dirty="0" err="1"/>
              <a:t>fptr</a:t>
            </a:r>
            <a:r>
              <a:rPr lang="en-US" sz="2400" dirty="0"/>
              <a:t>();</a:t>
            </a:r>
          </a:p>
          <a:p>
            <a:pPr eaLnBrk="1" hangingPunct="1">
              <a:lnSpc>
                <a:spcPct val="95000"/>
              </a:lnSpc>
              <a:buFont typeface="Wingdings" pitchFamily="2" charset="2"/>
              <a:buNone/>
              <a:defRPr/>
            </a:pPr>
            <a:r>
              <a:rPr lang="en-US" sz="2400" dirty="0"/>
              <a:t>…</a:t>
            </a:r>
          </a:p>
          <a:p>
            <a:pPr eaLnBrk="1" hangingPunct="1">
              <a:lnSpc>
                <a:spcPct val="95000"/>
              </a:lnSpc>
              <a:buFont typeface="Wingdings" pitchFamily="2" charset="2"/>
              <a:buNone/>
              <a:defRPr/>
            </a:pPr>
            <a:r>
              <a:rPr lang="en-US" sz="2400" dirty="0" err="1">
                <a:highlight>
                  <a:srgbClr val="00FF00"/>
                </a:highlight>
              </a:rPr>
              <a:t>FreeLibrary</a:t>
            </a:r>
            <a:r>
              <a:rPr lang="en-US" sz="2400" dirty="0"/>
              <a:t>(</a:t>
            </a:r>
            <a:r>
              <a:rPr lang="en-US" sz="2400" dirty="0" err="1"/>
              <a:t>hLibrary</a:t>
            </a:r>
            <a:r>
              <a:rPr lang="en-US" sz="2400" dirty="0"/>
              <a:t>);</a:t>
            </a:r>
          </a:p>
        </p:txBody>
      </p:sp>
      <p:sp>
        <p:nvSpPr>
          <p:cNvPr id="449538" name="Rectangle 2"/>
          <p:cNvSpPr>
            <a:spLocks noGrp="1" noChangeArrowheads="1"/>
          </p:cNvSpPr>
          <p:nvPr>
            <p:ph type="title"/>
          </p:nvPr>
        </p:nvSpPr>
        <p:spPr/>
        <p:txBody>
          <a:bodyPr/>
          <a:lstStyle/>
          <a:p>
            <a:pPr eaLnBrk="1" hangingPunct="1">
              <a:defRPr/>
            </a:pPr>
            <a:r>
              <a:rPr lang="en-US" dirty="0">
                <a:latin typeface="Times New Roman" pitchFamily="18" charset="0"/>
              </a:rPr>
              <a:t>Explicit Linking to the DLL</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755" name="Rectangle 3"/>
          <p:cNvSpPr>
            <a:spLocks noGrp="1" noChangeArrowheads="1"/>
          </p:cNvSpPr>
          <p:nvPr>
            <p:ph idx="1"/>
          </p:nvPr>
        </p:nvSpPr>
        <p:spPr/>
        <p:txBody>
          <a:bodyPr>
            <a:normAutofit/>
          </a:bodyPr>
          <a:lstStyle/>
          <a:p>
            <a:pPr eaLnBrk="1" hangingPunct="1">
              <a:lnSpc>
                <a:spcPct val="95000"/>
              </a:lnSpc>
              <a:buNone/>
              <a:defRPr/>
            </a:pPr>
            <a:endParaRPr lang="en-US" sz="2800" dirty="0"/>
          </a:p>
          <a:p>
            <a:pPr eaLnBrk="1" hangingPunct="1">
              <a:lnSpc>
                <a:spcPct val="95000"/>
              </a:lnSpc>
              <a:buNone/>
              <a:defRPr/>
            </a:pPr>
            <a:endParaRPr lang="en-US" sz="2800" dirty="0"/>
          </a:p>
          <a:p>
            <a:pPr eaLnBrk="1" hangingPunct="1">
              <a:lnSpc>
                <a:spcPct val="95000"/>
              </a:lnSpc>
              <a:buNone/>
              <a:defRPr/>
            </a:pPr>
            <a:endParaRPr lang="en-US" sz="2800" dirty="0"/>
          </a:p>
          <a:p>
            <a:pPr eaLnBrk="1" hangingPunct="1">
              <a:lnSpc>
                <a:spcPct val="95000"/>
              </a:lnSpc>
              <a:buNone/>
              <a:defRPr/>
            </a:pPr>
            <a:r>
              <a:rPr lang="en-US" sz="2800" dirty="0"/>
              <a:t>When exporting a DLL function we can use the </a:t>
            </a:r>
            <a:r>
              <a:rPr lang="en-US" sz="2800" dirty="0">
                <a:solidFill>
                  <a:schemeClr val="accent1"/>
                </a:solidFill>
                <a:effectLst/>
              </a:rPr>
              <a:t>extern “C”</a:t>
            </a:r>
            <a:r>
              <a:rPr lang="en-US" sz="2800" dirty="0">
                <a:solidFill>
                  <a:schemeClr val="accent1"/>
                </a:solidFill>
                <a:effectLst>
                  <a:outerShdw blurRad="38100" dist="38100" dir="2700000" algn="tl">
                    <a:srgbClr val="FFFFFF"/>
                  </a:outerShdw>
                </a:effectLst>
              </a:rPr>
              <a:t> </a:t>
            </a:r>
            <a:r>
              <a:rPr lang="en-US" sz="2800" dirty="0"/>
              <a:t>directive before the function declaration to disable mangling the function name.</a:t>
            </a:r>
          </a:p>
          <a:p>
            <a:pPr eaLnBrk="1" hangingPunct="1">
              <a:lnSpc>
                <a:spcPct val="95000"/>
              </a:lnSpc>
              <a:buFont typeface="Wingdings" pitchFamily="2" charset="2"/>
              <a:buNone/>
              <a:defRPr/>
            </a:pPr>
            <a:r>
              <a:rPr lang="en-US" sz="2400" dirty="0"/>
              <a:t>	</a:t>
            </a:r>
          </a:p>
          <a:p>
            <a:pPr eaLnBrk="1" hangingPunct="1">
              <a:lnSpc>
                <a:spcPct val="95000"/>
              </a:lnSpc>
              <a:buFont typeface="Wingdings" pitchFamily="2" charset="2"/>
              <a:buNone/>
              <a:defRPr/>
            </a:pPr>
            <a:r>
              <a:rPr lang="en-US" sz="2400" dirty="0"/>
              <a:t>Example:</a:t>
            </a:r>
          </a:p>
          <a:p>
            <a:pPr eaLnBrk="1" hangingPunct="1">
              <a:lnSpc>
                <a:spcPct val="95000"/>
              </a:lnSpc>
              <a:buFont typeface="Wingdings" pitchFamily="2" charset="2"/>
              <a:buNone/>
              <a:defRPr/>
            </a:pPr>
            <a:r>
              <a:rPr lang="en-US" sz="2400" dirty="0"/>
              <a:t>		extern “C” </a:t>
            </a:r>
            <a:r>
              <a:rPr lang="en-US" sz="2400" noProof="1"/>
              <a:t>__declspec(dllexport)</a:t>
            </a:r>
            <a:r>
              <a:rPr lang="en-US" sz="2400" dirty="0"/>
              <a:t> int </a:t>
            </a:r>
            <a:r>
              <a:rPr lang="en-US" sz="2400" dirty="0" err="1"/>
              <a:t>print_x</a:t>
            </a:r>
            <a:r>
              <a:rPr lang="en-US" sz="2400" dirty="0"/>
              <a:t>();</a:t>
            </a:r>
            <a:endParaRPr lang="en-US" sz="2800" dirty="0"/>
          </a:p>
          <a:p>
            <a:pPr lvl="1" eaLnBrk="1" hangingPunct="1">
              <a:lnSpc>
                <a:spcPct val="95000"/>
              </a:lnSpc>
              <a:defRPr/>
            </a:pPr>
            <a:endParaRPr lang="en-US" sz="2400" dirty="0"/>
          </a:p>
        </p:txBody>
      </p:sp>
      <p:sp>
        <p:nvSpPr>
          <p:cNvPr id="458754" name="Rectangle 2"/>
          <p:cNvSpPr>
            <a:spLocks noGrp="1" noChangeArrowheads="1"/>
          </p:cNvSpPr>
          <p:nvPr>
            <p:ph type="title"/>
          </p:nvPr>
        </p:nvSpPr>
        <p:spPr/>
        <p:txBody>
          <a:bodyPr/>
          <a:lstStyle/>
          <a:p>
            <a:pPr>
              <a:defRPr/>
            </a:pPr>
            <a:r>
              <a:rPr lang="en-US" sz="3600" dirty="0"/>
              <a:t>Name Decorating (aka Mangling )</a:t>
            </a:r>
            <a:endParaRPr lang="en-US" sz="4000" dirty="0"/>
          </a:p>
        </p:txBody>
      </p:sp>
      <p:pic>
        <p:nvPicPr>
          <p:cNvPr id="2" name="Picture 1">
            <a:extLst>
              <a:ext uri="{FF2B5EF4-FFF2-40B4-BE49-F238E27FC236}">
                <a16:creationId xmlns:a16="http://schemas.microsoft.com/office/drawing/2014/main" id="{1D2CE4A2-EC4E-FA47-99D8-FD48E4F197E6}"/>
              </a:ext>
            </a:extLst>
          </p:cNvPr>
          <p:cNvPicPr>
            <a:picLocks noChangeAspect="1"/>
          </p:cNvPicPr>
          <p:nvPr/>
        </p:nvPicPr>
        <p:blipFill>
          <a:blip r:embed="rId3"/>
          <a:stretch>
            <a:fillRect/>
          </a:stretch>
        </p:blipFill>
        <p:spPr>
          <a:xfrm>
            <a:off x="1828800" y="1481328"/>
            <a:ext cx="5672633" cy="76657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9"/>
            <a:ext cx="8229600" cy="957072"/>
          </a:xfrm>
        </p:spPr>
        <p:txBody>
          <a:bodyPr/>
          <a:lstStyle/>
          <a:p>
            <a:pPr>
              <a:buNone/>
            </a:pPr>
            <a:r>
              <a:rPr lang="en-US" dirty="0"/>
              <a:t>An open-source tool called </a:t>
            </a:r>
            <a:r>
              <a:rPr lang="en-US" dirty="0">
                <a:hlinkClick r:id="rId3"/>
              </a:rPr>
              <a:t>Dependencies</a:t>
            </a:r>
            <a:r>
              <a:rPr lang="en-US" dirty="0"/>
              <a:t> allows you to view the exported data in a DLL.</a:t>
            </a:r>
          </a:p>
          <a:p>
            <a:pPr>
              <a:buNone/>
            </a:pPr>
            <a:endParaRPr lang="en-US" dirty="0"/>
          </a:p>
          <a:p>
            <a:pPr>
              <a:buNone/>
            </a:pPr>
            <a:endParaRPr lang="en-US" dirty="0">
              <a:hlinkClick r:id="rId3"/>
            </a:endParaRPr>
          </a:p>
        </p:txBody>
      </p:sp>
      <p:sp>
        <p:nvSpPr>
          <p:cNvPr id="3" name="Title 2"/>
          <p:cNvSpPr>
            <a:spLocks noGrp="1"/>
          </p:cNvSpPr>
          <p:nvPr>
            <p:ph type="title"/>
          </p:nvPr>
        </p:nvSpPr>
        <p:spPr/>
        <p:txBody>
          <a:bodyPr/>
          <a:lstStyle/>
          <a:p>
            <a:r>
              <a:rPr lang="en-US" dirty="0"/>
              <a:t>Peeking inside DLLs</a:t>
            </a:r>
          </a:p>
        </p:txBody>
      </p:sp>
      <p:pic>
        <p:nvPicPr>
          <p:cNvPr id="6" name="Picture 5" descr="Graphical user interface, table&#10;&#10;Description automatically generated">
            <a:extLst>
              <a:ext uri="{FF2B5EF4-FFF2-40B4-BE49-F238E27FC236}">
                <a16:creationId xmlns:a16="http://schemas.microsoft.com/office/drawing/2014/main" id="{E4011D90-CAE8-4C4A-A9CC-794511800F5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09700" y="2502092"/>
            <a:ext cx="6324600" cy="3769794"/>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635" name="Rectangle 3"/>
          <p:cNvSpPr>
            <a:spLocks noGrp="1" noChangeArrowheads="1"/>
          </p:cNvSpPr>
          <p:nvPr>
            <p:ph idx="1"/>
          </p:nvPr>
        </p:nvSpPr>
        <p:spPr/>
        <p:txBody>
          <a:bodyPr/>
          <a:lstStyle/>
          <a:p>
            <a:pPr>
              <a:defRPr/>
            </a:pPr>
            <a:r>
              <a:rPr lang="en-US" sz="2800" dirty="0"/>
              <a:t>A DLL is its own process, and it has its own memory pool. (</a:t>
            </a:r>
            <a:r>
              <a:rPr lang="en-US" sz="2800" dirty="0">
                <a:solidFill>
                  <a:srgbClr val="00B050"/>
                </a:solidFill>
              </a:rPr>
              <a:t>Hierarchy</a:t>
            </a:r>
            <a:r>
              <a:rPr lang="en-US" sz="2800" dirty="0"/>
              <a:t>)</a:t>
            </a:r>
          </a:p>
          <a:p>
            <a:pPr>
              <a:buNone/>
              <a:defRPr/>
            </a:pPr>
            <a:endParaRPr lang="en-US" sz="2800" dirty="0"/>
          </a:p>
          <a:p>
            <a:pPr>
              <a:defRPr/>
            </a:pPr>
            <a:r>
              <a:rPr lang="en-US" sz="2800" dirty="0"/>
              <a:t>Calling conventions need to be consistent.</a:t>
            </a:r>
          </a:p>
          <a:p>
            <a:pPr>
              <a:defRPr/>
            </a:pPr>
            <a:endParaRPr lang="en-US" sz="2800" dirty="0"/>
          </a:p>
          <a:p>
            <a:pPr>
              <a:defRPr/>
            </a:pPr>
            <a:r>
              <a:rPr lang="en-US" sz="2800" dirty="0"/>
              <a:t>When multiple programs use the same DLL, be careful not to upset the </a:t>
            </a:r>
            <a:r>
              <a:rPr lang="en-US" sz="2800" dirty="0">
                <a:hlinkClick r:id="rId3"/>
              </a:rPr>
              <a:t>mapping of ordinals</a:t>
            </a:r>
            <a:r>
              <a:rPr lang="en-US" sz="2800" dirty="0"/>
              <a:t>. (especially for implicit linking)</a:t>
            </a:r>
          </a:p>
        </p:txBody>
      </p:sp>
      <p:sp>
        <p:nvSpPr>
          <p:cNvPr id="453634" name="Rectangle 2"/>
          <p:cNvSpPr>
            <a:spLocks noGrp="1" noChangeArrowheads="1"/>
          </p:cNvSpPr>
          <p:nvPr>
            <p:ph type="title"/>
          </p:nvPr>
        </p:nvSpPr>
        <p:spPr/>
        <p:txBody>
          <a:bodyPr/>
          <a:lstStyle/>
          <a:p>
            <a:pPr eaLnBrk="1" hangingPunct="1">
              <a:defRPr/>
            </a:pPr>
            <a:r>
              <a:rPr lang="en-US" dirty="0">
                <a:latin typeface="Times New Roman" pitchFamily="18" charset="0"/>
              </a:rPr>
              <a:t>Dynamic Library - Issues</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115" name="Rectangle 3"/>
          <p:cNvSpPr>
            <a:spLocks noGrp="1" noChangeArrowheads="1"/>
          </p:cNvSpPr>
          <p:nvPr>
            <p:ph idx="1"/>
          </p:nvPr>
        </p:nvSpPr>
        <p:spPr/>
        <p:txBody>
          <a:bodyPr/>
          <a:lstStyle/>
          <a:p>
            <a:pPr eaLnBrk="1" hangingPunct="1">
              <a:lnSpc>
                <a:spcPct val="90000"/>
              </a:lnSpc>
              <a:buFont typeface="Wingdings" pitchFamily="2" charset="2"/>
              <a:buNone/>
              <a:defRPr/>
            </a:pPr>
            <a:r>
              <a:rPr lang="en-US" sz="2400" dirty="0"/>
              <a:t>How we make use of modularity to help us with changes to rendering APIs:</a:t>
            </a:r>
          </a:p>
          <a:p>
            <a:pPr lvl="1" eaLnBrk="1" hangingPunct="1">
              <a:lnSpc>
                <a:spcPct val="90000"/>
              </a:lnSpc>
              <a:defRPr/>
            </a:pPr>
            <a:endParaRPr lang="en-US" sz="2400" dirty="0"/>
          </a:p>
          <a:p>
            <a:pPr eaLnBrk="1" hangingPunct="1">
              <a:lnSpc>
                <a:spcPct val="90000"/>
              </a:lnSpc>
              <a:buFont typeface="Wingdings" pitchFamily="2" charset="2"/>
              <a:buNone/>
              <a:defRPr/>
            </a:pPr>
            <a:r>
              <a:rPr lang="en-US" sz="2400" dirty="0"/>
              <a:t>The Main Game Application	(GTA3.EXE)</a:t>
            </a:r>
          </a:p>
          <a:p>
            <a:pPr lvl="1" eaLnBrk="1" hangingPunct="1">
              <a:lnSpc>
                <a:spcPct val="90000"/>
              </a:lnSpc>
              <a:defRPr/>
            </a:pPr>
            <a:r>
              <a:rPr lang="en-US" sz="2400" dirty="0"/>
              <a:t>Rendering Engine 		(RenderWare.LIB)</a:t>
            </a:r>
          </a:p>
          <a:p>
            <a:pPr lvl="1" eaLnBrk="1" hangingPunct="1">
              <a:lnSpc>
                <a:spcPct val="90000"/>
              </a:lnSpc>
              <a:defRPr/>
            </a:pPr>
            <a:r>
              <a:rPr lang="en-US" sz="2400" dirty="0"/>
              <a:t>Rendering API 		(OpenGL32.DLL)</a:t>
            </a:r>
          </a:p>
          <a:p>
            <a:pPr lvl="1" eaLnBrk="1" hangingPunct="1">
              <a:lnSpc>
                <a:spcPct val="90000"/>
              </a:lnSpc>
              <a:defRPr/>
            </a:pPr>
            <a:endParaRPr lang="en-US" sz="2400" dirty="0"/>
          </a:p>
          <a:p>
            <a:pPr eaLnBrk="1" hangingPunct="1">
              <a:lnSpc>
                <a:spcPct val="90000"/>
              </a:lnSpc>
              <a:buFont typeface="Wingdings" pitchFamily="2" charset="2"/>
              <a:buNone/>
              <a:defRPr/>
            </a:pPr>
            <a:r>
              <a:rPr lang="en-US" sz="2400" dirty="0"/>
              <a:t>As graphics hardware evolves, so can the DLL.</a:t>
            </a:r>
          </a:p>
          <a:p>
            <a:pPr eaLnBrk="1" hangingPunct="1">
              <a:lnSpc>
                <a:spcPct val="90000"/>
              </a:lnSpc>
              <a:buFont typeface="Wingdings" pitchFamily="2" charset="2"/>
              <a:buNone/>
              <a:defRPr/>
            </a:pPr>
            <a:r>
              <a:rPr lang="en-US" sz="2400" dirty="0"/>
              <a:t>This way we can take advantage of those changes, without having to recompile the game.</a:t>
            </a:r>
          </a:p>
        </p:txBody>
      </p:sp>
      <p:sp>
        <p:nvSpPr>
          <p:cNvPr id="474114" name="Rectangle 2"/>
          <p:cNvSpPr>
            <a:spLocks noGrp="1" noChangeArrowheads="1"/>
          </p:cNvSpPr>
          <p:nvPr>
            <p:ph type="title"/>
          </p:nvPr>
        </p:nvSpPr>
        <p:spPr/>
        <p:txBody>
          <a:bodyPr/>
          <a:lstStyle/>
          <a:p>
            <a:pPr eaLnBrk="1" hangingPunct="1">
              <a:defRPr/>
            </a:pPr>
            <a:r>
              <a:rPr lang="en-US" dirty="0"/>
              <a:t>Modular APIs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203" name="Rectangle 3"/>
          <p:cNvSpPr>
            <a:spLocks noGrp="1" noChangeArrowheads="1"/>
          </p:cNvSpPr>
          <p:nvPr>
            <p:ph idx="1"/>
          </p:nvPr>
        </p:nvSpPr>
        <p:spPr>
          <a:xfrm>
            <a:off x="4800600" y="1295400"/>
            <a:ext cx="4114800" cy="5334000"/>
          </a:xfrm>
        </p:spPr>
        <p:txBody>
          <a:bodyPr/>
          <a:lstStyle/>
          <a:p>
            <a:pPr eaLnBrk="1" hangingPunct="1">
              <a:lnSpc>
                <a:spcPct val="95000"/>
              </a:lnSpc>
              <a:buFont typeface="Wingdings" pitchFamily="2" charset="2"/>
              <a:buChar char="Ø"/>
              <a:defRPr/>
            </a:pPr>
            <a:r>
              <a:rPr lang="en-US" sz="2800" dirty="0"/>
              <a:t>Slower (Overhead)</a:t>
            </a:r>
          </a:p>
          <a:p>
            <a:pPr>
              <a:lnSpc>
                <a:spcPct val="95000"/>
              </a:lnSpc>
              <a:buFont typeface="Wingdings" pitchFamily="2" charset="2"/>
              <a:buChar char="Ø"/>
              <a:defRPr/>
            </a:pPr>
            <a:r>
              <a:rPr lang="en-US" sz="2800" dirty="0"/>
              <a:t>Smaller .exe (Faster Initial Loading Time)</a:t>
            </a:r>
          </a:p>
          <a:p>
            <a:pPr eaLnBrk="1" hangingPunct="1">
              <a:lnSpc>
                <a:spcPct val="95000"/>
              </a:lnSpc>
              <a:buFont typeface="Wingdings" pitchFamily="2" charset="2"/>
              <a:buChar char="Ø"/>
              <a:defRPr/>
            </a:pPr>
            <a:r>
              <a:rPr lang="en-US" sz="2800" dirty="0"/>
              <a:t>Rebuild of client only when dll interface changes</a:t>
            </a:r>
          </a:p>
          <a:p>
            <a:pPr eaLnBrk="1" hangingPunct="1">
              <a:lnSpc>
                <a:spcPct val="95000"/>
              </a:lnSpc>
              <a:buFont typeface="Wingdings" pitchFamily="2" charset="2"/>
              <a:buChar char="Ø"/>
              <a:defRPr/>
            </a:pPr>
            <a:r>
              <a:rPr lang="en-US" sz="2800" dirty="0"/>
              <a:t>Potential for shared memory across multiple processes</a:t>
            </a:r>
          </a:p>
          <a:p>
            <a:pPr eaLnBrk="1" hangingPunct="1">
              <a:lnSpc>
                <a:spcPct val="95000"/>
              </a:lnSpc>
              <a:buFont typeface="Wingdings" pitchFamily="2" charset="2"/>
              <a:buChar char="Ø"/>
              <a:defRPr/>
            </a:pPr>
            <a:r>
              <a:rPr lang="en-US" sz="2800" dirty="0"/>
              <a:t>Run-Time Modularity</a:t>
            </a:r>
          </a:p>
          <a:p>
            <a:pPr eaLnBrk="1" hangingPunct="1">
              <a:lnSpc>
                <a:spcPct val="95000"/>
              </a:lnSpc>
              <a:buFont typeface="Wingdings" pitchFamily="2" charset="2"/>
              <a:buChar char="Ø"/>
              <a:defRPr/>
            </a:pPr>
            <a:endParaRPr lang="en-US" sz="2800" dirty="0"/>
          </a:p>
        </p:txBody>
      </p:sp>
      <p:sp>
        <p:nvSpPr>
          <p:cNvPr id="435202" name="Rectangle 2"/>
          <p:cNvSpPr>
            <a:spLocks noGrp="1" noChangeArrowheads="1"/>
          </p:cNvSpPr>
          <p:nvPr>
            <p:ph type="title"/>
          </p:nvPr>
        </p:nvSpPr>
        <p:spPr/>
        <p:txBody>
          <a:bodyPr/>
          <a:lstStyle/>
          <a:p>
            <a:pPr eaLnBrk="1" hangingPunct="1">
              <a:defRPr/>
            </a:pPr>
            <a:r>
              <a:rPr lang="en-US" dirty="0">
                <a:latin typeface="Times New Roman" pitchFamily="18" charset="0"/>
              </a:rPr>
              <a:t>	LIB			vs. 		DLL</a:t>
            </a:r>
            <a:endParaRPr lang="en-US" dirty="0"/>
          </a:p>
        </p:txBody>
      </p:sp>
      <p:sp>
        <p:nvSpPr>
          <p:cNvPr id="435204" name="Rectangle 4"/>
          <p:cNvSpPr>
            <a:spLocks noChangeArrowheads="1"/>
          </p:cNvSpPr>
          <p:nvPr/>
        </p:nvSpPr>
        <p:spPr bwMode="auto">
          <a:xfrm>
            <a:off x="228600" y="1295400"/>
            <a:ext cx="4114800" cy="4530725"/>
          </a:xfrm>
          <a:prstGeom prst="rect">
            <a:avLst/>
          </a:prstGeom>
          <a:noFill/>
          <a:ln w="9525">
            <a:noFill/>
            <a:miter lim="800000"/>
            <a:headEnd/>
            <a:tailEnd/>
          </a:ln>
          <a:effectLst/>
        </p:spPr>
        <p:txBody>
          <a:bodyPr/>
          <a:lstStyle/>
          <a:p>
            <a:pPr marL="342900" indent="-342900">
              <a:lnSpc>
                <a:spcPct val="95000"/>
              </a:lnSpc>
              <a:spcBef>
                <a:spcPct val="20000"/>
              </a:spcBef>
              <a:buClr>
                <a:schemeClr val="accent1"/>
              </a:buClr>
              <a:buSzPct val="75000"/>
              <a:buFont typeface="Wingdings" pitchFamily="2" charset="2"/>
              <a:buChar char="Ø"/>
              <a:defRPr/>
            </a:pPr>
            <a:r>
              <a:rPr lang="en-US" sz="2800" dirty="0"/>
              <a:t>Faster Performance</a:t>
            </a:r>
          </a:p>
          <a:p>
            <a:pPr marL="342900" indent="-342900">
              <a:lnSpc>
                <a:spcPct val="95000"/>
              </a:lnSpc>
              <a:spcBef>
                <a:spcPct val="20000"/>
              </a:spcBef>
              <a:buClr>
                <a:schemeClr val="accent1"/>
              </a:buClr>
              <a:buSzPct val="75000"/>
              <a:buFont typeface="Wingdings" pitchFamily="2" charset="2"/>
              <a:buChar char="Ø"/>
              <a:defRPr/>
            </a:pPr>
            <a:r>
              <a:rPr lang="en-US" sz="2800" dirty="0"/>
              <a:t>Larger .exe (Slower Initial Loading Time)</a:t>
            </a:r>
          </a:p>
          <a:p>
            <a:pPr marL="342900" indent="-342900">
              <a:lnSpc>
                <a:spcPct val="95000"/>
              </a:lnSpc>
              <a:spcBef>
                <a:spcPct val="20000"/>
              </a:spcBef>
              <a:buClr>
                <a:schemeClr val="accent1"/>
              </a:buClr>
              <a:buSzPct val="75000"/>
              <a:buFont typeface="Wingdings" pitchFamily="2" charset="2"/>
              <a:buChar char="Ø"/>
              <a:defRPr/>
            </a:pPr>
            <a:r>
              <a:rPr lang="en-US" sz="2800" dirty="0"/>
              <a:t>Changes require rebuild of client code always</a:t>
            </a:r>
          </a:p>
          <a:p>
            <a:pPr marL="342900" indent="-342900">
              <a:lnSpc>
                <a:spcPct val="95000"/>
              </a:lnSpc>
              <a:spcBef>
                <a:spcPct val="20000"/>
              </a:spcBef>
              <a:buClr>
                <a:schemeClr val="accent1"/>
              </a:buClr>
              <a:buSzPct val="75000"/>
              <a:buFont typeface="Wingdings" pitchFamily="2" charset="2"/>
              <a:buChar char="Ø"/>
              <a:defRPr/>
            </a:pPr>
            <a:r>
              <a:rPr lang="en-US" sz="2800" dirty="0"/>
              <a:t>Separate memory per program instance</a:t>
            </a:r>
          </a:p>
          <a:p>
            <a:pPr marL="342900" indent="-342900">
              <a:lnSpc>
                <a:spcPct val="95000"/>
              </a:lnSpc>
              <a:spcBef>
                <a:spcPct val="20000"/>
              </a:spcBef>
              <a:buClr>
                <a:schemeClr val="accent1"/>
              </a:buClr>
              <a:buSzPct val="75000"/>
              <a:buFont typeface="Wingdings" pitchFamily="2" charset="2"/>
              <a:buChar char="Ø"/>
              <a:defRPr/>
            </a:pPr>
            <a:r>
              <a:rPr lang="en-US" sz="2800" dirty="0"/>
              <a:t>Compile-Time Modularity</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What is the difference between implicit and explicit linking?</a:t>
            </a:r>
          </a:p>
          <a:p>
            <a:endParaRPr lang="en-US" dirty="0"/>
          </a:p>
          <a:p>
            <a:r>
              <a:rPr lang="en-US" dirty="0"/>
              <a:t>What is an import library?</a:t>
            </a:r>
          </a:p>
          <a:p>
            <a:endParaRPr lang="en-US" dirty="0"/>
          </a:p>
          <a:p>
            <a:r>
              <a:rPr lang="en-US" dirty="0"/>
              <a:t>How does name decoration work?</a:t>
            </a:r>
          </a:p>
          <a:p>
            <a:endParaRPr lang="en-US" dirty="0"/>
          </a:p>
          <a:p>
            <a:r>
              <a:rPr lang="en-US" dirty="0"/>
              <a:t>How can I turn off </a:t>
            </a:r>
            <a:r>
              <a:rPr lang="en-US"/>
              <a:t>name decoration </a:t>
            </a:r>
            <a:r>
              <a:rPr lang="en-US" dirty="0"/>
              <a:t>for a symbol?</a:t>
            </a:r>
          </a:p>
        </p:txBody>
      </p:sp>
      <p:sp>
        <p:nvSpPr>
          <p:cNvPr id="3" name="Title 2"/>
          <p:cNvSpPr>
            <a:spLocks noGrp="1"/>
          </p:cNvSpPr>
          <p:nvPr>
            <p:ph type="title"/>
          </p:nvPr>
        </p:nvSpPr>
        <p:spPr/>
        <p:txBody>
          <a:bodyPr/>
          <a:lstStyle/>
          <a:p>
            <a:r>
              <a:rPr lang="en-US"/>
              <a:t>Study Questions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 calcmode="lin" valueType="num">
                                      <p:cBhvr additive="base">
                                        <p:cTn id="7" dur="500" fill="hold"/>
                                        <p:tgtEl>
                                          <p:spTgt spid="2">
                                            <p:txEl>
                                              <p:pRg st="2" end="2"/>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anim calcmode="lin" valueType="num">
                                      <p:cBhvr additive="base">
                                        <p:cTn id="13" dur="500" fill="hold"/>
                                        <p:tgtEl>
                                          <p:spTgt spid="2">
                                            <p:txEl>
                                              <p:pRg st="4" end="4"/>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anim calcmode="lin" valueType="num">
                                      <p:cBhvr additive="base">
                                        <p:cTn id="19" dur="500" fill="hold"/>
                                        <p:tgtEl>
                                          <p:spTgt spid="2">
                                            <p:txEl>
                                              <p:pRg st="6" end="6"/>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739" name="Rectangle 3"/>
          <p:cNvSpPr>
            <a:spLocks noGrp="1" noChangeArrowheads="1"/>
          </p:cNvSpPr>
          <p:nvPr>
            <p:ph idx="1"/>
          </p:nvPr>
        </p:nvSpPr>
        <p:spPr/>
        <p:txBody>
          <a:bodyPr/>
          <a:lstStyle/>
          <a:p>
            <a:pPr eaLnBrk="1" hangingPunct="1">
              <a:buFont typeface="Wingdings" pitchFamily="2" charset="2"/>
              <a:buNone/>
              <a:defRPr/>
            </a:pPr>
            <a:r>
              <a:rPr lang="en-US" dirty="0"/>
              <a:t>When architecting software with modularity in mind, some of the pieces become easily reusable.</a:t>
            </a:r>
          </a:p>
          <a:p>
            <a:pPr eaLnBrk="1" hangingPunct="1">
              <a:buFont typeface="Wingdings" pitchFamily="2" charset="2"/>
              <a:buNone/>
              <a:defRPr/>
            </a:pPr>
            <a:endParaRPr lang="en-US" dirty="0"/>
          </a:p>
          <a:p>
            <a:pPr eaLnBrk="1" hangingPunct="1">
              <a:buFont typeface="Wingdings" pitchFamily="2" charset="2"/>
              <a:buNone/>
              <a:defRPr/>
            </a:pPr>
            <a:r>
              <a:rPr lang="en-US" dirty="0"/>
              <a:t>It makes sense that we might even construct these pieces </a:t>
            </a:r>
            <a:r>
              <a:rPr lang="en-US" dirty="0">
                <a:solidFill>
                  <a:srgbClr val="00B0F0"/>
                </a:solidFill>
              </a:rPr>
              <a:t>separate</a:t>
            </a:r>
            <a:r>
              <a:rPr lang="en-US" dirty="0"/>
              <a:t> from others and link them together later on.</a:t>
            </a:r>
          </a:p>
        </p:txBody>
      </p:sp>
      <p:sp>
        <p:nvSpPr>
          <p:cNvPr id="500738" name="Rectangle 2"/>
          <p:cNvSpPr>
            <a:spLocks noGrp="1" noChangeArrowheads="1"/>
          </p:cNvSpPr>
          <p:nvPr>
            <p:ph type="title"/>
          </p:nvPr>
        </p:nvSpPr>
        <p:spPr/>
        <p:txBody>
          <a:bodyPr/>
          <a:lstStyle/>
          <a:p>
            <a:pPr eaLnBrk="1" hangingPunct="1">
              <a:defRPr/>
            </a:pPr>
            <a:r>
              <a:rPr lang="en-US" dirty="0"/>
              <a:t>Modularity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259" name="Rectangle 3"/>
          <p:cNvSpPr>
            <a:spLocks noGrp="1" noChangeArrowheads="1"/>
          </p:cNvSpPr>
          <p:nvPr>
            <p:ph idx="1"/>
          </p:nvPr>
        </p:nvSpPr>
        <p:spPr/>
        <p:txBody>
          <a:bodyPr/>
          <a:lstStyle/>
          <a:p>
            <a:pPr eaLnBrk="1" hangingPunct="1">
              <a:buFont typeface="Wingdings" pitchFamily="2" charset="2"/>
              <a:buNone/>
              <a:defRPr/>
            </a:pPr>
            <a:r>
              <a:rPr lang="en-US" dirty="0"/>
              <a:t>Instead of re-compiling unchanging sections of code over and over, build them once.</a:t>
            </a:r>
          </a:p>
          <a:p>
            <a:pPr eaLnBrk="1" hangingPunct="1">
              <a:buFont typeface="Wingdings" pitchFamily="2" charset="2"/>
              <a:buNone/>
              <a:defRPr/>
            </a:pPr>
            <a:endParaRPr lang="en-US" dirty="0"/>
          </a:p>
          <a:p>
            <a:pPr eaLnBrk="1" hangingPunct="1">
              <a:buFont typeface="Wingdings" pitchFamily="2" charset="2"/>
              <a:buNone/>
              <a:defRPr/>
            </a:pPr>
            <a:r>
              <a:rPr lang="en-US" dirty="0"/>
              <a:t>The way we link these separate pieces together can be static or dynamic in nature.</a:t>
            </a:r>
          </a:p>
        </p:txBody>
      </p:sp>
      <p:sp>
        <p:nvSpPr>
          <p:cNvPr id="480258" name="Rectangle 2"/>
          <p:cNvSpPr>
            <a:spLocks noGrp="1" noChangeArrowheads="1"/>
          </p:cNvSpPr>
          <p:nvPr>
            <p:ph type="title"/>
          </p:nvPr>
        </p:nvSpPr>
        <p:spPr/>
        <p:txBody>
          <a:bodyPr/>
          <a:lstStyle/>
          <a:p>
            <a:pPr eaLnBrk="1" hangingPunct="1">
              <a:defRPr/>
            </a:pPr>
            <a:r>
              <a:rPr lang="en-US"/>
              <a:t>Libraries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963" name="Rectangle 3"/>
          <p:cNvSpPr>
            <a:spLocks noGrp="1" noChangeArrowheads="1"/>
          </p:cNvSpPr>
          <p:nvPr>
            <p:ph idx="1"/>
          </p:nvPr>
        </p:nvSpPr>
        <p:spPr/>
        <p:txBody>
          <a:bodyPr/>
          <a:lstStyle/>
          <a:p>
            <a:pPr eaLnBrk="1" hangingPunct="1">
              <a:lnSpc>
                <a:spcPct val="95000"/>
              </a:lnSpc>
              <a:buFont typeface="Wingdings" pitchFamily="2" charset="2"/>
              <a:buNone/>
              <a:defRPr/>
            </a:pPr>
            <a:endParaRPr lang="en-US" dirty="0"/>
          </a:p>
          <a:p>
            <a:pPr eaLnBrk="1" hangingPunct="1">
              <a:lnSpc>
                <a:spcPct val="95000"/>
              </a:lnSpc>
              <a:buFont typeface="Wingdings" pitchFamily="2" charset="2"/>
              <a:buNone/>
              <a:defRPr/>
            </a:pPr>
            <a:r>
              <a:rPr lang="en-US" dirty="0"/>
              <a:t>When you are building a collection of functions and/or classes that is meant to be used in one or multiple separate projects</a:t>
            </a:r>
          </a:p>
          <a:p>
            <a:pPr eaLnBrk="1" hangingPunct="1">
              <a:lnSpc>
                <a:spcPct val="95000"/>
              </a:lnSpc>
              <a:defRPr/>
            </a:pPr>
            <a:endParaRPr lang="en-US" dirty="0"/>
          </a:p>
        </p:txBody>
      </p:sp>
      <p:sp>
        <p:nvSpPr>
          <p:cNvPr id="424962" name="Rectangle 2"/>
          <p:cNvSpPr>
            <a:spLocks noGrp="1" noChangeArrowheads="1"/>
          </p:cNvSpPr>
          <p:nvPr>
            <p:ph type="title"/>
          </p:nvPr>
        </p:nvSpPr>
        <p:spPr/>
        <p:txBody>
          <a:bodyPr/>
          <a:lstStyle/>
          <a:p>
            <a:pPr eaLnBrk="1" hangingPunct="1">
              <a:defRPr/>
            </a:pPr>
            <a:r>
              <a:rPr lang="en-US" dirty="0">
                <a:latin typeface="Times New Roman" pitchFamily="18" charset="0"/>
              </a:rPr>
              <a:t>Why create a .Lib?</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75" name="Rectangle 3"/>
          <p:cNvSpPr>
            <a:spLocks noGrp="1" noChangeArrowheads="1"/>
          </p:cNvSpPr>
          <p:nvPr>
            <p:ph idx="1"/>
          </p:nvPr>
        </p:nvSpPr>
        <p:spPr/>
        <p:txBody>
          <a:bodyPr/>
          <a:lstStyle/>
          <a:p>
            <a:pPr eaLnBrk="1" hangingPunct="1">
              <a:lnSpc>
                <a:spcPct val="95000"/>
              </a:lnSpc>
              <a:defRPr/>
            </a:pPr>
            <a:r>
              <a:rPr lang="en-US" dirty="0"/>
              <a:t>Make a simple win32 console app.</a:t>
            </a:r>
          </a:p>
          <a:p>
            <a:pPr eaLnBrk="1" hangingPunct="1">
              <a:lnSpc>
                <a:spcPct val="95000"/>
              </a:lnSpc>
              <a:defRPr/>
            </a:pPr>
            <a:endParaRPr lang="en-US" dirty="0"/>
          </a:p>
          <a:p>
            <a:pPr eaLnBrk="1" hangingPunct="1">
              <a:lnSpc>
                <a:spcPct val="95000"/>
              </a:lnSpc>
              <a:defRPr/>
            </a:pPr>
            <a:r>
              <a:rPr lang="en-US" dirty="0"/>
              <a:t>Choose the project option for a static library.</a:t>
            </a:r>
          </a:p>
          <a:p>
            <a:pPr eaLnBrk="1" hangingPunct="1">
              <a:lnSpc>
                <a:spcPct val="95000"/>
              </a:lnSpc>
              <a:defRPr/>
            </a:pPr>
            <a:endParaRPr lang="en-US" dirty="0"/>
          </a:p>
          <a:p>
            <a:pPr eaLnBrk="1" hangingPunct="1">
              <a:lnSpc>
                <a:spcPct val="95000"/>
              </a:lnSpc>
              <a:defRPr/>
            </a:pPr>
            <a:r>
              <a:rPr lang="en-US" dirty="0"/>
              <a:t>Add some functions or classes to your project and then compile.</a:t>
            </a:r>
          </a:p>
          <a:p>
            <a:pPr eaLnBrk="1" hangingPunct="1">
              <a:lnSpc>
                <a:spcPct val="95000"/>
              </a:lnSpc>
              <a:defRPr/>
            </a:pPr>
            <a:endParaRPr lang="en-US" dirty="0"/>
          </a:p>
        </p:txBody>
      </p:sp>
      <p:sp>
        <p:nvSpPr>
          <p:cNvPr id="412674" name="Rectangle 2"/>
          <p:cNvSpPr>
            <a:spLocks noGrp="1" noChangeArrowheads="1"/>
          </p:cNvSpPr>
          <p:nvPr>
            <p:ph type="title"/>
          </p:nvPr>
        </p:nvSpPr>
        <p:spPr/>
        <p:txBody>
          <a:bodyPr/>
          <a:lstStyle/>
          <a:p>
            <a:pPr eaLnBrk="1" hangingPunct="1">
              <a:defRPr/>
            </a:pPr>
            <a:r>
              <a:rPr lang="en-US">
                <a:latin typeface="Times New Roman" pitchFamily="18" charset="0"/>
              </a:rPr>
              <a:t>Creating a Static Library</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3" name="Rectangle 3"/>
          <p:cNvSpPr>
            <a:spLocks noGrp="1" noChangeArrowheads="1"/>
          </p:cNvSpPr>
          <p:nvPr>
            <p:ph idx="1"/>
          </p:nvPr>
        </p:nvSpPr>
        <p:spPr/>
        <p:txBody>
          <a:bodyPr/>
          <a:lstStyle/>
          <a:p>
            <a:pPr eaLnBrk="1" hangingPunct="1">
              <a:lnSpc>
                <a:spcPct val="95000"/>
              </a:lnSpc>
              <a:defRPr/>
            </a:pPr>
            <a:r>
              <a:rPr lang="en-US" sz="2800" dirty="0"/>
              <a:t>Within another solution (or same solution):</a:t>
            </a:r>
          </a:p>
          <a:p>
            <a:pPr lvl="1" eaLnBrk="1" hangingPunct="1">
              <a:lnSpc>
                <a:spcPct val="95000"/>
              </a:lnSpc>
              <a:defRPr/>
            </a:pPr>
            <a:r>
              <a:rPr lang="en-US" sz="2400" dirty="0"/>
              <a:t>Project Properties</a:t>
            </a:r>
          </a:p>
          <a:p>
            <a:pPr lvl="1" eaLnBrk="1" hangingPunct="1">
              <a:lnSpc>
                <a:spcPct val="95000"/>
              </a:lnSpc>
              <a:defRPr/>
            </a:pPr>
            <a:r>
              <a:rPr lang="en-US" sz="2400" dirty="0"/>
              <a:t>Preprocessor Directive</a:t>
            </a:r>
          </a:p>
          <a:p>
            <a:pPr lvl="1" eaLnBrk="1" hangingPunct="1">
              <a:lnSpc>
                <a:spcPct val="95000"/>
              </a:lnSpc>
              <a:defRPr/>
            </a:pPr>
            <a:endParaRPr lang="en-US" sz="2400" dirty="0"/>
          </a:p>
          <a:p>
            <a:pPr>
              <a:lnSpc>
                <a:spcPct val="95000"/>
              </a:lnSpc>
              <a:defRPr/>
            </a:pPr>
            <a:r>
              <a:rPr lang="en-US" sz="2800" dirty="0"/>
              <a:t>Within the same solution:</a:t>
            </a:r>
          </a:p>
          <a:p>
            <a:pPr lvl="1">
              <a:lnSpc>
                <a:spcPct val="95000"/>
              </a:lnSpc>
              <a:defRPr/>
            </a:pPr>
            <a:r>
              <a:rPr lang="en-US" sz="2400" dirty="0"/>
              <a:t>Project Reference</a:t>
            </a:r>
          </a:p>
          <a:p>
            <a:pPr lvl="1" eaLnBrk="1" hangingPunct="1">
              <a:lnSpc>
                <a:spcPct val="95000"/>
              </a:lnSpc>
              <a:defRPr/>
            </a:pPr>
            <a:endParaRPr lang="en-US" sz="2400" dirty="0"/>
          </a:p>
          <a:p>
            <a:pPr eaLnBrk="1" hangingPunct="1">
              <a:lnSpc>
                <a:spcPct val="95000"/>
              </a:lnSpc>
              <a:defRPr/>
            </a:pPr>
            <a:r>
              <a:rPr lang="en-US" sz="2800" dirty="0"/>
              <a:t>Include the main header file which contains the interface to the library.</a:t>
            </a:r>
          </a:p>
        </p:txBody>
      </p:sp>
      <p:sp>
        <p:nvSpPr>
          <p:cNvPr id="414722" name="Rectangle 2"/>
          <p:cNvSpPr>
            <a:spLocks noGrp="1" noChangeArrowheads="1"/>
          </p:cNvSpPr>
          <p:nvPr>
            <p:ph type="title"/>
          </p:nvPr>
        </p:nvSpPr>
        <p:spPr/>
        <p:txBody>
          <a:bodyPr/>
          <a:lstStyle/>
          <a:p>
            <a:pPr eaLnBrk="1" hangingPunct="1">
              <a:defRPr/>
            </a:pPr>
            <a:r>
              <a:rPr lang="en-US">
                <a:latin typeface="Times New Roman" pitchFamily="18" charset="0"/>
              </a:rPr>
              <a:t>Linking to the Static Library</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3" name="Rectangle 3"/>
          <p:cNvSpPr>
            <a:spLocks noGrp="1" noChangeArrowheads="1"/>
          </p:cNvSpPr>
          <p:nvPr>
            <p:ph idx="1"/>
          </p:nvPr>
        </p:nvSpPr>
        <p:spPr/>
        <p:txBody>
          <a:bodyPr>
            <a:normAutofit/>
          </a:bodyPr>
          <a:lstStyle/>
          <a:p>
            <a:pPr>
              <a:lnSpc>
                <a:spcPct val="90000"/>
              </a:lnSpc>
              <a:buNone/>
              <a:defRPr/>
            </a:pPr>
            <a:r>
              <a:rPr lang="en-US" sz="2800" b="1" dirty="0">
                <a:highlight>
                  <a:srgbClr val="FFFF00"/>
                </a:highlight>
              </a:rPr>
              <a:t>defaultlib '</a:t>
            </a:r>
            <a:r>
              <a:rPr lang="en-US" sz="2800" b="1" i="1" dirty="0">
                <a:highlight>
                  <a:srgbClr val="FFFF00"/>
                </a:highlight>
              </a:rPr>
              <a:t>library</a:t>
            </a:r>
            <a:r>
              <a:rPr lang="en-US" sz="2800" b="1" dirty="0">
                <a:highlight>
                  <a:srgbClr val="FFFF00"/>
                </a:highlight>
              </a:rPr>
              <a:t>' conflicts with use of other libs; use /NODEFAULTLIB:library</a:t>
            </a:r>
            <a:r>
              <a:rPr lang="en-US" sz="2800" dirty="0">
                <a:highlight>
                  <a:srgbClr val="FFFF00"/>
                </a:highlight>
              </a:rPr>
              <a:t> </a:t>
            </a:r>
          </a:p>
          <a:p>
            <a:pPr eaLnBrk="1" hangingPunct="1">
              <a:lnSpc>
                <a:spcPct val="90000"/>
              </a:lnSpc>
              <a:buFont typeface="Wingdings" pitchFamily="2" charset="2"/>
              <a:buNone/>
              <a:defRPr/>
            </a:pPr>
            <a:endParaRPr lang="en-US" sz="2800" dirty="0"/>
          </a:p>
          <a:p>
            <a:pPr lvl="1">
              <a:lnSpc>
                <a:spcPct val="95000"/>
              </a:lnSpc>
              <a:defRPr/>
            </a:pPr>
            <a:r>
              <a:rPr lang="en-US" sz="2400" dirty="0"/>
              <a:t>Make sure the library and regular project are both using the </a:t>
            </a:r>
            <a:r>
              <a:rPr lang="en-US" sz="2400" dirty="0">
                <a:solidFill>
                  <a:schemeClr val="accent1"/>
                </a:solidFill>
                <a:effectLst/>
              </a:rPr>
              <a:t>same</a:t>
            </a:r>
            <a:r>
              <a:rPr lang="en-US" sz="2400" dirty="0"/>
              <a:t> setting for code generation .</a:t>
            </a:r>
          </a:p>
          <a:p>
            <a:pPr lvl="1">
              <a:lnSpc>
                <a:spcPct val="95000"/>
              </a:lnSpc>
              <a:defRPr/>
            </a:pPr>
            <a:endParaRPr lang="en-US" sz="2400" dirty="0"/>
          </a:p>
          <a:p>
            <a:pPr lvl="1">
              <a:lnSpc>
                <a:spcPct val="95000"/>
              </a:lnSpc>
              <a:defRPr/>
            </a:pPr>
            <a:r>
              <a:rPr lang="en-US" sz="2400" dirty="0"/>
              <a:t>Examples include “Multi-threaded” or “Multi-threaded DLL”</a:t>
            </a:r>
          </a:p>
        </p:txBody>
      </p:sp>
      <p:sp>
        <p:nvSpPr>
          <p:cNvPr id="481282" name="Rectangle 2"/>
          <p:cNvSpPr>
            <a:spLocks noGrp="1" noChangeArrowheads="1"/>
          </p:cNvSpPr>
          <p:nvPr>
            <p:ph type="title"/>
          </p:nvPr>
        </p:nvSpPr>
        <p:spPr/>
        <p:txBody>
          <a:bodyPr/>
          <a:lstStyle/>
          <a:p>
            <a:pPr eaLnBrk="1" hangingPunct="1">
              <a:defRPr/>
            </a:pPr>
            <a:r>
              <a:rPr lang="en-US" dirty="0"/>
              <a:t>Mixing Project Types - Error</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11" name="Rectangle 3"/>
          <p:cNvSpPr>
            <a:spLocks noGrp="1" noChangeArrowheads="1"/>
          </p:cNvSpPr>
          <p:nvPr>
            <p:ph idx="1"/>
          </p:nvPr>
        </p:nvSpPr>
        <p:spPr>
          <a:xfrm>
            <a:off x="457200" y="1600200"/>
            <a:ext cx="8229600" cy="4724400"/>
          </a:xfrm>
        </p:spPr>
        <p:txBody>
          <a:bodyPr>
            <a:normAutofit/>
          </a:bodyPr>
          <a:lstStyle/>
          <a:p>
            <a:pPr eaLnBrk="1" hangingPunct="1">
              <a:lnSpc>
                <a:spcPct val="95000"/>
              </a:lnSpc>
              <a:buFont typeface="Wingdings" pitchFamily="2" charset="2"/>
              <a:buNone/>
              <a:defRPr/>
            </a:pPr>
            <a:r>
              <a:rPr lang="en-US" sz="2800" dirty="0"/>
              <a:t>When you are building a collection of functions and/or classes</a:t>
            </a:r>
            <a:r>
              <a:rPr lang="en-US" sz="2400" dirty="0"/>
              <a:t> </a:t>
            </a:r>
            <a:r>
              <a:rPr lang="en-US" sz="2800" dirty="0"/>
              <a:t>meant to be used with one or more projects.</a:t>
            </a:r>
          </a:p>
          <a:p>
            <a:pPr lvl="1">
              <a:lnSpc>
                <a:spcPct val="95000"/>
              </a:lnSpc>
              <a:defRPr/>
            </a:pPr>
            <a:r>
              <a:rPr lang="en-US" sz="2400" dirty="0"/>
              <a:t>Which might not have the same project settings </a:t>
            </a:r>
          </a:p>
          <a:p>
            <a:pPr lvl="1">
              <a:lnSpc>
                <a:spcPct val="95000"/>
              </a:lnSpc>
              <a:defRPr/>
            </a:pPr>
            <a:r>
              <a:rPr lang="en-US" sz="2400" dirty="0"/>
              <a:t>Which might be built using different compilers</a:t>
            </a:r>
          </a:p>
          <a:p>
            <a:pPr lvl="1" eaLnBrk="1" hangingPunct="1">
              <a:lnSpc>
                <a:spcPct val="95000"/>
              </a:lnSpc>
              <a:defRPr/>
            </a:pPr>
            <a:endParaRPr lang="en-US" sz="2400" dirty="0"/>
          </a:p>
          <a:p>
            <a:pPr>
              <a:lnSpc>
                <a:spcPct val="95000"/>
              </a:lnSpc>
              <a:buNone/>
              <a:defRPr/>
            </a:pPr>
            <a:r>
              <a:rPr lang="en-US" sz="2800" dirty="0"/>
              <a:t>You want to be able to change the library without recompiling/restarting the application(s) using it.</a:t>
            </a:r>
          </a:p>
        </p:txBody>
      </p:sp>
      <p:sp>
        <p:nvSpPr>
          <p:cNvPr id="427010" name="Rectangle 2"/>
          <p:cNvSpPr>
            <a:spLocks noGrp="1" noChangeArrowheads="1"/>
          </p:cNvSpPr>
          <p:nvPr>
            <p:ph type="title"/>
          </p:nvPr>
        </p:nvSpPr>
        <p:spPr/>
        <p:txBody>
          <a:bodyPr/>
          <a:lstStyle/>
          <a:p>
            <a:pPr eaLnBrk="1" hangingPunct="1">
              <a:defRPr/>
            </a:pPr>
            <a:r>
              <a:rPr lang="en-US" dirty="0">
                <a:latin typeface="Times New Roman" pitchFamily="18" charset="0"/>
              </a:rPr>
              <a:t>Why use a .DLL?</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395" name="Rectangle 3"/>
          <p:cNvSpPr>
            <a:spLocks noGrp="1" noChangeArrowheads="1"/>
          </p:cNvSpPr>
          <p:nvPr>
            <p:ph idx="1"/>
          </p:nvPr>
        </p:nvSpPr>
        <p:spPr>
          <a:xfrm>
            <a:off x="457200" y="1481328"/>
            <a:ext cx="4495800" cy="4525963"/>
          </a:xfrm>
        </p:spPr>
        <p:txBody>
          <a:bodyPr>
            <a:normAutofit/>
          </a:bodyPr>
          <a:lstStyle/>
          <a:p>
            <a:pPr eaLnBrk="1" hangingPunct="1">
              <a:lnSpc>
                <a:spcPct val="95000"/>
              </a:lnSpc>
              <a:defRPr/>
            </a:pPr>
            <a:r>
              <a:rPr lang="en-US" dirty="0"/>
              <a:t>Use the windows desktop wizard.*</a:t>
            </a:r>
          </a:p>
          <a:p>
            <a:pPr eaLnBrk="1" hangingPunct="1">
              <a:lnSpc>
                <a:spcPct val="95000"/>
              </a:lnSpc>
              <a:defRPr/>
            </a:pPr>
            <a:endParaRPr lang="en-US" dirty="0"/>
          </a:p>
          <a:p>
            <a:pPr eaLnBrk="1" hangingPunct="1">
              <a:lnSpc>
                <a:spcPct val="95000"/>
              </a:lnSpc>
              <a:defRPr/>
            </a:pPr>
            <a:r>
              <a:rPr lang="en-US" dirty="0"/>
              <a:t>Choose the project option for a DLL with exported symbols.</a:t>
            </a:r>
          </a:p>
          <a:p>
            <a:pPr eaLnBrk="1" hangingPunct="1">
              <a:lnSpc>
                <a:spcPct val="95000"/>
              </a:lnSpc>
              <a:defRPr/>
            </a:pPr>
            <a:endParaRPr lang="en-US" dirty="0"/>
          </a:p>
          <a:p>
            <a:pPr eaLnBrk="1" hangingPunct="1">
              <a:lnSpc>
                <a:spcPct val="95000"/>
              </a:lnSpc>
              <a:defRPr/>
            </a:pPr>
            <a:r>
              <a:rPr lang="en-US" dirty="0"/>
              <a:t>Add some functions or classes to your project and then compile.</a:t>
            </a:r>
          </a:p>
        </p:txBody>
      </p:sp>
      <p:sp>
        <p:nvSpPr>
          <p:cNvPr id="443394" name="Rectangle 2"/>
          <p:cNvSpPr>
            <a:spLocks noGrp="1" noChangeArrowheads="1"/>
          </p:cNvSpPr>
          <p:nvPr>
            <p:ph type="title"/>
          </p:nvPr>
        </p:nvSpPr>
        <p:spPr/>
        <p:txBody>
          <a:bodyPr/>
          <a:lstStyle/>
          <a:p>
            <a:pPr eaLnBrk="1" hangingPunct="1">
              <a:defRPr/>
            </a:pPr>
            <a:r>
              <a:rPr lang="en-US">
                <a:latin typeface="Times New Roman" pitchFamily="18" charset="0"/>
              </a:rPr>
              <a:t>Creating a Dynamic Library</a:t>
            </a:r>
            <a:endParaRPr lang="en-US"/>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36507" y="1371600"/>
            <a:ext cx="3409950" cy="2127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92082" y="3756764"/>
            <a:ext cx="3098800" cy="2098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2832</TotalTime>
  <Words>1654</Words>
  <Application>Microsoft Macintosh PowerPoint</Application>
  <PresentationFormat>On-screen Show (4:3)</PresentationFormat>
  <Paragraphs>180</Paragraphs>
  <Slides>18</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Calibri</vt:lpstr>
      <vt:lpstr>Lucida Sans Unicode</vt:lpstr>
      <vt:lpstr>Times New Roman</vt:lpstr>
      <vt:lpstr>Verdana</vt:lpstr>
      <vt:lpstr>Wingdings</vt:lpstr>
      <vt:lpstr>Wingdings 2</vt:lpstr>
      <vt:lpstr>Wingdings 3</vt:lpstr>
      <vt:lpstr>Concourse</vt:lpstr>
      <vt:lpstr>Libraries</vt:lpstr>
      <vt:lpstr>Modularity</vt:lpstr>
      <vt:lpstr>Libraries</vt:lpstr>
      <vt:lpstr>Why create a .Lib?</vt:lpstr>
      <vt:lpstr>Creating a Static Library</vt:lpstr>
      <vt:lpstr>Linking to the Static Library</vt:lpstr>
      <vt:lpstr>Mixing Project Types - Error</vt:lpstr>
      <vt:lpstr>Why use a .DLL?</vt:lpstr>
      <vt:lpstr>Creating a Dynamic Library</vt:lpstr>
      <vt:lpstr>Implicit Linking to the DLL</vt:lpstr>
      <vt:lpstr>Explicit Linking to the DLL</vt:lpstr>
      <vt:lpstr>Explicit Linking to the DLL</vt:lpstr>
      <vt:lpstr>Name Decorating (aka Mangling )</vt:lpstr>
      <vt:lpstr>Peeking inside DLLs</vt:lpstr>
      <vt:lpstr>Dynamic Library - Issues</vt:lpstr>
      <vt:lpstr>Modular APIs</vt:lpstr>
      <vt:lpstr> LIB   vs.   DLL</vt:lpstr>
      <vt:lpstr>Study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Libraries</dc:title>
  <dc:creator/>
  <cp:lastModifiedBy>Penney, Nick</cp:lastModifiedBy>
  <cp:revision>152</cp:revision>
  <dcterms:created xsi:type="dcterms:W3CDTF">2010-12-08T00:53:27Z</dcterms:created>
  <dcterms:modified xsi:type="dcterms:W3CDTF">2021-07-14T20:04:54Z</dcterms:modified>
</cp:coreProperties>
</file>