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305" r:id="rId2"/>
    <p:sldId id="306" r:id="rId3"/>
    <p:sldId id="309" r:id="rId4"/>
    <p:sldId id="312" r:id="rId5"/>
    <p:sldId id="311" r:id="rId6"/>
    <p:sldId id="30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9"/>
    <p:restoredTop sz="95154" autoAdjust="0"/>
  </p:normalViewPr>
  <p:slideViewPr>
    <p:cSldViewPr>
      <p:cViewPr varScale="1">
        <p:scale>
          <a:sx n="157" d="100"/>
          <a:sy n="157" d="100"/>
        </p:scale>
        <p:origin x="144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A1E8D3-164F-483C-BF03-A0633D753040}" type="datetimeFigureOut">
              <a:rPr lang="en-US" smtClean="0"/>
              <a:pPr/>
              <a:t>9/21/20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ED21F-4836-435B-B688-385690230958}" type="slidenum">
              <a:rPr lang="en-US" smtClean="0"/>
              <a:pPr/>
              <a:t>‹#›</a:t>
            </a:fld>
            <a:endParaRPr lang="en-US"/>
          </a:p>
        </p:txBody>
      </p:sp>
    </p:spTree>
    <p:extLst>
      <p:ext uri="{BB962C8B-B14F-4D97-AF65-F5344CB8AC3E}">
        <p14:creationId xmlns:p14="http://schemas.microsoft.com/office/powerpoint/2010/main" val="333653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ameprogrammingpatterns.com/prototyp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ameprogrammingpatterns.com/prototyp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6126-0662-4912-9468-E05FB6020A2D}" type="slidenum">
              <a:rPr lang="en-US"/>
              <a:pPr/>
              <a:t>2</a:t>
            </a:fld>
            <a:endParaRPr lang="en-US"/>
          </a:p>
        </p:txBody>
      </p:sp>
      <p:sp>
        <p:nvSpPr>
          <p:cNvPr id="368642" name="Rectangle 2"/>
          <p:cNvSpPr>
            <a:spLocks noGrp="1" noRot="1" noChangeAspect="1" noChangeArrowheads="1" noTextEdit="1"/>
          </p:cNvSpPr>
          <p:nvPr>
            <p:ph type="sldImg"/>
          </p:nvPr>
        </p:nvSpPr>
        <p:spPr>
          <a:xfrm>
            <a:off x="1144588" y="685800"/>
            <a:ext cx="4570412" cy="3427413"/>
          </a:xfrm>
          <a:ln/>
        </p:spPr>
      </p:sp>
      <p:sp>
        <p:nvSpPr>
          <p:cNvPr id="368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8999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6126-0662-4912-9468-E05FB6020A2D}" type="slidenum">
              <a:rPr lang="en-US"/>
              <a:pPr/>
              <a:t>3</a:t>
            </a:fld>
            <a:endParaRPr lang="en-US"/>
          </a:p>
        </p:txBody>
      </p:sp>
      <p:sp>
        <p:nvSpPr>
          <p:cNvPr id="368642" name="Rectangle 2"/>
          <p:cNvSpPr>
            <a:spLocks noGrp="1" noRot="1" noChangeAspect="1" noChangeArrowheads="1" noTextEdit="1"/>
          </p:cNvSpPr>
          <p:nvPr>
            <p:ph type="sldImg"/>
          </p:nvPr>
        </p:nvSpPr>
        <p:spPr>
          <a:xfrm>
            <a:off x="1144588" y="685800"/>
            <a:ext cx="4570412" cy="3427413"/>
          </a:xfrm>
          <a:ln/>
        </p:spPr>
      </p:sp>
      <p:sp>
        <p:nvSpPr>
          <p:cNvPr id="368643" name="Rectangle 3"/>
          <p:cNvSpPr>
            <a:spLocks noGrp="1" noChangeArrowheads="1"/>
          </p:cNvSpPr>
          <p:nvPr>
            <p:ph type="body" idx="1"/>
          </p:nvPr>
        </p:nvSpPr>
        <p:spPr/>
        <p:txBody>
          <a:bodyPr/>
          <a:lstStyle/>
          <a:p>
            <a:r>
              <a:rPr lang="en-US" sz="1200" b="0" i="0" kern="1200" dirty="0">
                <a:solidFill>
                  <a:schemeClr val="tx1"/>
                </a:solidFill>
                <a:effectLst/>
                <a:latin typeface="+mn-lt"/>
                <a:ea typeface="+mn-ea"/>
                <a:cs typeface="+mn-cs"/>
              </a:rPr>
              <a:t>Creating instances from scratch is not more expensive all the time. It is only when the object creation process involves other expensive operations such as database, network, or file IO operations, etc.</a:t>
            </a:r>
          </a:p>
        </p:txBody>
      </p:sp>
    </p:spTree>
    <p:extLst>
      <p:ext uri="{BB962C8B-B14F-4D97-AF65-F5344CB8AC3E}">
        <p14:creationId xmlns:p14="http://schemas.microsoft.com/office/powerpoint/2010/main" val="81828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6126-0662-4912-9468-E05FB6020A2D}" type="slidenum">
              <a:rPr lang="en-US"/>
              <a:pPr/>
              <a:t>4</a:t>
            </a:fld>
            <a:endParaRPr lang="en-US"/>
          </a:p>
        </p:txBody>
      </p:sp>
      <p:sp>
        <p:nvSpPr>
          <p:cNvPr id="368642" name="Rectangle 2"/>
          <p:cNvSpPr>
            <a:spLocks noGrp="1" noRot="1" noChangeAspect="1" noChangeArrowheads="1" noTextEdit="1"/>
          </p:cNvSpPr>
          <p:nvPr>
            <p:ph type="sldImg"/>
          </p:nvPr>
        </p:nvSpPr>
        <p:spPr>
          <a:xfrm>
            <a:off x="1144588" y="685800"/>
            <a:ext cx="4570412" cy="3427413"/>
          </a:xfrm>
          <a:ln/>
        </p:spPr>
      </p:sp>
      <p:sp>
        <p:nvSpPr>
          <p:cNvPr id="36864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Often, designs start out using Factory Method (less complicated, more customizable, subclasses proliferate) and evolve toward Abstract Factory, Prototype, or Builder (more flexible, more complex) as the designer discovers where more flexibility is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 https://</a:t>
            </a:r>
            <a:r>
              <a:rPr lang="en-US" dirty="0" err="1"/>
              <a:t>sourcemaking.com</a:t>
            </a:r>
            <a:r>
              <a:rPr lang="en-US" dirty="0"/>
              <a:t>/</a:t>
            </a:r>
            <a:r>
              <a:rPr lang="en-US" dirty="0" err="1"/>
              <a:t>design_patterns</a:t>
            </a:r>
            <a:r>
              <a:rPr lang="en-US" dirty="0"/>
              <a:t>/prototype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https://gameprogrammingpatterns.com/prototype.html</a:t>
            </a:r>
            <a:endParaRPr lang="en-US" dirty="0"/>
          </a:p>
        </p:txBody>
      </p:sp>
    </p:spTree>
    <p:extLst>
      <p:ext uri="{BB962C8B-B14F-4D97-AF65-F5344CB8AC3E}">
        <p14:creationId xmlns:p14="http://schemas.microsoft.com/office/powerpoint/2010/main" val="3951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6126-0662-4912-9468-E05FB6020A2D}" type="slidenum">
              <a:rPr lang="en-US"/>
              <a:pPr/>
              <a:t>5</a:t>
            </a:fld>
            <a:endParaRPr lang="en-US"/>
          </a:p>
        </p:txBody>
      </p:sp>
      <p:sp>
        <p:nvSpPr>
          <p:cNvPr id="368642" name="Rectangle 2"/>
          <p:cNvSpPr>
            <a:spLocks noGrp="1" noRot="1" noChangeAspect="1" noChangeArrowheads="1" noTextEdit="1"/>
          </p:cNvSpPr>
          <p:nvPr>
            <p:ph type="sldImg"/>
          </p:nvPr>
        </p:nvSpPr>
        <p:spPr>
          <a:xfrm>
            <a:off x="1144588" y="685800"/>
            <a:ext cx="4570412" cy="3427413"/>
          </a:xfrm>
          <a:ln/>
        </p:spPr>
      </p:sp>
      <p:sp>
        <p:nvSpPr>
          <p:cNvPr id="368643" name="Rectangle 3"/>
          <p:cNvSpPr>
            <a:spLocks noGrp="1" noChangeArrowheads="1"/>
          </p:cNvSpPr>
          <p:nvPr>
            <p:ph type="body" idx="1"/>
          </p:nvPr>
        </p:nvSpPr>
        <p:spPr/>
        <p:txBody>
          <a:bodyPr/>
          <a:lstStyle/>
          <a:p>
            <a:r>
              <a:rPr lang="en-US" sz="2000" dirty="0"/>
              <a:t>The</a:t>
            </a:r>
            <a:r>
              <a:rPr lang="en-US" sz="2000" baseline="0" dirty="0"/>
              <a:t> key to being able to justify writing a clone function instead of just using the copy constructor is in the use of generic coding on the client side.</a:t>
            </a:r>
          </a:p>
          <a:p>
            <a:r>
              <a:rPr lang="en-US" sz="2000" baseline="0" dirty="0"/>
              <a:t>If you need to be able to create a bunch of different kinds of objects through the same mechanism, prototype is useful.</a:t>
            </a:r>
            <a:endParaRPr lang="en-US" sz="2000" dirty="0"/>
          </a:p>
        </p:txBody>
      </p:sp>
    </p:spTree>
    <p:extLst>
      <p:ext uri="{BB962C8B-B14F-4D97-AF65-F5344CB8AC3E}">
        <p14:creationId xmlns:p14="http://schemas.microsoft.com/office/powerpoint/2010/main" val="160526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6126-0662-4912-9468-E05FB6020A2D}" type="slidenum">
              <a:rPr lang="en-US"/>
              <a:pPr/>
              <a:t>6</a:t>
            </a:fld>
            <a:endParaRPr lang="en-US"/>
          </a:p>
        </p:txBody>
      </p:sp>
      <p:sp>
        <p:nvSpPr>
          <p:cNvPr id="368642" name="Rectangle 2"/>
          <p:cNvSpPr>
            <a:spLocks noGrp="1" noRot="1" noChangeAspect="1" noChangeArrowheads="1" noTextEdit="1"/>
          </p:cNvSpPr>
          <p:nvPr>
            <p:ph type="sldImg"/>
          </p:nvPr>
        </p:nvSpPr>
        <p:spPr>
          <a:xfrm>
            <a:off x="1144588" y="685800"/>
            <a:ext cx="4570412" cy="3427413"/>
          </a:xfrm>
          <a:ln/>
        </p:spPr>
      </p:sp>
      <p:sp>
        <p:nvSpPr>
          <p:cNvPr id="36864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Often, designs start out using Factory Method (less complicated, more customizable, subclasses proliferate) and evolve toward Abstract Factory, Prototype, or Builder (more flexible, more complex) as the designer discovers where more flexibility is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 https://</a:t>
            </a:r>
            <a:r>
              <a:rPr lang="en-US" dirty="0" err="1"/>
              <a:t>sourcemaking.com</a:t>
            </a:r>
            <a:r>
              <a:rPr lang="en-US" dirty="0"/>
              <a:t>/</a:t>
            </a:r>
            <a:r>
              <a:rPr lang="en-US" dirty="0" err="1"/>
              <a:t>design_patterns</a:t>
            </a:r>
            <a:r>
              <a:rPr lang="en-US" dirty="0"/>
              <a:t>/prototype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https://gameprogrammingpatterns.com/prototype.html</a:t>
            </a:r>
            <a:endParaRPr lang="en-US" dirty="0"/>
          </a:p>
        </p:txBody>
      </p:sp>
    </p:spTree>
    <p:extLst>
      <p:ext uri="{BB962C8B-B14F-4D97-AF65-F5344CB8AC3E}">
        <p14:creationId xmlns:p14="http://schemas.microsoft.com/office/powerpoint/2010/main" val="118445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9/21/20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9/21/20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ctrTitle"/>
          </p:nvPr>
        </p:nvSpPr>
        <p:spPr/>
        <p:txBody>
          <a:bodyPr/>
          <a:lstStyle/>
          <a:p>
            <a:pPr eaLnBrk="1" hangingPunct="1">
              <a:defRPr/>
            </a:pPr>
            <a:r>
              <a:rPr lang="en-US" dirty="0"/>
              <a:t>Prototype Pattern</a:t>
            </a:r>
          </a:p>
        </p:txBody>
      </p:sp>
    </p:spTree>
    <p:extLst>
      <p:ext uri="{BB962C8B-B14F-4D97-AF65-F5344CB8AC3E}">
        <p14:creationId xmlns:p14="http://schemas.microsoft.com/office/powerpoint/2010/main" val="198935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normAutofit/>
          </a:bodyPr>
          <a:lstStyle/>
          <a:p>
            <a:r>
              <a:rPr lang="en-US" dirty="0"/>
              <a:t>Prototype Pattern</a:t>
            </a:r>
            <a:endParaRPr lang="en-US" b="0" dirty="0">
              <a:solidFill>
                <a:srgbClr val="FFFF00"/>
              </a:solidFill>
            </a:endParaRPr>
          </a:p>
        </p:txBody>
      </p:sp>
      <p:sp>
        <p:nvSpPr>
          <p:cNvPr id="367633" name="Text Box 17"/>
          <p:cNvSpPr txBox="1">
            <a:spLocks noChangeArrowheads="1"/>
          </p:cNvSpPr>
          <p:nvPr/>
        </p:nvSpPr>
        <p:spPr bwMode="auto">
          <a:xfrm>
            <a:off x="228600" y="5334000"/>
            <a:ext cx="184150" cy="366713"/>
          </a:xfrm>
          <a:prstGeom prst="rect">
            <a:avLst/>
          </a:prstGeom>
          <a:noFill/>
          <a:ln w="9525">
            <a:noFill/>
            <a:miter lim="800000"/>
            <a:headEnd/>
            <a:tailEnd/>
          </a:ln>
          <a:effectLst/>
        </p:spPr>
        <p:txBody>
          <a:bodyPr wrap="none">
            <a:spAutoFit/>
          </a:bodyPr>
          <a:lstStyle/>
          <a:p>
            <a:endParaRPr lang="en-US"/>
          </a:p>
        </p:txBody>
      </p:sp>
      <p:sp>
        <p:nvSpPr>
          <p:cNvPr id="30" name="Text Box 18"/>
          <p:cNvSpPr txBox="1">
            <a:spLocks noChangeArrowheads="1"/>
          </p:cNvSpPr>
          <p:nvPr/>
        </p:nvSpPr>
        <p:spPr bwMode="auto">
          <a:xfrm>
            <a:off x="533400" y="2286000"/>
            <a:ext cx="8153400" cy="523220"/>
          </a:xfrm>
          <a:prstGeom prst="rect">
            <a:avLst/>
          </a:prstGeom>
          <a:noFill/>
          <a:ln w="9525">
            <a:noFill/>
            <a:miter lim="800000"/>
            <a:headEnd/>
            <a:tailEnd/>
          </a:ln>
          <a:effectLst/>
        </p:spPr>
        <p:txBody>
          <a:bodyPr wrap="square">
            <a:spAutoFit/>
          </a:bodyPr>
          <a:lstStyle/>
          <a:p>
            <a:r>
              <a:rPr lang="en-US" sz="2800" dirty="0">
                <a:latin typeface="Times New Roman" pitchFamily="18" charset="0"/>
              </a:rPr>
              <a:t>Create an object by cloning an existing one.</a:t>
            </a:r>
          </a:p>
        </p:txBody>
      </p:sp>
      <p:grpSp>
        <p:nvGrpSpPr>
          <p:cNvPr id="2" name="Group 1">
            <a:extLst>
              <a:ext uri="{FF2B5EF4-FFF2-40B4-BE49-F238E27FC236}">
                <a16:creationId xmlns:a16="http://schemas.microsoft.com/office/drawing/2014/main" id="{7A0EAC70-91AC-7B4A-9AA5-124D0E8FA177}"/>
              </a:ext>
            </a:extLst>
          </p:cNvPr>
          <p:cNvGrpSpPr/>
          <p:nvPr/>
        </p:nvGrpSpPr>
        <p:grpSpPr>
          <a:xfrm>
            <a:off x="2971800" y="3335451"/>
            <a:ext cx="2057400" cy="1084145"/>
            <a:chOff x="2971800" y="3335454"/>
            <a:chExt cx="2057400" cy="1084145"/>
          </a:xfrm>
        </p:grpSpPr>
        <p:sp>
          <p:nvSpPr>
            <p:cNvPr id="9" name="Text Box 6">
              <a:extLst>
                <a:ext uri="{FF2B5EF4-FFF2-40B4-BE49-F238E27FC236}">
                  <a16:creationId xmlns:a16="http://schemas.microsoft.com/office/drawing/2014/main" id="{1DCFE7D8-A42A-8344-9A94-4B4B14DC8483}"/>
                </a:ext>
              </a:extLst>
            </p:cNvPr>
            <p:cNvSpPr txBox="1">
              <a:spLocks noChangeArrowheads="1"/>
            </p:cNvSpPr>
            <p:nvPr/>
          </p:nvSpPr>
          <p:spPr bwMode="auto">
            <a:xfrm>
              <a:off x="2971800" y="3335454"/>
              <a:ext cx="2057400" cy="1084145"/>
            </a:xfrm>
            <a:prstGeom prst="rect">
              <a:avLst/>
            </a:prstGeom>
            <a:solidFill>
              <a:schemeClr val="bg1"/>
            </a:solidFill>
            <a:ln w="9525">
              <a:solidFill>
                <a:schemeClr val="tx1"/>
              </a:solidFill>
              <a:miter lim="800000"/>
              <a:headEnd/>
              <a:tailEnd/>
            </a:ln>
            <a:effectLst/>
          </p:spPr>
          <p:txBody>
            <a:bodyPr wrap="square">
              <a:spAutoFit/>
            </a:bodyPr>
            <a:lstStyle/>
            <a:p>
              <a:pPr>
                <a:spcBef>
                  <a:spcPct val="50000"/>
                </a:spcBef>
              </a:pPr>
              <a:r>
                <a:rPr lang="en-US" sz="1600" dirty="0">
                  <a:latin typeface="Times New Roman" pitchFamily="18" charset="0"/>
                </a:rPr>
                <a:t>Thing</a:t>
              </a:r>
            </a:p>
            <a:p>
              <a:pPr>
                <a:spcBef>
                  <a:spcPct val="50000"/>
                </a:spcBef>
              </a:pPr>
              <a:endParaRPr lang="en-US" sz="1600" dirty="0">
                <a:latin typeface="Times New Roman" pitchFamily="18" charset="0"/>
              </a:endParaRPr>
            </a:p>
            <a:p>
              <a:pPr>
                <a:spcBef>
                  <a:spcPct val="50000"/>
                </a:spcBef>
              </a:pPr>
              <a:r>
                <a:rPr lang="en-US" sz="1600" dirty="0">
                  <a:latin typeface="Times New Roman" pitchFamily="18" charset="0"/>
                </a:rPr>
                <a:t>+Clone() : Thing*</a:t>
              </a:r>
            </a:p>
          </p:txBody>
        </p:sp>
        <p:sp>
          <p:nvSpPr>
            <p:cNvPr id="10" name="Line 12">
              <a:extLst>
                <a:ext uri="{FF2B5EF4-FFF2-40B4-BE49-F238E27FC236}">
                  <a16:creationId xmlns:a16="http://schemas.microsoft.com/office/drawing/2014/main" id="{7BE3913A-D185-E646-807C-44DA3D2E0F4E}"/>
                </a:ext>
              </a:extLst>
            </p:cNvPr>
            <p:cNvSpPr>
              <a:spLocks noChangeShapeType="1"/>
            </p:cNvSpPr>
            <p:nvPr/>
          </p:nvSpPr>
          <p:spPr bwMode="auto">
            <a:xfrm>
              <a:off x="2971800" y="3716455"/>
              <a:ext cx="2057400" cy="0"/>
            </a:xfrm>
            <a:prstGeom prst="line">
              <a:avLst/>
            </a:prstGeom>
            <a:noFill/>
            <a:ln w="9525">
              <a:solidFill>
                <a:schemeClr val="tx1"/>
              </a:solidFill>
              <a:round/>
              <a:headEnd/>
              <a:tailEnd/>
            </a:ln>
            <a:effectLst/>
          </p:spPr>
          <p:txBody>
            <a:bodyPr/>
            <a:lstStyle/>
            <a:p>
              <a:endParaRPr lang="en-US" dirty="0"/>
            </a:p>
          </p:txBody>
        </p:sp>
        <p:sp>
          <p:nvSpPr>
            <p:cNvPr id="11" name="Line 15">
              <a:extLst>
                <a:ext uri="{FF2B5EF4-FFF2-40B4-BE49-F238E27FC236}">
                  <a16:creationId xmlns:a16="http://schemas.microsoft.com/office/drawing/2014/main" id="{7D51FFC6-797C-D04D-85B7-7EDB0F33B5D4}"/>
                </a:ext>
              </a:extLst>
            </p:cNvPr>
            <p:cNvSpPr>
              <a:spLocks noChangeShapeType="1"/>
            </p:cNvSpPr>
            <p:nvPr/>
          </p:nvSpPr>
          <p:spPr bwMode="auto">
            <a:xfrm>
              <a:off x="2971800" y="4097455"/>
              <a:ext cx="2057400" cy="0"/>
            </a:xfrm>
            <a:prstGeom prst="line">
              <a:avLst/>
            </a:prstGeom>
            <a:noFill/>
            <a:ln w="9525">
              <a:solidFill>
                <a:schemeClr val="tx1"/>
              </a:solidFill>
              <a:round/>
              <a:headEnd/>
              <a:tailEnd/>
            </a:ln>
            <a:effectLst/>
          </p:spPr>
          <p:txBody>
            <a:bodyPr/>
            <a:lstStyle/>
            <a:p>
              <a:endParaRPr lang="en-US" dirty="0"/>
            </a:p>
          </p:txBody>
        </p:sp>
      </p:grpSp>
    </p:spTree>
    <p:extLst>
      <p:ext uri="{BB962C8B-B14F-4D97-AF65-F5344CB8AC3E}">
        <p14:creationId xmlns:p14="http://schemas.microsoft.com/office/powerpoint/2010/main" val="77592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normAutofit/>
          </a:bodyPr>
          <a:lstStyle/>
          <a:p>
            <a:r>
              <a:rPr lang="en-US" dirty="0"/>
              <a:t>Prototype – Faster</a:t>
            </a:r>
            <a:endParaRPr lang="en-US" b="0" dirty="0">
              <a:solidFill>
                <a:srgbClr val="FFFF00"/>
              </a:solidFill>
            </a:endParaRPr>
          </a:p>
        </p:txBody>
      </p:sp>
      <p:sp>
        <p:nvSpPr>
          <p:cNvPr id="367633" name="Text Box 17"/>
          <p:cNvSpPr txBox="1">
            <a:spLocks noChangeArrowheads="1"/>
          </p:cNvSpPr>
          <p:nvPr/>
        </p:nvSpPr>
        <p:spPr bwMode="auto">
          <a:xfrm>
            <a:off x="228600" y="5334000"/>
            <a:ext cx="184150" cy="366713"/>
          </a:xfrm>
          <a:prstGeom prst="rect">
            <a:avLst/>
          </a:prstGeom>
          <a:noFill/>
          <a:ln w="9525">
            <a:noFill/>
            <a:miter lim="800000"/>
            <a:headEnd/>
            <a:tailEnd/>
          </a:ln>
          <a:effectLst/>
        </p:spPr>
        <p:txBody>
          <a:bodyPr wrap="none">
            <a:spAutoFit/>
          </a:bodyPr>
          <a:lstStyle/>
          <a:p>
            <a:endParaRPr lang="en-US"/>
          </a:p>
        </p:txBody>
      </p:sp>
      <p:sp>
        <p:nvSpPr>
          <p:cNvPr id="30" name="Text Box 18"/>
          <p:cNvSpPr txBox="1">
            <a:spLocks noChangeArrowheads="1"/>
          </p:cNvSpPr>
          <p:nvPr/>
        </p:nvSpPr>
        <p:spPr bwMode="auto">
          <a:xfrm>
            <a:off x="533400" y="2286000"/>
            <a:ext cx="8153400" cy="3539430"/>
          </a:xfrm>
          <a:prstGeom prst="rect">
            <a:avLst/>
          </a:prstGeom>
          <a:noFill/>
          <a:ln w="9525">
            <a:noFill/>
            <a:miter lim="800000"/>
            <a:headEnd/>
            <a:tailEnd/>
          </a:ln>
          <a:effectLst/>
        </p:spPr>
        <p:txBody>
          <a:bodyPr wrap="square">
            <a:spAutoFit/>
          </a:bodyPr>
          <a:lstStyle/>
          <a:p>
            <a:r>
              <a:rPr lang="en-US" sz="2800" dirty="0">
                <a:latin typeface="Times New Roman" pitchFamily="18" charset="0"/>
              </a:rPr>
              <a:t>What is an example situation where cloning would be faster than factory method?</a:t>
            </a:r>
          </a:p>
          <a:p>
            <a:endParaRPr lang="en-US" sz="2800" dirty="0">
              <a:latin typeface="Times New Roman" pitchFamily="18" charset="0"/>
            </a:endParaRPr>
          </a:p>
          <a:p>
            <a:pPr marL="914400" lvl="1" indent="-457200">
              <a:buFont typeface="Arial" panose="020B0604020202020204" pitchFamily="34" charset="0"/>
              <a:buChar char="•"/>
            </a:pPr>
            <a:r>
              <a:rPr lang="en-US" sz="2800" dirty="0">
                <a:latin typeface="Times New Roman" pitchFamily="18" charset="0"/>
              </a:rPr>
              <a:t>File I/O</a:t>
            </a:r>
          </a:p>
          <a:p>
            <a:pPr marL="914400" lvl="1" indent="-457200">
              <a:buFont typeface="Arial" panose="020B0604020202020204" pitchFamily="34" charset="0"/>
              <a:buChar char="•"/>
            </a:pPr>
            <a:r>
              <a:rPr lang="en-US" sz="2800" dirty="0">
                <a:latin typeface="Times New Roman" pitchFamily="18" charset="0"/>
              </a:rPr>
              <a:t>Network Data</a:t>
            </a:r>
          </a:p>
          <a:p>
            <a:pPr marL="914400" lvl="1" indent="-457200">
              <a:buFont typeface="Arial" panose="020B0604020202020204" pitchFamily="34" charset="0"/>
              <a:buChar char="•"/>
            </a:pPr>
            <a:r>
              <a:rPr lang="en-US" sz="2800" dirty="0">
                <a:latin typeface="Times New Roman" pitchFamily="18" charset="0"/>
              </a:rPr>
              <a:t>Database interaction</a:t>
            </a:r>
          </a:p>
          <a:p>
            <a:endParaRPr lang="en-US" sz="2800" dirty="0">
              <a:latin typeface="Times New Roman" pitchFamily="18" charset="0"/>
            </a:endParaRPr>
          </a:p>
          <a:p>
            <a:endParaRPr lang="en-US" sz="2800" dirty="0">
              <a:latin typeface="Times New Roman" pitchFamily="18" charset="0"/>
            </a:endParaRPr>
          </a:p>
        </p:txBody>
      </p:sp>
    </p:spTree>
    <p:extLst>
      <p:ext uri="{BB962C8B-B14F-4D97-AF65-F5344CB8AC3E}">
        <p14:creationId xmlns:p14="http://schemas.microsoft.com/office/powerpoint/2010/main" val="125719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normAutofit fontScale="90000"/>
          </a:bodyPr>
          <a:lstStyle/>
          <a:p>
            <a:r>
              <a:rPr lang="en-US" dirty="0"/>
              <a:t>Prototype – Evolving Object State</a:t>
            </a:r>
            <a:endParaRPr lang="en-US" b="0" dirty="0">
              <a:solidFill>
                <a:srgbClr val="FFFF00"/>
              </a:solidFill>
            </a:endParaRPr>
          </a:p>
        </p:txBody>
      </p:sp>
      <p:sp>
        <p:nvSpPr>
          <p:cNvPr id="367633" name="Text Box 17"/>
          <p:cNvSpPr txBox="1">
            <a:spLocks noChangeArrowheads="1"/>
          </p:cNvSpPr>
          <p:nvPr/>
        </p:nvSpPr>
        <p:spPr bwMode="auto">
          <a:xfrm>
            <a:off x="228600" y="5334000"/>
            <a:ext cx="184150" cy="366713"/>
          </a:xfrm>
          <a:prstGeom prst="rect">
            <a:avLst/>
          </a:prstGeom>
          <a:noFill/>
          <a:ln w="9525">
            <a:noFill/>
            <a:miter lim="800000"/>
            <a:headEnd/>
            <a:tailEnd/>
          </a:ln>
          <a:effectLst/>
        </p:spPr>
        <p:txBody>
          <a:bodyPr wrap="none">
            <a:spAutoFit/>
          </a:bodyPr>
          <a:lstStyle/>
          <a:p>
            <a:endParaRPr lang="en-US"/>
          </a:p>
        </p:txBody>
      </p:sp>
      <p:sp>
        <p:nvSpPr>
          <p:cNvPr id="30" name="Text Box 18"/>
          <p:cNvSpPr txBox="1">
            <a:spLocks noChangeArrowheads="1"/>
          </p:cNvSpPr>
          <p:nvPr/>
        </p:nvSpPr>
        <p:spPr bwMode="auto">
          <a:xfrm>
            <a:off x="533400" y="2286000"/>
            <a:ext cx="8153400" cy="3108543"/>
          </a:xfrm>
          <a:prstGeom prst="rect">
            <a:avLst/>
          </a:prstGeom>
          <a:noFill/>
          <a:ln w="9525">
            <a:noFill/>
            <a:miter lim="800000"/>
            <a:headEnd/>
            <a:tailEnd/>
          </a:ln>
          <a:effectLst/>
        </p:spPr>
        <p:txBody>
          <a:bodyPr wrap="square">
            <a:spAutoFit/>
          </a:bodyPr>
          <a:lstStyle/>
          <a:p>
            <a:r>
              <a:rPr lang="en-US" sz="2800" dirty="0">
                <a:latin typeface="Times New Roman" pitchFamily="18" charset="0"/>
              </a:rPr>
              <a:t>Works well when the runtime information associated with an object can change.</a:t>
            </a:r>
          </a:p>
          <a:p>
            <a:endParaRPr lang="en-US" sz="2800" dirty="0">
              <a:latin typeface="Times New Roman" pitchFamily="18" charset="0"/>
            </a:endParaRPr>
          </a:p>
          <a:p>
            <a:pPr marL="1028700" lvl="1" indent="-571500">
              <a:buFont typeface="Arial" panose="020B0604020202020204" pitchFamily="34" charset="0"/>
              <a:buChar char="•"/>
            </a:pPr>
            <a:r>
              <a:rPr lang="en-US" sz="2800" dirty="0">
                <a:latin typeface="Times New Roman" pitchFamily="18" charset="0"/>
              </a:rPr>
              <a:t>Echoing ooze in Hearthstone</a:t>
            </a:r>
          </a:p>
          <a:p>
            <a:pPr marL="1028700" lvl="1" indent="-571500">
              <a:buFont typeface="Arial" panose="020B0604020202020204" pitchFamily="34" charset="0"/>
              <a:buChar char="•"/>
            </a:pPr>
            <a:endParaRPr lang="en-US" sz="2800" dirty="0">
              <a:latin typeface="Times New Roman" pitchFamily="18" charset="0"/>
            </a:endParaRPr>
          </a:p>
          <a:p>
            <a:pPr marL="1028700" lvl="1" indent="-571500">
              <a:buFont typeface="Arial" panose="020B0604020202020204" pitchFamily="34" charset="0"/>
              <a:buChar char="•"/>
            </a:pPr>
            <a:r>
              <a:rPr lang="en-US" sz="2800" dirty="0">
                <a:latin typeface="Times New Roman" pitchFamily="18" charset="0"/>
              </a:rPr>
              <a:t>Game Object in Unity scene</a:t>
            </a:r>
          </a:p>
          <a:p>
            <a:endParaRPr lang="en-US" sz="2800" dirty="0">
              <a:latin typeface="Times New Roman" pitchFamily="18" charset="0"/>
            </a:endParaRPr>
          </a:p>
        </p:txBody>
      </p:sp>
    </p:spTree>
    <p:extLst>
      <p:ext uri="{BB962C8B-B14F-4D97-AF65-F5344CB8AC3E}">
        <p14:creationId xmlns:p14="http://schemas.microsoft.com/office/powerpoint/2010/main" val="57213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normAutofit/>
          </a:bodyPr>
          <a:lstStyle/>
          <a:p>
            <a:r>
              <a:rPr lang="en-US" dirty="0"/>
              <a:t>Prototype – Interface</a:t>
            </a:r>
            <a:endParaRPr lang="en-US" b="0" dirty="0">
              <a:solidFill>
                <a:srgbClr val="FFFF00"/>
              </a:solidFill>
            </a:endParaRPr>
          </a:p>
        </p:txBody>
      </p:sp>
      <p:grpSp>
        <p:nvGrpSpPr>
          <p:cNvPr id="20" name="Group 19"/>
          <p:cNvGrpSpPr/>
          <p:nvPr/>
        </p:nvGrpSpPr>
        <p:grpSpPr>
          <a:xfrm>
            <a:off x="1752600" y="3335455"/>
            <a:ext cx="4572000" cy="2618563"/>
            <a:chOff x="1295400" y="2802055"/>
            <a:chExt cx="4572000" cy="2618563"/>
          </a:xfrm>
        </p:grpSpPr>
        <p:sp>
          <p:nvSpPr>
            <p:cNvPr id="367621" name="Text Box 5"/>
            <p:cNvSpPr txBox="1">
              <a:spLocks noChangeArrowheads="1"/>
            </p:cNvSpPr>
            <p:nvPr/>
          </p:nvSpPr>
          <p:spPr bwMode="auto">
            <a:xfrm>
              <a:off x="1295400" y="4343400"/>
              <a:ext cx="2057400" cy="1077218"/>
            </a:xfrm>
            <a:prstGeom prst="rect">
              <a:avLst/>
            </a:prstGeom>
            <a:solidFill>
              <a:schemeClr val="bg1"/>
            </a:solidFill>
            <a:ln w="9525">
              <a:solidFill>
                <a:schemeClr val="tx1"/>
              </a:solidFill>
              <a:miter lim="800000"/>
              <a:headEnd/>
              <a:tailEnd/>
            </a:ln>
            <a:effectLst/>
          </p:spPr>
          <p:txBody>
            <a:bodyPr wrap="square">
              <a:spAutoFit/>
            </a:bodyPr>
            <a:lstStyle/>
            <a:p>
              <a:pPr>
                <a:spcBef>
                  <a:spcPct val="50000"/>
                </a:spcBef>
              </a:pPr>
              <a:r>
                <a:rPr lang="en-US" sz="1600" dirty="0">
                  <a:latin typeface="Times New Roman" pitchFamily="18" charset="0"/>
                </a:rPr>
                <a:t>ConcreteProductA</a:t>
              </a:r>
            </a:p>
            <a:p>
              <a:pPr>
                <a:spcBef>
                  <a:spcPct val="50000"/>
                </a:spcBef>
              </a:pPr>
              <a:endParaRPr lang="en-US" sz="1600" dirty="0">
                <a:latin typeface="Times New Roman" pitchFamily="18" charset="0"/>
              </a:endParaRPr>
            </a:p>
            <a:p>
              <a:pPr>
                <a:spcBef>
                  <a:spcPct val="50000"/>
                </a:spcBef>
              </a:pPr>
              <a:r>
                <a:rPr lang="en-US" sz="1600" i="1" dirty="0">
                  <a:latin typeface="Times New Roman" pitchFamily="18" charset="0"/>
                </a:rPr>
                <a:t>+Clone() : Prototype*</a:t>
              </a:r>
            </a:p>
          </p:txBody>
        </p:sp>
        <p:sp>
          <p:nvSpPr>
            <p:cNvPr id="367622" name="Text Box 6"/>
            <p:cNvSpPr txBox="1">
              <a:spLocks noChangeArrowheads="1"/>
            </p:cNvSpPr>
            <p:nvPr/>
          </p:nvSpPr>
          <p:spPr bwMode="auto">
            <a:xfrm>
              <a:off x="2514600" y="2802055"/>
              <a:ext cx="2209800" cy="1077218"/>
            </a:xfrm>
            <a:prstGeom prst="rect">
              <a:avLst/>
            </a:prstGeom>
            <a:solidFill>
              <a:schemeClr val="bg1"/>
            </a:solidFill>
            <a:ln w="9525">
              <a:solidFill>
                <a:schemeClr val="tx1"/>
              </a:solidFill>
              <a:miter lim="800000"/>
              <a:headEnd/>
              <a:tailEnd/>
            </a:ln>
            <a:effectLst/>
          </p:spPr>
          <p:txBody>
            <a:bodyPr wrap="square">
              <a:spAutoFit/>
            </a:bodyPr>
            <a:lstStyle/>
            <a:p>
              <a:pPr>
                <a:spcBef>
                  <a:spcPct val="50000"/>
                </a:spcBef>
              </a:pPr>
              <a:r>
                <a:rPr lang="en-US" sz="1600" i="1" dirty="0">
                  <a:latin typeface="Times New Roman" pitchFamily="18" charset="0"/>
                </a:rPr>
                <a:t>IPrototype</a:t>
              </a:r>
            </a:p>
            <a:p>
              <a:pPr>
                <a:spcBef>
                  <a:spcPct val="50000"/>
                </a:spcBef>
              </a:pPr>
              <a:endParaRPr lang="en-US" sz="1600" dirty="0">
                <a:latin typeface="Times New Roman" pitchFamily="18" charset="0"/>
              </a:endParaRPr>
            </a:p>
            <a:p>
              <a:pPr>
                <a:spcBef>
                  <a:spcPct val="50000"/>
                </a:spcBef>
              </a:pPr>
              <a:r>
                <a:rPr lang="en-US" sz="1600" i="1" dirty="0">
                  <a:latin typeface="Times New Roman" pitchFamily="18" charset="0"/>
                </a:rPr>
                <a:t>+Clone() : Prototype*</a:t>
              </a:r>
            </a:p>
          </p:txBody>
        </p:sp>
        <p:grpSp>
          <p:nvGrpSpPr>
            <p:cNvPr id="2" name="Group 18"/>
            <p:cNvGrpSpPr/>
            <p:nvPr/>
          </p:nvGrpSpPr>
          <p:grpSpPr>
            <a:xfrm>
              <a:off x="2857500" y="3886200"/>
              <a:ext cx="1447800" cy="457200"/>
              <a:chOff x="2997200" y="2819400"/>
              <a:chExt cx="965200" cy="609600"/>
            </a:xfrm>
          </p:grpSpPr>
          <p:sp>
            <p:nvSpPr>
              <p:cNvPr id="367624" name="Line 8"/>
              <p:cNvSpPr>
                <a:spLocks noChangeShapeType="1"/>
              </p:cNvSpPr>
              <p:nvPr/>
            </p:nvSpPr>
            <p:spPr bwMode="auto">
              <a:xfrm flipV="1">
                <a:off x="3073400" y="2819400"/>
                <a:ext cx="0" cy="609600"/>
              </a:xfrm>
              <a:prstGeom prst="line">
                <a:avLst/>
              </a:prstGeom>
              <a:noFill/>
              <a:ln w="9525">
                <a:solidFill>
                  <a:schemeClr val="tx1"/>
                </a:solidFill>
                <a:round/>
                <a:headEnd/>
                <a:tailEnd/>
              </a:ln>
              <a:effectLst/>
            </p:spPr>
            <p:txBody>
              <a:bodyPr/>
              <a:lstStyle/>
              <a:p>
                <a:endParaRPr lang="en-US"/>
              </a:p>
            </p:txBody>
          </p:sp>
          <p:sp>
            <p:nvSpPr>
              <p:cNvPr id="367626" name="AutoShape 10"/>
              <p:cNvSpPr>
                <a:spLocks noChangeArrowheads="1"/>
              </p:cNvSpPr>
              <p:nvPr/>
            </p:nvSpPr>
            <p:spPr bwMode="auto">
              <a:xfrm>
                <a:off x="2997200" y="2819400"/>
                <a:ext cx="152400" cy="1524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US"/>
              </a:p>
            </p:txBody>
          </p:sp>
          <p:sp>
            <p:nvSpPr>
              <p:cNvPr id="26" name="Line 8"/>
              <p:cNvSpPr>
                <a:spLocks noChangeShapeType="1"/>
              </p:cNvSpPr>
              <p:nvPr/>
            </p:nvSpPr>
            <p:spPr bwMode="auto">
              <a:xfrm flipV="1">
                <a:off x="3886200" y="2819400"/>
                <a:ext cx="0" cy="609600"/>
              </a:xfrm>
              <a:prstGeom prst="line">
                <a:avLst/>
              </a:prstGeom>
              <a:noFill/>
              <a:ln w="9525">
                <a:solidFill>
                  <a:schemeClr val="tx1"/>
                </a:solidFill>
                <a:round/>
                <a:headEnd/>
                <a:tailEnd/>
              </a:ln>
              <a:effectLst/>
            </p:spPr>
            <p:txBody>
              <a:bodyPr/>
              <a:lstStyle/>
              <a:p>
                <a:endParaRPr lang="en-US"/>
              </a:p>
            </p:txBody>
          </p:sp>
          <p:sp>
            <p:nvSpPr>
              <p:cNvPr id="27" name="AutoShape 10"/>
              <p:cNvSpPr>
                <a:spLocks noChangeArrowheads="1"/>
              </p:cNvSpPr>
              <p:nvPr/>
            </p:nvSpPr>
            <p:spPr bwMode="auto">
              <a:xfrm>
                <a:off x="3810000" y="2819400"/>
                <a:ext cx="152400" cy="1524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US"/>
              </a:p>
            </p:txBody>
          </p:sp>
        </p:grpSp>
        <p:sp>
          <p:nvSpPr>
            <p:cNvPr id="367628" name="Line 12"/>
            <p:cNvSpPr>
              <a:spLocks noChangeShapeType="1"/>
            </p:cNvSpPr>
            <p:nvPr/>
          </p:nvSpPr>
          <p:spPr bwMode="auto">
            <a:xfrm>
              <a:off x="2514600" y="3183055"/>
              <a:ext cx="2057400" cy="0"/>
            </a:xfrm>
            <a:prstGeom prst="line">
              <a:avLst/>
            </a:prstGeom>
            <a:noFill/>
            <a:ln w="9525">
              <a:solidFill>
                <a:schemeClr val="tx1"/>
              </a:solidFill>
              <a:round/>
              <a:headEnd/>
              <a:tailEnd/>
            </a:ln>
            <a:effectLst/>
          </p:spPr>
          <p:txBody>
            <a:bodyPr/>
            <a:lstStyle/>
            <a:p>
              <a:endParaRPr lang="en-US" dirty="0"/>
            </a:p>
          </p:txBody>
        </p:sp>
        <p:sp>
          <p:nvSpPr>
            <p:cNvPr id="367629" name="Line 13"/>
            <p:cNvSpPr>
              <a:spLocks noChangeShapeType="1"/>
            </p:cNvSpPr>
            <p:nvPr/>
          </p:nvSpPr>
          <p:spPr bwMode="auto">
            <a:xfrm>
              <a:off x="1295400" y="4724400"/>
              <a:ext cx="2057400" cy="0"/>
            </a:xfrm>
            <a:prstGeom prst="line">
              <a:avLst/>
            </a:prstGeom>
            <a:noFill/>
            <a:ln w="9525">
              <a:solidFill>
                <a:schemeClr val="tx1"/>
              </a:solidFill>
              <a:round/>
              <a:headEnd/>
              <a:tailEnd/>
            </a:ln>
            <a:effectLst/>
          </p:spPr>
          <p:txBody>
            <a:bodyPr/>
            <a:lstStyle/>
            <a:p>
              <a:endParaRPr lang="en-US"/>
            </a:p>
          </p:txBody>
        </p:sp>
        <p:sp>
          <p:nvSpPr>
            <p:cNvPr id="367630" name="Line 14"/>
            <p:cNvSpPr>
              <a:spLocks noChangeShapeType="1"/>
            </p:cNvSpPr>
            <p:nvPr/>
          </p:nvSpPr>
          <p:spPr bwMode="auto">
            <a:xfrm>
              <a:off x="1295400" y="5029200"/>
              <a:ext cx="2057400" cy="0"/>
            </a:xfrm>
            <a:prstGeom prst="line">
              <a:avLst/>
            </a:prstGeom>
            <a:noFill/>
            <a:ln w="9525">
              <a:solidFill>
                <a:schemeClr val="tx1"/>
              </a:solidFill>
              <a:round/>
              <a:headEnd/>
              <a:tailEnd/>
            </a:ln>
            <a:effectLst/>
          </p:spPr>
          <p:txBody>
            <a:bodyPr/>
            <a:lstStyle/>
            <a:p>
              <a:endParaRPr lang="en-US"/>
            </a:p>
          </p:txBody>
        </p:sp>
        <p:sp>
          <p:nvSpPr>
            <p:cNvPr id="367631" name="Line 15"/>
            <p:cNvSpPr>
              <a:spLocks noChangeShapeType="1"/>
            </p:cNvSpPr>
            <p:nvPr/>
          </p:nvSpPr>
          <p:spPr bwMode="auto">
            <a:xfrm>
              <a:off x="2514600" y="3564055"/>
              <a:ext cx="2057400" cy="0"/>
            </a:xfrm>
            <a:prstGeom prst="line">
              <a:avLst/>
            </a:prstGeom>
            <a:noFill/>
            <a:ln w="9525">
              <a:solidFill>
                <a:schemeClr val="tx1"/>
              </a:solidFill>
              <a:round/>
              <a:headEnd/>
              <a:tailEnd/>
            </a:ln>
            <a:effectLst/>
          </p:spPr>
          <p:txBody>
            <a:bodyPr/>
            <a:lstStyle/>
            <a:p>
              <a:endParaRPr lang="en-US"/>
            </a:p>
          </p:txBody>
        </p:sp>
        <p:sp>
          <p:nvSpPr>
            <p:cNvPr id="25" name="Text Box 5"/>
            <p:cNvSpPr txBox="1">
              <a:spLocks noChangeArrowheads="1"/>
            </p:cNvSpPr>
            <p:nvPr/>
          </p:nvSpPr>
          <p:spPr bwMode="auto">
            <a:xfrm>
              <a:off x="3810000" y="4343400"/>
              <a:ext cx="2057400" cy="1077218"/>
            </a:xfrm>
            <a:prstGeom prst="rect">
              <a:avLst/>
            </a:prstGeom>
            <a:solidFill>
              <a:schemeClr val="bg1"/>
            </a:solidFill>
            <a:ln w="9525">
              <a:solidFill>
                <a:schemeClr val="tx1"/>
              </a:solidFill>
              <a:miter lim="800000"/>
              <a:headEnd/>
              <a:tailEnd/>
            </a:ln>
            <a:effectLst/>
          </p:spPr>
          <p:txBody>
            <a:bodyPr wrap="square">
              <a:spAutoFit/>
            </a:bodyPr>
            <a:lstStyle/>
            <a:p>
              <a:pPr>
                <a:spcBef>
                  <a:spcPct val="50000"/>
                </a:spcBef>
              </a:pPr>
              <a:r>
                <a:rPr lang="en-US" sz="1600" dirty="0">
                  <a:latin typeface="Times New Roman" pitchFamily="18" charset="0"/>
                </a:rPr>
                <a:t>ConcreteProductB</a:t>
              </a:r>
            </a:p>
            <a:p>
              <a:pPr>
                <a:spcBef>
                  <a:spcPct val="50000"/>
                </a:spcBef>
              </a:pPr>
              <a:endParaRPr lang="en-US" sz="1600" dirty="0">
                <a:latin typeface="Times New Roman" pitchFamily="18" charset="0"/>
              </a:endParaRPr>
            </a:p>
            <a:p>
              <a:pPr>
                <a:spcBef>
                  <a:spcPct val="50000"/>
                </a:spcBef>
              </a:pPr>
              <a:r>
                <a:rPr lang="en-US" sz="1600" i="1" dirty="0">
                  <a:latin typeface="Times New Roman" pitchFamily="18" charset="0"/>
                </a:rPr>
                <a:t>+Clone() : Prototype*</a:t>
              </a:r>
            </a:p>
          </p:txBody>
        </p:sp>
        <p:sp>
          <p:nvSpPr>
            <p:cNvPr id="28" name="Line 13"/>
            <p:cNvSpPr>
              <a:spLocks noChangeShapeType="1"/>
            </p:cNvSpPr>
            <p:nvPr/>
          </p:nvSpPr>
          <p:spPr bwMode="auto">
            <a:xfrm>
              <a:off x="3810000" y="4724400"/>
              <a:ext cx="2057400" cy="0"/>
            </a:xfrm>
            <a:prstGeom prst="line">
              <a:avLst/>
            </a:prstGeom>
            <a:noFill/>
            <a:ln w="9525">
              <a:solidFill>
                <a:schemeClr val="tx1"/>
              </a:solidFill>
              <a:round/>
              <a:headEnd/>
              <a:tailEnd/>
            </a:ln>
            <a:effectLst/>
          </p:spPr>
          <p:txBody>
            <a:bodyPr/>
            <a:lstStyle/>
            <a:p>
              <a:endParaRPr lang="en-US"/>
            </a:p>
          </p:txBody>
        </p:sp>
        <p:sp>
          <p:nvSpPr>
            <p:cNvPr id="29" name="Line 14"/>
            <p:cNvSpPr>
              <a:spLocks noChangeShapeType="1"/>
            </p:cNvSpPr>
            <p:nvPr/>
          </p:nvSpPr>
          <p:spPr bwMode="auto">
            <a:xfrm>
              <a:off x="3810000" y="5029200"/>
              <a:ext cx="2057400" cy="0"/>
            </a:xfrm>
            <a:prstGeom prst="line">
              <a:avLst/>
            </a:prstGeom>
            <a:noFill/>
            <a:ln w="9525">
              <a:solidFill>
                <a:schemeClr val="tx1"/>
              </a:solidFill>
              <a:round/>
              <a:headEnd/>
              <a:tailEnd/>
            </a:ln>
            <a:effectLst/>
          </p:spPr>
          <p:txBody>
            <a:bodyPr/>
            <a:lstStyle/>
            <a:p>
              <a:endParaRPr lang="en-US"/>
            </a:p>
          </p:txBody>
        </p:sp>
      </p:grpSp>
      <p:sp>
        <p:nvSpPr>
          <p:cNvPr id="367633" name="Text Box 17"/>
          <p:cNvSpPr txBox="1">
            <a:spLocks noChangeArrowheads="1"/>
          </p:cNvSpPr>
          <p:nvPr/>
        </p:nvSpPr>
        <p:spPr bwMode="auto">
          <a:xfrm>
            <a:off x="228600" y="5334000"/>
            <a:ext cx="184150" cy="366713"/>
          </a:xfrm>
          <a:prstGeom prst="rect">
            <a:avLst/>
          </a:prstGeom>
          <a:noFill/>
          <a:ln w="9525">
            <a:noFill/>
            <a:miter lim="800000"/>
            <a:headEnd/>
            <a:tailEnd/>
          </a:ln>
          <a:effectLst/>
        </p:spPr>
        <p:txBody>
          <a:bodyPr wrap="none">
            <a:spAutoFit/>
          </a:bodyPr>
          <a:lstStyle/>
          <a:p>
            <a:endParaRPr lang="en-US"/>
          </a:p>
        </p:txBody>
      </p:sp>
      <p:sp>
        <p:nvSpPr>
          <p:cNvPr id="21" name="Content Placeholder 2">
            <a:extLst>
              <a:ext uri="{FF2B5EF4-FFF2-40B4-BE49-F238E27FC236}">
                <a16:creationId xmlns:a16="http://schemas.microsoft.com/office/drawing/2014/main" id="{91F5E086-8D77-EC4B-ADFF-072CD9B52FCC}"/>
              </a:ext>
            </a:extLst>
          </p:cNvPr>
          <p:cNvSpPr>
            <a:spLocks noGrp="1"/>
          </p:cNvSpPr>
          <p:nvPr>
            <p:ph idx="1"/>
          </p:nvPr>
        </p:nvSpPr>
        <p:spPr>
          <a:xfrm>
            <a:off x="457200" y="1935480"/>
            <a:ext cx="8229600" cy="1057073"/>
          </a:xfrm>
        </p:spPr>
        <p:txBody>
          <a:bodyPr>
            <a:normAutofit/>
          </a:bodyPr>
          <a:lstStyle/>
          <a:p>
            <a:r>
              <a:rPr lang="en-US" dirty="0"/>
              <a:t>Helps to promote generic coding (aka Polymorphism)</a:t>
            </a:r>
          </a:p>
          <a:p>
            <a:r>
              <a:rPr lang="en-US" dirty="0"/>
              <a:t>Tricky to justify</a:t>
            </a:r>
          </a:p>
        </p:txBody>
      </p:sp>
    </p:spTree>
    <p:extLst>
      <p:ext uri="{BB962C8B-B14F-4D97-AF65-F5344CB8AC3E}">
        <p14:creationId xmlns:p14="http://schemas.microsoft.com/office/powerpoint/2010/main" val="2777815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normAutofit/>
          </a:bodyPr>
          <a:lstStyle/>
          <a:p>
            <a:r>
              <a:rPr lang="en-US" dirty="0"/>
              <a:t>Prototype – Interface Example</a:t>
            </a:r>
            <a:endParaRPr lang="en-US" b="0" dirty="0">
              <a:solidFill>
                <a:srgbClr val="FFFF00"/>
              </a:solidFill>
            </a:endParaRPr>
          </a:p>
        </p:txBody>
      </p:sp>
      <p:sp>
        <p:nvSpPr>
          <p:cNvPr id="367633" name="Text Box 17"/>
          <p:cNvSpPr txBox="1">
            <a:spLocks noChangeArrowheads="1"/>
          </p:cNvSpPr>
          <p:nvPr/>
        </p:nvSpPr>
        <p:spPr bwMode="auto">
          <a:xfrm>
            <a:off x="228600" y="5334000"/>
            <a:ext cx="184150" cy="366713"/>
          </a:xfrm>
          <a:prstGeom prst="rect">
            <a:avLst/>
          </a:prstGeom>
          <a:noFill/>
          <a:ln w="9525">
            <a:noFill/>
            <a:miter lim="800000"/>
            <a:headEnd/>
            <a:tailEnd/>
          </a:ln>
          <a:effectLst/>
        </p:spPr>
        <p:txBody>
          <a:bodyPr wrap="none">
            <a:spAutoFit/>
          </a:bodyPr>
          <a:lstStyle/>
          <a:p>
            <a:endParaRPr lang="en-US"/>
          </a:p>
        </p:txBody>
      </p:sp>
      <p:sp>
        <p:nvSpPr>
          <p:cNvPr id="30" name="Text Box 18"/>
          <p:cNvSpPr txBox="1">
            <a:spLocks noChangeArrowheads="1"/>
          </p:cNvSpPr>
          <p:nvPr/>
        </p:nvSpPr>
        <p:spPr bwMode="auto">
          <a:xfrm>
            <a:off x="533400" y="2286000"/>
            <a:ext cx="8153400" cy="3785652"/>
          </a:xfrm>
          <a:prstGeom prst="rect">
            <a:avLst/>
          </a:prstGeom>
          <a:noFill/>
          <a:ln w="9525">
            <a:noFill/>
            <a:miter lim="800000"/>
            <a:headEnd/>
            <a:tailEnd/>
          </a:ln>
          <a:effectLst/>
        </p:spPr>
        <p:txBody>
          <a:bodyPr wrap="square">
            <a:spAutoFit/>
          </a:bodyPr>
          <a:lstStyle/>
          <a:p>
            <a:r>
              <a:rPr lang="en-US" sz="2800" dirty="0">
                <a:latin typeface="Times New Roman" pitchFamily="18" charset="0"/>
              </a:rPr>
              <a:t>Works well when the type of object being duplicated is unknown.</a:t>
            </a:r>
          </a:p>
          <a:p>
            <a:endParaRPr lang="en-US" sz="2800" dirty="0">
              <a:latin typeface="Times New Roman" pitchFamily="18" charset="0"/>
            </a:endParaRPr>
          </a:p>
          <a:p>
            <a:pPr lvl="1"/>
            <a:r>
              <a:rPr lang="en-US" sz="2800" dirty="0">
                <a:latin typeface="Times New Roman" pitchFamily="18" charset="0"/>
              </a:rPr>
              <a:t>Object spawner in MOBA</a:t>
            </a:r>
          </a:p>
          <a:p>
            <a:pPr lvl="1"/>
            <a:r>
              <a:rPr lang="en-US" sz="2800" dirty="0">
                <a:latin typeface="Times New Roman" pitchFamily="18" charset="0"/>
              </a:rPr>
              <a:t>	(with Minions, Super Minions, etc.)</a:t>
            </a:r>
          </a:p>
          <a:p>
            <a:endParaRPr lang="en-US" sz="2800" dirty="0">
              <a:latin typeface="Times New Roman" pitchFamily="18" charset="0"/>
            </a:endParaRPr>
          </a:p>
          <a:p>
            <a:pPr lvl="1"/>
            <a:r>
              <a:rPr lang="en-US" sz="2400" dirty="0">
                <a:latin typeface="+mj-lt"/>
              </a:rPr>
              <a:t>void Spawn (IClonableCreature  *creaturePrototype) {</a:t>
            </a:r>
          </a:p>
          <a:p>
            <a:pPr lvl="1"/>
            <a:r>
              <a:rPr lang="en-US" sz="2400" dirty="0">
                <a:latin typeface="+mj-lt"/>
              </a:rPr>
              <a:t>	creatures.push_back(creaturePrototype -&gt; Clone());</a:t>
            </a:r>
          </a:p>
          <a:p>
            <a:pPr lvl="1"/>
            <a:r>
              <a:rPr lang="en-US" sz="2400" dirty="0">
                <a:latin typeface="+mj-lt"/>
              </a:rPr>
              <a:t>}</a:t>
            </a:r>
          </a:p>
        </p:txBody>
      </p:sp>
    </p:spTree>
    <p:extLst>
      <p:ext uri="{BB962C8B-B14F-4D97-AF65-F5344CB8AC3E}">
        <p14:creationId xmlns:p14="http://schemas.microsoft.com/office/powerpoint/2010/main" val="4214051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661</TotalTime>
  <Words>388</Words>
  <Application>Microsoft Macintosh PowerPoint</Application>
  <PresentationFormat>On-screen Show (4:3)</PresentationFormat>
  <Paragraphs>55</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Constantia</vt:lpstr>
      <vt:lpstr>Times New Roman</vt:lpstr>
      <vt:lpstr>Wingdings 2</vt:lpstr>
      <vt:lpstr>Flow</vt:lpstr>
      <vt:lpstr>Prototype Pattern</vt:lpstr>
      <vt:lpstr>Prototype Pattern</vt:lpstr>
      <vt:lpstr>Prototype – Faster</vt:lpstr>
      <vt:lpstr>Prototype – Evolving Object State</vt:lpstr>
      <vt:lpstr>Prototype – Interface</vt:lpstr>
      <vt:lpstr>Prototype – Interface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Design Patterns </dc:title>
  <dc:creator/>
  <cp:lastModifiedBy>Penney, Nick</cp:lastModifiedBy>
  <cp:revision>120</cp:revision>
  <dcterms:created xsi:type="dcterms:W3CDTF">2010-12-30T02:50:28Z</dcterms:created>
  <dcterms:modified xsi:type="dcterms:W3CDTF">2020-09-21T17:56:30Z</dcterms:modified>
</cp:coreProperties>
</file>