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396" r:id="rId2"/>
    <p:sldId id="397" r:id="rId3"/>
    <p:sldId id="298" r:id="rId4"/>
    <p:sldId id="299" r:id="rId5"/>
    <p:sldId id="301" r:id="rId6"/>
    <p:sldId id="305" r:id="rId7"/>
    <p:sldId id="300" r:id="rId8"/>
    <p:sldId id="302" r:id="rId9"/>
    <p:sldId id="303" r:id="rId10"/>
    <p:sldId id="30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60"/>
    <p:restoredTop sz="92007" autoAdjust="0"/>
  </p:normalViewPr>
  <p:slideViewPr>
    <p:cSldViewPr>
      <p:cViewPr varScale="1">
        <p:scale>
          <a:sx n="141" d="100"/>
          <a:sy n="141" d="100"/>
        </p:scale>
        <p:origin x="1624"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A1E8D3-164F-483C-BF03-A0633D753040}" type="datetimeFigureOut">
              <a:rPr lang="en-US" smtClean="0"/>
              <a:pPr/>
              <a:t>6/21/21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CED21F-4836-435B-B688-385690230958}" type="slidenum">
              <a:rPr lang="en-US" smtClean="0"/>
              <a:pPr/>
              <a:t>‹#›</a:t>
            </a:fld>
            <a:endParaRPr lang="en-US"/>
          </a:p>
        </p:txBody>
      </p:sp>
    </p:spTree>
    <p:extLst>
      <p:ext uri="{BB962C8B-B14F-4D97-AF65-F5344CB8AC3E}">
        <p14:creationId xmlns:p14="http://schemas.microsoft.com/office/powerpoint/2010/main" val="3336536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F66084-51F5-4B98-8873-525892791D8E}" type="slidenum">
              <a:rPr lang="en-US"/>
              <a:pPr/>
              <a:t>1</a:t>
            </a:fld>
            <a:endParaRPr lang="en-US"/>
          </a:p>
        </p:txBody>
      </p:sp>
      <p:sp>
        <p:nvSpPr>
          <p:cNvPr id="177154" name="Rectangle 2"/>
          <p:cNvSpPr>
            <a:spLocks noGrp="1" noRot="1" noChangeAspect="1" noChangeArrowheads="1" noTextEdit="1"/>
          </p:cNvSpPr>
          <p:nvPr>
            <p:ph type="sldImg"/>
          </p:nvPr>
        </p:nvSpPr>
        <p:spPr>
          <a:xfrm>
            <a:off x="1144588" y="685800"/>
            <a:ext cx="4570412" cy="3427413"/>
          </a:xfrm>
          <a:ln/>
        </p:spPr>
      </p:sp>
      <p:sp>
        <p:nvSpPr>
          <p:cNvPr id="177155" name="Rectangle 3"/>
          <p:cNvSpPr>
            <a:spLocks noGrp="1" noChangeArrowheads="1"/>
          </p:cNvSpPr>
          <p:nvPr>
            <p:ph type="body" idx="1"/>
          </p:nvPr>
        </p:nvSpPr>
        <p:spPr/>
        <p:txBody>
          <a:bodyPr/>
          <a:lstStyle/>
          <a:p>
            <a:r>
              <a:rPr lang="en-US">
                <a:latin typeface="Times New Roman" pitchFamily="18" charset="0"/>
              </a:rPr>
              <a:t>Design patterns are about design and interaction of objects, as well as providing a communication platform concerning elegant, reusable solutions to commonly encountered programming challenges.</a:t>
            </a:r>
          </a:p>
          <a:p>
            <a:endParaRPr lang="en-US">
              <a:latin typeface="Times New Roman" pitchFamily="18" charset="0"/>
            </a:endParaRPr>
          </a:p>
          <a:p>
            <a:r>
              <a:rPr lang="en-US">
                <a:latin typeface="Times New Roman" pitchFamily="18" charset="0"/>
              </a:rPr>
              <a:t>In the context of design patterns the word elegant refers to the level of thinking that was put into the design. The design is formulated in such a manner as to work in many different types of situations.</a:t>
            </a:r>
          </a:p>
        </p:txBody>
      </p:sp>
    </p:spTree>
    <p:extLst>
      <p:ext uri="{BB962C8B-B14F-4D97-AF65-F5344CB8AC3E}">
        <p14:creationId xmlns:p14="http://schemas.microsoft.com/office/powerpoint/2010/main" val="1224828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4C29F4-1844-45B7-AD34-361943DDCDA7}" type="slidenum">
              <a:rPr lang="en-US"/>
              <a:pPr/>
              <a:t>2</a:t>
            </a:fld>
            <a:endParaRPr lang="en-US"/>
          </a:p>
        </p:txBody>
      </p:sp>
      <p:sp>
        <p:nvSpPr>
          <p:cNvPr id="186370" name="Rectangle 2"/>
          <p:cNvSpPr>
            <a:spLocks noGrp="1" noRot="1" noChangeAspect="1" noChangeArrowheads="1" noTextEdit="1"/>
          </p:cNvSpPr>
          <p:nvPr>
            <p:ph type="sldImg"/>
          </p:nvPr>
        </p:nvSpPr>
        <p:spPr>
          <a:xfrm>
            <a:off x="1144588" y="685800"/>
            <a:ext cx="4570412" cy="3427413"/>
          </a:xfrm>
          <a:ln/>
        </p:spPr>
      </p:sp>
      <p:sp>
        <p:nvSpPr>
          <p:cNvPr id="186371" name="Rectangle 3"/>
          <p:cNvSpPr>
            <a:spLocks noGrp="1" noChangeArrowheads="1"/>
          </p:cNvSpPr>
          <p:nvPr>
            <p:ph type="body" idx="1"/>
          </p:nvPr>
        </p:nvSpPr>
        <p:spPr/>
        <p:txBody>
          <a:bodyPr/>
          <a:lstStyle/>
          <a:p>
            <a:r>
              <a:rPr lang="en-US" dirty="0"/>
              <a:t>Class Patterns deal with the relationships between classes and their subclasses. These relationships are established through</a:t>
            </a:r>
            <a:r>
              <a:rPr lang="en-US" baseline="0" dirty="0"/>
              <a:t> </a:t>
            </a:r>
            <a:r>
              <a:rPr lang="en-US" dirty="0"/>
              <a:t>inheritance, so they are fixed at compile time.</a:t>
            </a:r>
          </a:p>
          <a:p>
            <a:endParaRPr lang="en-US" dirty="0"/>
          </a:p>
          <a:p>
            <a:r>
              <a:rPr lang="en-US" dirty="0"/>
              <a:t>Object Patterns deal with </a:t>
            </a:r>
            <a:r>
              <a:rPr lang="en-US"/>
              <a:t>the object’s </a:t>
            </a:r>
            <a:r>
              <a:rPr lang="en-US" dirty="0"/>
              <a:t>relationships, which can be changed at run time and are more dynamic.</a:t>
            </a:r>
          </a:p>
        </p:txBody>
      </p:sp>
    </p:spTree>
    <p:extLst>
      <p:ext uri="{BB962C8B-B14F-4D97-AF65-F5344CB8AC3E}">
        <p14:creationId xmlns:p14="http://schemas.microsoft.com/office/powerpoint/2010/main" val="3135832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1B6126-0662-4912-9468-E05FB6020A2D}" type="slidenum">
              <a:rPr lang="en-US"/>
              <a:pPr/>
              <a:t>4</a:t>
            </a:fld>
            <a:endParaRPr lang="en-US"/>
          </a:p>
        </p:txBody>
      </p:sp>
      <p:sp>
        <p:nvSpPr>
          <p:cNvPr id="368642" name="Rectangle 2"/>
          <p:cNvSpPr>
            <a:spLocks noGrp="1" noRot="1" noChangeAspect="1" noChangeArrowheads="1" noTextEdit="1"/>
          </p:cNvSpPr>
          <p:nvPr>
            <p:ph type="sldImg"/>
          </p:nvPr>
        </p:nvSpPr>
        <p:spPr>
          <a:xfrm>
            <a:off x="1144588" y="685800"/>
            <a:ext cx="4570412" cy="3427413"/>
          </a:xfrm>
          <a:ln/>
        </p:spPr>
      </p:sp>
      <p:sp>
        <p:nvSpPr>
          <p:cNvPr id="368643"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itchFamily="18" charset="0"/>
              </a:rPr>
              <a:t>Factory Method allows the creation process to be more modular and flexible, especially with the use of abstract functions.</a:t>
            </a:r>
          </a:p>
          <a:p>
            <a:pPr>
              <a:buFont typeface="Wingdings" pitchFamily="2" charset="2"/>
              <a:buNone/>
            </a:pPr>
            <a:endParaRPr lang="en-US" sz="2000" b="1" dirty="0">
              <a:latin typeface="Times New Roman" pitchFamily="18" charset="0"/>
            </a:endParaRPr>
          </a:p>
          <a:p>
            <a:pPr>
              <a:buFont typeface="Wingdings" pitchFamily="2" charset="2"/>
              <a:buNone/>
            </a:pPr>
            <a:r>
              <a:rPr lang="en-US" sz="2000" b="0" dirty="0">
                <a:latin typeface="Times New Roman" pitchFamily="18" charset="0"/>
              </a:rPr>
              <a:t>Participants:</a:t>
            </a:r>
          </a:p>
          <a:p>
            <a:r>
              <a:rPr lang="en-US" sz="2000" b="0" dirty="0">
                <a:latin typeface="Times New Roman" pitchFamily="18" charset="0"/>
              </a:rPr>
              <a:t>Product - </a:t>
            </a:r>
            <a:r>
              <a:rPr lang="en-US" sz="1800" b="0" dirty="0">
                <a:latin typeface="Times New Roman" pitchFamily="18" charset="0"/>
              </a:rPr>
              <a:t>Defines the interface of object the factory method creates </a:t>
            </a:r>
          </a:p>
          <a:p>
            <a:r>
              <a:rPr lang="en-US" sz="2000" b="0" dirty="0">
                <a:latin typeface="Times New Roman" pitchFamily="18" charset="0"/>
              </a:rPr>
              <a:t>Creator - </a:t>
            </a:r>
            <a:r>
              <a:rPr lang="en-US" sz="1800" b="0" dirty="0">
                <a:latin typeface="Times New Roman" pitchFamily="18" charset="0"/>
              </a:rPr>
              <a:t>Declares the factory method, may call the factory method to create a Product object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Times New Roman" pitchFamily="18" charset="0"/>
            </a:endParaRPr>
          </a:p>
        </p:txBody>
      </p:sp>
    </p:spTree>
    <p:extLst>
      <p:ext uri="{BB962C8B-B14F-4D97-AF65-F5344CB8AC3E}">
        <p14:creationId xmlns:p14="http://schemas.microsoft.com/office/powerpoint/2010/main" val="364241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B761F8-657E-43C2-960D-A61100C9B62D}" type="slidenum">
              <a:rPr lang="en-US"/>
              <a:pPr/>
              <a:t>5</a:t>
            </a:fld>
            <a:endParaRPr lang="en-US"/>
          </a:p>
        </p:txBody>
      </p:sp>
      <p:sp>
        <p:nvSpPr>
          <p:cNvPr id="370690" name="Rectangle 2"/>
          <p:cNvSpPr>
            <a:spLocks noGrp="1" noRot="1" noChangeAspect="1" noChangeArrowheads="1" noTextEdit="1"/>
          </p:cNvSpPr>
          <p:nvPr>
            <p:ph type="sldImg"/>
          </p:nvPr>
        </p:nvSpPr>
        <p:spPr>
          <a:xfrm>
            <a:off x="1144588" y="685800"/>
            <a:ext cx="4570412" cy="3427413"/>
          </a:xfrm>
          <a:ln/>
        </p:spPr>
      </p:sp>
      <p:sp>
        <p:nvSpPr>
          <p:cNvPr id="370691" name="Rectangle 3"/>
          <p:cNvSpPr>
            <a:spLocks noGrp="1" noChangeArrowheads="1"/>
          </p:cNvSpPr>
          <p:nvPr>
            <p:ph type="body" idx="1"/>
          </p:nvPr>
        </p:nvSpPr>
        <p:spPr/>
        <p:txBody>
          <a:bodyPr/>
          <a:lstStyle/>
          <a:p>
            <a:pPr>
              <a:lnSpc>
                <a:spcPct val="90000"/>
              </a:lnSpc>
            </a:pPr>
            <a:r>
              <a:rPr lang="en-US" sz="1000" dirty="0"/>
              <a:t>Factory methods in C++ are often virtual or pure virtual functions. Just be careful not to call factory methods in the Creator's constructor---the factory method in a child class won't be available yet. </a:t>
            </a:r>
          </a:p>
          <a:p>
            <a:pPr>
              <a:lnSpc>
                <a:spcPct val="90000"/>
              </a:lnSpc>
            </a:pPr>
            <a:r>
              <a:rPr lang="en-US" sz="1000" dirty="0"/>
              <a:t>You can avoid this by being careful to access products solely through accessor operations that create the product on demand. Instead of creating the concrete product in the constructor, the constructor merely initializes it to 0. The accessor returns the product. But first it checks to make sure the product exists, and if it doesn't, the accessor creates it. This technique is sometimes called </a:t>
            </a:r>
            <a:r>
              <a:rPr lang="en-US" sz="1000" b="1" dirty="0"/>
              <a:t>lazy initialization</a:t>
            </a:r>
            <a:r>
              <a:rPr lang="en-US" sz="1000" dirty="0"/>
              <a:t>. The following code shows a typical implementation: </a:t>
            </a:r>
          </a:p>
          <a:p>
            <a:pPr>
              <a:lnSpc>
                <a:spcPct val="90000"/>
              </a:lnSpc>
            </a:pPr>
            <a:r>
              <a:rPr lang="en-US" sz="1000" dirty="0"/>
              <a:t>class Creator </a:t>
            </a:r>
          </a:p>
          <a:p>
            <a:pPr>
              <a:lnSpc>
                <a:spcPct val="90000"/>
              </a:lnSpc>
            </a:pPr>
            <a:r>
              <a:rPr lang="en-US" sz="1000" dirty="0"/>
              <a:t>{ </a:t>
            </a:r>
          </a:p>
          <a:p>
            <a:pPr>
              <a:lnSpc>
                <a:spcPct val="90000"/>
              </a:lnSpc>
            </a:pPr>
            <a:r>
              <a:rPr lang="en-US" sz="1000" baseline="0" dirty="0"/>
              <a:t>       </a:t>
            </a:r>
            <a:r>
              <a:rPr lang="en-US" sz="1000" dirty="0"/>
              <a:t>public: </a:t>
            </a:r>
          </a:p>
          <a:p>
            <a:pPr>
              <a:lnSpc>
                <a:spcPct val="90000"/>
              </a:lnSpc>
            </a:pPr>
            <a:r>
              <a:rPr lang="en-US" sz="1000" dirty="0"/>
              <a:t>	Product* </a:t>
            </a:r>
            <a:r>
              <a:rPr lang="en-US" sz="1000" dirty="0" err="1"/>
              <a:t>GetProduct</a:t>
            </a:r>
            <a:r>
              <a:rPr lang="en-US" sz="1000" dirty="0"/>
              <a:t>(); </a:t>
            </a:r>
          </a:p>
          <a:p>
            <a:pPr>
              <a:lnSpc>
                <a:spcPct val="90000"/>
              </a:lnSpc>
            </a:pPr>
            <a:r>
              <a:rPr lang="en-US" sz="1000" dirty="0"/>
              <a:t>       protected:</a:t>
            </a:r>
          </a:p>
          <a:p>
            <a:pPr>
              <a:lnSpc>
                <a:spcPct val="90000"/>
              </a:lnSpc>
            </a:pPr>
            <a:r>
              <a:rPr lang="en-US" sz="1000" dirty="0"/>
              <a:t>	virtual Product* </a:t>
            </a:r>
            <a:r>
              <a:rPr lang="en-US" sz="1000" dirty="0" err="1"/>
              <a:t>CreateProduct</a:t>
            </a:r>
            <a:r>
              <a:rPr lang="en-US" sz="1000" dirty="0"/>
              <a:t>(); </a:t>
            </a:r>
          </a:p>
          <a:p>
            <a:pPr>
              <a:lnSpc>
                <a:spcPct val="90000"/>
              </a:lnSpc>
            </a:pPr>
            <a:r>
              <a:rPr lang="en-US" sz="1000" dirty="0"/>
              <a:t>       private: </a:t>
            </a:r>
          </a:p>
          <a:p>
            <a:pPr>
              <a:lnSpc>
                <a:spcPct val="90000"/>
              </a:lnSpc>
            </a:pPr>
            <a:r>
              <a:rPr lang="en-US" sz="1000" dirty="0"/>
              <a:t>	Product* _product;</a:t>
            </a:r>
          </a:p>
          <a:p>
            <a:pPr>
              <a:lnSpc>
                <a:spcPct val="90000"/>
              </a:lnSpc>
            </a:pPr>
            <a:r>
              <a:rPr lang="en-US" sz="1000" dirty="0"/>
              <a:t> }; </a:t>
            </a:r>
          </a:p>
          <a:p>
            <a:pPr>
              <a:lnSpc>
                <a:spcPct val="90000"/>
              </a:lnSpc>
            </a:pPr>
            <a:r>
              <a:rPr lang="en-US" sz="1000" dirty="0"/>
              <a:t>Product* Creator::</a:t>
            </a:r>
            <a:r>
              <a:rPr lang="en-US" sz="1000" dirty="0" err="1"/>
              <a:t>GetProduct</a:t>
            </a:r>
            <a:r>
              <a:rPr lang="en-US" sz="1000" dirty="0"/>
              <a:t> () {</a:t>
            </a:r>
          </a:p>
          <a:p>
            <a:pPr>
              <a:lnSpc>
                <a:spcPct val="90000"/>
              </a:lnSpc>
            </a:pPr>
            <a:r>
              <a:rPr lang="en-US" sz="1000" dirty="0"/>
              <a:t>            if (_product == 0)	 { </a:t>
            </a:r>
          </a:p>
          <a:p>
            <a:pPr>
              <a:lnSpc>
                <a:spcPct val="90000"/>
              </a:lnSpc>
            </a:pPr>
            <a:r>
              <a:rPr lang="en-US" sz="1000" dirty="0"/>
              <a:t>	_product = </a:t>
            </a:r>
            <a:r>
              <a:rPr lang="en-US" sz="1000" dirty="0" err="1"/>
              <a:t>CreateProduct</a:t>
            </a:r>
            <a:r>
              <a:rPr lang="en-US" sz="1000" dirty="0"/>
              <a:t>(); </a:t>
            </a:r>
          </a:p>
          <a:p>
            <a:pPr>
              <a:lnSpc>
                <a:spcPct val="90000"/>
              </a:lnSpc>
            </a:pPr>
            <a:r>
              <a:rPr lang="en-US" sz="1000" baseline="0" dirty="0"/>
              <a:t>            </a:t>
            </a:r>
            <a:r>
              <a:rPr lang="en-US" sz="1000" dirty="0"/>
              <a:t>} </a:t>
            </a:r>
          </a:p>
          <a:p>
            <a:pPr>
              <a:lnSpc>
                <a:spcPct val="90000"/>
              </a:lnSpc>
            </a:pPr>
            <a:r>
              <a:rPr lang="en-US" sz="1000" baseline="0" dirty="0"/>
              <a:t>            </a:t>
            </a:r>
            <a:r>
              <a:rPr lang="en-US" sz="1000" dirty="0"/>
              <a:t>return _product;</a:t>
            </a:r>
          </a:p>
          <a:p>
            <a:pPr>
              <a:lnSpc>
                <a:spcPct val="90000"/>
              </a:lnSpc>
            </a:pPr>
            <a:r>
              <a:rPr lang="en-US" sz="1000" dirty="0"/>
              <a:t> } </a:t>
            </a:r>
          </a:p>
          <a:p>
            <a:pPr>
              <a:lnSpc>
                <a:spcPct val="90000"/>
              </a:lnSpc>
            </a:pPr>
            <a:endParaRPr lang="en-US" sz="1000" dirty="0"/>
          </a:p>
          <a:p>
            <a:pPr>
              <a:lnSpc>
                <a:spcPct val="90000"/>
              </a:lnSpc>
            </a:pPr>
            <a:endParaRPr lang="en-US" sz="1000" dirty="0"/>
          </a:p>
          <a:p>
            <a:pPr>
              <a:lnSpc>
                <a:spcPct val="90000"/>
              </a:lnSpc>
            </a:pPr>
            <a:endParaRPr lang="en-US" sz="1000" dirty="0"/>
          </a:p>
        </p:txBody>
      </p:sp>
    </p:spTree>
    <p:extLst>
      <p:ext uri="{BB962C8B-B14F-4D97-AF65-F5344CB8AC3E}">
        <p14:creationId xmlns:p14="http://schemas.microsoft.com/office/powerpoint/2010/main" val="2072854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1B6126-0662-4912-9468-E05FB6020A2D}" type="slidenum">
              <a:rPr lang="en-US"/>
              <a:pPr/>
              <a:t>7</a:t>
            </a:fld>
            <a:endParaRPr lang="en-US"/>
          </a:p>
        </p:txBody>
      </p:sp>
      <p:sp>
        <p:nvSpPr>
          <p:cNvPr id="368642" name="Rectangle 2"/>
          <p:cNvSpPr>
            <a:spLocks noGrp="1" noRot="1" noChangeAspect="1" noChangeArrowheads="1" noTextEdit="1"/>
          </p:cNvSpPr>
          <p:nvPr>
            <p:ph type="sldImg"/>
          </p:nvPr>
        </p:nvSpPr>
        <p:spPr>
          <a:xfrm>
            <a:off x="1144588" y="685800"/>
            <a:ext cx="4570412" cy="3427413"/>
          </a:xfrm>
          <a:ln/>
        </p:spPr>
      </p:sp>
      <p:sp>
        <p:nvSpPr>
          <p:cNvPr id="368643" name="Rectangle 3"/>
          <p:cNvSpPr>
            <a:spLocks noGrp="1" noChangeArrowheads="1"/>
          </p:cNvSpPr>
          <p:nvPr>
            <p:ph type="body" idx="1"/>
          </p:nvPr>
        </p:nvSpPr>
        <p:spPr/>
        <p:txBody>
          <a:bodyPr/>
          <a:lstStyle/>
          <a:p>
            <a:pPr>
              <a:buFont typeface="Wingdings" pitchFamily="2" charset="2"/>
              <a:buNone/>
            </a:pPr>
            <a:r>
              <a:rPr lang="en-US" sz="2000" b="1" dirty="0">
                <a:latin typeface="Times New Roman" pitchFamily="18" charset="0"/>
              </a:rPr>
              <a:t>Participant:</a:t>
            </a:r>
          </a:p>
          <a:p>
            <a:r>
              <a:rPr lang="en-US" sz="2000" b="1" dirty="0" err="1">
                <a:latin typeface="Times New Roman" pitchFamily="18" charset="0"/>
              </a:rPr>
              <a:t>ConcreteProduct</a:t>
            </a:r>
            <a:r>
              <a:rPr lang="en-US" sz="2000" dirty="0">
                <a:latin typeface="Times New Roman" pitchFamily="18" charset="0"/>
              </a:rPr>
              <a:t>  </a:t>
            </a:r>
          </a:p>
          <a:p>
            <a:pPr lvl="1">
              <a:buFont typeface="Wingdings" pitchFamily="2" charset="2"/>
              <a:buNone/>
            </a:pPr>
            <a:r>
              <a:rPr lang="en-US" sz="1800" dirty="0">
                <a:latin typeface="Times New Roman" pitchFamily="18" charset="0"/>
              </a:rPr>
              <a:t>Implements the Product interface </a:t>
            </a:r>
          </a:p>
          <a:p>
            <a:r>
              <a:rPr lang="en-US" sz="2000" b="1" dirty="0" err="1">
                <a:latin typeface="Times New Roman" pitchFamily="18" charset="0"/>
              </a:rPr>
              <a:t>ConcreteCreator</a:t>
            </a:r>
            <a:r>
              <a:rPr lang="en-US" sz="2000" dirty="0">
                <a:latin typeface="Times New Roman" pitchFamily="18" charset="0"/>
              </a:rPr>
              <a:t>  </a:t>
            </a:r>
          </a:p>
          <a:p>
            <a:pPr lvl="1">
              <a:buFont typeface="Wingdings" pitchFamily="2" charset="2"/>
              <a:buNone/>
            </a:pPr>
            <a:r>
              <a:rPr lang="en-US" sz="1800" dirty="0">
                <a:latin typeface="Times New Roman" pitchFamily="18" charset="0"/>
              </a:rPr>
              <a:t>Overrides the factory method to return an instance of a </a:t>
            </a:r>
            <a:r>
              <a:rPr lang="en-US" sz="1800" dirty="0" err="1">
                <a:latin typeface="Times New Roman" pitchFamily="18" charset="0"/>
              </a:rPr>
              <a:t>ConcreteProduct</a:t>
            </a:r>
            <a:endParaRPr lang="en-US" sz="1800" dirty="0">
              <a:latin typeface="Times New Roman" pitchFamily="18" charset="0"/>
            </a:endParaRPr>
          </a:p>
          <a:p>
            <a:endParaRPr lang="en-US" dirty="0"/>
          </a:p>
        </p:txBody>
      </p:sp>
    </p:spTree>
    <p:extLst>
      <p:ext uri="{BB962C8B-B14F-4D97-AF65-F5344CB8AC3E}">
        <p14:creationId xmlns:p14="http://schemas.microsoft.com/office/powerpoint/2010/main" val="1480631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itchFamily="18" charset="0"/>
              </a:rPr>
              <a:t>In this way,</a:t>
            </a:r>
            <a:r>
              <a:rPr lang="en-US" sz="1200" baseline="0" dirty="0">
                <a:latin typeface="Times New Roman" pitchFamily="18" charset="0"/>
              </a:rPr>
              <a:t> the using function lets the child classes provide specialization to parts of its algorithm via overridden abstract methods.</a:t>
            </a:r>
            <a:r>
              <a:rPr lang="en-US" sz="2000" b="1" dirty="0">
                <a:latin typeface="Times New Roman" pitchFamily="18" charset="0"/>
              </a:rPr>
              <a:t> </a:t>
            </a:r>
          </a:p>
          <a:p>
            <a:endParaRPr lang="en-US" dirty="0"/>
          </a:p>
        </p:txBody>
      </p:sp>
      <p:sp>
        <p:nvSpPr>
          <p:cNvPr id="4" name="Slide Number Placeholder 3"/>
          <p:cNvSpPr>
            <a:spLocks noGrp="1"/>
          </p:cNvSpPr>
          <p:nvPr>
            <p:ph type="sldNum" sz="quarter" idx="10"/>
          </p:nvPr>
        </p:nvSpPr>
        <p:spPr/>
        <p:txBody>
          <a:bodyPr/>
          <a:lstStyle/>
          <a:p>
            <a:fld id="{0ACED21F-4836-435B-B688-385690230958}" type="slidenum">
              <a:rPr lang="en-US" smtClean="0"/>
              <a:pPr/>
              <a:t>8</a:t>
            </a:fld>
            <a:endParaRPr lang="en-US"/>
          </a:p>
        </p:txBody>
      </p:sp>
    </p:spTree>
    <p:extLst>
      <p:ext uri="{BB962C8B-B14F-4D97-AF65-F5344CB8AC3E}">
        <p14:creationId xmlns:p14="http://schemas.microsoft.com/office/powerpoint/2010/main" val="1988952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978036-7FEA-496C-A290-0A62BFD5CB5A}" type="slidenum">
              <a:rPr lang="en-US"/>
              <a:pPr/>
              <a:t>9</a:t>
            </a:fld>
            <a:endParaRPr lang="en-US"/>
          </a:p>
        </p:txBody>
      </p:sp>
      <p:sp>
        <p:nvSpPr>
          <p:cNvPr id="373762" name="Rectangle 2"/>
          <p:cNvSpPr>
            <a:spLocks noGrp="1" noRot="1" noChangeAspect="1" noChangeArrowheads="1" noTextEdit="1"/>
          </p:cNvSpPr>
          <p:nvPr>
            <p:ph type="sldImg"/>
          </p:nvPr>
        </p:nvSpPr>
        <p:spPr>
          <a:xfrm>
            <a:off x="1144588" y="685800"/>
            <a:ext cx="4570412" cy="3427413"/>
          </a:xfrm>
          <a:ln/>
        </p:spPr>
      </p:sp>
      <p:sp>
        <p:nvSpPr>
          <p:cNvPr id="373763" name="Rectangle 3"/>
          <p:cNvSpPr>
            <a:spLocks noGrp="1" noChangeArrowheads="1"/>
          </p:cNvSpPr>
          <p:nvPr>
            <p:ph type="body" idx="1"/>
          </p:nvPr>
        </p:nvSpPr>
        <p:spPr/>
        <p:txBody>
          <a:bodyPr/>
          <a:lstStyle/>
          <a:p>
            <a:r>
              <a:rPr lang="en-US" dirty="0"/>
              <a:t>Different games can subclass MazeGame to specialize parts of the maze. MazeGame subclasses can redefine some or all of the factory methods to specify variations in products. For example, a BombedMazeGame can redefine the Room and Wall products to return the bombed varieties.</a:t>
            </a:r>
          </a:p>
        </p:txBody>
      </p:sp>
    </p:spTree>
    <p:extLst>
      <p:ext uri="{BB962C8B-B14F-4D97-AF65-F5344CB8AC3E}">
        <p14:creationId xmlns:p14="http://schemas.microsoft.com/office/powerpoint/2010/main" val="591764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F66084-51F5-4B98-8873-525892791D8E}" type="slidenum">
              <a:rPr lang="en-US"/>
              <a:pPr/>
              <a:t>10</a:t>
            </a:fld>
            <a:endParaRPr lang="en-US"/>
          </a:p>
        </p:txBody>
      </p:sp>
      <p:sp>
        <p:nvSpPr>
          <p:cNvPr id="177154" name="Rectangle 2"/>
          <p:cNvSpPr>
            <a:spLocks noGrp="1" noRot="1" noChangeAspect="1" noChangeArrowheads="1" noTextEdit="1"/>
          </p:cNvSpPr>
          <p:nvPr>
            <p:ph type="sldImg"/>
          </p:nvPr>
        </p:nvSpPr>
        <p:spPr>
          <a:xfrm>
            <a:off x="1144588" y="685800"/>
            <a:ext cx="4570412" cy="3427413"/>
          </a:xfrm>
          <a:ln/>
        </p:spPr>
      </p:sp>
      <p:sp>
        <p:nvSpPr>
          <p:cNvPr id="177155" name="Rectangle 3"/>
          <p:cNvSpPr>
            <a:spLocks noGrp="1" noChangeArrowheads="1"/>
          </p:cNvSpPr>
          <p:nvPr>
            <p:ph type="body" idx="1"/>
          </p:nvPr>
        </p:nvSpPr>
        <p:spPr/>
        <p:txBody>
          <a:bodyPr/>
          <a:lstStyle/>
          <a:p>
            <a:r>
              <a:rPr lang="en-US" dirty="0">
                <a:latin typeface="Times New Roman" pitchFamily="18" charset="0"/>
              </a:rPr>
              <a:t>With the</a:t>
            </a:r>
            <a:r>
              <a:rPr lang="en-US" baseline="0" dirty="0">
                <a:latin typeface="Times New Roman" pitchFamily="18" charset="0"/>
              </a:rPr>
              <a:t> factory method pattern, we hide what pieces are being used to assemble the product and the process of assembling as well.</a:t>
            </a:r>
          </a:p>
          <a:p>
            <a:endParaRPr lang="en-US" baseline="0" dirty="0">
              <a:latin typeface="Times New Roman" pitchFamily="18" charset="0"/>
            </a:endParaRPr>
          </a:p>
          <a:p>
            <a:r>
              <a:rPr lang="en-US" baseline="0" dirty="0">
                <a:latin typeface="Times New Roman" pitchFamily="18" charset="0"/>
              </a:rPr>
              <a:t>This allows us to change the pieces or process without affecting the using code.</a:t>
            </a:r>
          </a:p>
        </p:txBody>
      </p:sp>
    </p:spTree>
    <p:extLst>
      <p:ext uri="{BB962C8B-B14F-4D97-AF65-F5344CB8AC3E}">
        <p14:creationId xmlns:p14="http://schemas.microsoft.com/office/powerpoint/2010/main" val="788778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6/21/21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6/21/21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6/21/21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6/21/21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a:latin typeface="Times New Roman" pitchFamily="18" charset="0"/>
              </a:rPr>
              <a:t>Design Patterns</a:t>
            </a:r>
          </a:p>
        </p:txBody>
      </p:sp>
      <p:sp>
        <p:nvSpPr>
          <p:cNvPr id="176131" name="Rectangle 3"/>
          <p:cNvSpPr>
            <a:spLocks noGrp="1" noChangeArrowheads="1"/>
          </p:cNvSpPr>
          <p:nvPr>
            <p:ph idx="1"/>
          </p:nvPr>
        </p:nvSpPr>
        <p:spPr>
          <a:xfrm>
            <a:off x="457200" y="2209800"/>
            <a:ext cx="8229600" cy="3921125"/>
          </a:xfrm>
        </p:spPr>
        <p:txBody>
          <a:bodyPr/>
          <a:lstStyle/>
          <a:p>
            <a:pPr>
              <a:buFont typeface="Wingdings" pitchFamily="2" charset="2"/>
              <a:buNone/>
            </a:pPr>
            <a:r>
              <a:rPr lang="en-US">
                <a:latin typeface="Times New Roman" pitchFamily="18" charset="0"/>
              </a:rPr>
              <a:t>Design patterns are elegant solutions to software design problems you find again and again in real-world application development. </a:t>
            </a:r>
          </a:p>
          <a:p>
            <a:pPr>
              <a:buFont typeface="Wingdings" pitchFamily="2" charset="2"/>
              <a:buNone/>
            </a:pPr>
            <a:endParaRPr lang="en-US">
              <a:latin typeface="Times New Roman" pitchFamily="18" charset="0"/>
            </a:endParaRPr>
          </a:p>
          <a:p>
            <a:pPr>
              <a:buFont typeface="Wingdings" pitchFamily="2" charset="2"/>
              <a:buNone/>
            </a:pPr>
            <a:endParaRPr lang="en-US">
              <a:latin typeface="Times New Roman" pitchFamily="18" charset="0"/>
            </a:endParaRPr>
          </a:p>
        </p:txBody>
      </p:sp>
    </p:spTree>
    <p:extLst>
      <p:ext uri="{BB962C8B-B14F-4D97-AF65-F5344CB8AC3E}">
        <p14:creationId xmlns:p14="http://schemas.microsoft.com/office/powerpoint/2010/main" val="242103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dirty="0">
                <a:latin typeface="Times New Roman" pitchFamily="18" charset="0"/>
              </a:rPr>
              <a:t>Factory Method Pattern</a:t>
            </a:r>
          </a:p>
        </p:txBody>
      </p:sp>
      <p:sp>
        <p:nvSpPr>
          <p:cNvPr id="176131" name="Rectangle 3"/>
          <p:cNvSpPr>
            <a:spLocks noGrp="1" noChangeArrowheads="1"/>
          </p:cNvSpPr>
          <p:nvPr>
            <p:ph idx="1"/>
          </p:nvPr>
        </p:nvSpPr>
        <p:spPr>
          <a:xfrm>
            <a:off x="457200" y="5029200"/>
            <a:ext cx="8229600" cy="1066800"/>
          </a:xfrm>
        </p:spPr>
        <p:txBody>
          <a:bodyPr/>
          <a:lstStyle/>
          <a:p>
            <a:pPr algn="ctr">
              <a:buFont typeface="Wingdings" pitchFamily="2" charset="2"/>
              <a:buNone/>
            </a:pPr>
            <a:r>
              <a:rPr lang="en-US" dirty="0">
                <a:latin typeface="Times New Roman" pitchFamily="18" charset="0"/>
              </a:rPr>
              <a:t>How does encapsulation apply?	</a:t>
            </a:r>
          </a:p>
          <a:p>
            <a:pPr algn="ctr">
              <a:buFont typeface="Wingdings" pitchFamily="2" charset="2"/>
              <a:buNone/>
            </a:pPr>
            <a:r>
              <a:rPr lang="en-US" dirty="0">
                <a:latin typeface="Times New Roman" pitchFamily="18" charset="0"/>
              </a:rPr>
              <a:t>Why is this useful?</a:t>
            </a:r>
          </a:p>
          <a:p>
            <a:pPr>
              <a:buFont typeface="Wingdings" pitchFamily="2" charset="2"/>
              <a:buNone/>
            </a:pPr>
            <a:endParaRPr lang="en-US" dirty="0">
              <a:latin typeface="Times New Roman" pitchFamily="18" charset="0"/>
            </a:endParaRPr>
          </a:p>
          <a:p>
            <a:pPr>
              <a:buFont typeface="Wingdings" pitchFamily="2" charset="2"/>
              <a:buNone/>
            </a:pPr>
            <a:endParaRPr lang="en-US" dirty="0">
              <a:latin typeface="Times New Roman" pitchFamily="18" charset="0"/>
            </a:endParaRPr>
          </a:p>
        </p:txBody>
      </p:sp>
      <p:pic>
        <p:nvPicPr>
          <p:cNvPr id="5" name="Picture 4"/>
          <p:cNvPicPr>
            <a:picLocks noChangeAspect="1"/>
          </p:cNvPicPr>
          <p:nvPr/>
        </p:nvPicPr>
        <p:blipFill>
          <a:blip r:embed="rId3" cstate="print"/>
          <a:stretch>
            <a:fillRect/>
          </a:stretch>
        </p:blipFill>
        <p:spPr>
          <a:xfrm>
            <a:off x="457200" y="2286000"/>
            <a:ext cx="2819400" cy="2318957"/>
          </a:xfrm>
          <a:prstGeom prst="rect">
            <a:avLst/>
          </a:prstGeom>
        </p:spPr>
      </p:pic>
      <p:pic>
        <p:nvPicPr>
          <p:cNvPr id="6" name="Picture 5"/>
          <p:cNvPicPr>
            <a:picLocks noChangeAspect="1"/>
          </p:cNvPicPr>
          <p:nvPr/>
        </p:nvPicPr>
        <p:blipFill>
          <a:blip r:embed="rId4" cstate="print"/>
          <a:stretch>
            <a:fillRect/>
          </a:stretch>
        </p:blipFill>
        <p:spPr>
          <a:xfrm>
            <a:off x="4800600" y="2438400"/>
            <a:ext cx="4076700" cy="1993900"/>
          </a:xfrm>
          <a:prstGeom prst="rect">
            <a:avLst/>
          </a:prstGeom>
        </p:spPr>
      </p:pic>
      <p:pic>
        <p:nvPicPr>
          <p:cNvPr id="7" name="Picture 6"/>
          <p:cNvPicPr>
            <a:picLocks noChangeAspect="1"/>
          </p:cNvPicPr>
          <p:nvPr/>
        </p:nvPicPr>
        <p:blipFill>
          <a:blip r:embed="rId5" cstate="print"/>
          <a:stretch>
            <a:fillRect/>
          </a:stretch>
        </p:blipFill>
        <p:spPr>
          <a:xfrm>
            <a:off x="3505200" y="3276600"/>
            <a:ext cx="1128889" cy="457200"/>
          </a:xfrm>
          <a:prstGeom prst="rect">
            <a:avLst/>
          </a:prstGeom>
        </p:spPr>
      </p:pic>
    </p:spTree>
    <p:extLst>
      <p:ext uri="{BB962C8B-B14F-4D97-AF65-F5344CB8AC3E}">
        <p14:creationId xmlns:p14="http://schemas.microsoft.com/office/powerpoint/2010/main" val="800977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noFill/>
          <a:ln/>
        </p:spPr>
        <p:txBody>
          <a:bodyPr anchorCtr="0"/>
          <a:lstStyle/>
          <a:p>
            <a:r>
              <a:rPr lang="en-US">
                <a:latin typeface="Times New Roman" pitchFamily="18" charset="0"/>
              </a:rPr>
              <a:t>Classifying Patterns</a:t>
            </a:r>
            <a:endParaRPr lang="en-IE">
              <a:latin typeface="Times New Roman" pitchFamily="18" charset="0"/>
            </a:endParaRPr>
          </a:p>
        </p:txBody>
      </p:sp>
      <p:graphicFrame>
        <p:nvGraphicFramePr>
          <p:cNvPr id="185347" name="Group 3"/>
          <p:cNvGraphicFramePr>
            <a:graphicFrameLocks noGrp="1"/>
          </p:cNvGraphicFramePr>
          <p:nvPr/>
        </p:nvGraphicFramePr>
        <p:xfrm>
          <a:off x="533400" y="1981200"/>
          <a:ext cx="8229600" cy="4368165"/>
        </p:xfrm>
        <a:graphic>
          <a:graphicData uri="http://schemas.openxmlformats.org/drawingml/2006/table">
            <a:tbl>
              <a:tblPr/>
              <a:tblGrid>
                <a:gridCol w="9906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gridCol w="2133600">
                  <a:extLst>
                    <a:ext uri="{9D8B030D-6E8A-4147-A177-3AD203B41FA5}">
                      <a16:colId xmlns:a16="http://schemas.microsoft.com/office/drawing/2014/main" val="20004"/>
                    </a:ext>
                  </a:extLst>
                </a:gridCol>
              </a:tblGrid>
              <a:tr h="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en-IE" sz="1600" b="0" i="0" u="none" strike="noStrike" cap="none" normalizeH="0" baseline="0" dirty="0">
                        <a:ln>
                          <a:noFill/>
                        </a:ln>
                        <a:solidFill>
                          <a:schemeClr val="tx1"/>
                        </a:solidFill>
                        <a:effectLst/>
                        <a:latin typeface="Arial" charset="0"/>
                        <a:cs typeface="Arial"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en-IE" sz="1600" b="0" i="0" u="none" strike="noStrike" cap="none" normalizeH="0" baseline="0">
                        <a:ln>
                          <a:noFill/>
                        </a:ln>
                        <a:solidFill>
                          <a:schemeClr val="tx1"/>
                        </a:solidFill>
                        <a:effectLst/>
                        <a:latin typeface="Arial" charset="0"/>
                        <a:cs typeface="Arial" charset="0"/>
                      </a:endParaRPr>
                    </a:p>
                  </a:txBody>
                  <a:tcPr horzOverflow="overflow">
                    <a:lnL>
                      <a:noFill/>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IE" sz="2000" b="1" i="0" u="none" strike="noStrike" cap="none" normalizeH="0" baseline="0">
                          <a:ln>
                            <a:noFill/>
                          </a:ln>
                          <a:solidFill>
                            <a:schemeClr val="tx1"/>
                          </a:solidFill>
                          <a:effectLst/>
                          <a:latin typeface="Arial" charset="0"/>
                          <a:cs typeface="Arial" charset="0"/>
                        </a:rPr>
                        <a:t>Purpose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635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en-IE" sz="1600" b="0" i="0" u="none" strike="noStrike" cap="none" normalizeH="0" baseline="0">
                        <a:ln>
                          <a:noFill/>
                        </a:ln>
                        <a:solidFill>
                          <a:schemeClr val="tx1"/>
                        </a:solidFill>
                        <a:effectLst/>
                        <a:latin typeface="Arial" charset="0"/>
                        <a:cs typeface="Arial" charset="0"/>
                      </a:endParaRPr>
                    </a:p>
                  </a:txBody>
                  <a:tcP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en-IE" sz="1600" b="0" i="0" u="none" strike="noStrike" cap="none" normalizeH="0" baseline="0">
                        <a:ln>
                          <a:noFill/>
                        </a:ln>
                        <a:solidFill>
                          <a:schemeClr val="tx1"/>
                        </a:solidFill>
                        <a:effectLst/>
                        <a:latin typeface="Arial" charset="0"/>
                        <a:cs typeface="Arial" charset="0"/>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IE" sz="1800" b="1" i="0" u="none" strike="noStrike" cap="none" normalizeH="0" baseline="0">
                          <a:ln>
                            <a:noFill/>
                          </a:ln>
                          <a:solidFill>
                            <a:schemeClr val="tx1"/>
                          </a:solidFill>
                          <a:effectLst/>
                          <a:latin typeface="Arial" charset="0"/>
                          <a:cs typeface="Arial" charset="0"/>
                        </a:rPr>
                        <a:t>Creational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IE" sz="1800" b="1" i="0" u="none" strike="noStrike" cap="none" normalizeH="0" baseline="0">
                          <a:ln>
                            <a:noFill/>
                          </a:ln>
                          <a:solidFill>
                            <a:schemeClr val="tx1"/>
                          </a:solidFill>
                          <a:effectLst/>
                          <a:latin typeface="Arial" charset="0"/>
                          <a:cs typeface="Arial" charset="0"/>
                        </a:rPr>
                        <a:t>Structural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IE" sz="1800" b="1" i="0" u="none" strike="noStrike" cap="none" normalizeH="0" baseline="0" dirty="0">
                          <a:ln>
                            <a:noFill/>
                          </a:ln>
                          <a:solidFill>
                            <a:schemeClr val="tx1"/>
                          </a:solidFill>
                          <a:effectLst/>
                          <a:latin typeface="Arial" charset="0"/>
                          <a:cs typeface="Arial" charset="0"/>
                        </a:rPr>
                        <a:t>Behavioural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608013">
                <a:tc rowSpan="2">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IE" sz="2000" b="1" i="0" u="none" strike="noStrike" cap="none" normalizeH="0" baseline="0" dirty="0">
                          <a:ln>
                            <a:noFill/>
                          </a:ln>
                          <a:solidFill>
                            <a:schemeClr val="tx1"/>
                          </a:solidFill>
                          <a:effectLst/>
                          <a:latin typeface="Arial" charset="0"/>
                          <a:cs typeface="Arial" charset="0"/>
                        </a:rPr>
                        <a:t>Scope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IE" sz="1800" b="1" i="0" u="none" strike="noStrike" cap="none" normalizeH="0" baseline="0">
                          <a:ln>
                            <a:noFill/>
                          </a:ln>
                          <a:solidFill>
                            <a:schemeClr val="tx1"/>
                          </a:solidFill>
                          <a:effectLst/>
                          <a:latin typeface="Arial" charset="0"/>
                          <a:cs typeface="Arial" charset="0"/>
                        </a:rPr>
                        <a:t>Class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IE" sz="1600" b="0" i="0" u="none" strike="noStrike" cap="none" normalizeH="0" baseline="0" dirty="0">
                          <a:ln>
                            <a:noFill/>
                          </a:ln>
                          <a:solidFill>
                            <a:schemeClr val="tx1"/>
                          </a:solidFill>
                          <a:effectLst/>
                          <a:latin typeface="Arial" charset="0"/>
                          <a:cs typeface="Arial" charset="0"/>
                        </a:rPr>
                        <a:t>Factory Method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IE" sz="1600" b="0" i="0" u="none" strike="noStrike" cap="none" normalizeH="0" baseline="0">
                          <a:ln>
                            <a:noFill/>
                          </a:ln>
                          <a:solidFill>
                            <a:schemeClr val="tx1"/>
                          </a:solidFill>
                          <a:effectLst/>
                          <a:latin typeface="Arial" charset="0"/>
                          <a:cs typeface="Arial" charset="0"/>
                        </a:rPr>
                        <a:t>Adapter (class)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IE" sz="1600" b="0" i="0" u="none" strike="noStrike" cap="none" normalizeH="0" baseline="0">
                          <a:ln>
                            <a:noFill/>
                          </a:ln>
                          <a:solidFill>
                            <a:schemeClr val="tx1"/>
                          </a:solidFill>
                          <a:effectLst/>
                          <a:latin typeface="Arial" charset="0"/>
                          <a:cs typeface="Arial" charset="0"/>
                        </a:rPr>
                        <a:t>Interpreter</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IE" sz="1600" b="0" i="0" u="none" strike="noStrike" cap="none" normalizeH="0" baseline="0">
                          <a:ln>
                            <a:noFill/>
                          </a:ln>
                          <a:solidFill>
                            <a:schemeClr val="tx1"/>
                          </a:solidFill>
                          <a:effectLst/>
                          <a:latin typeface="Arial" charset="0"/>
                          <a:cs typeface="Arial" charset="0"/>
                        </a:rPr>
                        <a:t>Template Method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978277">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IE" sz="1800" b="1" i="0" u="none" strike="noStrike" cap="none" normalizeH="0" baseline="0" dirty="0">
                          <a:ln>
                            <a:noFill/>
                          </a:ln>
                          <a:solidFill>
                            <a:schemeClr val="tx1"/>
                          </a:solidFill>
                          <a:effectLst/>
                          <a:latin typeface="Arial" charset="0"/>
                          <a:cs typeface="Arial" charset="0"/>
                        </a:rPr>
                        <a:t>Object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IE" sz="1600" b="0" i="0" u="none" strike="noStrike" cap="none" normalizeH="0" baseline="0" dirty="0">
                          <a:ln>
                            <a:noFill/>
                          </a:ln>
                          <a:solidFill>
                            <a:schemeClr val="tx1"/>
                          </a:solidFill>
                          <a:effectLst/>
                          <a:latin typeface="Arial" charset="0"/>
                          <a:cs typeface="Arial" charset="0"/>
                        </a:rPr>
                        <a:t>Abstract Factory</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IE" sz="1600" b="0" i="0" u="none" strike="noStrike" cap="none" normalizeH="0" baseline="0" dirty="0">
                          <a:ln>
                            <a:noFill/>
                          </a:ln>
                          <a:solidFill>
                            <a:schemeClr val="tx1"/>
                          </a:solidFill>
                          <a:effectLst/>
                          <a:latin typeface="Arial" charset="0"/>
                          <a:cs typeface="Arial" charset="0"/>
                        </a:rPr>
                        <a:t>Builder</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IE" sz="1600" b="0" i="0" u="none" strike="noStrike" cap="none" normalizeH="0" baseline="0" dirty="0">
                          <a:ln>
                            <a:noFill/>
                          </a:ln>
                          <a:solidFill>
                            <a:schemeClr val="tx1"/>
                          </a:solidFill>
                          <a:effectLst/>
                          <a:latin typeface="Arial" charset="0"/>
                          <a:cs typeface="Arial" charset="0"/>
                        </a:rPr>
                        <a:t>Prototype</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IE" sz="1600" b="0" i="0" u="none" strike="noStrike" cap="none" normalizeH="0" baseline="0" dirty="0">
                          <a:ln>
                            <a:noFill/>
                          </a:ln>
                          <a:solidFill>
                            <a:schemeClr val="tx1"/>
                          </a:solidFill>
                          <a:effectLst/>
                          <a:latin typeface="Arial" charset="0"/>
                          <a:cs typeface="Arial" charset="0"/>
                        </a:rPr>
                        <a:t>Singleton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IE" sz="1600" b="0" i="0" u="none" strike="noStrike" cap="none" normalizeH="0" baseline="0" dirty="0">
                          <a:ln>
                            <a:noFill/>
                          </a:ln>
                          <a:solidFill>
                            <a:schemeClr val="tx1"/>
                          </a:solidFill>
                          <a:effectLst/>
                          <a:latin typeface="Arial" charset="0"/>
                          <a:cs typeface="Arial" charset="0"/>
                        </a:rPr>
                        <a:t>Adapter (object)</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IE" sz="1600" b="0" i="0" u="none" strike="noStrike" cap="none" normalizeH="0" baseline="0" dirty="0">
                          <a:ln>
                            <a:noFill/>
                          </a:ln>
                          <a:solidFill>
                            <a:schemeClr val="tx1"/>
                          </a:solidFill>
                          <a:effectLst/>
                          <a:latin typeface="Arial" charset="0"/>
                          <a:cs typeface="Arial" charset="0"/>
                        </a:rPr>
                        <a:t>Bridge</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IE" sz="1600" b="0" i="0" u="none" strike="noStrike" cap="none" normalizeH="0" baseline="0" dirty="0">
                          <a:ln>
                            <a:noFill/>
                          </a:ln>
                          <a:solidFill>
                            <a:schemeClr val="tx1"/>
                          </a:solidFill>
                          <a:effectLst/>
                          <a:latin typeface="Arial" charset="0"/>
                          <a:cs typeface="Arial" charset="0"/>
                        </a:rPr>
                        <a:t>Composite</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IE" sz="1600" b="0" i="0" u="none" strike="noStrike" cap="none" normalizeH="0" baseline="0" dirty="0">
                          <a:ln>
                            <a:noFill/>
                          </a:ln>
                          <a:solidFill>
                            <a:schemeClr val="tx1"/>
                          </a:solidFill>
                          <a:effectLst/>
                          <a:latin typeface="Arial" charset="0"/>
                          <a:cs typeface="Arial" charset="0"/>
                        </a:rPr>
                        <a:t>Decorator</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IE" sz="1600" b="0" i="0" u="none" strike="noStrike" cap="none" normalizeH="0" baseline="0" dirty="0">
                          <a:ln>
                            <a:noFill/>
                          </a:ln>
                          <a:solidFill>
                            <a:schemeClr val="tx1"/>
                          </a:solidFill>
                          <a:effectLst/>
                          <a:latin typeface="Arial" charset="0"/>
                          <a:cs typeface="Arial" charset="0"/>
                        </a:rPr>
                        <a:t>Façade</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IE" sz="1600" b="0" i="0" u="none" strike="noStrike" cap="none" normalizeH="0" baseline="0" dirty="0">
                          <a:ln>
                            <a:noFill/>
                          </a:ln>
                          <a:solidFill>
                            <a:schemeClr val="tx1"/>
                          </a:solidFill>
                          <a:effectLst/>
                          <a:latin typeface="Arial" charset="0"/>
                          <a:cs typeface="Arial" charset="0"/>
                        </a:rPr>
                        <a:t>Flyweight</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IE" sz="1600" b="0" i="0" u="none" strike="noStrike" cap="none" normalizeH="0" baseline="0" dirty="0">
                          <a:ln>
                            <a:noFill/>
                          </a:ln>
                          <a:solidFill>
                            <a:schemeClr val="tx1"/>
                          </a:solidFill>
                          <a:effectLst/>
                          <a:latin typeface="Arial" charset="0"/>
                          <a:cs typeface="Arial" charset="0"/>
                        </a:rPr>
                        <a:t>Proxy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IE" sz="1600" b="0" i="0" u="none" strike="noStrike" cap="none" normalizeH="0" baseline="0" dirty="0">
                          <a:ln>
                            <a:noFill/>
                          </a:ln>
                          <a:solidFill>
                            <a:schemeClr val="tx1"/>
                          </a:solidFill>
                          <a:effectLst/>
                          <a:latin typeface="Arial" charset="0"/>
                          <a:cs typeface="Arial" charset="0"/>
                        </a:rPr>
                        <a:t>Chain of responsibility</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IE" sz="1600" b="0" i="0" u="none" strike="noStrike" cap="none" normalizeH="0" baseline="0" dirty="0">
                          <a:ln>
                            <a:noFill/>
                          </a:ln>
                          <a:solidFill>
                            <a:schemeClr val="tx1"/>
                          </a:solidFill>
                          <a:effectLst/>
                          <a:latin typeface="Arial" charset="0"/>
                          <a:cs typeface="Arial" charset="0"/>
                        </a:rPr>
                        <a:t>Command</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IE" sz="1600" b="0" i="0" u="none" strike="noStrike" cap="none" normalizeH="0" baseline="0" dirty="0">
                          <a:ln>
                            <a:noFill/>
                          </a:ln>
                          <a:solidFill>
                            <a:schemeClr val="tx1"/>
                          </a:solidFill>
                          <a:effectLst/>
                          <a:latin typeface="Arial" charset="0"/>
                          <a:cs typeface="Arial" charset="0"/>
                        </a:rPr>
                        <a:t>Iterator</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IE" sz="1600" b="0" i="0" u="none" strike="noStrike" cap="none" normalizeH="0" baseline="0" dirty="0">
                          <a:ln>
                            <a:noFill/>
                          </a:ln>
                          <a:solidFill>
                            <a:schemeClr val="tx1"/>
                          </a:solidFill>
                          <a:effectLst/>
                          <a:latin typeface="Arial" charset="0"/>
                          <a:cs typeface="Arial" charset="0"/>
                        </a:rPr>
                        <a:t>Mediator</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IE" sz="1600" b="0" i="0" u="none" strike="noStrike" cap="none" normalizeH="0" baseline="0" dirty="0">
                          <a:ln>
                            <a:noFill/>
                          </a:ln>
                          <a:solidFill>
                            <a:schemeClr val="tx1"/>
                          </a:solidFill>
                          <a:effectLst/>
                          <a:latin typeface="Arial" charset="0"/>
                          <a:cs typeface="Arial" charset="0"/>
                        </a:rPr>
                        <a:t>Memento</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IE" sz="1600" b="0" i="0" u="none" strike="noStrike" cap="none" normalizeH="0" baseline="0" dirty="0">
                          <a:ln>
                            <a:noFill/>
                          </a:ln>
                          <a:solidFill>
                            <a:schemeClr val="tx1"/>
                          </a:solidFill>
                          <a:effectLst/>
                          <a:latin typeface="Arial" charset="0"/>
                          <a:cs typeface="Arial" charset="0"/>
                        </a:rPr>
                        <a:t>Observer</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IE" sz="1600" b="0" i="0" u="none" strike="noStrike" cap="none" normalizeH="0" baseline="0" dirty="0">
                          <a:ln>
                            <a:noFill/>
                          </a:ln>
                          <a:solidFill>
                            <a:schemeClr val="tx1"/>
                          </a:solidFill>
                          <a:effectLst/>
                          <a:latin typeface="Arial" charset="0"/>
                          <a:cs typeface="Arial" charset="0"/>
                        </a:rPr>
                        <a:t>State</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IE" sz="1600" b="0" i="0" u="none" strike="noStrike" cap="none" normalizeH="0" baseline="0" dirty="0">
                          <a:ln>
                            <a:noFill/>
                          </a:ln>
                          <a:solidFill>
                            <a:schemeClr val="tx1"/>
                          </a:solidFill>
                          <a:effectLst/>
                          <a:latin typeface="Arial" charset="0"/>
                          <a:cs typeface="Arial" charset="0"/>
                        </a:rPr>
                        <a:t>Strategy</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IE" sz="1600" b="0" i="0" u="none" strike="noStrike" cap="none" normalizeH="0" baseline="0" dirty="0">
                          <a:ln>
                            <a:noFill/>
                          </a:ln>
                          <a:solidFill>
                            <a:schemeClr val="tx1"/>
                          </a:solidFill>
                          <a:effectLst/>
                          <a:latin typeface="Arial" charset="0"/>
                          <a:cs typeface="Arial" charset="0"/>
                        </a:rPr>
                        <a:t>Visitor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61090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ctrTitle"/>
          </p:nvPr>
        </p:nvSpPr>
        <p:spPr/>
        <p:txBody>
          <a:bodyPr/>
          <a:lstStyle/>
          <a:p>
            <a:pPr eaLnBrk="1" hangingPunct="1">
              <a:defRPr/>
            </a:pPr>
            <a:r>
              <a:rPr lang="en-US" dirty="0"/>
              <a:t>Factory Method Pattern</a:t>
            </a:r>
          </a:p>
        </p:txBody>
      </p:sp>
    </p:spTree>
    <p:extLst>
      <p:ext uri="{BB962C8B-B14F-4D97-AF65-F5344CB8AC3E}">
        <p14:creationId xmlns:p14="http://schemas.microsoft.com/office/powerpoint/2010/main" val="1947840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normAutofit/>
          </a:bodyPr>
          <a:lstStyle/>
          <a:p>
            <a:r>
              <a:rPr lang="en-US" dirty="0"/>
              <a:t>Factory Method Pattern</a:t>
            </a:r>
            <a:endParaRPr lang="en-US" b="0" dirty="0">
              <a:solidFill>
                <a:srgbClr val="FFFF00"/>
              </a:solidFill>
            </a:endParaRPr>
          </a:p>
        </p:txBody>
      </p:sp>
      <p:sp>
        <p:nvSpPr>
          <p:cNvPr id="367633" name="Text Box 17"/>
          <p:cNvSpPr txBox="1">
            <a:spLocks noChangeArrowheads="1"/>
          </p:cNvSpPr>
          <p:nvPr/>
        </p:nvSpPr>
        <p:spPr bwMode="auto">
          <a:xfrm>
            <a:off x="228600" y="5334000"/>
            <a:ext cx="184150" cy="366713"/>
          </a:xfrm>
          <a:prstGeom prst="rect">
            <a:avLst/>
          </a:prstGeom>
          <a:noFill/>
          <a:ln w="9525">
            <a:noFill/>
            <a:miter lim="800000"/>
            <a:headEnd/>
            <a:tailEnd/>
          </a:ln>
          <a:effectLst/>
        </p:spPr>
        <p:txBody>
          <a:bodyPr wrap="none">
            <a:spAutoFit/>
          </a:bodyPr>
          <a:lstStyle/>
          <a:p>
            <a:endParaRPr lang="en-US"/>
          </a:p>
        </p:txBody>
      </p:sp>
      <p:sp>
        <p:nvSpPr>
          <p:cNvPr id="367634" name="Text Box 18"/>
          <p:cNvSpPr txBox="1">
            <a:spLocks noChangeArrowheads="1"/>
          </p:cNvSpPr>
          <p:nvPr/>
        </p:nvSpPr>
        <p:spPr bwMode="auto">
          <a:xfrm>
            <a:off x="533400" y="2286000"/>
            <a:ext cx="8153400" cy="1384995"/>
          </a:xfrm>
          <a:prstGeom prst="rect">
            <a:avLst/>
          </a:prstGeom>
          <a:noFill/>
          <a:ln w="9525">
            <a:noFill/>
            <a:miter lim="800000"/>
            <a:headEnd/>
            <a:tailEnd/>
          </a:ln>
          <a:effectLst/>
        </p:spPr>
        <p:txBody>
          <a:bodyPr wrap="square">
            <a:spAutoFit/>
          </a:bodyPr>
          <a:lstStyle/>
          <a:p>
            <a:r>
              <a:rPr lang="en-US" sz="2800" dirty="0">
                <a:latin typeface="Times New Roman" pitchFamily="18" charset="0"/>
              </a:rPr>
              <a:t>Define an interface for creating an object.</a:t>
            </a:r>
          </a:p>
          <a:p>
            <a:endParaRPr lang="en-US" sz="2800" dirty="0">
              <a:latin typeface="Times New Roman" pitchFamily="18" charset="0"/>
            </a:endParaRPr>
          </a:p>
          <a:p>
            <a:endParaRPr lang="en-US" sz="2800" dirty="0">
              <a:latin typeface="Times New Roman" pitchFamily="18" charset="0"/>
            </a:endParaRPr>
          </a:p>
        </p:txBody>
      </p:sp>
      <p:sp>
        <p:nvSpPr>
          <p:cNvPr id="23" name="Text Box 6"/>
          <p:cNvSpPr txBox="1">
            <a:spLocks noChangeArrowheads="1"/>
          </p:cNvSpPr>
          <p:nvPr/>
        </p:nvSpPr>
        <p:spPr bwMode="auto">
          <a:xfrm>
            <a:off x="2667000" y="3429000"/>
            <a:ext cx="2819400" cy="1446550"/>
          </a:xfrm>
          <a:prstGeom prst="rect">
            <a:avLst/>
          </a:prstGeom>
          <a:solidFill>
            <a:schemeClr val="bg1"/>
          </a:solidFill>
          <a:ln w="9525">
            <a:solidFill>
              <a:schemeClr val="tx1"/>
            </a:solidFill>
            <a:miter lim="800000"/>
            <a:headEnd/>
            <a:tailEnd/>
          </a:ln>
          <a:effectLst/>
        </p:spPr>
        <p:txBody>
          <a:bodyPr>
            <a:spAutoFit/>
          </a:bodyPr>
          <a:lstStyle/>
          <a:p>
            <a:pPr>
              <a:spcBef>
                <a:spcPct val="50000"/>
              </a:spcBef>
            </a:pPr>
            <a:r>
              <a:rPr lang="en-US" sz="1600" dirty="0">
                <a:latin typeface="Times New Roman" pitchFamily="18" charset="0"/>
              </a:rPr>
              <a:t>Creator</a:t>
            </a:r>
          </a:p>
          <a:p>
            <a:pPr>
              <a:spcBef>
                <a:spcPct val="50000"/>
              </a:spcBef>
            </a:pPr>
            <a:endParaRPr lang="en-US" sz="1600" dirty="0">
              <a:latin typeface="Times New Roman" pitchFamily="18" charset="0"/>
            </a:endParaRPr>
          </a:p>
          <a:p>
            <a:pPr>
              <a:spcBef>
                <a:spcPct val="50000"/>
              </a:spcBef>
            </a:pPr>
            <a:endParaRPr lang="en-US" sz="1600" dirty="0">
              <a:latin typeface="Times New Roman" pitchFamily="18" charset="0"/>
            </a:endParaRPr>
          </a:p>
          <a:p>
            <a:pPr>
              <a:spcBef>
                <a:spcPct val="50000"/>
              </a:spcBef>
            </a:pPr>
            <a:r>
              <a:rPr lang="en-US" sz="1600" dirty="0">
                <a:latin typeface="Times New Roman" pitchFamily="18" charset="0"/>
              </a:rPr>
              <a:t>+FactoryMethod() : Product *</a:t>
            </a:r>
          </a:p>
        </p:txBody>
      </p:sp>
      <p:sp>
        <p:nvSpPr>
          <p:cNvPr id="24" name="Line 12"/>
          <p:cNvSpPr>
            <a:spLocks noChangeShapeType="1"/>
          </p:cNvSpPr>
          <p:nvPr/>
        </p:nvSpPr>
        <p:spPr bwMode="auto">
          <a:xfrm>
            <a:off x="2667000" y="3962400"/>
            <a:ext cx="2819400" cy="0"/>
          </a:xfrm>
          <a:prstGeom prst="line">
            <a:avLst/>
          </a:prstGeom>
          <a:noFill/>
          <a:ln w="9525">
            <a:solidFill>
              <a:schemeClr val="tx1"/>
            </a:solidFill>
            <a:round/>
            <a:headEnd/>
            <a:tailEnd/>
          </a:ln>
          <a:effectLst/>
        </p:spPr>
        <p:txBody>
          <a:bodyPr/>
          <a:lstStyle/>
          <a:p>
            <a:endParaRPr lang="en-US"/>
          </a:p>
        </p:txBody>
      </p:sp>
      <p:sp>
        <p:nvSpPr>
          <p:cNvPr id="25" name="Line 15"/>
          <p:cNvSpPr>
            <a:spLocks noChangeShapeType="1"/>
          </p:cNvSpPr>
          <p:nvPr/>
        </p:nvSpPr>
        <p:spPr bwMode="auto">
          <a:xfrm>
            <a:off x="2667000" y="4343400"/>
            <a:ext cx="2819400" cy="0"/>
          </a:xfrm>
          <a:prstGeom prst="line">
            <a:avLst/>
          </a:prstGeom>
          <a:noFill/>
          <a:ln w="9525">
            <a:solidFill>
              <a:schemeClr val="tx1"/>
            </a:solidFill>
            <a:round/>
            <a:headEnd/>
            <a:tailEnd/>
          </a:ln>
          <a:effectLst/>
        </p:spPr>
        <p:txBody>
          <a:bodyPr/>
          <a:lstStyle/>
          <a:p>
            <a:endParaRPr lang="en-US"/>
          </a:p>
        </p:txBody>
      </p:sp>
    </p:spTree>
    <p:extLst>
      <p:ext uri="{BB962C8B-B14F-4D97-AF65-F5344CB8AC3E}">
        <p14:creationId xmlns:p14="http://schemas.microsoft.com/office/powerpoint/2010/main" val="1247018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3">
                                            <p:txEl>
                                              <p:pRg st="3" end="3"/>
                                            </p:txEl>
                                          </p:spTgt>
                                        </p:tgtEl>
                                        <p:attrNameLst>
                                          <p:attrName>style.visibility</p:attrName>
                                        </p:attrNameLst>
                                      </p:cBhvr>
                                      <p:to>
                                        <p:strVal val="visible"/>
                                      </p:to>
                                    </p:set>
                                    <p:anim calcmode="lin" valueType="num">
                                      <p:cBhvr additive="base">
                                        <p:cTn id="7" dur="500" fill="hold"/>
                                        <p:tgtEl>
                                          <p:spTgt spid="23">
                                            <p:txEl>
                                              <p:pRg st="3" end="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a:xfrm>
            <a:off x="457200" y="914400"/>
            <a:ext cx="8229600" cy="896112"/>
          </a:xfrm>
        </p:spPr>
        <p:txBody>
          <a:bodyPr/>
          <a:lstStyle/>
          <a:p>
            <a:r>
              <a:rPr lang="en-US" dirty="0">
                <a:latin typeface="Times New Roman" pitchFamily="18" charset="0"/>
              </a:rPr>
              <a:t>Factory Method - Example</a:t>
            </a:r>
          </a:p>
        </p:txBody>
      </p:sp>
      <p:sp>
        <p:nvSpPr>
          <p:cNvPr id="369667" name="Rectangle 3"/>
          <p:cNvSpPr>
            <a:spLocks noGrp="1" noChangeArrowheads="1"/>
          </p:cNvSpPr>
          <p:nvPr>
            <p:ph idx="1"/>
          </p:nvPr>
        </p:nvSpPr>
        <p:spPr>
          <a:xfrm>
            <a:off x="381000" y="2057400"/>
            <a:ext cx="8534400" cy="762000"/>
          </a:xfrm>
        </p:spPr>
        <p:txBody>
          <a:bodyPr/>
          <a:lstStyle/>
          <a:p>
            <a:pPr>
              <a:lnSpc>
                <a:spcPct val="80000"/>
              </a:lnSpc>
              <a:buFont typeface="Wingdings" pitchFamily="2" charset="2"/>
              <a:buNone/>
            </a:pPr>
            <a:r>
              <a:rPr lang="en-US" sz="2400" dirty="0">
                <a:latin typeface="Times New Roman" pitchFamily="18" charset="0"/>
              </a:rPr>
              <a:t>We can define factory methods in a MazeGame class for creating the room, wall, and door objects: </a:t>
            </a:r>
          </a:p>
        </p:txBody>
      </p:sp>
      <p:sp>
        <p:nvSpPr>
          <p:cNvPr id="5" name="Rectangle 3"/>
          <p:cNvSpPr txBox="1">
            <a:spLocks noChangeArrowheads="1"/>
          </p:cNvSpPr>
          <p:nvPr/>
        </p:nvSpPr>
        <p:spPr>
          <a:xfrm>
            <a:off x="381000" y="3048000"/>
            <a:ext cx="8305800" cy="3352800"/>
          </a:xfrm>
          <a:prstGeom prst="rect">
            <a:avLst/>
          </a:prstGeom>
          <a:ln>
            <a:solidFill>
              <a:schemeClr val="accent1"/>
            </a:solidFill>
          </a:ln>
        </p:spPr>
        <p:txBody>
          <a:bodyPr vert="horz">
            <a:normAutofit/>
          </a:bodyPr>
          <a:lstStyle/>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r>
              <a:rPr kumimoji="0" lang="en-US" sz="1800" b="0" i="0" u="none" strike="noStrike" kern="1200" cap="none" spc="0" normalizeH="0" baseline="0" noProof="0" dirty="0">
                <a:ln>
                  <a:noFill/>
                </a:ln>
                <a:solidFill>
                  <a:schemeClr val="tx1"/>
                </a:solidFill>
                <a:effectLst/>
                <a:uLnTx/>
                <a:uFillTx/>
                <a:latin typeface="Times New Roman" pitchFamily="18" charset="0"/>
                <a:ea typeface="+mn-ea"/>
                <a:cs typeface="+mn-cs"/>
              </a:rPr>
              <a:t>class MazeGame </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r>
              <a:rPr kumimoji="0" lang="en-US" sz="1800" b="0" i="0" u="none" strike="noStrike" kern="1200" cap="none" spc="0" normalizeH="0" baseline="0" noProof="0" dirty="0">
                <a:ln>
                  <a:noFill/>
                </a:ln>
                <a:solidFill>
                  <a:schemeClr val="tx1"/>
                </a:solidFill>
                <a:effectLst/>
                <a:uLnTx/>
                <a:uFillTx/>
                <a:latin typeface="Times New Roman" pitchFamily="18" charset="0"/>
                <a:ea typeface="+mn-ea"/>
                <a:cs typeface="+mn-cs"/>
              </a:rPr>
              <a:t>{ </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r>
              <a:rPr kumimoji="0" lang="en-US" sz="1800" b="0" i="0" u="none" strike="noStrike" kern="1200" cap="none" spc="0" normalizeH="0" baseline="0" noProof="0" dirty="0">
                <a:ln>
                  <a:noFill/>
                </a:ln>
                <a:solidFill>
                  <a:schemeClr val="tx1"/>
                </a:solidFill>
                <a:effectLst/>
                <a:uLnTx/>
                <a:uFillTx/>
                <a:latin typeface="Times New Roman" pitchFamily="18" charset="0"/>
                <a:ea typeface="+mn-ea"/>
                <a:cs typeface="+mn-cs"/>
              </a:rPr>
              <a:t>public: </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r>
              <a:rPr kumimoji="0" lang="en-US" sz="1800" b="0" i="0" u="none" strike="noStrike" kern="1200" cap="none" spc="0" normalizeH="0" baseline="0" noProof="0" dirty="0">
                <a:ln>
                  <a:noFill/>
                </a:ln>
                <a:solidFill>
                  <a:schemeClr val="tx1"/>
                </a:solidFill>
                <a:effectLst/>
                <a:uLnTx/>
                <a:uFillTx/>
                <a:latin typeface="Times New Roman" pitchFamily="18" charset="0"/>
                <a:ea typeface="+mn-ea"/>
                <a:cs typeface="+mn-cs"/>
              </a:rPr>
              <a:t>	Room*  MakeRoom(int n) const;		</a:t>
            </a:r>
            <a:r>
              <a:rPr lang="en-US" dirty="0">
                <a:latin typeface="Times New Roman" pitchFamily="18" charset="0"/>
              </a:rPr>
              <a:t>        </a:t>
            </a:r>
            <a:r>
              <a:rPr kumimoji="0" lang="en-US" sz="1800" b="0" i="0" u="none" strike="noStrike" kern="1200" cap="none" spc="0" normalizeH="0" baseline="0" noProof="0" dirty="0">
                <a:ln>
                  <a:noFill/>
                </a:ln>
                <a:solidFill>
                  <a:schemeClr val="tx1"/>
                </a:solidFill>
                <a:effectLst/>
                <a:uLnTx/>
                <a:uFillTx/>
                <a:latin typeface="Times New Roman" pitchFamily="18" charset="0"/>
                <a:ea typeface="+mn-ea"/>
                <a:cs typeface="+mn-cs"/>
              </a:rPr>
              <a:t>// { return new Room(n); } </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r>
              <a:rPr kumimoji="0" lang="en-US" sz="1800" b="0" i="0" u="none" strike="noStrike" kern="1200" cap="none" spc="0" normalizeH="0" baseline="0" noProof="0" dirty="0">
                <a:ln>
                  <a:noFill/>
                </a:ln>
                <a:solidFill>
                  <a:schemeClr val="tx1"/>
                </a:solidFill>
                <a:effectLst/>
                <a:uLnTx/>
                <a:uFillTx/>
                <a:latin typeface="Times New Roman" pitchFamily="18" charset="0"/>
                <a:ea typeface="+mn-ea"/>
                <a:cs typeface="+mn-cs"/>
              </a:rPr>
              <a:t>	Wall*    MakeWall() const;		</a:t>
            </a:r>
            <a:r>
              <a:rPr lang="en-US" dirty="0">
                <a:latin typeface="Times New Roman" pitchFamily="18" charset="0"/>
              </a:rPr>
              <a:t>        </a:t>
            </a:r>
            <a:r>
              <a:rPr kumimoji="0" lang="en-US" sz="1800" b="0" i="0" u="none" strike="noStrike" kern="1200" cap="none" spc="0" normalizeH="0" baseline="0" noProof="0" dirty="0">
                <a:ln>
                  <a:noFill/>
                </a:ln>
                <a:solidFill>
                  <a:schemeClr val="tx1"/>
                </a:solidFill>
                <a:effectLst/>
                <a:uLnTx/>
                <a:uFillTx/>
                <a:latin typeface="Times New Roman" pitchFamily="18" charset="0"/>
                <a:ea typeface="+mn-ea"/>
                <a:cs typeface="+mn-cs"/>
              </a:rPr>
              <a:t>// { return new Wall; } </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r>
              <a:rPr kumimoji="0" lang="en-US" sz="1800" b="0" i="0" u="none" strike="noStrike" kern="1200" cap="none" spc="0" normalizeH="0" baseline="0" noProof="0" dirty="0">
                <a:ln>
                  <a:noFill/>
                </a:ln>
                <a:solidFill>
                  <a:schemeClr val="tx1"/>
                </a:solidFill>
                <a:effectLst/>
                <a:uLnTx/>
                <a:uFillTx/>
                <a:latin typeface="Times New Roman" pitchFamily="18" charset="0"/>
                <a:ea typeface="+mn-ea"/>
                <a:cs typeface="+mn-cs"/>
              </a:rPr>
              <a:t>	Door*   MakeDoor(Room* r1, Room* r2) const;     // { return new Door(r1, r2); } </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r>
              <a:rPr kumimoji="0" lang="en-US" sz="1800" b="0" i="0" u="none" strike="noStrike" kern="1200" cap="none" spc="0" normalizeH="0" baseline="0" noProof="0" dirty="0">
                <a:ln>
                  <a:noFill/>
                </a:ln>
                <a:solidFill>
                  <a:schemeClr val="tx1"/>
                </a:solidFill>
                <a:effectLst/>
                <a:uLnTx/>
                <a:uFillTx/>
                <a:latin typeface="Times New Roman" pitchFamily="18" charset="0"/>
                <a:ea typeface="+mn-ea"/>
                <a:cs typeface="+mn-cs"/>
              </a:rPr>
              <a:t>}; </a:t>
            </a:r>
          </a:p>
        </p:txBody>
      </p:sp>
    </p:spTree>
    <p:extLst>
      <p:ext uri="{BB962C8B-B14F-4D97-AF65-F5344CB8AC3E}">
        <p14:creationId xmlns:p14="http://schemas.microsoft.com/office/powerpoint/2010/main" val="350430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1AF6E4-7EFA-DF4B-B834-FB2EBB43E20C}"/>
              </a:ext>
            </a:extLst>
          </p:cNvPr>
          <p:cNvSpPr>
            <a:spLocks noGrp="1"/>
          </p:cNvSpPr>
          <p:nvPr>
            <p:ph type="title"/>
          </p:nvPr>
        </p:nvSpPr>
        <p:spPr/>
        <p:txBody>
          <a:bodyPr/>
          <a:lstStyle/>
          <a:p>
            <a:r>
              <a:rPr lang="en-US" dirty="0"/>
              <a:t>Advanced Usage</a:t>
            </a:r>
          </a:p>
        </p:txBody>
      </p:sp>
      <p:sp>
        <p:nvSpPr>
          <p:cNvPr id="5" name="Text Placeholder 4">
            <a:extLst>
              <a:ext uri="{FF2B5EF4-FFF2-40B4-BE49-F238E27FC236}">
                <a16:creationId xmlns:a16="http://schemas.microsoft.com/office/drawing/2014/main" id="{9466BD8E-9E06-274F-8B9B-9D0186E3F066}"/>
              </a:ext>
            </a:extLst>
          </p:cNvPr>
          <p:cNvSpPr>
            <a:spLocks noGrp="1"/>
          </p:cNvSpPr>
          <p:nvPr>
            <p:ph type="body" idx="1"/>
          </p:nvPr>
        </p:nvSpPr>
        <p:spPr/>
        <p:txBody>
          <a:bodyPr/>
          <a:lstStyle/>
          <a:p>
            <a:r>
              <a:rPr lang="en-US" dirty="0"/>
              <a:t>&lt;Not today’s lab&gt;</a:t>
            </a:r>
          </a:p>
        </p:txBody>
      </p:sp>
    </p:spTree>
    <p:extLst>
      <p:ext uri="{BB962C8B-B14F-4D97-AF65-F5344CB8AC3E}">
        <p14:creationId xmlns:p14="http://schemas.microsoft.com/office/powerpoint/2010/main" val="3104068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normAutofit/>
          </a:bodyPr>
          <a:lstStyle/>
          <a:p>
            <a:r>
              <a:rPr lang="en-US" dirty="0"/>
              <a:t>Factory Method – Extension</a:t>
            </a:r>
            <a:endParaRPr lang="en-US" b="0" dirty="0">
              <a:solidFill>
                <a:srgbClr val="FFFF00"/>
              </a:solidFill>
            </a:endParaRPr>
          </a:p>
        </p:txBody>
      </p:sp>
      <p:grpSp>
        <p:nvGrpSpPr>
          <p:cNvPr id="20" name="Group 19"/>
          <p:cNvGrpSpPr/>
          <p:nvPr/>
        </p:nvGrpSpPr>
        <p:grpSpPr>
          <a:xfrm>
            <a:off x="604285" y="2522223"/>
            <a:ext cx="4343400" cy="2984500"/>
            <a:chOff x="304800" y="2438400"/>
            <a:chExt cx="4343400" cy="2984500"/>
          </a:xfrm>
        </p:grpSpPr>
        <p:sp>
          <p:nvSpPr>
            <p:cNvPr id="367619" name="Text Box 3"/>
            <p:cNvSpPr txBox="1">
              <a:spLocks noChangeArrowheads="1"/>
            </p:cNvSpPr>
            <p:nvPr/>
          </p:nvSpPr>
          <p:spPr bwMode="auto">
            <a:xfrm>
              <a:off x="838200" y="2590800"/>
              <a:ext cx="990600" cy="346075"/>
            </a:xfrm>
            <a:prstGeom prst="rect">
              <a:avLst/>
            </a:prstGeom>
            <a:solidFill>
              <a:schemeClr val="bg1"/>
            </a:solidFill>
            <a:ln w="9525">
              <a:solidFill>
                <a:schemeClr val="tx1"/>
              </a:solidFill>
              <a:miter lim="800000"/>
              <a:headEnd/>
              <a:tailEnd/>
            </a:ln>
            <a:effectLst/>
          </p:spPr>
          <p:txBody>
            <a:bodyPr>
              <a:spAutoFit/>
            </a:bodyPr>
            <a:lstStyle/>
            <a:p>
              <a:pPr>
                <a:spcBef>
                  <a:spcPct val="50000"/>
                </a:spcBef>
              </a:pPr>
              <a:r>
                <a:rPr lang="en-US" sz="1600" dirty="0">
                  <a:latin typeface="Times New Roman" pitchFamily="18" charset="0"/>
                </a:rPr>
                <a:t>Product</a:t>
              </a:r>
            </a:p>
          </p:txBody>
        </p:sp>
        <p:sp>
          <p:nvSpPr>
            <p:cNvPr id="367620" name="Text Box 4"/>
            <p:cNvSpPr txBox="1">
              <a:spLocks noChangeArrowheads="1"/>
            </p:cNvSpPr>
            <p:nvPr/>
          </p:nvSpPr>
          <p:spPr bwMode="auto">
            <a:xfrm>
              <a:off x="304800" y="4343400"/>
              <a:ext cx="1981200" cy="346075"/>
            </a:xfrm>
            <a:prstGeom prst="rect">
              <a:avLst/>
            </a:prstGeom>
            <a:solidFill>
              <a:schemeClr val="bg1"/>
            </a:solidFill>
            <a:ln w="9525">
              <a:solidFill>
                <a:schemeClr val="tx1"/>
              </a:solidFill>
              <a:miter lim="800000"/>
              <a:headEnd/>
              <a:tailEnd/>
            </a:ln>
            <a:effectLst/>
          </p:spPr>
          <p:txBody>
            <a:bodyPr>
              <a:spAutoFit/>
            </a:bodyPr>
            <a:lstStyle/>
            <a:p>
              <a:pPr>
                <a:spcBef>
                  <a:spcPct val="50000"/>
                </a:spcBef>
              </a:pPr>
              <a:r>
                <a:rPr lang="en-US" sz="1600" dirty="0">
                  <a:latin typeface="Times New Roman" pitchFamily="18" charset="0"/>
                </a:rPr>
                <a:t>ConcreteProduct</a:t>
              </a:r>
            </a:p>
          </p:txBody>
        </p:sp>
        <p:sp>
          <p:nvSpPr>
            <p:cNvPr id="367621" name="Text Box 5"/>
            <p:cNvSpPr txBox="1">
              <a:spLocks noChangeArrowheads="1"/>
            </p:cNvSpPr>
            <p:nvPr/>
          </p:nvSpPr>
          <p:spPr bwMode="auto">
            <a:xfrm>
              <a:off x="2667000" y="4343400"/>
              <a:ext cx="1981200" cy="1079500"/>
            </a:xfrm>
            <a:prstGeom prst="rect">
              <a:avLst/>
            </a:prstGeom>
            <a:solidFill>
              <a:schemeClr val="bg1"/>
            </a:solidFill>
            <a:ln w="9525">
              <a:solidFill>
                <a:schemeClr val="tx1"/>
              </a:solidFill>
              <a:miter lim="800000"/>
              <a:headEnd/>
              <a:tailEnd/>
            </a:ln>
            <a:effectLst/>
          </p:spPr>
          <p:txBody>
            <a:bodyPr>
              <a:spAutoFit/>
            </a:bodyPr>
            <a:lstStyle/>
            <a:p>
              <a:pPr>
                <a:spcBef>
                  <a:spcPct val="50000"/>
                </a:spcBef>
              </a:pPr>
              <a:r>
                <a:rPr lang="en-US" sz="1600" dirty="0">
                  <a:latin typeface="Times New Roman" pitchFamily="18" charset="0"/>
                </a:rPr>
                <a:t>ConcreteCreator</a:t>
              </a:r>
            </a:p>
            <a:p>
              <a:pPr>
                <a:spcBef>
                  <a:spcPct val="50000"/>
                </a:spcBef>
              </a:pPr>
              <a:endParaRPr lang="en-US" sz="1600" dirty="0">
                <a:latin typeface="Times New Roman" pitchFamily="18" charset="0"/>
              </a:endParaRPr>
            </a:p>
            <a:p>
              <a:pPr>
                <a:spcBef>
                  <a:spcPct val="50000"/>
                </a:spcBef>
              </a:pPr>
              <a:r>
                <a:rPr lang="en-US" sz="1600" dirty="0">
                  <a:latin typeface="Times New Roman" pitchFamily="18" charset="0"/>
                </a:rPr>
                <a:t>+</a:t>
              </a:r>
              <a:r>
                <a:rPr lang="en-US" sz="1600" i="1" dirty="0">
                  <a:latin typeface="Times New Roman" pitchFamily="18" charset="0"/>
                </a:rPr>
                <a:t>FactoryMethod()</a:t>
              </a:r>
            </a:p>
          </p:txBody>
        </p:sp>
        <p:sp>
          <p:nvSpPr>
            <p:cNvPr id="367622" name="Text Box 6"/>
            <p:cNvSpPr txBox="1">
              <a:spLocks noChangeArrowheads="1"/>
            </p:cNvSpPr>
            <p:nvPr/>
          </p:nvSpPr>
          <p:spPr bwMode="auto">
            <a:xfrm>
              <a:off x="2667000" y="2438400"/>
              <a:ext cx="1905000" cy="1446213"/>
            </a:xfrm>
            <a:prstGeom prst="rect">
              <a:avLst/>
            </a:prstGeom>
            <a:solidFill>
              <a:schemeClr val="bg1"/>
            </a:solidFill>
            <a:ln w="9525">
              <a:solidFill>
                <a:schemeClr val="tx1"/>
              </a:solidFill>
              <a:miter lim="800000"/>
              <a:headEnd/>
              <a:tailEnd/>
            </a:ln>
            <a:effectLst/>
          </p:spPr>
          <p:txBody>
            <a:bodyPr>
              <a:spAutoFit/>
            </a:bodyPr>
            <a:lstStyle/>
            <a:p>
              <a:pPr>
                <a:spcBef>
                  <a:spcPct val="50000"/>
                </a:spcBef>
              </a:pPr>
              <a:r>
                <a:rPr lang="en-US" sz="1600" dirty="0">
                  <a:latin typeface="Times New Roman" pitchFamily="18" charset="0"/>
                </a:rPr>
                <a:t>Creator</a:t>
              </a:r>
            </a:p>
            <a:p>
              <a:pPr>
                <a:spcBef>
                  <a:spcPct val="50000"/>
                </a:spcBef>
              </a:pPr>
              <a:endParaRPr lang="en-US" sz="1600" dirty="0">
                <a:latin typeface="Times New Roman" pitchFamily="18" charset="0"/>
              </a:endParaRPr>
            </a:p>
            <a:p>
              <a:pPr>
                <a:spcBef>
                  <a:spcPct val="50000"/>
                </a:spcBef>
              </a:pPr>
              <a:r>
                <a:rPr lang="en-US" sz="1600" dirty="0">
                  <a:latin typeface="Times New Roman" pitchFamily="18" charset="0"/>
                </a:rPr>
                <a:t>+</a:t>
              </a:r>
              <a:r>
                <a:rPr lang="en-US" sz="1600" i="1" dirty="0">
                  <a:latin typeface="Times New Roman" pitchFamily="18" charset="0"/>
                </a:rPr>
                <a:t>FactoryMethod()</a:t>
              </a:r>
            </a:p>
            <a:p>
              <a:pPr>
                <a:spcBef>
                  <a:spcPct val="50000"/>
                </a:spcBef>
              </a:pPr>
              <a:r>
                <a:rPr lang="en-US" sz="1600" dirty="0">
                  <a:latin typeface="Times New Roman" pitchFamily="18" charset="0"/>
                </a:rPr>
                <a:t>+UsingFunction()</a:t>
              </a:r>
            </a:p>
          </p:txBody>
        </p:sp>
        <p:sp>
          <p:nvSpPr>
            <p:cNvPr id="367623" name="Line 7"/>
            <p:cNvSpPr>
              <a:spLocks noChangeShapeType="1"/>
            </p:cNvSpPr>
            <p:nvPr/>
          </p:nvSpPr>
          <p:spPr bwMode="auto">
            <a:xfrm flipV="1">
              <a:off x="1295400" y="3124200"/>
              <a:ext cx="0" cy="1219200"/>
            </a:xfrm>
            <a:prstGeom prst="line">
              <a:avLst/>
            </a:prstGeom>
            <a:noFill/>
            <a:ln w="9525">
              <a:solidFill>
                <a:schemeClr val="tx1"/>
              </a:solidFill>
              <a:round/>
              <a:headEnd/>
              <a:tailEnd/>
            </a:ln>
            <a:effectLst/>
          </p:spPr>
          <p:txBody>
            <a:bodyPr/>
            <a:lstStyle/>
            <a:p>
              <a:endParaRPr lang="en-US"/>
            </a:p>
          </p:txBody>
        </p:sp>
        <p:sp>
          <p:nvSpPr>
            <p:cNvPr id="367625" name="AutoShape 9"/>
            <p:cNvSpPr>
              <a:spLocks noChangeArrowheads="1"/>
            </p:cNvSpPr>
            <p:nvPr/>
          </p:nvSpPr>
          <p:spPr bwMode="auto">
            <a:xfrm>
              <a:off x="1219200" y="2971800"/>
              <a:ext cx="152400" cy="152400"/>
            </a:xfrm>
            <a:prstGeom prst="triangle">
              <a:avLst>
                <a:gd name="adj" fmla="val 50000"/>
              </a:avLst>
            </a:prstGeom>
            <a:solidFill>
              <a:schemeClr val="bg1"/>
            </a:solidFill>
            <a:ln w="9525">
              <a:solidFill>
                <a:schemeClr val="tx1"/>
              </a:solidFill>
              <a:miter lim="800000"/>
              <a:headEnd/>
              <a:tailEnd/>
            </a:ln>
            <a:effectLst/>
          </p:spPr>
          <p:txBody>
            <a:bodyPr wrap="none" anchor="ctr"/>
            <a:lstStyle/>
            <a:p>
              <a:endParaRPr lang="en-US"/>
            </a:p>
          </p:txBody>
        </p:sp>
        <p:grpSp>
          <p:nvGrpSpPr>
            <p:cNvPr id="2" name="Group 18"/>
            <p:cNvGrpSpPr/>
            <p:nvPr/>
          </p:nvGrpSpPr>
          <p:grpSpPr>
            <a:xfrm>
              <a:off x="3467100" y="3886200"/>
              <a:ext cx="228600" cy="457200"/>
              <a:chOff x="3403600" y="2819400"/>
              <a:chExt cx="152400" cy="609600"/>
            </a:xfrm>
          </p:grpSpPr>
          <p:sp>
            <p:nvSpPr>
              <p:cNvPr id="367624" name="Line 8"/>
              <p:cNvSpPr>
                <a:spLocks noChangeShapeType="1"/>
              </p:cNvSpPr>
              <p:nvPr/>
            </p:nvSpPr>
            <p:spPr bwMode="auto">
              <a:xfrm flipV="1">
                <a:off x="3479800" y="2819400"/>
                <a:ext cx="0" cy="609600"/>
              </a:xfrm>
              <a:prstGeom prst="line">
                <a:avLst/>
              </a:prstGeom>
              <a:noFill/>
              <a:ln w="9525">
                <a:solidFill>
                  <a:schemeClr val="tx1"/>
                </a:solidFill>
                <a:round/>
                <a:headEnd/>
                <a:tailEnd/>
              </a:ln>
              <a:effectLst/>
            </p:spPr>
            <p:txBody>
              <a:bodyPr/>
              <a:lstStyle/>
              <a:p>
                <a:endParaRPr lang="en-US"/>
              </a:p>
            </p:txBody>
          </p:sp>
          <p:sp>
            <p:nvSpPr>
              <p:cNvPr id="367626" name="AutoShape 10"/>
              <p:cNvSpPr>
                <a:spLocks noChangeArrowheads="1"/>
              </p:cNvSpPr>
              <p:nvPr/>
            </p:nvSpPr>
            <p:spPr bwMode="auto">
              <a:xfrm>
                <a:off x="3403600" y="2819400"/>
                <a:ext cx="152400" cy="152400"/>
              </a:xfrm>
              <a:prstGeom prst="triangle">
                <a:avLst>
                  <a:gd name="adj" fmla="val 50000"/>
                </a:avLst>
              </a:prstGeom>
              <a:solidFill>
                <a:schemeClr val="bg1"/>
              </a:solidFill>
              <a:ln w="9525">
                <a:solidFill>
                  <a:schemeClr val="tx1"/>
                </a:solidFill>
                <a:miter lim="800000"/>
                <a:headEnd/>
                <a:tailEnd/>
              </a:ln>
              <a:effectLst/>
            </p:spPr>
            <p:txBody>
              <a:bodyPr wrap="none" anchor="ctr"/>
              <a:lstStyle/>
              <a:p>
                <a:endParaRPr lang="en-US"/>
              </a:p>
            </p:txBody>
          </p:sp>
        </p:grpSp>
        <p:sp>
          <p:nvSpPr>
            <p:cNvPr id="367627" name="Line 11"/>
            <p:cNvSpPr>
              <a:spLocks noChangeShapeType="1"/>
            </p:cNvSpPr>
            <p:nvPr/>
          </p:nvSpPr>
          <p:spPr bwMode="auto">
            <a:xfrm flipH="1">
              <a:off x="2286000" y="4495800"/>
              <a:ext cx="381000" cy="0"/>
            </a:xfrm>
            <a:prstGeom prst="line">
              <a:avLst/>
            </a:prstGeom>
            <a:noFill/>
            <a:ln w="9525">
              <a:solidFill>
                <a:schemeClr val="tx1"/>
              </a:solidFill>
              <a:prstDash val="dash"/>
              <a:round/>
              <a:headEnd/>
              <a:tailEnd type="triangle" w="med" len="med"/>
            </a:ln>
            <a:effectLst/>
          </p:spPr>
          <p:txBody>
            <a:bodyPr/>
            <a:lstStyle/>
            <a:p>
              <a:endParaRPr lang="en-US"/>
            </a:p>
          </p:txBody>
        </p:sp>
        <p:sp>
          <p:nvSpPr>
            <p:cNvPr id="367628" name="Line 12"/>
            <p:cNvSpPr>
              <a:spLocks noChangeShapeType="1"/>
            </p:cNvSpPr>
            <p:nvPr/>
          </p:nvSpPr>
          <p:spPr bwMode="auto">
            <a:xfrm>
              <a:off x="2667000" y="2819400"/>
              <a:ext cx="1905000" cy="0"/>
            </a:xfrm>
            <a:prstGeom prst="line">
              <a:avLst/>
            </a:prstGeom>
            <a:noFill/>
            <a:ln w="9525">
              <a:solidFill>
                <a:schemeClr val="tx1"/>
              </a:solidFill>
              <a:round/>
              <a:headEnd/>
              <a:tailEnd/>
            </a:ln>
            <a:effectLst/>
          </p:spPr>
          <p:txBody>
            <a:bodyPr/>
            <a:lstStyle/>
            <a:p>
              <a:endParaRPr lang="en-US"/>
            </a:p>
          </p:txBody>
        </p:sp>
        <p:sp>
          <p:nvSpPr>
            <p:cNvPr id="367629" name="Line 13"/>
            <p:cNvSpPr>
              <a:spLocks noChangeShapeType="1"/>
            </p:cNvSpPr>
            <p:nvPr/>
          </p:nvSpPr>
          <p:spPr bwMode="auto">
            <a:xfrm>
              <a:off x="2667000" y="4724400"/>
              <a:ext cx="1981200" cy="0"/>
            </a:xfrm>
            <a:prstGeom prst="line">
              <a:avLst/>
            </a:prstGeom>
            <a:noFill/>
            <a:ln w="9525">
              <a:solidFill>
                <a:schemeClr val="tx1"/>
              </a:solidFill>
              <a:round/>
              <a:headEnd/>
              <a:tailEnd/>
            </a:ln>
            <a:effectLst/>
          </p:spPr>
          <p:txBody>
            <a:bodyPr/>
            <a:lstStyle/>
            <a:p>
              <a:endParaRPr lang="en-US"/>
            </a:p>
          </p:txBody>
        </p:sp>
        <p:sp>
          <p:nvSpPr>
            <p:cNvPr id="367630" name="Line 14"/>
            <p:cNvSpPr>
              <a:spLocks noChangeShapeType="1"/>
            </p:cNvSpPr>
            <p:nvPr/>
          </p:nvSpPr>
          <p:spPr bwMode="auto">
            <a:xfrm>
              <a:off x="2667000" y="5029200"/>
              <a:ext cx="1981200" cy="0"/>
            </a:xfrm>
            <a:prstGeom prst="line">
              <a:avLst/>
            </a:prstGeom>
            <a:noFill/>
            <a:ln w="9525">
              <a:solidFill>
                <a:schemeClr val="tx1"/>
              </a:solidFill>
              <a:round/>
              <a:headEnd/>
              <a:tailEnd/>
            </a:ln>
            <a:effectLst/>
          </p:spPr>
          <p:txBody>
            <a:bodyPr/>
            <a:lstStyle/>
            <a:p>
              <a:endParaRPr lang="en-US"/>
            </a:p>
          </p:txBody>
        </p:sp>
        <p:sp>
          <p:nvSpPr>
            <p:cNvPr id="367631" name="Line 15"/>
            <p:cNvSpPr>
              <a:spLocks noChangeShapeType="1"/>
            </p:cNvSpPr>
            <p:nvPr/>
          </p:nvSpPr>
          <p:spPr bwMode="auto">
            <a:xfrm>
              <a:off x="2667000" y="3200400"/>
              <a:ext cx="1905000" cy="0"/>
            </a:xfrm>
            <a:prstGeom prst="line">
              <a:avLst/>
            </a:prstGeom>
            <a:noFill/>
            <a:ln w="9525">
              <a:solidFill>
                <a:schemeClr val="tx1"/>
              </a:solidFill>
              <a:round/>
              <a:headEnd/>
              <a:tailEnd/>
            </a:ln>
            <a:effectLst/>
          </p:spPr>
          <p:txBody>
            <a:bodyPr/>
            <a:lstStyle/>
            <a:p>
              <a:endParaRPr lang="en-US"/>
            </a:p>
          </p:txBody>
        </p:sp>
      </p:grpSp>
      <p:sp>
        <p:nvSpPr>
          <p:cNvPr id="367633" name="Text Box 17"/>
          <p:cNvSpPr txBox="1">
            <a:spLocks noChangeArrowheads="1"/>
          </p:cNvSpPr>
          <p:nvPr/>
        </p:nvSpPr>
        <p:spPr bwMode="auto">
          <a:xfrm>
            <a:off x="228600" y="5334000"/>
            <a:ext cx="184150" cy="366713"/>
          </a:xfrm>
          <a:prstGeom prst="rect">
            <a:avLst/>
          </a:prstGeom>
          <a:noFill/>
          <a:ln w="9525">
            <a:noFill/>
            <a:miter lim="800000"/>
            <a:headEnd/>
            <a:tailEnd/>
          </a:ln>
          <a:effectLst/>
        </p:spPr>
        <p:txBody>
          <a:bodyPr wrap="none">
            <a:spAutoFit/>
          </a:bodyPr>
          <a:lstStyle/>
          <a:p>
            <a:endParaRPr lang="en-US"/>
          </a:p>
        </p:txBody>
      </p:sp>
      <p:sp>
        <p:nvSpPr>
          <p:cNvPr id="19" name="Rectangle 2"/>
          <p:cNvSpPr txBox="1">
            <a:spLocks noChangeArrowheads="1"/>
          </p:cNvSpPr>
          <p:nvPr/>
        </p:nvSpPr>
        <p:spPr>
          <a:xfrm>
            <a:off x="5410200" y="3587436"/>
            <a:ext cx="3276600" cy="381000"/>
          </a:xfrm>
          <a:prstGeom prst="rect">
            <a:avLst/>
          </a:prstGeom>
        </p:spPr>
        <p:txBody>
          <a:bodyPr vert="horz" lIns="0" rIns="0" bIns="0" anchor="b">
            <a:normAutofit fontScale="47500" lnSpcReduction="2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dirty="0"/>
              <a:t>Template Method Pattern</a:t>
            </a:r>
            <a:endParaRPr lang="en-US" dirty="0">
              <a:solidFill>
                <a:srgbClr val="FFFF00"/>
              </a:solidFill>
            </a:endParaRPr>
          </a:p>
        </p:txBody>
      </p:sp>
      <p:cxnSp>
        <p:nvCxnSpPr>
          <p:cNvPr id="21" name="Straight Arrow Connector 20">
            <a:extLst>
              <a:ext uri="{FF2B5EF4-FFF2-40B4-BE49-F238E27FC236}">
                <a16:creationId xmlns:a16="http://schemas.microsoft.com/office/drawing/2014/main" id="{87B4FB52-213B-CE42-ADA0-E4E27702431C}"/>
              </a:ext>
            </a:extLst>
          </p:cNvPr>
          <p:cNvCxnSpPr>
            <a:cxnSpLocks/>
          </p:cNvCxnSpPr>
          <p:nvPr/>
        </p:nvCxnSpPr>
        <p:spPr>
          <a:xfrm flipH="1">
            <a:off x="4604787" y="3815943"/>
            <a:ext cx="68579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1834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a:xfrm>
            <a:off x="457200" y="838200"/>
            <a:ext cx="8229600" cy="990600"/>
          </a:xfrm>
        </p:spPr>
        <p:txBody>
          <a:bodyPr>
            <a:normAutofit/>
          </a:bodyPr>
          <a:lstStyle/>
          <a:p>
            <a:r>
              <a:rPr lang="en-US" dirty="0">
                <a:latin typeface="Times New Roman" pitchFamily="18" charset="0"/>
              </a:rPr>
              <a:t>Template Method Pattern</a:t>
            </a:r>
          </a:p>
        </p:txBody>
      </p:sp>
      <p:sp>
        <p:nvSpPr>
          <p:cNvPr id="371715" name="Rectangle 3"/>
          <p:cNvSpPr>
            <a:spLocks noGrp="1" noChangeArrowheads="1"/>
          </p:cNvSpPr>
          <p:nvPr>
            <p:ph idx="1"/>
          </p:nvPr>
        </p:nvSpPr>
        <p:spPr>
          <a:xfrm>
            <a:off x="457200" y="1981200"/>
            <a:ext cx="8229600" cy="304800"/>
          </a:xfrm>
        </p:spPr>
        <p:txBody>
          <a:bodyPr>
            <a:normAutofit lnSpcReduction="10000"/>
          </a:bodyPr>
          <a:lstStyle/>
          <a:p>
            <a:pPr>
              <a:lnSpc>
                <a:spcPct val="80000"/>
              </a:lnSpc>
              <a:buFont typeface="Wingdings" pitchFamily="2" charset="2"/>
              <a:buNone/>
            </a:pPr>
            <a:r>
              <a:rPr lang="en-US" sz="1800" dirty="0">
                <a:latin typeface="Times New Roman" pitchFamily="18" charset="0"/>
              </a:rPr>
              <a:t>A template method invokes functions for parts of its algorithm.</a:t>
            </a:r>
          </a:p>
        </p:txBody>
      </p:sp>
      <p:sp>
        <p:nvSpPr>
          <p:cNvPr id="4" name="Rectangle 3"/>
          <p:cNvSpPr txBox="1">
            <a:spLocks noChangeArrowheads="1"/>
          </p:cNvSpPr>
          <p:nvPr/>
        </p:nvSpPr>
        <p:spPr>
          <a:xfrm>
            <a:off x="762000" y="2514600"/>
            <a:ext cx="5943600" cy="3733800"/>
          </a:xfrm>
          <a:prstGeom prst="rect">
            <a:avLst/>
          </a:prstGeom>
          <a:ln>
            <a:solidFill>
              <a:schemeClr val="accent1"/>
            </a:solidFill>
          </a:ln>
        </p:spPr>
        <p:txBody>
          <a:bodyPr vert="horz">
            <a:normAutofit fontScale="92500" lnSpcReduction="20000"/>
          </a:bodyPr>
          <a:lstStyle/>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endParaRPr lang="en-US" noProof="0" dirty="0">
              <a:latin typeface="Times New Roman" pitchFamily="18" charset="0"/>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r>
              <a:rPr kumimoji="0" lang="en-US" sz="1800" b="0" i="0" u="none" strike="noStrike" kern="1200" cap="none" spc="0" normalizeH="0" baseline="0" noProof="0" dirty="0">
                <a:ln>
                  <a:noFill/>
                </a:ln>
                <a:solidFill>
                  <a:schemeClr val="tx1"/>
                </a:solidFill>
                <a:effectLst/>
                <a:uLnTx/>
                <a:uFillTx/>
                <a:latin typeface="Times New Roman" pitchFamily="18" charset="0"/>
                <a:ea typeface="+mn-ea"/>
                <a:cs typeface="+mn-cs"/>
              </a:rPr>
              <a:t>Maze* MazeGame::CreateMaze () const</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r>
              <a:rPr kumimoji="0" lang="en-US" sz="1800" b="0" i="0" u="none" strike="noStrike" kern="1200" cap="none" spc="0" normalizeH="0" baseline="0" noProof="0" dirty="0">
                <a:ln>
                  <a:noFill/>
                </a:ln>
                <a:solidFill>
                  <a:schemeClr val="tx1"/>
                </a:solidFill>
                <a:effectLst/>
                <a:uLnTx/>
                <a:uFillTx/>
                <a:latin typeface="Times New Roman" pitchFamily="18" charset="0"/>
                <a:ea typeface="+mn-ea"/>
                <a:cs typeface="+mn-cs"/>
              </a:rPr>
              <a:t>{</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r>
              <a:rPr kumimoji="0" lang="en-US" sz="1800" b="0" i="0" u="none" strike="noStrike" kern="1200" cap="none" spc="0" normalizeH="0" baseline="0" noProof="0" dirty="0">
                <a:ln>
                  <a:noFill/>
                </a:ln>
                <a:solidFill>
                  <a:schemeClr val="tx1"/>
                </a:solidFill>
                <a:effectLst/>
                <a:uLnTx/>
                <a:uFillTx/>
                <a:latin typeface="Times New Roman" pitchFamily="18" charset="0"/>
                <a:ea typeface="+mn-ea"/>
                <a:cs typeface="+mn-cs"/>
              </a:rPr>
              <a:t>    Maze* aMaze = </a:t>
            </a:r>
            <a:r>
              <a:rPr kumimoji="0" lang="en-US" sz="1800" b="0" i="0" u="none" strike="noStrike" kern="1200" cap="none" spc="0" normalizeH="0" baseline="0" noProof="0" dirty="0">
                <a:ln>
                  <a:noFill/>
                </a:ln>
                <a:solidFill>
                  <a:schemeClr val="tx1"/>
                </a:solidFill>
                <a:effectLst/>
                <a:highlight>
                  <a:srgbClr val="FFFF00"/>
                </a:highlight>
                <a:uLnTx/>
                <a:uFillTx/>
                <a:latin typeface="Times New Roman" pitchFamily="18" charset="0"/>
                <a:ea typeface="+mn-ea"/>
                <a:cs typeface="+mn-cs"/>
              </a:rPr>
              <a:t>MakeMaze</a:t>
            </a:r>
            <a:r>
              <a:rPr kumimoji="0" lang="en-US" sz="1800" b="0" i="0" u="none" strike="noStrike" kern="1200" cap="none" spc="0" normalizeH="0" baseline="0" noProof="0" dirty="0">
                <a:ln>
                  <a:noFill/>
                </a:ln>
                <a:solidFill>
                  <a:schemeClr val="tx1"/>
                </a:solidFill>
                <a:effectLst/>
                <a:uLnTx/>
                <a:uFillTx/>
                <a:latin typeface="Times New Roman" pitchFamily="18" charset="0"/>
                <a:ea typeface="+mn-ea"/>
                <a:cs typeface="+mn-cs"/>
              </a:rPr>
              <a:t>();</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r>
              <a:rPr kumimoji="0" lang="en-US" sz="1800" b="0" i="0" u="none" strike="noStrike" kern="1200" cap="none" spc="0" normalizeH="0" baseline="0" noProof="0" dirty="0">
                <a:ln>
                  <a:noFill/>
                </a:ln>
                <a:solidFill>
                  <a:schemeClr val="tx1"/>
                </a:solidFill>
                <a:effectLst/>
                <a:uLnTx/>
                <a:uFillTx/>
                <a:latin typeface="Times New Roman" pitchFamily="18" charset="0"/>
                <a:ea typeface="+mn-ea"/>
                <a:cs typeface="+mn-cs"/>
              </a:rPr>
              <a:t>    Room* r1 = </a:t>
            </a:r>
            <a:r>
              <a:rPr lang="en-US" dirty="0">
                <a:highlight>
                  <a:srgbClr val="FFFF00"/>
                </a:highlight>
                <a:latin typeface="Times New Roman" pitchFamily="18" charset="0"/>
              </a:rPr>
              <a:t>MakeRoom</a:t>
            </a:r>
            <a:r>
              <a:rPr kumimoji="0" lang="en-US" sz="1800" b="0" i="0" u="none" strike="noStrike" kern="1200" cap="none" spc="0" normalizeH="0" baseline="0" noProof="0" dirty="0">
                <a:ln>
                  <a:noFill/>
                </a:ln>
                <a:solidFill>
                  <a:schemeClr val="tx1"/>
                </a:solidFill>
                <a:effectLst/>
                <a:uLnTx/>
                <a:uFillTx/>
                <a:latin typeface="Times New Roman" pitchFamily="18" charset="0"/>
                <a:ea typeface="+mn-ea"/>
                <a:cs typeface="+mn-cs"/>
              </a:rPr>
              <a:t>(1);</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r>
              <a:rPr kumimoji="0" lang="en-US" sz="1800" b="0" i="0" u="none" strike="noStrike" kern="1200" cap="none" spc="0" normalizeH="0" baseline="0" noProof="0" dirty="0">
                <a:ln>
                  <a:noFill/>
                </a:ln>
                <a:solidFill>
                  <a:schemeClr val="tx1"/>
                </a:solidFill>
                <a:effectLst/>
                <a:uLnTx/>
                <a:uFillTx/>
                <a:latin typeface="Times New Roman" pitchFamily="18" charset="0"/>
                <a:ea typeface="+mn-ea"/>
                <a:cs typeface="+mn-cs"/>
              </a:rPr>
              <a:t>    Room* r2 = </a:t>
            </a:r>
            <a:r>
              <a:rPr lang="en-US" dirty="0">
                <a:highlight>
                  <a:srgbClr val="FFFF00"/>
                </a:highlight>
                <a:latin typeface="Times New Roman" pitchFamily="18" charset="0"/>
              </a:rPr>
              <a:t>MakeRoom</a:t>
            </a:r>
            <a:r>
              <a:rPr kumimoji="0" lang="en-US" sz="1800" b="0" i="0" u="none" strike="noStrike" kern="1200" cap="none" spc="0" normalizeH="0" baseline="0" noProof="0" dirty="0">
                <a:ln>
                  <a:noFill/>
                </a:ln>
                <a:solidFill>
                  <a:schemeClr val="tx1"/>
                </a:solidFill>
                <a:effectLst/>
                <a:uLnTx/>
                <a:uFillTx/>
                <a:latin typeface="Times New Roman" pitchFamily="18" charset="0"/>
                <a:ea typeface="+mn-ea"/>
                <a:cs typeface="+mn-cs"/>
              </a:rPr>
              <a:t>(2);</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r>
              <a:rPr kumimoji="0" lang="en-US" sz="1800" b="0" i="0" u="none" strike="noStrike" kern="1200" cap="none" spc="0" normalizeH="0" baseline="0" noProof="0" dirty="0">
                <a:ln>
                  <a:noFill/>
                </a:ln>
                <a:solidFill>
                  <a:schemeClr val="tx1"/>
                </a:solidFill>
                <a:effectLst/>
                <a:uLnTx/>
                <a:uFillTx/>
                <a:latin typeface="Times New Roman" pitchFamily="18" charset="0"/>
                <a:ea typeface="+mn-ea"/>
                <a:cs typeface="+mn-cs"/>
              </a:rPr>
              <a:t>    Door* theDoor = </a:t>
            </a:r>
            <a:r>
              <a:rPr lang="en-US" dirty="0">
                <a:highlight>
                  <a:srgbClr val="FFFF00"/>
                </a:highlight>
                <a:latin typeface="Times New Roman" pitchFamily="18" charset="0"/>
              </a:rPr>
              <a:t>MakeDoor</a:t>
            </a:r>
            <a:r>
              <a:rPr kumimoji="0" lang="en-US" sz="1800" b="0" i="0" u="none" strike="noStrike" kern="1200" cap="none" spc="0" normalizeH="0" baseline="0" noProof="0" dirty="0">
                <a:ln>
                  <a:noFill/>
                </a:ln>
                <a:solidFill>
                  <a:schemeClr val="tx1"/>
                </a:solidFill>
                <a:effectLst/>
                <a:uLnTx/>
                <a:uFillTx/>
                <a:latin typeface="Times New Roman" pitchFamily="18" charset="0"/>
                <a:ea typeface="+mn-ea"/>
                <a:cs typeface="+mn-cs"/>
              </a:rPr>
              <a:t>(r1, r2);</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r>
              <a:rPr kumimoji="0" lang="en-US" sz="1800" b="0" i="0" u="none" strike="noStrike" kern="1200" cap="none" spc="0" normalizeH="0" baseline="0" noProof="0" dirty="0">
                <a:ln>
                  <a:noFill/>
                </a:ln>
                <a:solidFill>
                  <a:schemeClr val="tx1"/>
                </a:solidFill>
                <a:effectLst/>
                <a:uLnTx/>
                <a:uFillTx/>
                <a:latin typeface="Times New Roman" pitchFamily="18" charset="0"/>
                <a:ea typeface="+mn-ea"/>
                <a:cs typeface="+mn-cs"/>
              </a:rPr>
              <a:t>     ..</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r>
              <a:rPr kumimoji="0" lang="en-US" sz="1800" b="0" i="0" u="none" strike="noStrike" kern="1200" cap="none" spc="0" normalizeH="0" baseline="0" noProof="0" dirty="0">
                <a:ln>
                  <a:noFill/>
                </a:ln>
                <a:solidFill>
                  <a:schemeClr val="tx1"/>
                </a:solidFill>
                <a:effectLst/>
                <a:uLnTx/>
                <a:uFillTx/>
                <a:latin typeface="Times New Roman" pitchFamily="18" charset="0"/>
                <a:ea typeface="+mn-ea"/>
                <a:cs typeface="+mn-cs"/>
              </a:rPr>
              <a:t>    aMaze-&gt;AddRoom(r1);</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r>
              <a:rPr kumimoji="0" lang="en-US" sz="1800" b="0" i="0" u="none" strike="noStrike" kern="1200" cap="none" spc="0" normalizeH="0" baseline="0" noProof="0" dirty="0">
                <a:ln>
                  <a:noFill/>
                </a:ln>
                <a:solidFill>
                  <a:schemeClr val="tx1"/>
                </a:solidFill>
                <a:effectLst/>
                <a:uLnTx/>
                <a:uFillTx/>
                <a:latin typeface="Times New Roman" pitchFamily="18" charset="0"/>
                <a:ea typeface="+mn-ea"/>
                <a:cs typeface="+mn-cs"/>
              </a:rPr>
              <a:t>    aMaze-&gt;AddRoom(r2);</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endParaRPr kumimoji="0" lang="en-US" sz="1800" b="0" i="0" u="none" strike="noStrike" kern="1200" cap="none" spc="0" normalizeH="0" baseline="0" noProof="0" dirty="0">
              <a:ln>
                <a:noFill/>
              </a:ln>
              <a:solidFill>
                <a:schemeClr val="tx1"/>
              </a:solidFill>
              <a:effectLst/>
              <a:uLnTx/>
              <a:uFillTx/>
              <a:latin typeface="Times New Roman" pitchFamily="18" charset="0"/>
              <a:ea typeface="+mn-ea"/>
              <a:cs typeface="+mn-cs"/>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r>
              <a:rPr kumimoji="0" lang="en-US" sz="1800" b="0" i="0" u="none" strike="noStrike" kern="1200" cap="none" spc="0" normalizeH="0" baseline="0" noProof="0" dirty="0">
                <a:ln>
                  <a:noFill/>
                </a:ln>
                <a:solidFill>
                  <a:schemeClr val="tx1"/>
                </a:solidFill>
                <a:effectLst/>
                <a:uLnTx/>
                <a:uFillTx/>
                <a:latin typeface="Times New Roman" pitchFamily="18" charset="0"/>
                <a:ea typeface="+mn-ea"/>
                <a:cs typeface="+mn-cs"/>
              </a:rPr>
              <a:t>    r1-&gt;SetSide(North, </a:t>
            </a:r>
            <a:r>
              <a:rPr lang="en-US" dirty="0">
                <a:highlight>
                  <a:srgbClr val="FFFF00"/>
                </a:highlight>
                <a:latin typeface="Times New Roman" pitchFamily="18" charset="0"/>
              </a:rPr>
              <a:t>MakeWall</a:t>
            </a:r>
            <a:r>
              <a:rPr kumimoji="0" lang="en-US" sz="1800" b="0" i="0" u="none" strike="noStrike" kern="1200" cap="none" spc="0" normalizeH="0" baseline="0" noProof="0" dirty="0">
                <a:ln>
                  <a:noFill/>
                </a:ln>
                <a:solidFill>
                  <a:schemeClr val="tx1"/>
                </a:solidFill>
                <a:effectLst/>
                <a:uLnTx/>
                <a:uFillTx/>
                <a:latin typeface="Times New Roman" pitchFamily="18" charset="0"/>
                <a:ea typeface="+mn-ea"/>
                <a:cs typeface="+mn-cs"/>
              </a:rPr>
              <a:t>());</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r>
              <a:rPr kumimoji="0" lang="en-US" sz="1800" b="0" i="0" u="none" strike="noStrike" kern="1200" cap="none" spc="0" normalizeH="0" baseline="0" noProof="0" dirty="0">
                <a:ln>
                  <a:noFill/>
                </a:ln>
                <a:solidFill>
                  <a:schemeClr val="tx1"/>
                </a:solidFill>
                <a:effectLst/>
                <a:uLnTx/>
                <a:uFillTx/>
                <a:latin typeface="Times New Roman" pitchFamily="18" charset="0"/>
                <a:ea typeface="+mn-ea"/>
                <a:cs typeface="+mn-cs"/>
              </a:rPr>
              <a:t>    ..	</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r>
              <a:rPr kumimoji="0" lang="en-US" sz="1800" b="0" i="0" u="none" strike="noStrike" kern="1200" cap="none" spc="0" normalizeH="0" baseline="0" noProof="0" dirty="0">
                <a:ln>
                  <a:noFill/>
                </a:ln>
                <a:solidFill>
                  <a:schemeClr val="tx1"/>
                </a:solidFill>
                <a:effectLst/>
                <a:uLnTx/>
                <a:uFillTx/>
                <a:latin typeface="Times New Roman" pitchFamily="18" charset="0"/>
                <a:ea typeface="+mn-ea"/>
                <a:cs typeface="+mn-cs"/>
              </a:rPr>
              <a:t>    r2-&gt;SetSide(North, </a:t>
            </a:r>
            <a:r>
              <a:rPr lang="en-US" dirty="0">
                <a:highlight>
                  <a:srgbClr val="FFFF00"/>
                </a:highlight>
                <a:latin typeface="Times New Roman" pitchFamily="18" charset="0"/>
              </a:rPr>
              <a:t>MakeWall</a:t>
            </a:r>
            <a:r>
              <a:rPr kumimoji="0" lang="en-US" sz="1800" b="0" i="0" u="none" strike="noStrike" kern="1200" cap="none" spc="0" normalizeH="0" baseline="0" noProof="0" dirty="0">
                <a:ln>
                  <a:noFill/>
                </a:ln>
                <a:solidFill>
                  <a:schemeClr val="tx1"/>
                </a:solidFill>
                <a:effectLst/>
                <a:uLnTx/>
                <a:uFillTx/>
                <a:latin typeface="Times New Roman" pitchFamily="18" charset="0"/>
                <a:ea typeface="+mn-ea"/>
                <a:cs typeface="+mn-cs"/>
              </a:rPr>
              <a:t>());</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r>
              <a:rPr kumimoji="0" lang="en-US" sz="1800" b="0" i="0" u="none" strike="noStrike" kern="1200" cap="none" spc="0" normalizeH="0" baseline="0" noProof="0" dirty="0">
                <a:ln>
                  <a:noFill/>
                </a:ln>
                <a:solidFill>
                  <a:schemeClr val="tx1"/>
                </a:solidFill>
                <a:effectLst/>
                <a:uLnTx/>
                <a:uFillTx/>
                <a:latin typeface="Times New Roman" pitchFamily="18" charset="0"/>
                <a:ea typeface="+mn-ea"/>
                <a:cs typeface="+mn-cs"/>
              </a:rPr>
              <a:t>    ..</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r>
              <a:rPr kumimoji="0" lang="en-US" sz="1800" b="0" i="0" u="none" strike="noStrike" kern="1200" cap="none" spc="0" normalizeH="0" baseline="0" noProof="0" dirty="0">
                <a:ln>
                  <a:noFill/>
                </a:ln>
                <a:solidFill>
                  <a:schemeClr val="tx1"/>
                </a:solidFill>
                <a:effectLst/>
                <a:uLnTx/>
                <a:uFillTx/>
                <a:latin typeface="Times New Roman" pitchFamily="18" charset="0"/>
                <a:ea typeface="+mn-ea"/>
                <a:cs typeface="+mn-cs"/>
              </a:rPr>
              <a:t>    return aMaze;</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r>
              <a:rPr kumimoji="0" lang="en-US" sz="1800" b="0" i="0" u="none" strike="noStrike" kern="1200" cap="none" spc="0" normalizeH="0" baseline="0" noProof="0" dirty="0">
                <a:ln>
                  <a:noFill/>
                </a:ln>
                <a:solidFill>
                  <a:schemeClr val="tx1"/>
                </a:solidFill>
                <a:effectLst/>
                <a:uLnTx/>
                <a:uFillTx/>
                <a:latin typeface="Times New Roman" pitchFamily="18" charset="0"/>
                <a:ea typeface="+mn-ea"/>
                <a:cs typeface="+mn-cs"/>
              </a:rPr>
              <a:t>}</a:t>
            </a:r>
          </a:p>
        </p:txBody>
      </p:sp>
    </p:spTree>
    <p:extLst>
      <p:ext uri="{BB962C8B-B14F-4D97-AF65-F5344CB8AC3E}">
        <p14:creationId xmlns:p14="http://schemas.microsoft.com/office/powerpoint/2010/main" val="3424485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a:xfrm>
            <a:off x="457200" y="914400"/>
            <a:ext cx="8229600" cy="932688"/>
          </a:xfrm>
        </p:spPr>
        <p:txBody>
          <a:bodyPr>
            <a:normAutofit/>
          </a:bodyPr>
          <a:lstStyle/>
          <a:p>
            <a:r>
              <a:rPr lang="en-US" dirty="0">
                <a:latin typeface="Times New Roman" pitchFamily="18" charset="0"/>
              </a:rPr>
              <a:t>Factory Method - Extension</a:t>
            </a:r>
          </a:p>
        </p:txBody>
      </p:sp>
      <p:sp>
        <p:nvSpPr>
          <p:cNvPr id="372739" name="Rectangle 3"/>
          <p:cNvSpPr>
            <a:spLocks noGrp="1" noChangeArrowheads="1"/>
          </p:cNvSpPr>
          <p:nvPr>
            <p:ph idx="1"/>
          </p:nvPr>
        </p:nvSpPr>
        <p:spPr>
          <a:xfrm>
            <a:off x="304800" y="2057400"/>
            <a:ext cx="8382000" cy="381000"/>
          </a:xfrm>
          <a:ln>
            <a:solidFill>
              <a:schemeClr val="bg1"/>
            </a:solidFill>
          </a:ln>
        </p:spPr>
        <p:txBody>
          <a:bodyPr>
            <a:normAutofit fontScale="92500" lnSpcReduction="10000"/>
          </a:bodyPr>
          <a:lstStyle/>
          <a:p>
            <a:pPr>
              <a:lnSpc>
                <a:spcPct val="80000"/>
              </a:lnSpc>
              <a:buFont typeface="Wingdings" pitchFamily="2" charset="2"/>
              <a:buNone/>
            </a:pPr>
            <a:r>
              <a:rPr lang="en-US" dirty="0">
                <a:latin typeface="Times New Roman" pitchFamily="18" charset="0"/>
              </a:rPr>
              <a:t>We can subclass MazeGame to make different game variants:</a:t>
            </a:r>
          </a:p>
          <a:p>
            <a:pPr>
              <a:lnSpc>
                <a:spcPct val="80000"/>
              </a:lnSpc>
              <a:buFont typeface="Wingdings" pitchFamily="2" charset="2"/>
              <a:buNone/>
            </a:pPr>
            <a:endParaRPr lang="en-US" sz="2000" dirty="0">
              <a:latin typeface="Times New Roman" pitchFamily="18" charset="0"/>
            </a:endParaRPr>
          </a:p>
        </p:txBody>
      </p:sp>
      <p:sp>
        <p:nvSpPr>
          <p:cNvPr id="4" name="Rectangle 3"/>
          <p:cNvSpPr txBox="1">
            <a:spLocks noChangeArrowheads="1"/>
          </p:cNvSpPr>
          <p:nvPr/>
        </p:nvSpPr>
        <p:spPr>
          <a:xfrm>
            <a:off x="685800" y="2514600"/>
            <a:ext cx="6629400" cy="4038600"/>
          </a:xfrm>
          <a:prstGeom prst="rect">
            <a:avLst/>
          </a:prstGeom>
          <a:ln>
            <a:solidFill>
              <a:schemeClr val="accent1"/>
            </a:solidFill>
          </a:ln>
        </p:spPr>
        <p:txBody>
          <a:bodyPr vert="horz">
            <a:normAutofit fontScale="92500" lnSpcReduction="10000"/>
          </a:bodyPr>
          <a:lstStyle/>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mn-cs"/>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class BombedMazeGame : public MazeGame </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public:</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    virtual Wall* MakeWall() const;</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    virtual Room* MakeRoom(int n) const;</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Wall* BombedMazeGame::MakeWall() const	</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 return new BombedWall; }</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Room* BombedMazeGame::MakeRoom(int n) const</a:t>
            </a:r>
          </a:p>
          <a:p>
            <a:pPr marL="274320" marR="0" lvl="0" indent="-274320" algn="l" defTabSz="914400" rtl="0" eaLnBrk="1" fontAlgn="auto" latinLnBrk="0" hangingPunct="1">
              <a:lnSpc>
                <a:spcPct val="80000"/>
              </a:lnSpc>
              <a:spcBef>
                <a:spcPct val="20000"/>
              </a:spcBef>
              <a:spcAft>
                <a:spcPts val="0"/>
              </a:spcAft>
              <a:buClr>
                <a:schemeClr val="accent3"/>
              </a:buClr>
              <a:buSzPct val="95000"/>
              <a:buFont typeface="Wingdings" pitchFamily="2" charset="2"/>
              <a:buNone/>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 return new RoomWithABomb(n); }</a:t>
            </a:r>
          </a:p>
        </p:txBody>
      </p:sp>
    </p:spTree>
    <p:extLst>
      <p:ext uri="{BB962C8B-B14F-4D97-AF65-F5344CB8AC3E}">
        <p14:creationId xmlns:p14="http://schemas.microsoft.com/office/powerpoint/2010/main" val="37039981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639</TotalTime>
  <Words>884</Words>
  <Application>Microsoft Macintosh PowerPoint</Application>
  <PresentationFormat>On-screen Show (4:3)</PresentationFormat>
  <Paragraphs>147</Paragraphs>
  <Slides>10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Constantia</vt:lpstr>
      <vt:lpstr>Times New Roman</vt:lpstr>
      <vt:lpstr>Wingdings</vt:lpstr>
      <vt:lpstr>Wingdings 2</vt:lpstr>
      <vt:lpstr>Flow</vt:lpstr>
      <vt:lpstr>Design Patterns</vt:lpstr>
      <vt:lpstr>Classifying Patterns</vt:lpstr>
      <vt:lpstr>Factory Method Pattern</vt:lpstr>
      <vt:lpstr>Factory Method Pattern</vt:lpstr>
      <vt:lpstr>Factory Method - Example</vt:lpstr>
      <vt:lpstr>Advanced Usage</vt:lpstr>
      <vt:lpstr>Factory Method – Extension</vt:lpstr>
      <vt:lpstr>Template Method Pattern</vt:lpstr>
      <vt:lpstr>Factory Method - Extension</vt:lpstr>
      <vt:lpstr>Factory Method Pattern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Design Patterns </dc:title>
  <dc:creator/>
  <cp:lastModifiedBy>Penney, Nick</cp:lastModifiedBy>
  <cp:revision>127</cp:revision>
  <dcterms:created xsi:type="dcterms:W3CDTF">2010-12-30T02:50:28Z</dcterms:created>
  <dcterms:modified xsi:type="dcterms:W3CDTF">2021-06-22T02:48:50Z</dcterms:modified>
</cp:coreProperties>
</file>