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4"/>
  </p:notesMasterIdLst>
  <p:sldIdLst>
    <p:sldId id="256" r:id="rId2"/>
    <p:sldId id="257" r:id="rId3"/>
    <p:sldId id="258" r:id="rId4"/>
    <p:sldId id="259" r:id="rId5"/>
    <p:sldId id="260" r:id="rId6"/>
    <p:sldId id="261" r:id="rId7"/>
    <p:sldId id="269" r:id="rId8"/>
    <p:sldId id="263" r:id="rId9"/>
    <p:sldId id="264" r:id="rId10"/>
    <p:sldId id="270" r:id="rId11"/>
    <p:sldId id="265" r:id="rId12"/>
    <p:sldId id="272"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993" autoAdjust="0"/>
    <p:restoredTop sz="92658" autoAdjust="0"/>
  </p:normalViewPr>
  <p:slideViewPr>
    <p:cSldViewPr>
      <p:cViewPr varScale="1">
        <p:scale>
          <a:sx n="131" d="100"/>
          <a:sy n="131" d="100"/>
        </p:scale>
        <p:origin x="1744" y="17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9A9485F-8976-41E7-87F8-148B80E882A7}" type="datetimeFigureOut">
              <a:rPr lang="en-US" smtClean="0"/>
              <a:pPr/>
              <a:t>7/2/21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6EE8F1D-DD07-423F-8567-01B638F0D5D6}" type="slidenum">
              <a:rPr lang="en-US" smtClean="0"/>
              <a:pPr/>
              <a:t>‹#›</a:t>
            </a:fld>
            <a:endParaRPr lang="en-US"/>
          </a:p>
        </p:txBody>
      </p:sp>
    </p:spTree>
    <p:extLst>
      <p:ext uri="{BB962C8B-B14F-4D97-AF65-F5344CB8AC3E}">
        <p14:creationId xmlns:p14="http://schemas.microsoft.com/office/powerpoint/2010/main" val="974771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hangingPunct="1">
              <a:lnSpc>
                <a:spcPct val="90000"/>
              </a:lnSpc>
              <a:buFont typeface="Wingdings" pitchFamily="2" charset="2"/>
              <a:buNone/>
              <a:defRPr/>
            </a:pPr>
            <a:r>
              <a:rPr lang="en-US" sz="2800" b="1" dirty="0"/>
              <a:t>Problem</a:t>
            </a:r>
          </a:p>
          <a:p>
            <a:pPr lvl="1" eaLnBrk="1" hangingPunct="1">
              <a:lnSpc>
                <a:spcPct val="90000"/>
              </a:lnSpc>
              <a:defRPr/>
            </a:pPr>
            <a:r>
              <a:rPr lang="en-US" sz="2400" dirty="0"/>
              <a:t>Application needs to manipulate a hierarchical collection of "primitive" and "composite" objects. </a:t>
            </a:r>
          </a:p>
          <a:p>
            <a:pPr lvl="1" eaLnBrk="1" hangingPunct="1">
              <a:lnSpc>
                <a:spcPct val="90000"/>
              </a:lnSpc>
              <a:defRPr/>
            </a:pPr>
            <a:endParaRPr lang="en-US" sz="2400" dirty="0"/>
          </a:p>
          <a:p>
            <a:pPr lvl="1" eaLnBrk="1" hangingPunct="1">
              <a:lnSpc>
                <a:spcPct val="90000"/>
              </a:lnSpc>
              <a:defRPr/>
            </a:pPr>
            <a:r>
              <a:rPr lang="en-US" sz="2400" dirty="0"/>
              <a:t>Processing of a primitive object is handled one way, and processing of a composite object is handled differently. Having to query the "type" of each object before attempting to process it is not desirable. </a:t>
            </a:r>
          </a:p>
          <a:p>
            <a:endParaRPr lang="en-US" dirty="0"/>
          </a:p>
        </p:txBody>
      </p:sp>
      <p:sp>
        <p:nvSpPr>
          <p:cNvPr id="4" name="Slide Number Placeholder 3"/>
          <p:cNvSpPr>
            <a:spLocks noGrp="1"/>
          </p:cNvSpPr>
          <p:nvPr>
            <p:ph type="sldNum" sz="quarter" idx="10"/>
          </p:nvPr>
        </p:nvSpPr>
        <p:spPr/>
        <p:txBody>
          <a:bodyPr/>
          <a:lstStyle/>
          <a:p>
            <a:fld id="{F6EE8F1D-DD07-423F-8567-01B638F0D5D6}"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p>
            <a:fld id="{CC2725AF-E677-4ECB-8D52-21840AFFFA5E}" type="slidenum">
              <a:rPr lang="en-US"/>
              <a:pPr/>
              <a:t>11</a:t>
            </a:fld>
            <a:endParaRPr lang="en-US"/>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xfrm>
            <a:off x="914400" y="4343400"/>
            <a:ext cx="5029200" cy="4114800"/>
          </a:xfrm>
          <a:noFill/>
          <a:ln/>
        </p:spPr>
        <p:txBody>
          <a:bodyPr/>
          <a:lstStyle/>
          <a:p>
            <a:pPr eaLnBrk="1" hangingPunct="1"/>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p>
            <a:fld id="{CC2725AF-E677-4ECB-8D52-21840AFFFA5E}" type="slidenum">
              <a:rPr lang="en-US"/>
              <a:pPr/>
              <a:t>2</a:t>
            </a:fld>
            <a:endParaRPr lang="en-US"/>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xfrm>
            <a:off x="914400" y="4343400"/>
            <a:ext cx="5029200" cy="4114800"/>
          </a:xfrm>
          <a:noFill/>
          <a:ln/>
        </p:spPr>
        <p:txBody>
          <a:bodyPr/>
          <a:lstStyle/>
          <a:p>
            <a:pPr eaLnBrk="1" hangingPunct="1"/>
            <a:r>
              <a:rPr lang="en-US" dirty="0"/>
              <a:t>The whole point of the Composite pattern is that the Composite can be treated atomically, just like a leaf. If you want to provide an </a:t>
            </a:r>
            <a:r>
              <a:rPr lang="en-US" dirty="0" err="1"/>
              <a:t>Iterator</a:t>
            </a:r>
            <a:r>
              <a:rPr lang="en-US" dirty="0"/>
              <a:t> protocol, fine, but I think that is outside the pattern itself. At the heart of this pattern is the ability for a client to </a:t>
            </a:r>
            <a:r>
              <a:rPr lang="en-US" b="1" dirty="0"/>
              <a:t>perform operations on an object without needing to know that there are many objects inside</a:t>
            </a:r>
            <a:r>
              <a:rPr lang="en-US" dirty="0"/>
              <a:t>. </a:t>
            </a:r>
          </a:p>
          <a:p>
            <a:pPr eaLnBrk="1" hangingPunct="1"/>
            <a:endParaRPr lang="en-US" dirty="0"/>
          </a:p>
          <a:p>
            <a:pPr eaLnBrk="1" hangingPunct="1"/>
            <a:r>
              <a:rPr lang="en-US" dirty="0"/>
              <a:t>Composite and Decorator have similar structure diagrams, reflecting the fact that both rely on recursive composition to organize an open-ended number of objects.</a:t>
            </a:r>
          </a:p>
          <a:p>
            <a:pPr eaLnBrk="1" hangingPunct="1"/>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p:spPr>
        <p:txBody>
          <a:bodyPr/>
          <a:lstStyle/>
          <a:p>
            <a:fld id="{175301FF-F15C-402D-9853-4643048AD4D1}" type="slidenum">
              <a:rPr lang="en-US"/>
              <a:pPr/>
              <a:t>3</a:t>
            </a:fld>
            <a:endParaRPr lang="en-US"/>
          </a:p>
        </p:txBody>
      </p:sp>
      <p:sp>
        <p:nvSpPr>
          <p:cNvPr id="14339" name="Rectangle 2"/>
          <p:cNvSpPr>
            <a:spLocks noGrp="1" noRot="1" noChangeAspect="1" noChangeArrowheads="1" noTextEdit="1"/>
          </p:cNvSpPr>
          <p:nvPr>
            <p:ph type="sldImg"/>
          </p:nvPr>
        </p:nvSpPr>
        <p:spPr>
          <a:ln/>
        </p:spPr>
      </p:sp>
      <p:sp>
        <p:nvSpPr>
          <p:cNvPr id="14340" name="Rectangle 3"/>
          <p:cNvSpPr>
            <a:spLocks noGrp="1" noChangeArrowheads="1"/>
          </p:cNvSpPr>
          <p:nvPr>
            <p:ph type="body" idx="1"/>
          </p:nvPr>
        </p:nvSpPr>
        <p:spPr>
          <a:xfrm>
            <a:off x="914400" y="4343400"/>
            <a:ext cx="5029200" cy="4114800"/>
          </a:xfrm>
          <a:noFill/>
          <a:ln/>
        </p:spPr>
        <p:txBody>
          <a:bodyPr/>
          <a:lstStyle/>
          <a:p>
            <a:pPr eaLnBrk="1" hangingPunct="1">
              <a:lnSpc>
                <a:spcPct val="80000"/>
              </a:lnSpc>
            </a:pPr>
            <a:r>
              <a:rPr lang="en-US" sz="1100" b="1" dirty="0"/>
              <a:t>Participants</a:t>
            </a:r>
            <a:endParaRPr lang="en-US" sz="1100" dirty="0"/>
          </a:p>
          <a:p>
            <a:pPr eaLnBrk="1" hangingPunct="1">
              <a:lnSpc>
                <a:spcPct val="80000"/>
              </a:lnSpc>
            </a:pPr>
            <a:r>
              <a:rPr lang="en-US" sz="1100" dirty="0"/>
              <a:t>Component</a:t>
            </a:r>
          </a:p>
          <a:p>
            <a:pPr lvl="1" eaLnBrk="1" hangingPunct="1">
              <a:lnSpc>
                <a:spcPct val="80000"/>
              </a:lnSpc>
            </a:pPr>
            <a:r>
              <a:rPr lang="en-US" sz="1100" dirty="0"/>
              <a:t>Declares the interface for objects in the composition.</a:t>
            </a:r>
          </a:p>
          <a:p>
            <a:pPr lvl="1" eaLnBrk="1" hangingPunct="1">
              <a:lnSpc>
                <a:spcPct val="80000"/>
              </a:lnSpc>
            </a:pPr>
            <a:r>
              <a:rPr lang="en-US" sz="1100" dirty="0"/>
              <a:t>Implements default behavior for the interface common to all classes, as appropriate.</a:t>
            </a:r>
          </a:p>
          <a:p>
            <a:pPr lvl="1" eaLnBrk="1" hangingPunct="1">
              <a:lnSpc>
                <a:spcPct val="80000"/>
              </a:lnSpc>
            </a:pPr>
            <a:r>
              <a:rPr lang="en-US" sz="1100" dirty="0"/>
              <a:t>Declares an interface for accessing and managing its child components.</a:t>
            </a:r>
          </a:p>
          <a:p>
            <a:pPr lvl="1" eaLnBrk="1" hangingPunct="1">
              <a:lnSpc>
                <a:spcPct val="80000"/>
              </a:lnSpc>
            </a:pPr>
            <a:r>
              <a:rPr lang="en-US" sz="1100" dirty="0"/>
              <a:t>Optionally defines an interface for accessing a component’s parent in the recursive structure, and implements it if that’s appropriate.</a:t>
            </a:r>
          </a:p>
          <a:p>
            <a:pPr eaLnBrk="1" hangingPunct="1">
              <a:lnSpc>
                <a:spcPct val="80000"/>
              </a:lnSpc>
            </a:pPr>
            <a:r>
              <a:rPr lang="en-US" sz="1100" dirty="0"/>
              <a:t>Leaf</a:t>
            </a:r>
          </a:p>
          <a:p>
            <a:pPr lvl="1" eaLnBrk="1" hangingPunct="1">
              <a:lnSpc>
                <a:spcPct val="80000"/>
              </a:lnSpc>
            </a:pPr>
            <a:r>
              <a:rPr lang="en-US" sz="1100" dirty="0"/>
              <a:t>Represents leaf objects in the composition. A leaf has no children.</a:t>
            </a:r>
          </a:p>
          <a:p>
            <a:pPr lvl="1" eaLnBrk="1" hangingPunct="1">
              <a:lnSpc>
                <a:spcPct val="80000"/>
              </a:lnSpc>
            </a:pPr>
            <a:r>
              <a:rPr lang="en-US" sz="1100" dirty="0"/>
              <a:t>Define behavior for primitive objects in the composition.</a:t>
            </a:r>
          </a:p>
          <a:p>
            <a:pPr eaLnBrk="1" hangingPunct="1">
              <a:lnSpc>
                <a:spcPct val="80000"/>
              </a:lnSpc>
            </a:pPr>
            <a:r>
              <a:rPr lang="en-US" sz="1100" dirty="0"/>
              <a:t>Composite</a:t>
            </a:r>
          </a:p>
          <a:p>
            <a:pPr lvl="1" eaLnBrk="1" hangingPunct="1">
              <a:lnSpc>
                <a:spcPct val="80000"/>
              </a:lnSpc>
            </a:pPr>
            <a:r>
              <a:rPr lang="en-US" sz="1100" dirty="0"/>
              <a:t>Defines behavior for components having children.</a:t>
            </a:r>
          </a:p>
          <a:p>
            <a:pPr lvl="1" eaLnBrk="1" hangingPunct="1">
              <a:lnSpc>
                <a:spcPct val="80000"/>
              </a:lnSpc>
            </a:pPr>
            <a:r>
              <a:rPr lang="en-US" sz="1100" dirty="0"/>
              <a:t>Stores child components.</a:t>
            </a:r>
          </a:p>
          <a:p>
            <a:pPr lvl="1" eaLnBrk="1" hangingPunct="1">
              <a:lnSpc>
                <a:spcPct val="80000"/>
              </a:lnSpc>
            </a:pPr>
            <a:r>
              <a:rPr lang="en-US" sz="1100" dirty="0"/>
              <a:t>Implements child-related operations in the Component interface.</a:t>
            </a:r>
          </a:p>
          <a:p>
            <a:pPr eaLnBrk="1" hangingPunct="1">
              <a:lnSpc>
                <a:spcPct val="80000"/>
              </a:lnSpc>
            </a:pPr>
            <a:r>
              <a:rPr lang="en-US" sz="1100" dirty="0"/>
              <a:t>Client</a:t>
            </a:r>
          </a:p>
          <a:p>
            <a:pPr lvl="1" eaLnBrk="1" hangingPunct="1">
              <a:lnSpc>
                <a:spcPct val="80000"/>
              </a:lnSpc>
            </a:pPr>
            <a:r>
              <a:rPr lang="en-US" sz="1100" dirty="0"/>
              <a:t>Manipulates objects in the composition through the Component interface.</a:t>
            </a:r>
          </a:p>
          <a:p>
            <a:pPr eaLnBrk="1" hangingPunct="1">
              <a:lnSpc>
                <a:spcPct val="80000"/>
              </a:lnSpc>
            </a:pPr>
            <a:r>
              <a:rPr lang="en-US" sz="1100" b="1" dirty="0"/>
              <a:t>Collaborations</a:t>
            </a:r>
            <a:endParaRPr lang="en-US" sz="1100" dirty="0"/>
          </a:p>
          <a:p>
            <a:pPr eaLnBrk="1" hangingPunct="1">
              <a:lnSpc>
                <a:spcPct val="80000"/>
              </a:lnSpc>
            </a:pPr>
            <a:r>
              <a:rPr lang="en-US" sz="1100" dirty="0"/>
              <a:t>Clients use the Component class interface to interact with objects in the composite structure. If the recipient is a Leaf, then the request in handled directly. If the recipient is a Composite, then it usually forwards the requests to its child components, possibly performing additional operations before and/or after forwarding.</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p>
            <a:fld id="{D381BAB7-B74F-4B9C-97CE-6DAFEAE061A4}" type="slidenum">
              <a:rPr lang="en-US"/>
              <a:pPr/>
              <a:t>5</a:t>
            </a:fld>
            <a:endParaRPr lang="en-US"/>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p:spPr>
        <p:txBody>
          <a:bodyPr/>
          <a:lstStyle/>
          <a:p>
            <a:pPr eaLnBrk="1" hangingPunct="1"/>
            <a:r>
              <a:rPr lang="en-US" dirty="0"/>
              <a:t>The Composite patterns lets you represent whole-part hierarchies in a tree-like structure. For example, graphics applications like drawing editors build complex diagrams out of simple components like circles and lines. These complex structures can be treated the same way as the simple components they were constructed from.</a:t>
            </a:r>
          </a:p>
          <a:p>
            <a:pPr eaLnBrk="1" hangingPunct="1"/>
            <a:endParaRPr lang="en-US" dirty="0"/>
          </a:p>
          <a:p>
            <a:pPr eaLnBrk="1" hangingPunct="1"/>
            <a:r>
              <a:rPr lang="en-US" dirty="0"/>
              <a:t>I could draw a stick figure using lines and circles and then push the Draw-button in the graphical editor. The editor would then call “Draw” recursively on all elements that make up this figure, i.e. on all the lines and circles.</a:t>
            </a:r>
          </a:p>
          <a:p>
            <a:pPr eaLnBrk="1" hangingPunct="1"/>
            <a:endParaRPr lang="en-US" dirty="0"/>
          </a:p>
          <a:p>
            <a:pPr eaLnBrk="1" hangingPunct="1"/>
            <a:r>
              <a:rPr lang="en-US" dirty="0"/>
              <a:t>Can also be used for GUI elements in a game,</a:t>
            </a:r>
            <a:r>
              <a:rPr lang="en-US" baseline="0" dirty="0"/>
              <a:t> or inventory storage.</a:t>
            </a:r>
          </a:p>
          <a:p>
            <a:pPr eaLnBrk="1" hangingPunct="1"/>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p:spPr>
        <p:txBody>
          <a:bodyPr/>
          <a:lstStyle/>
          <a:p>
            <a:fld id="{B2793D61-E014-4BED-A00C-FF6730B1F2D7}" type="slidenum">
              <a:rPr lang="en-US"/>
              <a:pPr/>
              <a:t>6</a:t>
            </a:fld>
            <a:endParaRPr lang="en-US"/>
          </a:p>
        </p:txBody>
      </p:sp>
      <p:sp>
        <p:nvSpPr>
          <p:cNvPr id="16387" name="Rectangle 2"/>
          <p:cNvSpPr>
            <a:spLocks noGrp="1" noRot="1" noChangeAspect="1" noChangeArrowheads="1" noTextEdit="1"/>
          </p:cNvSpPr>
          <p:nvPr>
            <p:ph type="sldImg"/>
          </p:nvPr>
        </p:nvSpPr>
        <p:spPr>
          <a:ln/>
        </p:spPr>
      </p:sp>
      <p:sp>
        <p:nvSpPr>
          <p:cNvPr id="16388" name="Rectangle 3"/>
          <p:cNvSpPr>
            <a:spLocks noGrp="1" noChangeArrowheads="1"/>
          </p:cNvSpPr>
          <p:nvPr>
            <p:ph type="body" idx="1"/>
          </p:nvPr>
        </p:nvSpPr>
        <p:spPr>
          <a:noFill/>
          <a:ln/>
        </p:spPr>
        <p:txBody>
          <a:bodyPr/>
          <a:lstStyle/>
          <a:p>
            <a:pPr eaLnBrk="1" hangingPunct="1"/>
            <a:r>
              <a:rPr lang="en-US" dirty="0"/>
              <a:t>Here we take advantage</a:t>
            </a:r>
            <a:r>
              <a:rPr lang="en-US" baseline="0" dirty="0"/>
              <a:t> of inheritance so as to not redefine the composite behavior in all the classes which need it.</a:t>
            </a:r>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p:spPr>
        <p:txBody>
          <a:bodyPr/>
          <a:lstStyle/>
          <a:p>
            <a:fld id="{B2793D61-E014-4BED-A00C-FF6730B1F2D7}" type="slidenum">
              <a:rPr lang="en-US"/>
              <a:pPr/>
              <a:t>7</a:t>
            </a:fld>
            <a:endParaRPr lang="en-US"/>
          </a:p>
        </p:txBody>
      </p:sp>
      <p:sp>
        <p:nvSpPr>
          <p:cNvPr id="16387" name="Rectangle 2"/>
          <p:cNvSpPr>
            <a:spLocks noGrp="1" noRot="1" noChangeAspect="1" noChangeArrowheads="1" noTextEdit="1"/>
          </p:cNvSpPr>
          <p:nvPr>
            <p:ph type="sldImg"/>
          </p:nvPr>
        </p:nvSpPr>
        <p:spPr>
          <a:ln/>
        </p:spPr>
      </p:sp>
      <p:sp>
        <p:nvSpPr>
          <p:cNvPr id="16388" name="Rectangle 3"/>
          <p:cNvSpPr>
            <a:spLocks noGrp="1" noChangeArrowheads="1"/>
          </p:cNvSpPr>
          <p:nvPr>
            <p:ph type="body" idx="1"/>
          </p:nvPr>
        </p:nvSpPr>
        <p:spPr>
          <a:noFill/>
          <a:ln/>
        </p:spPr>
        <p:txBody>
          <a:bodyPr/>
          <a:lstStyle/>
          <a:p>
            <a:pPr eaLnBrk="1" hangingPunct="1"/>
            <a:r>
              <a:rPr lang="en-US" dirty="0"/>
              <a:t>In</a:t>
            </a:r>
            <a:r>
              <a:rPr lang="en-US" baseline="0" dirty="0"/>
              <a:t> this example, everything is an inventory item. </a:t>
            </a:r>
          </a:p>
          <a:p>
            <a:pPr eaLnBrk="1" hangingPunct="1"/>
            <a:r>
              <a:rPr lang="en-US" baseline="0" dirty="0"/>
              <a:t>A chest holds a mace, a turkey leg, and a backpack</a:t>
            </a:r>
            <a:r>
              <a:rPr lang="en-US" baseline="0"/>
              <a:t>. </a:t>
            </a:r>
          </a:p>
          <a:p>
            <a:pPr eaLnBrk="1" hangingPunct="1"/>
            <a:r>
              <a:rPr lang="en-US" baseline="0"/>
              <a:t>The </a:t>
            </a:r>
            <a:r>
              <a:rPr lang="en-US" baseline="0" dirty="0"/>
              <a:t>backpack holds a dagger, a helmet, and a muffin.</a:t>
            </a:r>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p:spPr>
        <p:txBody>
          <a:bodyPr/>
          <a:lstStyle/>
          <a:p>
            <a:fld id="{2D317E85-5506-4F50-B5CB-407DBA5BD31B}" type="slidenum">
              <a:rPr lang="en-US"/>
              <a:pPr/>
              <a:t>8</a:t>
            </a:fld>
            <a:endParaRPr lang="en-US"/>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p:spPr>
        <p:txBody>
          <a:bodyPr/>
          <a:lstStyle/>
          <a:p>
            <a:pPr eaLnBrk="1" hangingPunct="1">
              <a:buFontTx/>
              <a:buChar char="•"/>
            </a:pPr>
            <a:r>
              <a:rPr lang="en-US" i="1" dirty="0"/>
              <a:t>Sharing components.</a:t>
            </a:r>
            <a:r>
              <a:rPr lang="en-US" dirty="0"/>
              <a:t> It's often useful to share components, for example, to reduce storage requirements. But when a component can have no more than one parent, sharing components becomes difficult.</a:t>
            </a:r>
          </a:p>
          <a:p>
            <a:pPr eaLnBrk="1" hangingPunct="1">
              <a:buFontTx/>
              <a:buChar char="•"/>
            </a:pPr>
            <a:r>
              <a:rPr lang="en-US" i="1" dirty="0"/>
              <a:t>Maximizing the Component interface.</a:t>
            </a:r>
            <a:r>
              <a:rPr lang="en-US" dirty="0"/>
              <a:t> One of the goals of the Composite pattern is to make clients unaware of the specific Leaf or Composite classes they're using. To attain this goal, the Component class should define as many common operations for Composite and Leaf classes as possible. The Component class usually provides default implementations for these operations, and Leaf and Composite subclasses will override them.</a:t>
            </a:r>
          </a:p>
          <a:p>
            <a:pPr eaLnBrk="1" hangingPunct="1">
              <a:buFontTx/>
              <a:buChar char="•"/>
            </a:pPr>
            <a:r>
              <a:rPr lang="en-US" i="1" dirty="0"/>
              <a:t>Who should delete components?</a:t>
            </a:r>
            <a:r>
              <a:rPr lang="en-US" dirty="0"/>
              <a:t> In languages without garbage collection, it's usually best to make a Composite responsible for deleting its children when it's destroyed. An exception to this rule is when Leaf objects are immutable and thus can be shared. </a:t>
            </a:r>
          </a:p>
          <a:p>
            <a:pPr eaLnBrk="1" hangingPunct="1">
              <a:buFontTx/>
              <a:buChar char="•"/>
            </a:pPr>
            <a:r>
              <a:rPr lang="en-US" i="1" dirty="0"/>
              <a:t>What's the best data structure for storing components?</a:t>
            </a:r>
            <a:r>
              <a:rPr lang="en-US" dirty="0"/>
              <a:t> Composites may use a variety of data structures to store their children, including linked lists, trees, arrays, and hash tables. The choice of data structure depends (as always) on efficiency. </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p:spPr>
        <p:txBody>
          <a:bodyPr/>
          <a:lstStyle/>
          <a:p>
            <a:fld id="{80190CCA-C8B6-4966-81B6-9B8275342454}" type="slidenum">
              <a:rPr lang="en-US"/>
              <a:pPr/>
              <a:t>9</a:t>
            </a:fld>
            <a:endParaRPr lang="en-US"/>
          </a:p>
        </p:txBody>
      </p:sp>
      <p:sp>
        <p:nvSpPr>
          <p:cNvPr id="19459" name="Rectangle 2"/>
          <p:cNvSpPr>
            <a:spLocks noGrp="1" noRot="1" noChangeAspect="1" noChangeArrowheads="1" noTextEdit="1"/>
          </p:cNvSpPr>
          <p:nvPr>
            <p:ph type="sldImg"/>
          </p:nvPr>
        </p:nvSpPr>
        <p:spPr>
          <a:ln/>
        </p:spPr>
      </p:sp>
      <p:sp>
        <p:nvSpPr>
          <p:cNvPr id="19460" name="Rectangle 3"/>
          <p:cNvSpPr>
            <a:spLocks noGrp="1" noChangeArrowheads="1"/>
          </p:cNvSpPr>
          <p:nvPr>
            <p:ph type="body" idx="1"/>
          </p:nvPr>
        </p:nvSpPr>
        <p:spPr>
          <a:xfrm>
            <a:off x="914400" y="4343400"/>
            <a:ext cx="5029200" cy="4114800"/>
          </a:xfrm>
          <a:noFill/>
          <a:ln/>
        </p:spPr>
        <p:txBody>
          <a:bodyPr/>
          <a:lstStyle/>
          <a:p>
            <a:pPr eaLnBrk="1" hangingPunct="1"/>
            <a:r>
              <a:rPr lang="en-US"/>
              <a:t>One of the biggest advantages of the Composite patterns is the fact that you can treat simple and nested objects uniformly; they’re all Components.</a:t>
            </a:r>
          </a:p>
          <a:p>
            <a:pPr eaLnBrk="1" hangingPunct="1"/>
            <a:r>
              <a:rPr lang="en-US"/>
              <a:t>New components can be made very easily, by combining existing simple and nested objects.</a:t>
            </a:r>
          </a:p>
          <a:p>
            <a:pPr eaLnBrk="1" hangingPunct="1"/>
            <a:r>
              <a:rPr lang="en-US"/>
              <a:t>The down-side to this uniform interface is that you cannot access the parts of a composite structure, because you only have a reference to a Component.</a:t>
            </a:r>
          </a:p>
          <a:p>
            <a:pPr eaLnBrk="1" hangingPunct="1"/>
            <a:r>
              <a:rPr lang="en-US"/>
              <a:t>Another price to pay in order to keep the interface transparent is that all the methods that are declared in either Leaf or Composite class must also be declared in the Component class.</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https://</a:t>
            </a:r>
            <a:r>
              <a:rPr lang="en-US" dirty="0" err="1"/>
              <a:t>www.youtube.com</a:t>
            </a:r>
            <a:r>
              <a:rPr lang="en-US" dirty="0"/>
              <a:t>/</a:t>
            </a:r>
            <a:r>
              <a:rPr lang="en-US" dirty="0" err="1"/>
              <a:t>watch?v</a:t>
            </a:r>
            <a:r>
              <a:rPr lang="en-US" dirty="0"/>
              <a:t>=J5ZNuM6K27E#t=501</a:t>
            </a:r>
          </a:p>
          <a:p>
            <a:endParaRPr lang="en-US" dirty="0"/>
          </a:p>
          <a:p>
            <a:r>
              <a:rPr lang="en-US" dirty="0"/>
              <a:t>http://</a:t>
            </a:r>
            <a:r>
              <a:rPr lang="en-US" dirty="0" err="1"/>
              <a:t>www.raywenderlich.com</a:t>
            </a:r>
            <a:r>
              <a:rPr lang="en-US" dirty="0"/>
              <a:t>/24878/introduction-to-component-based-architecture-in-games</a:t>
            </a:r>
          </a:p>
          <a:p>
            <a:endParaRPr lang="en-US" dirty="0"/>
          </a:p>
          <a:p>
            <a:r>
              <a:rPr lang="en-US" dirty="0"/>
              <a:t>http://www.gameprogrammingpatterns.com/component.html</a:t>
            </a:r>
          </a:p>
        </p:txBody>
      </p:sp>
      <p:sp>
        <p:nvSpPr>
          <p:cNvPr id="4" name="Slide Number Placeholder 3"/>
          <p:cNvSpPr>
            <a:spLocks noGrp="1"/>
          </p:cNvSpPr>
          <p:nvPr>
            <p:ph type="sldNum" sz="quarter" idx="10"/>
          </p:nvPr>
        </p:nvSpPr>
        <p:spPr/>
        <p:txBody>
          <a:bodyPr/>
          <a:lstStyle/>
          <a:p>
            <a:fld id="{C117560C-D124-4C49-826D-FEF68CA89AFF}" type="slidenum">
              <a:rPr lang="en-US" smtClean="0"/>
              <a:pPr/>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5" name="Rounded Rectangle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ounded Rectangle 9"/>
          <p:cNvSpPr/>
          <p:nvPr/>
        </p:nvSpPr>
        <p:spPr>
          <a:xfrm>
            <a:off x="418596" y="434162"/>
            <a:ext cx="8306809" cy="3108960"/>
          </a:xfrm>
          <a:prstGeom prst="roundRect">
            <a:avLst>
              <a:gd name="adj" fmla="val 4578"/>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5" name="Title 4"/>
          <p:cNvSpPr>
            <a:spLocks noGrp="1"/>
          </p:cNvSpPr>
          <p:nvPr>
            <p:ph type="ctrTitle"/>
          </p:nvPr>
        </p:nvSpPr>
        <p:spPr>
          <a:xfrm>
            <a:off x="722376" y="1820206"/>
            <a:ext cx="7772400" cy="1828800"/>
          </a:xfrm>
        </p:spPr>
        <p:txBody>
          <a:bodyPr lIns="45720" rIns="45720" bIns="45720"/>
          <a:lstStyle>
            <a:lvl1pPr algn="r">
              <a:defRPr sz="4500" b="1">
                <a:solidFill>
                  <a:schemeClr val="accent1">
                    <a:tint val="88000"/>
                    <a:satMod val="150000"/>
                  </a:schemeClr>
                </a:solidFill>
                <a:effectLst>
                  <a:outerShdw blurRad="53975" dist="22860" dir="5400000" algn="tl" rotWithShape="0">
                    <a:srgbClr val="000000">
                      <a:alpha val="55000"/>
                    </a:srgbClr>
                  </a:outerShdw>
                </a:effectLst>
              </a:defRPr>
            </a:lvl1pPr>
            <a:extLst/>
          </a:lstStyle>
          <a:p>
            <a:r>
              <a:rPr kumimoji="0" lang="en-US"/>
              <a:t>Click to edit Master title style</a:t>
            </a:r>
          </a:p>
        </p:txBody>
      </p:sp>
      <p:sp>
        <p:nvSpPr>
          <p:cNvPr id="20" name="Subtitle 19"/>
          <p:cNvSpPr>
            <a:spLocks noGrp="1"/>
          </p:cNvSpPr>
          <p:nvPr>
            <p:ph type="subTitle" idx="1"/>
          </p:nvPr>
        </p:nvSpPr>
        <p:spPr>
          <a:xfrm>
            <a:off x="722376" y="3685032"/>
            <a:ext cx="7772400" cy="914400"/>
          </a:xfrm>
        </p:spPr>
        <p:txBody>
          <a:bodyPr lIns="182880" tIns="0"/>
          <a:lstStyle>
            <a:lvl1pPr marL="36576" indent="0" algn="r">
              <a:spcBef>
                <a:spcPts val="0"/>
              </a:spcBef>
              <a:buNone/>
              <a:defRPr sz="2000">
                <a:solidFill>
                  <a:schemeClr val="bg2">
                    <a:shade val="2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sp>
        <p:nvSpPr>
          <p:cNvPr id="19" name="Date Placeholder 18"/>
          <p:cNvSpPr>
            <a:spLocks noGrp="1"/>
          </p:cNvSpPr>
          <p:nvPr>
            <p:ph type="dt" sz="half" idx="10"/>
          </p:nvPr>
        </p:nvSpPr>
        <p:spPr/>
        <p:txBody>
          <a:bodyPr/>
          <a:lstStyle/>
          <a:p>
            <a:fld id="{1D8BD707-D9CF-40AE-B4C6-C98DA3205C09}" type="datetimeFigureOut">
              <a:rPr lang="en-US" smtClean="0"/>
              <a:pPr/>
              <a:t>7/2/21</a:t>
            </a:fld>
            <a:endParaRPr lang="en-US"/>
          </a:p>
        </p:txBody>
      </p:sp>
      <p:sp>
        <p:nvSpPr>
          <p:cNvPr id="8" name="Footer Placeholder 7"/>
          <p:cNvSpPr>
            <a:spLocks noGrp="1"/>
          </p:cNvSpPr>
          <p:nvPr>
            <p:ph type="ftr" sz="quarter" idx="11"/>
          </p:nvPr>
        </p:nvSpPr>
        <p:spPr/>
        <p:txBody>
          <a:bodyPr/>
          <a:lstStyle/>
          <a:p>
            <a:endParaRPr lang="en-US"/>
          </a:p>
        </p:txBody>
      </p:sp>
      <p:sp>
        <p:nvSpPr>
          <p:cNvPr id="11" name="Slide Number Placeholder 10"/>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p>
            <a:r>
              <a:rPr kumimoji="0" lang="en-US"/>
              <a:t>Click to edit Master title style</a:t>
            </a:r>
          </a:p>
        </p:txBody>
      </p:sp>
      <p:sp>
        <p:nvSpPr>
          <p:cNvPr id="3" name="Vertical Text Placeholder 2"/>
          <p:cNvSpPr>
            <a:spLocks noGrp="1"/>
          </p:cNvSpPr>
          <p:nvPr>
            <p:ph type="body" orient="vert" idx="1"/>
          </p:nvPr>
        </p:nvSpPr>
        <p:spPr>
          <a:xfrm>
            <a:off x="502920" y="530352"/>
            <a:ext cx="8183880" cy="4187952"/>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7/2/21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533404"/>
            <a:ext cx="1981200" cy="5257799"/>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533400" y="533402"/>
            <a:ext cx="5943600" cy="525780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7/2/21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p>
            <a:r>
              <a:rPr kumimoji="0" lang="en-US"/>
              <a:t>Click to edit Master title style</a:t>
            </a:r>
          </a:p>
        </p:txBody>
      </p:sp>
      <p:sp>
        <p:nvSpPr>
          <p:cNvPr id="3" name="Content Placeholder 2"/>
          <p:cNvSpPr>
            <a:spLocks noGrp="1"/>
          </p:cNvSpPr>
          <p:nvPr>
            <p:ph idx="1"/>
          </p:nvPr>
        </p:nvSpPr>
        <p:spPr>
          <a:xfrm>
            <a:off x="502920" y="530352"/>
            <a:ext cx="8183880" cy="418795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7/2/21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ounded Rectangle 10"/>
          <p:cNvSpPr/>
          <p:nvPr/>
        </p:nvSpPr>
        <p:spPr>
          <a:xfrm>
            <a:off x="418596" y="434162"/>
            <a:ext cx="8306809" cy="4341329"/>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468344" y="4928616"/>
            <a:ext cx="8183880" cy="676656"/>
          </a:xfrm>
        </p:spPr>
        <p:txBody>
          <a:bodyPr lIns="91440" bIns="0" anchor="b"/>
          <a:lstStyle>
            <a:lvl1pPr algn="l">
              <a:buNone/>
              <a:defRPr sz="3600" b="0" cap="none" baseline="0">
                <a:solidFill>
                  <a:schemeClr val="bg2">
                    <a:shade val="25000"/>
                  </a:schemeClr>
                </a:solidFill>
                <a:effectLst/>
              </a:defRPr>
            </a:lvl1pPr>
            <a:extLst/>
          </a:lstStyle>
          <a:p>
            <a:r>
              <a:rPr kumimoji="0" lang="en-US"/>
              <a:t>Click to edit Master title style</a:t>
            </a:r>
          </a:p>
        </p:txBody>
      </p:sp>
      <p:sp>
        <p:nvSpPr>
          <p:cNvPr id="3" name="Text Placeholder 2"/>
          <p:cNvSpPr>
            <a:spLocks noGrp="1"/>
          </p:cNvSpPr>
          <p:nvPr>
            <p:ph type="body" idx="1"/>
          </p:nvPr>
        </p:nvSpPr>
        <p:spPr>
          <a:xfrm>
            <a:off x="468344" y="5624484"/>
            <a:ext cx="8183880" cy="420624"/>
          </a:xfrm>
        </p:spPr>
        <p:txBody>
          <a:bodyPr lIns="118872" tIns="0" anchor="t"/>
          <a:lstStyle>
            <a:lvl1pPr marL="0" marR="36576" indent="0" algn="l">
              <a:spcBef>
                <a:spcPts val="0"/>
              </a:spcBef>
              <a:spcAft>
                <a:spcPts val="0"/>
              </a:spcAft>
              <a:buNone/>
              <a:defRPr sz="1800" b="0">
                <a:solidFill>
                  <a:schemeClr val="accent1">
                    <a:shade val="50000"/>
                    <a:satMod val="110000"/>
                  </a:schemeClr>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7/2/21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sz="half" idx="1"/>
          </p:nvPr>
        </p:nvSpPr>
        <p:spPr>
          <a:xfrm>
            <a:off x="514352"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755360"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7/2/21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nchor="b"/>
          <a:lstStyle>
            <a:lvl1pPr>
              <a:defRPr b="1"/>
            </a:lvl1pPr>
            <a:extLst/>
          </a:lstStyle>
          <a:p>
            <a:r>
              <a:rPr kumimoji="0" lang="en-US"/>
              <a:t>Click to edit Master title style</a:t>
            </a:r>
          </a:p>
        </p:txBody>
      </p:sp>
      <p:sp>
        <p:nvSpPr>
          <p:cNvPr id="3" name="Text Placeholder 2"/>
          <p:cNvSpPr>
            <a:spLocks noGrp="1"/>
          </p:cNvSpPr>
          <p:nvPr>
            <p:ph type="body" idx="1"/>
          </p:nvPr>
        </p:nvSpPr>
        <p:spPr>
          <a:xfrm>
            <a:off x="607224" y="579438"/>
            <a:ext cx="3931920" cy="792162"/>
          </a:xfrm>
        </p:spPr>
        <p:txBody>
          <a:bodyPr lIns="146304"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52169" y="579438"/>
            <a:ext cx="3931920" cy="792162"/>
          </a:xfrm>
        </p:spPr>
        <p:txBody>
          <a:bodyPr lIns="137160"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607224"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52169"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7/2/21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7/2/21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ounded Rectangle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Date Placeholder 1"/>
          <p:cNvSpPr>
            <a:spLocks noGrp="1"/>
          </p:cNvSpPr>
          <p:nvPr>
            <p:ph type="dt" sz="half" idx="10"/>
          </p:nvPr>
        </p:nvSpPr>
        <p:spPr/>
        <p:txBody>
          <a:bodyPr/>
          <a:lstStyle/>
          <a:p>
            <a:fld id="{1D8BD707-D9CF-40AE-B4C6-C98DA3205C09}" type="datetimeFigureOut">
              <a:rPr lang="en-US" smtClean="0"/>
              <a:pPr/>
              <a:t>7/2/21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38784" y="533400"/>
            <a:ext cx="2971800" cy="914400"/>
          </a:xfrm>
        </p:spPr>
        <p:txBody>
          <a:bodyPr anchor="b"/>
          <a:lstStyle>
            <a:lvl1pPr algn="l">
              <a:buNone/>
              <a:defRPr sz="2200" b="1">
                <a:solidFill>
                  <a:schemeClr val="accent1"/>
                </a:solidFill>
              </a:defRPr>
            </a:lvl1pPr>
            <a:extLst/>
          </a:lstStyle>
          <a:p>
            <a:r>
              <a:rPr kumimoji="0" lang="en-US"/>
              <a:t>Click to edit Master title style</a:t>
            </a:r>
          </a:p>
        </p:txBody>
      </p:sp>
      <p:sp>
        <p:nvSpPr>
          <p:cNvPr id="3" name="Text Placeholder 2"/>
          <p:cNvSpPr>
            <a:spLocks noGrp="1"/>
          </p:cNvSpPr>
          <p:nvPr>
            <p:ph type="body" idx="2"/>
          </p:nvPr>
        </p:nvSpPr>
        <p:spPr>
          <a:xfrm>
            <a:off x="5538847" y="1447802"/>
            <a:ext cx="2971800" cy="4206112"/>
          </a:xfrm>
        </p:spPr>
        <p:txBody>
          <a:bodyPr lIns="91440"/>
          <a:lstStyle>
            <a:lvl1pPr marL="18288" marR="18288" indent="0">
              <a:spcBef>
                <a:spcPts val="0"/>
              </a:spcBef>
              <a:buNone/>
              <a:defRPr sz="1400">
                <a:solidFill>
                  <a:schemeClr val="tx1"/>
                </a:solidFill>
              </a:defRPr>
            </a:lvl1pPr>
            <a:lvl2pPr>
              <a:buNone/>
              <a:defRPr sz="1200">
                <a:solidFill>
                  <a:schemeClr val="tx1"/>
                </a:solidFill>
              </a:defRPr>
            </a:lvl2pPr>
            <a:lvl3pPr>
              <a:buNone/>
              <a:defRPr sz="1000">
                <a:solidFill>
                  <a:schemeClr val="tx1"/>
                </a:solidFill>
              </a:defRPr>
            </a:lvl3pPr>
            <a:lvl4pPr>
              <a:buNone/>
              <a:defRPr sz="900">
                <a:solidFill>
                  <a:schemeClr val="tx1"/>
                </a:solidFill>
              </a:defRPr>
            </a:lvl4pPr>
            <a:lvl5pPr>
              <a:buNone/>
              <a:defRPr sz="900">
                <a:solidFill>
                  <a:schemeClr val="tx1"/>
                </a:solidFill>
              </a:defRPr>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1"/>
          </p:nvPr>
        </p:nvSpPr>
        <p:spPr>
          <a:xfrm>
            <a:off x="761372" y="930144"/>
            <a:ext cx="4626159" cy="4724402"/>
          </a:xfrm>
        </p:spPr>
        <p:txBody>
          <a:bodyPr/>
          <a:lstStyle>
            <a:lvl1pPr>
              <a:defRPr sz="2800">
                <a:solidFill>
                  <a:schemeClr val="tx1"/>
                </a:solidFill>
              </a:defRPr>
            </a:lvl1pPr>
            <a:lvl2pPr>
              <a:defRPr sz="2600">
                <a:solidFill>
                  <a:schemeClr val="tx1"/>
                </a:solidFill>
              </a:defRPr>
            </a:lvl2pPr>
            <a:lvl3pPr>
              <a:defRPr sz="2400">
                <a:solidFill>
                  <a:schemeClr val="tx1"/>
                </a:solidFill>
              </a:defRPr>
            </a:lvl3pPr>
            <a:lvl4pPr>
              <a:defRPr sz="2000">
                <a:solidFill>
                  <a:schemeClr val="tx1"/>
                </a:solidFill>
              </a:defRPr>
            </a:lvl4pPr>
            <a:lvl5pPr>
              <a:defRPr sz="2000">
                <a:solidFill>
                  <a:schemeClr val="tx1"/>
                </a:solidFill>
              </a:defRPr>
            </a:lvl5pPr>
            <a:lvl6pPr>
              <a:buNone/>
              <a:defRPr/>
            </a:lvl6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7/2/21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ound Single Corner Rectangle 10"/>
          <p:cNvSpPr/>
          <p:nvPr/>
        </p:nvSpPr>
        <p:spPr>
          <a:xfrm>
            <a:off x="6400800" y="434162"/>
            <a:ext cx="2324605" cy="4343400"/>
          </a:xfrm>
          <a:prstGeom prst="round1Rect">
            <a:avLst>
              <a:gd name="adj" fmla="val 2748"/>
            </a:avLst>
          </a:prstGeom>
          <a:solidFill>
            <a:srgbClr val="1C1C1C"/>
          </a:soli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457200" y="5012056"/>
            <a:ext cx="8229600" cy="1051560"/>
          </a:xfrm>
        </p:spPr>
        <p:txBody>
          <a:bodyPr anchor="t"/>
          <a:lstStyle>
            <a:lvl1pPr algn="l">
              <a:buNone/>
              <a:defRPr sz="3600" b="0">
                <a:solidFill>
                  <a:schemeClr val="bg2">
                    <a:shade val="25000"/>
                  </a:schemeClr>
                </a:solidFill>
                <a:effectLst/>
              </a:defRPr>
            </a:lvl1pPr>
            <a:extLst/>
          </a:lstStyle>
          <a:p>
            <a:r>
              <a:rPr kumimoji="0" lang="en-US"/>
              <a:t>Click to edit Master title style</a:t>
            </a:r>
          </a:p>
        </p:txBody>
      </p:sp>
      <p:sp>
        <p:nvSpPr>
          <p:cNvPr id="4" name="Text Placeholder 3"/>
          <p:cNvSpPr>
            <a:spLocks noGrp="1"/>
          </p:cNvSpPr>
          <p:nvPr>
            <p:ph type="body" sz="half" idx="2"/>
          </p:nvPr>
        </p:nvSpPr>
        <p:spPr bwMode="grayWhite">
          <a:xfrm>
            <a:off x="6462712" y="533400"/>
            <a:ext cx="2240280" cy="4211480"/>
          </a:xfrm>
        </p:spPr>
        <p:txBody>
          <a:bodyPr lIns="91440"/>
          <a:lstStyle>
            <a:lvl1pPr marL="45720" indent="0" algn="l">
              <a:spcBef>
                <a:spcPts val="0"/>
              </a:spcBef>
              <a:buNone/>
              <a:defRPr sz="1400">
                <a:solidFill>
                  <a:srgbClr val="FFFFFF"/>
                </a:solidFill>
              </a:defRPr>
            </a:lvl1pPr>
            <a:lvl2pPr>
              <a:defRPr sz="1200">
                <a:solidFill>
                  <a:srgbClr val="FFFFFF"/>
                </a:solidFill>
              </a:defRPr>
            </a:lvl2pPr>
            <a:lvl3pPr>
              <a:defRPr sz="1000">
                <a:solidFill>
                  <a:srgbClr val="FFFFFF"/>
                </a:solidFill>
              </a:defRPr>
            </a:lvl3pPr>
            <a:lvl4pPr>
              <a:defRPr sz="900">
                <a:solidFill>
                  <a:srgbClr val="FFFFFF"/>
                </a:solidFill>
              </a:defRPr>
            </a:lvl4pPr>
            <a:lvl5pPr>
              <a:defRPr sz="900">
                <a:solidFill>
                  <a:srgbClr val="FFFFFF"/>
                </a:solidFill>
              </a:defRPr>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7/2/21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3" name="Picture Placeholder 2"/>
          <p:cNvSpPr>
            <a:spLocks noGrp="1"/>
          </p:cNvSpPr>
          <p:nvPr>
            <p:ph type="pic" idx="1"/>
          </p:nvPr>
        </p:nvSpPr>
        <p:spPr>
          <a:xfrm>
            <a:off x="421480" y="435768"/>
            <a:ext cx="5925312" cy="4343400"/>
          </a:xfrm>
          <a:prstGeom prst="snipRoundRect">
            <a:avLst>
              <a:gd name="adj1" fmla="val 1040"/>
              <a:gd name="adj2" fmla="val 0"/>
            </a:avLst>
          </a:prstGeom>
          <a:solidFill>
            <a:schemeClr val="bg2">
              <a:shade val="10000"/>
            </a:schemeClr>
          </a:solidFill>
        </p:spPr>
        <p:txBody>
          <a:bodyPr/>
          <a:lstStyle>
            <a:lvl1pPr marL="0" indent="0">
              <a:buNone/>
              <a:defRPr sz="3200"/>
            </a:lvl1pPr>
            <a:extLst/>
          </a:lstStyle>
          <a:p>
            <a:r>
              <a:rPr kumimoji="0" lang="en-US"/>
              <a:t>Click icon to add picture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ounded Rectangle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ounded Rectangle 8"/>
          <p:cNvSpPr/>
          <p:nvPr/>
        </p:nvSpPr>
        <p:spPr>
          <a:xfrm>
            <a:off x="418596" y="434162"/>
            <a:ext cx="8306809" cy="5486400"/>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Title Placeholder 12"/>
          <p:cNvSpPr>
            <a:spLocks noGrp="1"/>
          </p:cNvSpPr>
          <p:nvPr>
            <p:ph type="title"/>
          </p:nvPr>
        </p:nvSpPr>
        <p:spPr>
          <a:xfrm>
            <a:off x="502920" y="4985590"/>
            <a:ext cx="8183880" cy="1051560"/>
          </a:xfrm>
          <a:prstGeom prst="rect">
            <a:avLst/>
          </a:prstGeom>
        </p:spPr>
        <p:txBody>
          <a:bodyPr vert="horz" anchor="b">
            <a:normAutofit/>
          </a:bodyPr>
          <a:lstStyle/>
          <a:p>
            <a:r>
              <a:rPr kumimoji="0" lang="en-US"/>
              <a:t>Click to edit Master title style</a:t>
            </a:r>
          </a:p>
        </p:txBody>
      </p:sp>
      <p:sp>
        <p:nvSpPr>
          <p:cNvPr id="4" name="Text Placeholder 3"/>
          <p:cNvSpPr>
            <a:spLocks noGrp="1"/>
          </p:cNvSpPr>
          <p:nvPr>
            <p:ph type="body" idx="1"/>
          </p:nvPr>
        </p:nvSpPr>
        <p:spPr>
          <a:xfrm>
            <a:off x="502920" y="530352"/>
            <a:ext cx="8183880" cy="4187952"/>
          </a:xfrm>
          <a:prstGeom prst="rect">
            <a:avLst/>
          </a:prstGeom>
        </p:spPr>
        <p:txBody>
          <a:bodyPr vert="horz" lIns="182880" tIns="91440">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5" name="Date Placeholder 24"/>
          <p:cNvSpPr>
            <a:spLocks noGrp="1"/>
          </p:cNvSpPr>
          <p:nvPr>
            <p:ph type="dt" sz="half" idx="2"/>
          </p:nvPr>
        </p:nvSpPr>
        <p:spPr>
          <a:xfrm>
            <a:off x="3776328" y="6111875"/>
            <a:ext cx="22860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1D8BD707-D9CF-40AE-B4C6-C98DA3205C09}" type="datetimeFigureOut">
              <a:rPr lang="en-US" smtClean="0"/>
              <a:pPr/>
              <a:t>7/2/21</a:t>
            </a:fld>
            <a:endParaRPr lang="en-US"/>
          </a:p>
        </p:txBody>
      </p:sp>
      <p:sp>
        <p:nvSpPr>
          <p:cNvPr id="18" name="Footer Placeholder 17"/>
          <p:cNvSpPr>
            <a:spLocks noGrp="1"/>
          </p:cNvSpPr>
          <p:nvPr>
            <p:ph type="ftr" sz="quarter" idx="3"/>
          </p:nvPr>
        </p:nvSpPr>
        <p:spPr>
          <a:xfrm>
            <a:off x="6062328" y="6111875"/>
            <a:ext cx="2286000" cy="365125"/>
          </a:xfrm>
          <a:prstGeom prst="rect">
            <a:avLst/>
          </a:prstGeom>
        </p:spPr>
        <p:txBody>
          <a:bodyPr vert="horz" anchor="b"/>
          <a:lstStyle>
            <a:lvl1pPr algn="l" eaLnBrk="1" latinLnBrk="0" hangingPunct="1">
              <a:defRPr kumimoji="0" sz="1000">
                <a:solidFill>
                  <a:schemeClr val="bg2">
                    <a:shade val="50000"/>
                  </a:schemeClr>
                </a:solidFill>
              </a:defRPr>
            </a:lvl1pPr>
            <a:extLst/>
          </a:lstStyle>
          <a:p>
            <a:endParaRPr lang="en-US"/>
          </a:p>
        </p:txBody>
      </p:sp>
      <p:sp>
        <p:nvSpPr>
          <p:cNvPr id="5" name="Slide Number Placeholder 4"/>
          <p:cNvSpPr>
            <a:spLocks noGrp="1"/>
          </p:cNvSpPr>
          <p:nvPr>
            <p:ph type="sldNum" sz="quarter" idx="4"/>
          </p:nvPr>
        </p:nvSpPr>
        <p:spPr>
          <a:xfrm>
            <a:off x="8348328" y="6111875"/>
            <a:ext cx="4572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3600" b="1" kern="120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defRPr>
      </a:lvl1pPr>
      <a:extLst/>
    </p:titleStyle>
    <p:bodyStyle>
      <a:lvl1pPr marL="265176" indent="-265176" algn="l" rtl="0" eaLnBrk="1" latinLnBrk="0" hangingPunct="1">
        <a:spcBef>
          <a:spcPts val="250"/>
        </a:spcBef>
        <a:buClr>
          <a:schemeClr val="accent1"/>
        </a:buClr>
        <a:buSzPct val="80000"/>
        <a:buFont typeface="Wingdings 2"/>
        <a:buChar char=""/>
        <a:defRPr kumimoji="0" sz="2800" kern="1200">
          <a:solidFill>
            <a:schemeClr val="tx1"/>
          </a:solidFill>
          <a:effectLst/>
          <a:latin typeface="+mn-lt"/>
          <a:ea typeface="+mn-ea"/>
          <a:cs typeface="+mn-cs"/>
        </a:defRPr>
      </a:lvl1pPr>
      <a:lvl2pPr marL="548640" indent="-201168" algn="l" rtl="0" eaLnBrk="1" latinLnBrk="0" hangingPunct="1">
        <a:spcBef>
          <a:spcPts val="250"/>
        </a:spcBef>
        <a:buClr>
          <a:schemeClr val="accent1"/>
        </a:buClr>
        <a:buSzPct val="100000"/>
        <a:buFont typeface="Verdana"/>
        <a:buChar char="◦"/>
        <a:defRPr kumimoji="0" sz="2400" kern="1200">
          <a:solidFill>
            <a:schemeClr val="tx1"/>
          </a:solidFill>
          <a:latin typeface="+mn-lt"/>
          <a:ea typeface="+mn-ea"/>
          <a:cs typeface="+mn-cs"/>
        </a:defRPr>
      </a:lvl2pPr>
      <a:lvl3pPr marL="786384" indent="-182880" algn="l" rtl="0" eaLnBrk="1" latinLnBrk="0" hangingPunct="1">
        <a:spcBef>
          <a:spcPts val="250"/>
        </a:spcBef>
        <a:buClr>
          <a:schemeClr val="accent2">
            <a:tint val="85000"/>
            <a:satMod val="285000"/>
          </a:schemeClr>
        </a:buClr>
        <a:buSzPct val="100000"/>
        <a:buFont typeface="Wingdings 2"/>
        <a:buChar char=""/>
        <a:defRPr kumimoji="0" sz="2200" kern="1200">
          <a:solidFill>
            <a:schemeClr val="tx1"/>
          </a:solidFill>
          <a:latin typeface="+mn-lt"/>
          <a:ea typeface="+mn-ea"/>
          <a:cs typeface="+mn-cs"/>
        </a:defRPr>
      </a:lvl3pPr>
      <a:lvl4pPr marL="1024128" indent="-182880" algn="l" rtl="0" eaLnBrk="1" latinLnBrk="0" hangingPunct="1">
        <a:spcBef>
          <a:spcPts val="230"/>
        </a:spcBef>
        <a:buClr>
          <a:schemeClr val="accent2">
            <a:tint val="85000"/>
            <a:satMod val="285000"/>
          </a:schemeClr>
        </a:buClr>
        <a:buSzPct val="112000"/>
        <a:buFont typeface="Verdana"/>
        <a:buChar char="◦"/>
        <a:defRPr kumimoji="0" sz="1900" kern="1200">
          <a:solidFill>
            <a:schemeClr val="tx1"/>
          </a:solidFill>
          <a:latin typeface="+mn-lt"/>
          <a:ea typeface="+mn-ea"/>
          <a:cs typeface="+mn-cs"/>
        </a:defRPr>
      </a:lvl4pPr>
      <a:lvl5pPr marL="1280160" indent="-182880" algn="l" rtl="0" eaLnBrk="1" latinLnBrk="0" hangingPunct="1">
        <a:spcBef>
          <a:spcPts val="250"/>
        </a:spcBef>
        <a:buClr>
          <a:schemeClr val="accent3">
            <a:tint val="85000"/>
            <a:satMod val="275000"/>
          </a:schemeClr>
        </a:buClr>
        <a:buSzPct val="100000"/>
        <a:buFont typeface="Wingdings 2"/>
        <a:buChar char=""/>
        <a:defRPr kumimoji="0" sz="1800" kern="1200">
          <a:solidFill>
            <a:schemeClr val="tx1"/>
          </a:solidFill>
          <a:latin typeface="+mn-lt"/>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685800" y="1143000"/>
            <a:ext cx="7772400" cy="1555750"/>
          </a:xfrm>
        </p:spPr>
        <p:txBody>
          <a:bodyPr/>
          <a:lstStyle/>
          <a:p>
            <a:pPr eaLnBrk="1" hangingPunct="1">
              <a:defRPr/>
            </a:pPr>
            <a:r>
              <a:rPr lang="en-US" dirty="0"/>
              <a:t>Composite Pattern</a:t>
            </a:r>
          </a:p>
        </p:txBody>
      </p:sp>
      <p:sp>
        <p:nvSpPr>
          <p:cNvPr id="4099" name="Rectangle 3"/>
          <p:cNvSpPr>
            <a:spLocks noGrp="1" noChangeArrowheads="1"/>
          </p:cNvSpPr>
          <p:nvPr>
            <p:ph type="subTitle" idx="1"/>
          </p:nvPr>
        </p:nvSpPr>
        <p:spPr/>
        <p:txBody>
          <a:bodyPr/>
          <a:lstStyle/>
          <a:p>
            <a:pPr eaLnBrk="1" hangingPunct="1">
              <a:defRPr/>
            </a:pPr>
            <a:r>
              <a:rPr lang="en-US" dirty="0"/>
              <a:t>Encapsulating hierarchies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Evolution</a:t>
            </a:r>
          </a:p>
        </p:txBody>
      </p:sp>
      <p:sp>
        <p:nvSpPr>
          <p:cNvPr id="3" name="Content Placeholder 2"/>
          <p:cNvSpPr>
            <a:spLocks noGrp="1"/>
          </p:cNvSpPr>
          <p:nvPr>
            <p:ph idx="1"/>
          </p:nvPr>
        </p:nvSpPr>
        <p:spPr/>
        <p:txBody>
          <a:bodyPr/>
          <a:lstStyle/>
          <a:p>
            <a:endParaRPr lang="en-US" dirty="0"/>
          </a:p>
          <a:p>
            <a:pPr marL="0" indent="0">
              <a:buNone/>
            </a:pPr>
            <a:endParaRPr lang="en-US" dirty="0"/>
          </a:p>
          <a:p>
            <a:pPr marL="0" indent="0">
              <a:buNone/>
            </a:pPr>
            <a:r>
              <a:rPr lang="en-US" dirty="0"/>
              <a:t>Component based Architectures</a:t>
            </a:r>
          </a:p>
        </p:txBody>
      </p:sp>
    </p:spTree>
    <p:extLst>
      <p:ext uri="{BB962C8B-B14F-4D97-AF65-F5344CB8AC3E}">
        <p14:creationId xmlns:p14="http://schemas.microsoft.com/office/powerpoint/2010/main" val="4000438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4898" name="Rectangle 2"/>
          <p:cNvSpPr>
            <a:spLocks noGrp="1" noChangeArrowheads="1"/>
          </p:cNvSpPr>
          <p:nvPr>
            <p:ph type="title"/>
          </p:nvPr>
        </p:nvSpPr>
        <p:spPr/>
        <p:txBody>
          <a:bodyPr/>
          <a:lstStyle/>
          <a:p>
            <a:pPr eaLnBrk="1" hangingPunct="1">
              <a:defRPr/>
            </a:pPr>
            <a:r>
              <a:rPr lang="en-US"/>
              <a:t>Composite</a:t>
            </a:r>
          </a:p>
        </p:txBody>
      </p:sp>
      <p:sp>
        <p:nvSpPr>
          <p:cNvPr id="464899" name="Rectangle 3"/>
          <p:cNvSpPr>
            <a:spLocks noGrp="1" noChangeArrowheads="1"/>
          </p:cNvSpPr>
          <p:nvPr>
            <p:ph idx="1"/>
          </p:nvPr>
        </p:nvSpPr>
        <p:spPr>
          <a:xfrm>
            <a:off x="502920" y="530352"/>
            <a:ext cx="8183880" cy="4498848"/>
          </a:xfrm>
        </p:spPr>
        <p:txBody>
          <a:bodyPr>
            <a:normAutofit/>
          </a:bodyPr>
          <a:lstStyle/>
          <a:p>
            <a:pPr eaLnBrk="1" hangingPunct="1">
              <a:lnSpc>
                <a:spcPct val="90000"/>
              </a:lnSpc>
              <a:buFont typeface="Wingdings" pitchFamily="2" charset="2"/>
              <a:buNone/>
              <a:defRPr/>
            </a:pPr>
            <a:endParaRPr lang="en-US" sz="2800" b="1" dirty="0"/>
          </a:p>
          <a:p>
            <a:pPr eaLnBrk="1" hangingPunct="1">
              <a:lnSpc>
                <a:spcPct val="90000"/>
              </a:lnSpc>
              <a:buFont typeface="Wingdings" pitchFamily="2" charset="2"/>
              <a:buNone/>
              <a:defRPr/>
            </a:pPr>
            <a:r>
              <a:rPr lang="en-US" sz="2800" b="1" dirty="0"/>
              <a:t>Summary</a:t>
            </a:r>
            <a:endParaRPr lang="en-US" sz="2800" dirty="0"/>
          </a:p>
          <a:p>
            <a:pPr lvl="1" eaLnBrk="1" hangingPunct="1">
              <a:lnSpc>
                <a:spcPct val="90000"/>
              </a:lnSpc>
              <a:defRPr/>
            </a:pPr>
            <a:endParaRPr lang="en-US" sz="2400" dirty="0"/>
          </a:p>
          <a:p>
            <a:pPr lvl="1" eaLnBrk="1" hangingPunct="1">
              <a:lnSpc>
                <a:spcPct val="90000"/>
              </a:lnSpc>
              <a:defRPr/>
            </a:pPr>
            <a:r>
              <a:rPr lang="en-US" sz="2400" dirty="0"/>
              <a:t>Treat a group like a single object (power strip).</a:t>
            </a:r>
          </a:p>
          <a:p>
            <a:pPr lvl="1" eaLnBrk="1" hangingPunct="1">
              <a:lnSpc>
                <a:spcPct val="90000"/>
              </a:lnSpc>
              <a:defRPr/>
            </a:pPr>
            <a:endParaRPr lang="en-US" sz="2400" dirty="0"/>
          </a:p>
          <a:p>
            <a:pPr lvl="1" eaLnBrk="1" hangingPunct="1">
              <a:lnSpc>
                <a:spcPct val="90000"/>
              </a:lnSpc>
              <a:defRPr/>
            </a:pPr>
            <a:r>
              <a:rPr lang="en-US" dirty="0"/>
              <a:t>Do it transparently (encapsulation).</a:t>
            </a:r>
          </a:p>
          <a:p>
            <a:pPr lvl="1" eaLnBrk="1" hangingPunct="1">
              <a:lnSpc>
                <a:spcPct val="90000"/>
              </a:lnSpc>
              <a:defRPr/>
            </a:pPr>
            <a:endParaRPr lang="en-US" dirty="0"/>
          </a:p>
          <a:p>
            <a:pPr lvl="1" eaLnBrk="1" hangingPunct="1">
              <a:lnSpc>
                <a:spcPct val="90000"/>
              </a:lnSpc>
              <a:defRPr/>
            </a:pPr>
            <a:endParaRPr lang="en-US" sz="2400" dirty="0"/>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183880" cy="4187952"/>
          </a:xfrm>
        </p:spPr>
        <p:txBody>
          <a:bodyPr/>
          <a:lstStyle/>
          <a:p>
            <a:r>
              <a:rPr lang="en-US" dirty="0"/>
              <a:t>How does polymorphism apply to the Composite pattern?</a:t>
            </a:r>
          </a:p>
          <a:p>
            <a:endParaRPr lang="en-US" dirty="0"/>
          </a:p>
          <a:p>
            <a:r>
              <a:rPr lang="en-US" dirty="0"/>
              <a:t>How does abstraction apply to the Command pattern?</a:t>
            </a:r>
          </a:p>
          <a:p>
            <a:endParaRPr lang="en-US" dirty="0"/>
          </a:p>
          <a:p>
            <a:r>
              <a:rPr lang="en-US" dirty="0"/>
              <a:t>What is a callback function?</a:t>
            </a:r>
          </a:p>
          <a:p>
            <a:endParaRPr lang="en-US" dirty="0"/>
          </a:p>
        </p:txBody>
      </p:sp>
      <p:sp>
        <p:nvSpPr>
          <p:cNvPr id="4" name="Rectangle 2"/>
          <p:cNvSpPr>
            <a:spLocks noGrp="1" noChangeArrowheads="1"/>
          </p:cNvSpPr>
          <p:nvPr>
            <p:ph type="title"/>
          </p:nvPr>
        </p:nvSpPr>
        <p:spPr>
          <a:xfrm>
            <a:off x="457200" y="155448"/>
            <a:ext cx="8229600" cy="1252728"/>
          </a:xfrm>
        </p:spPr>
        <p:txBody>
          <a:bodyPr>
            <a:normAutofit/>
          </a:bodyPr>
          <a:lstStyle/>
          <a:p>
            <a:pPr eaLnBrk="1" hangingPunct="1">
              <a:defRPr/>
            </a:pPr>
            <a:r>
              <a:rPr lang="en-US" dirty="0"/>
              <a:t>Study Questions</a:t>
            </a:r>
          </a:p>
        </p:txBody>
      </p:sp>
    </p:spTree>
    <p:extLst>
      <p:ext uri="{BB962C8B-B14F-4D97-AF65-F5344CB8AC3E}">
        <p14:creationId xmlns:p14="http://schemas.microsoft.com/office/powerpoint/2010/main" val="17647017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4898" name="Rectangle 2"/>
          <p:cNvSpPr>
            <a:spLocks noGrp="1" noChangeArrowheads="1"/>
          </p:cNvSpPr>
          <p:nvPr>
            <p:ph type="title"/>
          </p:nvPr>
        </p:nvSpPr>
        <p:spPr/>
        <p:txBody>
          <a:bodyPr/>
          <a:lstStyle/>
          <a:p>
            <a:pPr eaLnBrk="1" hangingPunct="1">
              <a:defRPr/>
            </a:pPr>
            <a:r>
              <a:rPr lang="en-US"/>
              <a:t>Composite</a:t>
            </a:r>
          </a:p>
        </p:txBody>
      </p:sp>
      <p:sp>
        <p:nvSpPr>
          <p:cNvPr id="464899" name="Rectangle 3"/>
          <p:cNvSpPr>
            <a:spLocks noGrp="1" noChangeArrowheads="1"/>
          </p:cNvSpPr>
          <p:nvPr>
            <p:ph idx="1"/>
          </p:nvPr>
        </p:nvSpPr>
        <p:spPr>
          <a:xfrm>
            <a:off x="502920" y="530352"/>
            <a:ext cx="8183880" cy="4498848"/>
          </a:xfrm>
        </p:spPr>
        <p:txBody>
          <a:bodyPr>
            <a:normAutofit/>
          </a:bodyPr>
          <a:lstStyle/>
          <a:p>
            <a:pPr eaLnBrk="1" hangingPunct="1">
              <a:lnSpc>
                <a:spcPct val="90000"/>
              </a:lnSpc>
              <a:buFont typeface="Wingdings" pitchFamily="2" charset="2"/>
              <a:buNone/>
              <a:defRPr/>
            </a:pPr>
            <a:endParaRPr lang="en-US" sz="2800" b="1" dirty="0"/>
          </a:p>
          <a:p>
            <a:pPr eaLnBrk="1" hangingPunct="1">
              <a:lnSpc>
                <a:spcPct val="90000"/>
              </a:lnSpc>
              <a:buFont typeface="Wingdings" pitchFamily="2" charset="2"/>
              <a:buNone/>
              <a:defRPr/>
            </a:pPr>
            <a:r>
              <a:rPr lang="en-US" sz="2800" b="1" dirty="0"/>
              <a:t>Intent</a:t>
            </a:r>
            <a:endParaRPr lang="en-US" sz="2800" dirty="0"/>
          </a:p>
          <a:p>
            <a:pPr lvl="1" eaLnBrk="1" hangingPunct="1">
              <a:lnSpc>
                <a:spcPct val="90000"/>
              </a:lnSpc>
              <a:defRPr/>
            </a:pPr>
            <a:endParaRPr lang="en-US" sz="2400" dirty="0"/>
          </a:p>
          <a:p>
            <a:pPr lvl="1" eaLnBrk="1" hangingPunct="1">
              <a:lnSpc>
                <a:spcPct val="90000"/>
              </a:lnSpc>
              <a:defRPr/>
            </a:pPr>
            <a:r>
              <a:rPr lang="en-US" sz="2400" dirty="0"/>
              <a:t>Let clients treat collections of objects as if they were a single object.</a:t>
            </a:r>
          </a:p>
          <a:p>
            <a:pPr lvl="1" eaLnBrk="1" hangingPunct="1">
              <a:lnSpc>
                <a:spcPct val="90000"/>
              </a:lnSpc>
              <a:defRPr/>
            </a:pPr>
            <a:endParaRPr lang="en-US" dirty="0"/>
          </a:p>
          <a:p>
            <a:pPr lvl="1" eaLnBrk="1" hangingPunct="1">
              <a:lnSpc>
                <a:spcPct val="90000"/>
              </a:lnSpc>
              <a:defRPr/>
            </a:pPr>
            <a:r>
              <a:rPr lang="en-US" dirty="0"/>
              <a:t>This idea aids in the distribution and execution of requests.</a:t>
            </a:r>
          </a:p>
          <a:p>
            <a:pPr lvl="1" eaLnBrk="1" hangingPunct="1">
              <a:lnSpc>
                <a:spcPct val="90000"/>
              </a:lnSpc>
              <a:defRPr/>
            </a:pPr>
            <a:endParaRPr lang="en-US" sz="2400" dirty="0"/>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6946" name="Rectangle 2"/>
          <p:cNvSpPr>
            <a:spLocks noGrp="1" noChangeArrowheads="1"/>
          </p:cNvSpPr>
          <p:nvPr>
            <p:ph type="title"/>
          </p:nvPr>
        </p:nvSpPr>
        <p:spPr/>
        <p:txBody>
          <a:bodyPr/>
          <a:lstStyle/>
          <a:p>
            <a:pPr eaLnBrk="1" hangingPunct="1">
              <a:defRPr/>
            </a:pPr>
            <a:r>
              <a:rPr lang="en-US"/>
              <a:t>Composite</a:t>
            </a:r>
          </a:p>
        </p:txBody>
      </p:sp>
      <p:sp>
        <p:nvSpPr>
          <p:cNvPr id="5123" name="AutoShape 3"/>
          <p:cNvSpPr>
            <a:spLocks noChangeArrowheads="1"/>
          </p:cNvSpPr>
          <p:nvPr/>
        </p:nvSpPr>
        <p:spPr bwMode="auto">
          <a:xfrm>
            <a:off x="4343400" y="2590800"/>
            <a:ext cx="228600" cy="304800"/>
          </a:xfrm>
          <a:prstGeom prst="triangle">
            <a:avLst>
              <a:gd name="adj" fmla="val 50000"/>
            </a:avLst>
          </a:prstGeom>
          <a:solidFill>
            <a:schemeClr val="bg1"/>
          </a:solidFill>
          <a:ln w="19050">
            <a:solidFill>
              <a:schemeClr val="tx1"/>
            </a:solidFill>
            <a:miter lim="800000"/>
            <a:headEnd/>
            <a:tailEnd/>
          </a:ln>
        </p:spPr>
        <p:txBody>
          <a:bodyPr wrap="none" anchor="ctr"/>
          <a:lstStyle/>
          <a:p>
            <a:endParaRPr lang="en-US"/>
          </a:p>
        </p:txBody>
      </p:sp>
      <p:cxnSp>
        <p:nvCxnSpPr>
          <p:cNvPr id="5124" name="AutoShape 4"/>
          <p:cNvCxnSpPr>
            <a:cxnSpLocks noChangeShapeType="1"/>
            <a:stCxn id="5123" idx="3"/>
          </p:cNvCxnSpPr>
          <p:nvPr/>
        </p:nvCxnSpPr>
        <p:spPr bwMode="auto">
          <a:xfrm rot="5400000">
            <a:off x="3495675" y="2762250"/>
            <a:ext cx="819150" cy="1104900"/>
          </a:xfrm>
          <a:prstGeom prst="bentConnector3">
            <a:avLst>
              <a:gd name="adj1" fmla="val 50000"/>
            </a:avLst>
          </a:prstGeom>
          <a:noFill/>
          <a:ln w="19050">
            <a:solidFill>
              <a:schemeClr val="tx1"/>
            </a:solidFill>
            <a:miter lim="800000"/>
            <a:headEnd/>
            <a:tailEnd/>
          </a:ln>
        </p:spPr>
      </p:cxnSp>
      <p:grpSp>
        <p:nvGrpSpPr>
          <p:cNvPr id="2" name="Group 6"/>
          <p:cNvGrpSpPr>
            <a:grpSpLocks/>
          </p:cNvGrpSpPr>
          <p:nvPr/>
        </p:nvGrpSpPr>
        <p:grpSpPr bwMode="auto">
          <a:xfrm>
            <a:off x="1066800" y="1419225"/>
            <a:ext cx="2052638" cy="381000"/>
            <a:chOff x="672" y="1374"/>
            <a:chExt cx="1293" cy="240"/>
          </a:xfrm>
        </p:grpSpPr>
        <p:sp>
          <p:nvSpPr>
            <p:cNvPr id="5146" name="Rectangle 7"/>
            <p:cNvSpPr>
              <a:spLocks noChangeArrowheads="1"/>
            </p:cNvSpPr>
            <p:nvPr/>
          </p:nvSpPr>
          <p:spPr bwMode="auto">
            <a:xfrm>
              <a:off x="672" y="1374"/>
              <a:ext cx="624" cy="240"/>
            </a:xfrm>
            <a:prstGeom prst="rect">
              <a:avLst/>
            </a:prstGeom>
            <a:solidFill>
              <a:schemeClr val="bg1"/>
            </a:solidFill>
            <a:ln w="19050">
              <a:solidFill>
                <a:schemeClr val="tx1"/>
              </a:solidFill>
              <a:miter lim="800000"/>
              <a:headEnd/>
              <a:tailEnd/>
            </a:ln>
          </p:spPr>
          <p:txBody>
            <a:bodyPr wrap="none" anchor="ctr"/>
            <a:lstStyle/>
            <a:p>
              <a:pPr algn="ctr"/>
              <a:r>
                <a:rPr lang="en-US" sz="1600" b="1">
                  <a:latin typeface="Tahoma" pitchFamily="34" charset="0"/>
                </a:rPr>
                <a:t>Client</a:t>
              </a:r>
            </a:p>
          </p:txBody>
        </p:sp>
        <p:cxnSp>
          <p:nvCxnSpPr>
            <p:cNvPr id="5147" name="AutoShape 8"/>
            <p:cNvCxnSpPr>
              <a:cxnSpLocks noChangeShapeType="1"/>
            </p:cNvCxnSpPr>
            <p:nvPr/>
          </p:nvCxnSpPr>
          <p:spPr bwMode="auto">
            <a:xfrm>
              <a:off x="1296" y="1488"/>
              <a:ext cx="669" cy="3"/>
            </a:xfrm>
            <a:prstGeom prst="straightConnector1">
              <a:avLst/>
            </a:prstGeom>
            <a:noFill/>
            <a:ln w="19050">
              <a:solidFill>
                <a:schemeClr val="tx1"/>
              </a:solidFill>
              <a:round/>
              <a:headEnd/>
              <a:tailEnd type="triangle" w="med" len="med"/>
            </a:ln>
          </p:spPr>
        </p:cxnSp>
      </p:grpSp>
      <p:grpSp>
        <p:nvGrpSpPr>
          <p:cNvPr id="3" name="Group 9"/>
          <p:cNvGrpSpPr>
            <a:grpSpLocks/>
          </p:cNvGrpSpPr>
          <p:nvPr/>
        </p:nvGrpSpPr>
        <p:grpSpPr bwMode="auto">
          <a:xfrm>
            <a:off x="3124200" y="1219201"/>
            <a:ext cx="2667000" cy="1373188"/>
            <a:chOff x="1968" y="1152"/>
            <a:chExt cx="1680" cy="865"/>
          </a:xfrm>
        </p:grpSpPr>
        <p:sp>
          <p:nvSpPr>
            <p:cNvPr id="5143" name="Rectangle 10"/>
            <p:cNvSpPr>
              <a:spLocks noChangeArrowheads="1"/>
            </p:cNvSpPr>
            <p:nvPr/>
          </p:nvSpPr>
          <p:spPr bwMode="auto">
            <a:xfrm>
              <a:off x="1968" y="1152"/>
              <a:ext cx="1680" cy="240"/>
            </a:xfrm>
            <a:prstGeom prst="rect">
              <a:avLst/>
            </a:prstGeom>
            <a:solidFill>
              <a:schemeClr val="bg1"/>
            </a:solidFill>
            <a:ln w="19050">
              <a:solidFill>
                <a:schemeClr val="tx1"/>
              </a:solidFill>
              <a:miter lim="800000"/>
              <a:headEnd/>
              <a:tailEnd/>
            </a:ln>
          </p:spPr>
          <p:txBody>
            <a:bodyPr wrap="none" anchor="ctr"/>
            <a:lstStyle/>
            <a:p>
              <a:pPr algn="ctr"/>
              <a:r>
                <a:rPr lang="en-US" sz="1600" b="1" i="1">
                  <a:latin typeface="Tahoma" pitchFamily="34" charset="0"/>
                </a:rPr>
                <a:t>Component</a:t>
              </a:r>
            </a:p>
          </p:txBody>
        </p:sp>
        <p:sp>
          <p:nvSpPr>
            <p:cNvPr id="5144" name="Rectangle 11"/>
            <p:cNvSpPr>
              <a:spLocks noChangeArrowheads="1"/>
            </p:cNvSpPr>
            <p:nvPr/>
          </p:nvSpPr>
          <p:spPr bwMode="auto">
            <a:xfrm>
              <a:off x="1968" y="1492"/>
              <a:ext cx="1680" cy="525"/>
            </a:xfrm>
            <a:prstGeom prst="rect">
              <a:avLst/>
            </a:prstGeom>
            <a:solidFill>
              <a:schemeClr val="bg1"/>
            </a:solidFill>
            <a:ln w="19050">
              <a:solidFill>
                <a:schemeClr val="tx1"/>
              </a:solidFill>
              <a:miter lim="800000"/>
              <a:headEnd/>
              <a:tailEnd/>
            </a:ln>
          </p:spPr>
          <p:txBody>
            <a:bodyPr lIns="90000" tIns="46800" rIns="90000" bIns="46800" anchor="ctr">
              <a:spAutoFit/>
            </a:bodyPr>
            <a:lstStyle/>
            <a:p>
              <a:pPr algn="ctr"/>
              <a:r>
                <a:rPr lang="en-US" sz="1600" i="1" dirty="0">
                  <a:latin typeface="Tahoma" pitchFamily="34" charset="0"/>
                </a:rPr>
                <a:t>Operation()</a:t>
              </a:r>
            </a:p>
            <a:p>
              <a:pPr algn="ctr"/>
              <a:endParaRPr lang="en-US" sz="1600" i="1" dirty="0">
                <a:latin typeface="Tahoma" pitchFamily="34" charset="0"/>
              </a:endParaRPr>
            </a:p>
            <a:p>
              <a:pPr algn="ctr"/>
              <a:endParaRPr lang="en-US" sz="1600" i="1" dirty="0">
                <a:latin typeface="Tahoma" pitchFamily="34" charset="0"/>
              </a:endParaRPr>
            </a:p>
          </p:txBody>
        </p:sp>
        <p:sp>
          <p:nvSpPr>
            <p:cNvPr id="5145" name="Rectangle 12"/>
            <p:cNvSpPr>
              <a:spLocks noChangeArrowheads="1"/>
            </p:cNvSpPr>
            <p:nvPr/>
          </p:nvSpPr>
          <p:spPr bwMode="auto">
            <a:xfrm>
              <a:off x="1968" y="1392"/>
              <a:ext cx="1680" cy="96"/>
            </a:xfrm>
            <a:prstGeom prst="rect">
              <a:avLst/>
            </a:prstGeom>
            <a:solidFill>
              <a:schemeClr val="bg1"/>
            </a:solidFill>
            <a:ln w="19050">
              <a:solidFill>
                <a:schemeClr val="tx1"/>
              </a:solidFill>
              <a:miter lim="800000"/>
              <a:headEnd/>
              <a:tailEnd/>
            </a:ln>
          </p:spPr>
          <p:txBody>
            <a:bodyPr lIns="90000" tIns="46800" rIns="90000" bIns="46800" anchor="ctr">
              <a:spAutoFit/>
            </a:bodyPr>
            <a:lstStyle/>
            <a:p>
              <a:endParaRPr lang="en-US"/>
            </a:p>
          </p:txBody>
        </p:sp>
      </p:grpSp>
      <p:grpSp>
        <p:nvGrpSpPr>
          <p:cNvPr id="4" name="Group 13"/>
          <p:cNvGrpSpPr>
            <a:grpSpLocks/>
          </p:cNvGrpSpPr>
          <p:nvPr/>
        </p:nvGrpSpPr>
        <p:grpSpPr bwMode="auto">
          <a:xfrm>
            <a:off x="2590800" y="3733800"/>
            <a:ext cx="1524000" cy="1016000"/>
            <a:chOff x="1632" y="2832"/>
            <a:chExt cx="960" cy="640"/>
          </a:xfrm>
        </p:grpSpPr>
        <p:sp>
          <p:nvSpPr>
            <p:cNvPr id="5140" name="Rectangle 14"/>
            <p:cNvSpPr>
              <a:spLocks noChangeArrowheads="1"/>
            </p:cNvSpPr>
            <p:nvPr/>
          </p:nvSpPr>
          <p:spPr bwMode="auto">
            <a:xfrm>
              <a:off x="1632" y="2832"/>
              <a:ext cx="960" cy="240"/>
            </a:xfrm>
            <a:prstGeom prst="rect">
              <a:avLst/>
            </a:prstGeom>
            <a:solidFill>
              <a:schemeClr val="bg1"/>
            </a:solidFill>
            <a:ln w="19050">
              <a:solidFill>
                <a:schemeClr val="tx1"/>
              </a:solidFill>
              <a:miter lim="800000"/>
              <a:headEnd/>
              <a:tailEnd/>
            </a:ln>
          </p:spPr>
          <p:txBody>
            <a:bodyPr wrap="none" anchor="ctr"/>
            <a:lstStyle/>
            <a:p>
              <a:pPr algn="ctr"/>
              <a:r>
                <a:rPr lang="en-US" sz="1600" b="1">
                  <a:latin typeface="Tahoma" pitchFamily="34" charset="0"/>
                </a:rPr>
                <a:t>Leaf</a:t>
              </a:r>
            </a:p>
          </p:txBody>
        </p:sp>
        <p:sp>
          <p:nvSpPr>
            <p:cNvPr id="5141" name="Rectangle 15"/>
            <p:cNvSpPr>
              <a:spLocks noChangeArrowheads="1"/>
            </p:cNvSpPr>
            <p:nvPr/>
          </p:nvSpPr>
          <p:spPr bwMode="auto">
            <a:xfrm>
              <a:off x="1632" y="3168"/>
              <a:ext cx="960" cy="304"/>
            </a:xfrm>
            <a:prstGeom prst="rect">
              <a:avLst/>
            </a:prstGeom>
            <a:solidFill>
              <a:schemeClr val="bg1"/>
            </a:solidFill>
            <a:ln w="19050">
              <a:solidFill>
                <a:schemeClr val="tx1"/>
              </a:solidFill>
              <a:miter lim="800000"/>
              <a:headEnd/>
              <a:tailEnd/>
            </a:ln>
          </p:spPr>
          <p:txBody>
            <a:bodyPr wrap="none" anchor="ctr"/>
            <a:lstStyle/>
            <a:p>
              <a:pPr algn="ctr"/>
              <a:r>
                <a:rPr lang="en-US" sz="1600" dirty="0">
                  <a:latin typeface="Tahoma" pitchFamily="34" charset="0"/>
                </a:rPr>
                <a:t>Operation()</a:t>
              </a:r>
            </a:p>
          </p:txBody>
        </p:sp>
        <p:sp>
          <p:nvSpPr>
            <p:cNvPr id="5142" name="Rectangle 16"/>
            <p:cNvSpPr>
              <a:spLocks noChangeArrowheads="1"/>
            </p:cNvSpPr>
            <p:nvPr/>
          </p:nvSpPr>
          <p:spPr bwMode="auto">
            <a:xfrm>
              <a:off x="1632" y="3072"/>
              <a:ext cx="960" cy="96"/>
            </a:xfrm>
            <a:prstGeom prst="rect">
              <a:avLst/>
            </a:prstGeom>
            <a:solidFill>
              <a:schemeClr val="bg1"/>
            </a:solidFill>
            <a:ln w="19050">
              <a:solidFill>
                <a:schemeClr val="tx1"/>
              </a:solidFill>
              <a:miter lim="800000"/>
              <a:headEnd/>
              <a:tailEnd/>
            </a:ln>
          </p:spPr>
          <p:txBody>
            <a:bodyPr lIns="90000" tIns="46800" rIns="90000" bIns="46800" anchor="ctr">
              <a:spAutoFit/>
            </a:bodyPr>
            <a:lstStyle/>
            <a:p>
              <a:endParaRPr lang="en-US"/>
            </a:p>
          </p:txBody>
        </p:sp>
      </p:grpSp>
      <p:grpSp>
        <p:nvGrpSpPr>
          <p:cNvPr id="30" name="Group 29"/>
          <p:cNvGrpSpPr/>
          <p:nvPr/>
        </p:nvGrpSpPr>
        <p:grpSpPr>
          <a:xfrm>
            <a:off x="3124200" y="1219200"/>
            <a:ext cx="4746625" cy="3892550"/>
            <a:chOff x="3124200" y="1219200"/>
            <a:chExt cx="4746625" cy="3892550"/>
          </a:xfrm>
        </p:grpSpPr>
        <p:grpSp>
          <p:nvGrpSpPr>
            <p:cNvPr id="28" name="Group 27"/>
            <p:cNvGrpSpPr/>
            <p:nvPr/>
          </p:nvGrpSpPr>
          <p:grpSpPr>
            <a:xfrm>
              <a:off x="4457700" y="1219200"/>
              <a:ext cx="3413125" cy="3892550"/>
              <a:chOff x="4457700" y="1219200"/>
              <a:chExt cx="3413125" cy="3892550"/>
            </a:xfrm>
          </p:grpSpPr>
          <p:cxnSp>
            <p:nvCxnSpPr>
              <p:cNvPr id="5125" name="AutoShape 5"/>
              <p:cNvCxnSpPr>
                <a:cxnSpLocks noChangeShapeType="1"/>
                <a:stCxn id="5123" idx="3"/>
              </p:cNvCxnSpPr>
              <p:nvPr/>
            </p:nvCxnSpPr>
            <p:spPr bwMode="auto">
              <a:xfrm rot="16200000" flipH="1">
                <a:off x="4829175" y="2533650"/>
                <a:ext cx="819150" cy="1562100"/>
              </a:xfrm>
              <a:prstGeom prst="bentConnector3">
                <a:avLst>
                  <a:gd name="adj1" fmla="val 50000"/>
                </a:avLst>
              </a:prstGeom>
              <a:noFill/>
              <a:ln w="19050">
                <a:solidFill>
                  <a:schemeClr val="tx1"/>
                </a:solidFill>
                <a:miter lim="800000"/>
                <a:headEnd/>
                <a:tailEnd/>
              </a:ln>
            </p:spPr>
          </p:cxnSp>
          <p:grpSp>
            <p:nvGrpSpPr>
              <p:cNvPr id="5" name="Group 17"/>
              <p:cNvGrpSpPr>
                <a:grpSpLocks/>
              </p:cNvGrpSpPr>
              <p:nvPr/>
            </p:nvGrpSpPr>
            <p:grpSpPr bwMode="auto">
              <a:xfrm>
                <a:off x="5791200" y="1219200"/>
                <a:ext cx="2079625" cy="3205163"/>
                <a:chOff x="3648" y="1152"/>
                <a:chExt cx="1310" cy="2019"/>
              </a:xfrm>
            </p:grpSpPr>
            <p:grpSp>
              <p:nvGrpSpPr>
                <p:cNvPr id="6" name="Group 18"/>
                <p:cNvGrpSpPr>
                  <a:grpSpLocks/>
                </p:cNvGrpSpPr>
                <p:nvPr/>
              </p:nvGrpSpPr>
              <p:grpSpPr bwMode="auto">
                <a:xfrm>
                  <a:off x="3648" y="1152"/>
                  <a:ext cx="1310" cy="2019"/>
                  <a:chOff x="3648" y="1248"/>
                  <a:chExt cx="1310" cy="2019"/>
                </a:xfrm>
              </p:grpSpPr>
              <p:sp>
                <p:nvSpPr>
                  <p:cNvPr id="5136" name="Text Box 19"/>
                  <p:cNvSpPr txBox="1">
                    <a:spLocks noChangeArrowheads="1"/>
                  </p:cNvSpPr>
                  <p:nvPr/>
                </p:nvSpPr>
                <p:spPr bwMode="auto">
                  <a:xfrm>
                    <a:off x="4080" y="1248"/>
                    <a:ext cx="816" cy="192"/>
                  </a:xfrm>
                  <a:prstGeom prst="rect">
                    <a:avLst/>
                  </a:prstGeom>
                  <a:noFill/>
                  <a:ln w="19050">
                    <a:noFill/>
                    <a:miter lim="800000"/>
                    <a:headEnd/>
                    <a:tailEnd/>
                  </a:ln>
                </p:spPr>
                <p:txBody>
                  <a:bodyPr lIns="90000" tIns="46800" rIns="90000" bIns="46800">
                    <a:spAutoFit/>
                  </a:bodyPr>
                  <a:lstStyle/>
                  <a:p>
                    <a:r>
                      <a:rPr lang="en-US" sz="1400">
                        <a:latin typeface="Tahoma" pitchFamily="34" charset="0"/>
                        <a:sym typeface="Webdings" pitchFamily="18" charset="2"/>
                      </a:rPr>
                      <a:t></a:t>
                    </a:r>
                    <a:r>
                      <a:rPr lang="en-US" sz="1400">
                        <a:latin typeface="Tahoma" pitchFamily="34" charset="0"/>
                      </a:rPr>
                      <a:t>contains</a:t>
                    </a:r>
                  </a:p>
                </p:txBody>
              </p:sp>
              <p:cxnSp>
                <p:nvCxnSpPr>
                  <p:cNvPr id="5137" name="AutoShape 20"/>
                  <p:cNvCxnSpPr>
                    <a:cxnSpLocks noChangeShapeType="1"/>
                    <a:stCxn id="5135" idx="3"/>
                  </p:cNvCxnSpPr>
                  <p:nvPr/>
                </p:nvCxnSpPr>
                <p:spPr bwMode="auto">
                  <a:xfrm flipH="1" flipV="1">
                    <a:off x="3648" y="1488"/>
                    <a:ext cx="1110" cy="1584"/>
                  </a:xfrm>
                  <a:prstGeom prst="bentConnector4">
                    <a:avLst>
                      <a:gd name="adj1" fmla="val -12431"/>
                      <a:gd name="adj2" fmla="val 100375"/>
                    </a:avLst>
                  </a:prstGeom>
                  <a:noFill/>
                  <a:ln w="19050">
                    <a:solidFill>
                      <a:schemeClr val="tx1"/>
                    </a:solidFill>
                    <a:miter lim="800000"/>
                    <a:headEnd/>
                    <a:tailEnd type="triangle" w="med" len="med"/>
                  </a:ln>
                </p:spPr>
              </p:cxnSp>
              <p:sp>
                <p:nvSpPr>
                  <p:cNvPr id="5138" name="Text Box 21"/>
                  <p:cNvSpPr txBox="1">
                    <a:spLocks noChangeArrowheads="1"/>
                  </p:cNvSpPr>
                  <p:nvPr/>
                </p:nvSpPr>
                <p:spPr bwMode="auto">
                  <a:xfrm>
                    <a:off x="3696" y="1248"/>
                    <a:ext cx="201" cy="192"/>
                  </a:xfrm>
                  <a:prstGeom prst="rect">
                    <a:avLst/>
                  </a:prstGeom>
                  <a:noFill/>
                  <a:ln w="19050">
                    <a:noFill/>
                    <a:miter lim="800000"/>
                    <a:headEnd/>
                    <a:tailEnd/>
                  </a:ln>
                </p:spPr>
                <p:txBody>
                  <a:bodyPr lIns="90000" tIns="46800" rIns="90000" bIns="46800">
                    <a:spAutoFit/>
                  </a:bodyPr>
                  <a:lstStyle/>
                  <a:p>
                    <a:r>
                      <a:rPr lang="en-US" sz="1400">
                        <a:latin typeface="Tahoma" pitchFamily="34" charset="0"/>
                      </a:rPr>
                      <a:t>*</a:t>
                    </a:r>
                  </a:p>
                </p:txBody>
              </p:sp>
              <p:sp>
                <p:nvSpPr>
                  <p:cNvPr id="5139" name="Text Box 22"/>
                  <p:cNvSpPr txBox="1">
                    <a:spLocks noChangeArrowheads="1"/>
                  </p:cNvSpPr>
                  <p:nvPr/>
                </p:nvSpPr>
                <p:spPr bwMode="auto">
                  <a:xfrm>
                    <a:off x="4752" y="3072"/>
                    <a:ext cx="206" cy="195"/>
                  </a:xfrm>
                  <a:prstGeom prst="rect">
                    <a:avLst/>
                  </a:prstGeom>
                  <a:noFill/>
                  <a:ln w="19050">
                    <a:noFill/>
                    <a:miter lim="800000"/>
                    <a:headEnd/>
                    <a:tailEnd/>
                  </a:ln>
                </p:spPr>
                <p:txBody>
                  <a:bodyPr lIns="90000" tIns="46800" rIns="90000" bIns="46800">
                    <a:spAutoFit/>
                  </a:bodyPr>
                  <a:lstStyle/>
                  <a:p>
                    <a:endParaRPr lang="en-US" sz="1400" dirty="0">
                      <a:latin typeface="Tahoma" pitchFamily="34" charset="0"/>
                    </a:endParaRPr>
                  </a:p>
                </p:txBody>
              </p:sp>
            </p:grpSp>
            <p:sp>
              <p:nvSpPr>
                <p:cNvPr id="5135" name="AutoShape 23"/>
                <p:cNvSpPr>
                  <a:spLocks noChangeArrowheads="1"/>
                </p:cNvSpPr>
                <p:nvPr/>
              </p:nvSpPr>
              <p:spPr bwMode="auto">
                <a:xfrm>
                  <a:off x="4608" y="2928"/>
                  <a:ext cx="144" cy="96"/>
                </a:xfrm>
                <a:prstGeom prst="flowChartDecision">
                  <a:avLst/>
                </a:prstGeom>
                <a:solidFill>
                  <a:schemeClr val="tx1"/>
                </a:solidFill>
                <a:ln w="19050">
                  <a:solidFill>
                    <a:schemeClr val="tx1"/>
                  </a:solidFill>
                  <a:miter lim="800000"/>
                  <a:headEnd/>
                  <a:tailEnd/>
                </a:ln>
              </p:spPr>
              <p:txBody>
                <a:bodyPr wrap="none" anchor="ctr"/>
                <a:lstStyle/>
                <a:p>
                  <a:endParaRPr lang="en-US"/>
                </a:p>
              </p:txBody>
            </p:sp>
          </p:grpSp>
          <p:grpSp>
            <p:nvGrpSpPr>
              <p:cNvPr id="7" name="Group 24"/>
              <p:cNvGrpSpPr>
                <a:grpSpLocks/>
              </p:cNvGrpSpPr>
              <p:nvPr/>
            </p:nvGrpSpPr>
            <p:grpSpPr bwMode="auto">
              <a:xfrm>
                <a:off x="4724400" y="3733800"/>
                <a:ext cx="2590800" cy="1377950"/>
                <a:chOff x="2976" y="2736"/>
                <a:chExt cx="1632" cy="868"/>
              </a:xfrm>
            </p:grpSpPr>
            <p:sp>
              <p:nvSpPr>
                <p:cNvPr id="5131" name="Rectangle 25"/>
                <p:cNvSpPr>
                  <a:spLocks noChangeArrowheads="1"/>
                </p:cNvSpPr>
                <p:nvPr/>
              </p:nvSpPr>
              <p:spPr bwMode="auto">
                <a:xfrm>
                  <a:off x="2976" y="2736"/>
                  <a:ext cx="1632" cy="240"/>
                </a:xfrm>
                <a:prstGeom prst="rect">
                  <a:avLst/>
                </a:prstGeom>
                <a:solidFill>
                  <a:schemeClr val="bg1"/>
                </a:solidFill>
                <a:ln w="19050">
                  <a:solidFill>
                    <a:schemeClr val="tx1"/>
                  </a:solidFill>
                  <a:miter lim="800000"/>
                  <a:headEnd/>
                  <a:tailEnd/>
                </a:ln>
              </p:spPr>
              <p:txBody>
                <a:bodyPr wrap="none" anchor="ctr"/>
                <a:lstStyle/>
                <a:p>
                  <a:pPr algn="ctr"/>
                  <a:r>
                    <a:rPr lang="en-US" sz="1600" b="1" dirty="0">
                      <a:latin typeface="Tahoma" pitchFamily="34" charset="0"/>
                    </a:rPr>
                    <a:t>Composite</a:t>
                  </a:r>
                </a:p>
              </p:txBody>
            </p:sp>
            <p:sp>
              <p:nvSpPr>
                <p:cNvPr id="5132" name="Rectangle 26"/>
                <p:cNvSpPr>
                  <a:spLocks noChangeArrowheads="1"/>
                </p:cNvSpPr>
                <p:nvPr/>
              </p:nvSpPr>
              <p:spPr bwMode="auto">
                <a:xfrm>
                  <a:off x="2976" y="3072"/>
                  <a:ext cx="1632" cy="532"/>
                </a:xfrm>
                <a:prstGeom prst="rect">
                  <a:avLst/>
                </a:prstGeom>
                <a:solidFill>
                  <a:schemeClr val="bg1"/>
                </a:solidFill>
                <a:ln w="19050">
                  <a:solidFill>
                    <a:schemeClr val="tx1"/>
                  </a:solidFill>
                  <a:miter lim="800000"/>
                  <a:headEnd/>
                  <a:tailEnd/>
                </a:ln>
              </p:spPr>
              <p:txBody>
                <a:bodyPr anchor="ctr">
                  <a:spAutoFit/>
                </a:bodyPr>
                <a:lstStyle/>
                <a:p>
                  <a:pPr algn="ctr"/>
                  <a:r>
                    <a:rPr lang="en-US" sz="1600" dirty="0">
                      <a:latin typeface="Tahoma" pitchFamily="34" charset="0"/>
                    </a:rPr>
                    <a:t>Operation()</a:t>
                  </a:r>
                </a:p>
                <a:p>
                  <a:pPr algn="ctr"/>
                  <a:r>
                    <a:rPr lang="en-US" sz="1600" dirty="0">
                      <a:latin typeface="Tahoma" pitchFamily="34" charset="0"/>
                    </a:rPr>
                    <a:t>Add(Component)</a:t>
                  </a:r>
                </a:p>
                <a:p>
                  <a:pPr algn="ctr"/>
                  <a:r>
                    <a:rPr lang="en-US" sz="1600" dirty="0">
                      <a:latin typeface="Tahoma" pitchFamily="34" charset="0"/>
                    </a:rPr>
                    <a:t>Remove(Component)</a:t>
                  </a:r>
                </a:p>
              </p:txBody>
            </p:sp>
            <p:sp>
              <p:nvSpPr>
                <p:cNvPr id="5133" name="Rectangle 27"/>
                <p:cNvSpPr>
                  <a:spLocks noChangeArrowheads="1"/>
                </p:cNvSpPr>
                <p:nvPr/>
              </p:nvSpPr>
              <p:spPr bwMode="auto">
                <a:xfrm>
                  <a:off x="2976" y="2976"/>
                  <a:ext cx="1632" cy="96"/>
                </a:xfrm>
                <a:prstGeom prst="rect">
                  <a:avLst/>
                </a:prstGeom>
                <a:solidFill>
                  <a:schemeClr val="bg1"/>
                </a:solidFill>
                <a:ln w="19050">
                  <a:solidFill>
                    <a:schemeClr val="tx1"/>
                  </a:solidFill>
                  <a:miter lim="800000"/>
                  <a:headEnd/>
                  <a:tailEnd/>
                </a:ln>
              </p:spPr>
              <p:txBody>
                <a:bodyPr lIns="90000" tIns="46800" rIns="90000" bIns="46800" anchor="ctr">
                  <a:spAutoFit/>
                </a:bodyPr>
                <a:lstStyle/>
                <a:p>
                  <a:endParaRPr lang="en-US"/>
                </a:p>
              </p:txBody>
            </p:sp>
          </p:grpSp>
        </p:grpSp>
        <p:sp>
          <p:nvSpPr>
            <p:cNvPr id="29" name="Rectangle 11"/>
            <p:cNvSpPr>
              <a:spLocks noChangeArrowheads="1"/>
            </p:cNvSpPr>
            <p:nvPr/>
          </p:nvSpPr>
          <p:spPr bwMode="auto">
            <a:xfrm>
              <a:off x="3124200" y="1752600"/>
              <a:ext cx="2667000" cy="844550"/>
            </a:xfrm>
            <a:prstGeom prst="rect">
              <a:avLst/>
            </a:prstGeom>
            <a:solidFill>
              <a:schemeClr val="bg1"/>
            </a:solidFill>
            <a:ln w="19050">
              <a:solidFill>
                <a:schemeClr val="tx1"/>
              </a:solidFill>
              <a:miter lim="800000"/>
              <a:headEnd/>
              <a:tailEnd/>
            </a:ln>
          </p:spPr>
          <p:txBody>
            <a:bodyPr lIns="90000" tIns="46800" rIns="90000" bIns="46800" anchor="ctr">
              <a:spAutoFit/>
            </a:bodyPr>
            <a:lstStyle/>
            <a:p>
              <a:pPr algn="ctr"/>
              <a:r>
                <a:rPr lang="en-US" sz="1600" i="1" dirty="0">
                  <a:latin typeface="Tahoma" pitchFamily="34" charset="0"/>
                </a:rPr>
                <a:t>Operation()</a:t>
              </a:r>
            </a:p>
            <a:p>
              <a:pPr algn="ctr"/>
              <a:r>
                <a:rPr lang="en-US" sz="1600" i="1" dirty="0">
                  <a:latin typeface="Tahoma" pitchFamily="34" charset="0"/>
                </a:rPr>
                <a:t>Add(Component)</a:t>
              </a:r>
            </a:p>
            <a:p>
              <a:pPr algn="ctr"/>
              <a:r>
                <a:rPr lang="en-US" sz="1600" i="1" dirty="0">
                  <a:latin typeface="Tahoma" pitchFamily="34" charset="0"/>
                </a:rPr>
                <a:t>Remove(Component)</a:t>
              </a: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additive="base">
                                        <p:cTn id="7" dur="500" fill="hold"/>
                                        <p:tgtEl>
                                          <p:spTgt spid="30"/>
                                        </p:tgtEl>
                                        <p:attrNameLst>
                                          <p:attrName>ppt_x</p:attrName>
                                        </p:attrNameLst>
                                      </p:cBhvr>
                                      <p:tavLst>
                                        <p:tav tm="0">
                                          <p:val>
                                            <p:strVal val="#ppt_x"/>
                                          </p:val>
                                        </p:tav>
                                        <p:tav tm="100000">
                                          <p:val>
                                            <p:strVal val="#ppt_x"/>
                                          </p:val>
                                        </p:tav>
                                      </p:tavLst>
                                    </p:anim>
                                    <p:anim calcmode="lin" valueType="num">
                                      <p:cBhvr additive="base">
                                        <p:cTn id="8"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8994" name="Rectangle 2"/>
          <p:cNvSpPr>
            <a:spLocks noGrp="1" noChangeArrowheads="1"/>
          </p:cNvSpPr>
          <p:nvPr>
            <p:ph type="title"/>
          </p:nvPr>
        </p:nvSpPr>
        <p:spPr/>
        <p:txBody>
          <a:bodyPr/>
          <a:lstStyle/>
          <a:p>
            <a:pPr eaLnBrk="1" hangingPunct="1">
              <a:defRPr/>
            </a:pPr>
            <a:r>
              <a:rPr lang="en-US"/>
              <a:t>Composite - Sample Code</a:t>
            </a:r>
          </a:p>
        </p:txBody>
      </p:sp>
      <p:sp>
        <p:nvSpPr>
          <p:cNvPr id="468995" name="Rectangle 3"/>
          <p:cNvSpPr>
            <a:spLocks noGrp="1" noChangeArrowheads="1"/>
          </p:cNvSpPr>
          <p:nvPr>
            <p:ph idx="1"/>
          </p:nvPr>
        </p:nvSpPr>
        <p:spPr>
          <a:xfrm>
            <a:off x="457200" y="609600"/>
            <a:ext cx="8183880" cy="4876800"/>
          </a:xfrm>
        </p:spPr>
        <p:txBody>
          <a:bodyPr>
            <a:normAutofit/>
          </a:bodyPr>
          <a:lstStyle/>
          <a:p>
            <a:pPr eaLnBrk="1" hangingPunct="1">
              <a:lnSpc>
                <a:spcPct val="80000"/>
              </a:lnSpc>
              <a:buFont typeface="Wingdings" pitchFamily="2" charset="2"/>
              <a:buNone/>
              <a:defRPr/>
            </a:pPr>
            <a:r>
              <a:rPr lang="en-US" sz="1800" b="1" dirty="0"/>
              <a:t>// CCompositeItem.h</a:t>
            </a:r>
          </a:p>
          <a:p>
            <a:pPr eaLnBrk="1" hangingPunct="1">
              <a:lnSpc>
                <a:spcPct val="80000"/>
              </a:lnSpc>
              <a:buFont typeface="Wingdings" pitchFamily="2" charset="2"/>
              <a:buNone/>
              <a:defRPr/>
            </a:pPr>
            <a:r>
              <a:rPr lang="en-US" sz="1800" b="1" dirty="0"/>
              <a:t>class CCompositeItem : public CLevelItem</a:t>
            </a:r>
          </a:p>
          <a:p>
            <a:pPr eaLnBrk="1" hangingPunct="1">
              <a:lnSpc>
                <a:spcPct val="80000"/>
              </a:lnSpc>
              <a:buFont typeface="Wingdings" pitchFamily="2" charset="2"/>
              <a:buNone/>
              <a:defRPr/>
            </a:pPr>
            <a:r>
              <a:rPr lang="en-US" sz="1800" b="1" dirty="0"/>
              <a:t>{</a:t>
            </a:r>
          </a:p>
          <a:p>
            <a:pPr>
              <a:lnSpc>
                <a:spcPct val="80000"/>
              </a:lnSpc>
              <a:buNone/>
              <a:defRPr/>
            </a:pPr>
            <a:r>
              <a:rPr lang="en-US" sz="1800" b="1" dirty="0"/>
              <a:t>	something&lt; CLevelItem *&gt;	m_Items;</a:t>
            </a:r>
          </a:p>
          <a:p>
            <a:pPr eaLnBrk="1" hangingPunct="1">
              <a:lnSpc>
                <a:spcPct val="80000"/>
              </a:lnSpc>
              <a:buFont typeface="Wingdings" pitchFamily="2" charset="2"/>
              <a:buNone/>
              <a:defRPr/>
            </a:pPr>
            <a:endParaRPr lang="en-US" sz="1800" b="1" dirty="0"/>
          </a:p>
          <a:p>
            <a:pPr eaLnBrk="1" hangingPunct="1">
              <a:lnSpc>
                <a:spcPct val="80000"/>
              </a:lnSpc>
              <a:buFont typeface="Wingdings" pitchFamily="2" charset="2"/>
              <a:buNone/>
              <a:defRPr/>
            </a:pPr>
            <a:r>
              <a:rPr lang="en-US" sz="1800" b="1" dirty="0"/>
              <a:t>public:</a:t>
            </a:r>
          </a:p>
          <a:p>
            <a:pPr>
              <a:lnSpc>
                <a:spcPct val="80000"/>
              </a:lnSpc>
              <a:buNone/>
              <a:defRPr/>
            </a:pPr>
            <a:r>
              <a:rPr lang="en-US" sz="1800" b="1" dirty="0"/>
              <a:t>	void Add(CLevelItem *leaf);</a:t>
            </a:r>
          </a:p>
          <a:p>
            <a:pPr>
              <a:lnSpc>
                <a:spcPct val="80000"/>
              </a:lnSpc>
              <a:buNone/>
              <a:defRPr/>
            </a:pPr>
            <a:r>
              <a:rPr lang="en-US" sz="1800" b="1" dirty="0"/>
              <a:t>	void Remove(CLevelItem *leaf);</a:t>
            </a:r>
          </a:p>
          <a:p>
            <a:pPr>
              <a:lnSpc>
                <a:spcPct val="80000"/>
              </a:lnSpc>
              <a:buNone/>
              <a:defRPr/>
            </a:pPr>
            <a:r>
              <a:rPr lang="en-US" sz="1800" b="1" dirty="0"/>
              <a:t>	void Update();</a:t>
            </a:r>
          </a:p>
          <a:p>
            <a:pPr>
              <a:lnSpc>
                <a:spcPct val="80000"/>
              </a:lnSpc>
              <a:buNone/>
              <a:defRPr/>
            </a:pPr>
            <a:r>
              <a:rPr lang="en-US" sz="1800" b="1" dirty="0"/>
              <a:t>};</a:t>
            </a:r>
          </a:p>
          <a:p>
            <a:pPr eaLnBrk="1" hangingPunct="1">
              <a:lnSpc>
                <a:spcPct val="80000"/>
              </a:lnSpc>
              <a:buFont typeface="Wingdings" pitchFamily="2" charset="2"/>
              <a:buNone/>
              <a:defRPr/>
            </a:pPr>
            <a:endParaRPr lang="en-US" sz="1800" b="1" dirty="0"/>
          </a:p>
          <a:p>
            <a:pPr>
              <a:lnSpc>
                <a:spcPct val="80000"/>
              </a:lnSpc>
              <a:buNone/>
              <a:defRPr/>
            </a:pPr>
            <a:r>
              <a:rPr lang="en-US" sz="1800" b="1" dirty="0"/>
              <a:t>// CCompositeItem.cpp</a:t>
            </a:r>
          </a:p>
          <a:p>
            <a:pPr>
              <a:lnSpc>
                <a:spcPct val="80000"/>
              </a:lnSpc>
              <a:buNone/>
              <a:defRPr/>
            </a:pPr>
            <a:r>
              <a:rPr lang="en-US" sz="1800" b="1" dirty="0"/>
              <a:t>void CCompositeItem ::Update()</a:t>
            </a:r>
          </a:p>
          <a:p>
            <a:pPr eaLnBrk="1" hangingPunct="1">
              <a:lnSpc>
                <a:spcPct val="80000"/>
              </a:lnSpc>
              <a:buFont typeface="Wingdings" pitchFamily="2" charset="2"/>
              <a:buNone/>
              <a:defRPr/>
            </a:pPr>
            <a:r>
              <a:rPr lang="en-US" sz="1800" b="1" dirty="0"/>
              <a:t>{</a:t>
            </a:r>
          </a:p>
          <a:p>
            <a:pPr>
              <a:lnSpc>
                <a:spcPct val="80000"/>
              </a:lnSpc>
              <a:buNone/>
              <a:defRPr/>
            </a:pPr>
            <a:r>
              <a:rPr lang="en-US" sz="1800" b="1" dirty="0"/>
              <a:t>	…</a:t>
            </a:r>
          </a:p>
          <a:p>
            <a:pPr>
              <a:lnSpc>
                <a:spcPct val="80000"/>
              </a:lnSpc>
              <a:buNone/>
              <a:defRPr/>
            </a:pPr>
            <a:r>
              <a:rPr lang="en-US" sz="1800" b="1" dirty="0"/>
              <a:t>	for (size_t i = 0; i &lt; m_Items.size(); ++i)</a:t>
            </a:r>
          </a:p>
          <a:p>
            <a:pPr>
              <a:lnSpc>
                <a:spcPct val="80000"/>
              </a:lnSpc>
              <a:buNone/>
              <a:defRPr/>
            </a:pPr>
            <a:r>
              <a:rPr lang="en-US" sz="1800" b="1" dirty="0"/>
              <a:t>		 m_Items[i]-&gt;Update();</a:t>
            </a:r>
          </a:p>
          <a:p>
            <a:pPr eaLnBrk="1" hangingPunct="1">
              <a:lnSpc>
                <a:spcPct val="80000"/>
              </a:lnSpc>
              <a:buFont typeface="Wingdings" pitchFamily="2" charset="2"/>
              <a:buNone/>
              <a:defRPr/>
            </a:pPr>
            <a:r>
              <a:rPr lang="en-US" sz="1800" b="1" dirty="0"/>
              <a:t>}</a:t>
            </a:r>
          </a:p>
          <a:p>
            <a:pPr eaLnBrk="1" hangingPunct="1">
              <a:lnSpc>
                <a:spcPct val="80000"/>
              </a:lnSpc>
              <a:buFont typeface="Wingdings" pitchFamily="2" charset="2"/>
              <a:buNone/>
              <a:defRPr/>
            </a:pPr>
            <a:endParaRPr lang="en-US" sz="1800" b="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0018" name="Rectangle 2"/>
          <p:cNvSpPr>
            <a:spLocks noGrp="1" noChangeArrowheads="1"/>
          </p:cNvSpPr>
          <p:nvPr>
            <p:ph type="title"/>
          </p:nvPr>
        </p:nvSpPr>
        <p:spPr/>
        <p:txBody>
          <a:bodyPr/>
          <a:lstStyle/>
          <a:p>
            <a:pPr eaLnBrk="1" hangingPunct="1">
              <a:defRPr/>
            </a:pPr>
            <a:r>
              <a:rPr lang="en-US" dirty="0"/>
              <a:t>Composite - Example</a:t>
            </a:r>
          </a:p>
        </p:txBody>
      </p:sp>
      <p:sp>
        <p:nvSpPr>
          <p:cNvPr id="470019" name="Rectangle 3"/>
          <p:cNvSpPr>
            <a:spLocks noGrp="1" noChangeArrowheads="1"/>
          </p:cNvSpPr>
          <p:nvPr>
            <p:ph idx="1"/>
          </p:nvPr>
        </p:nvSpPr>
        <p:spPr>
          <a:xfrm>
            <a:off x="502920" y="530352"/>
            <a:ext cx="3764280" cy="4187952"/>
          </a:xfrm>
        </p:spPr>
        <p:txBody>
          <a:bodyPr/>
          <a:lstStyle/>
          <a:p>
            <a:pPr eaLnBrk="1" hangingPunct="1">
              <a:buFont typeface="Wingdings" pitchFamily="2" charset="2"/>
              <a:buNone/>
              <a:defRPr/>
            </a:pPr>
            <a:endParaRPr lang="en-US" dirty="0"/>
          </a:p>
          <a:p>
            <a:pPr eaLnBrk="1" hangingPunct="1">
              <a:buFont typeface="Wingdings" pitchFamily="2" charset="2"/>
              <a:buNone/>
              <a:defRPr/>
            </a:pPr>
            <a:r>
              <a:rPr lang="en-US" dirty="0"/>
              <a:t>A game level can have sublevels, potions, enemies, objects and so on …</a:t>
            </a:r>
          </a:p>
        </p:txBody>
      </p:sp>
      <p:pic>
        <p:nvPicPr>
          <p:cNvPr id="1027" name="Picture 3"/>
          <p:cNvPicPr>
            <a:picLocks noChangeAspect="1" noChangeArrowheads="1"/>
          </p:cNvPicPr>
          <p:nvPr/>
        </p:nvPicPr>
        <p:blipFill>
          <a:blip r:embed="rId3" cstate="print"/>
          <a:srcRect/>
          <a:stretch>
            <a:fillRect/>
          </a:stretch>
        </p:blipFill>
        <p:spPr bwMode="auto">
          <a:xfrm>
            <a:off x="4343400" y="914400"/>
            <a:ext cx="4171950" cy="4152900"/>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2066" name="Rectangle 2"/>
          <p:cNvSpPr>
            <a:spLocks noGrp="1" noChangeArrowheads="1"/>
          </p:cNvSpPr>
          <p:nvPr>
            <p:ph type="title"/>
          </p:nvPr>
        </p:nvSpPr>
        <p:spPr/>
        <p:txBody>
          <a:bodyPr/>
          <a:lstStyle/>
          <a:p>
            <a:pPr eaLnBrk="1" hangingPunct="1">
              <a:defRPr/>
            </a:pPr>
            <a:r>
              <a:rPr lang="en-US"/>
              <a:t>Composite - Example</a:t>
            </a:r>
          </a:p>
        </p:txBody>
      </p:sp>
      <p:pic>
        <p:nvPicPr>
          <p:cNvPr id="8195" name="Picture 3"/>
          <p:cNvPicPr>
            <a:picLocks noGrp="1" noChangeAspect="1" noChangeArrowheads="1"/>
          </p:cNvPicPr>
          <p:nvPr>
            <p:ph idx="1"/>
          </p:nvPr>
        </p:nvPicPr>
        <p:blipFill>
          <a:blip r:embed="rId3" cstate="print"/>
          <a:srcRect/>
          <a:stretch>
            <a:fillRect/>
          </a:stretch>
        </p:blipFill>
        <p:spPr>
          <a:xfrm>
            <a:off x="1295400" y="533400"/>
            <a:ext cx="6781800" cy="4808538"/>
          </a:xfr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2066" name="Rectangle 2"/>
          <p:cNvSpPr>
            <a:spLocks noGrp="1" noChangeArrowheads="1"/>
          </p:cNvSpPr>
          <p:nvPr>
            <p:ph type="title"/>
          </p:nvPr>
        </p:nvSpPr>
        <p:spPr/>
        <p:txBody>
          <a:bodyPr/>
          <a:lstStyle/>
          <a:p>
            <a:pPr eaLnBrk="1" hangingPunct="1">
              <a:defRPr/>
            </a:pPr>
            <a:r>
              <a:rPr lang="en-US" dirty="0"/>
              <a:t>Composite - Example</a:t>
            </a:r>
          </a:p>
        </p:txBody>
      </p:sp>
      <p:pic>
        <p:nvPicPr>
          <p:cNvPr id="5" name="Content Placeholder 4"/>
          <p:cNvPicPr>
            <a:picLocks noGrp="1" noChangeAspect="1"/>
          </p:cNvPicPr>
          <p:nvPr>
            <p:ph idx="1"/>
          </p:nvPr>
        </p:nvPicPr>
        <p:blipFill>
          <a:blip r:embed="rId3"/>
          <a:srcRect l="564" r="564"/>
          <a:stretch>
            <a:fillRect/>
          </a:stretch>
        </p:blipFill>
        <p:spPr/>
      </p:pic>
    </p:spTree>
    <p:extLst>
      <p:ext uri="{BB962C8B-B14F-4D97-AF65-F5344CB8AC3E}">
        <p14:creationId xmlns:p14="http://schemas.microsoft.com/office/powerpoint/2010/main" val="20428062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6162" name="Rectangle 2"/>
          <p:cNvSpPr>
            <a:spLocks noGrp="1" noChangeArrowheads="1"/>
          </p:cNvSpPr>
          <p:nvPr>
            <p:ph type="title"/>
          </p:nvPr>
        </p:nvSpPr>
        <p:spPr/>
        <p:txBody>
          <a:bodyPr/>
          <a:lstStyle/>
          <a:p>
            <a:pPr eaLnBrk="1" hangingPunct="1">
              <a:defRPr/>
            </a:pPr>
            <a:r>
              <a:rPr lang="en-US"/>
              <a:t>Composite - Implementation</a:t>
            </a:r>
          </a:p>
        </p:txBody>
      </p:sp>
      <p:sp>
        <p:nvSpPr>
          <p:cNvPr id="476163" name="Rectangle 3"/>
          <p:cNvSpPr>
            <a:spLocks noGrp="1" noChangeArrowheads="1"/>
          </p:cNvSpPr>
          <p:nvPr>
            <p:ph idx="1"/>
          </p:nvPr>
        </p:nvSpPr>
        <p:spPr/>
        <p:txBody>
          <a:bodyPr/>
          <a:lstStyle/>
          <a:p>
            <a:pPr eaLnBrk="1" hangingPunct="1">
              <a:defRPr/>
            </a:pPr>
            <a:endParaRPr lang="en-US" dirty="0"/>
          </a:p>
          <a:p>
            <a:pPr eaLnBrk="1" hangingPunct="1">
              <a:defRPr/>
            </a:pPr>
            <a:r>
              <a:rPr lang="en-US" dirty="0"/>
              <a:t>Sharing components</a:t>
            </a:r>
          </a:p>
          <a:p>
            <a:pPr lvl="1">
              <a:defRPr/>
            </a:pPr>
            <a:r>
              <a:rPr lang="en-US" dirty="0"/>
              <a:t>SetDimensions (Composite Bullets)</a:t>
            </a:r>
          </a:p>
          <a:p>
            <a:pPr lvl="1">
              <a:defRPr/>
            </a:pPr>
            <a:r>
              <a:rPr lang="en-US" dirty="0"/>
              <a:t>GetCompleted (Composite Quests)</a:t>
            </a:r>
          </a:p>
          <a:p>
            <a:pPr eaLnBrk="1" hangingPunct="1">
              <a:defRPr/>
            </a:pPr>
            <a:endParaRPr lang="en-US" dirty="0"/>
          </a:p>
          <a:p>
            <a:pPr eaLnBrk="1" hangingPunct="1">
              <a:defRPr/>
            </a:pPr>
            <a:r>
              <a:rPr lang="en-US" dirty="0"/>
              <a:t>What's the best data structure for storing components?</a:t>
            </a:r>
          </a:p>
          <a:p>
            <a:pPr eaLnBrk="1" hangingPunct="1">
              <a:defRPr/>
            </a:pP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8210" name="Rectangle 2"/>
          <p:cNvSpPr>
            <a:spLocks noGrp="1" noChangeArrowheads="1"/>
          </p:cNvSpPr>
          <p:nvPr>
            <p:ph type="title"/>
          </p:nvPr>
        </p:nvSpPr>
        <p:spPr/>
        <p:txBody>
          <a:bodyPr/>
          <a:lstStyle/>
          <a:p>
            <a:pPr eaLnBrk="1" hangingPunct="1">
              <a:defRPr/>
            </a:pPr>
            <a:r>
              <a:rPr lang="en-US" dirty="0"/>
              <a:t>Composite - Disadvantages</a:t>
            </a:r>
          </a:p>
        </p:txBody>
      </p:sp>
      <p:sp>
        <p:nvSpPr>
          <p:cNvPr id="478211" name="Rectangle 3"/>
          <p:cNvSpPr>
            <a:spLocks noGrp="1" noChangeArrowheads="1"/>
          </p:cNvSpPr>
          <p:nvPr>
            <p:ph idx="1"/>
          </p:nvPr>
        </p:nvSpPr>
        <p:spPr/>
        <p:txBody>
          <a:bodyPr>
            <a:normAutofit/>
          </a:bodyPr>
          <a:lstStyle/>
          <a:p>
            <a:pPr eaLnBrk="1" hangingPunct="1">
              <a:buFont typeface="Wingdings" pitchFamily="2" charset="2"/>
              <a:buNone/>
              <a:defRPr/>
            </a:pPr>
            <a:endParaRPr lang="en-US" dirty="0"/>
          </a:p>
          <a:p>
            <a:pPr>
              <a:defRPr/>
            </a:pPr>
            <a:r>
              <a:rPr lang="en-US" dirty="0"/>
              <a:t>No direct access to parts.</a:t>
            </a:r>
          </a:p>
          <a:p>
            <a:pPr lvl="1">
              <a:defRPr/>
            </a:pPr>
            <a:r>
              <a:rPr lang="en-US" dirty="0"/>
              <a:t>You only have base class reference!</a:t>
            </a:r>
          </a:p>
          <a:p>
            <a:pPr lvl="1">
              <a:defRPr/>
            </a:pPr>
            <a:endParaRPr lang="en-US" dirty="0"/>
          </a:p>
          <a:p>
            <a:pPr>
              <a:defRPr/>
            </a:pPr>
            <a:r>
              <a:rPr lang="en-US" dirty="0"/>
              <a:t>Base class can become bloated with methods.</a:t>
            </a:r>
          </a:p>
        </p:txBody>
      </p:sp>
    </p:spTree>
  </p:cSld>
  <p:clrMapOvr>
    <a:masterClrMapping/>
  </p:clrMapOvr>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spect">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35000"/>
                <a:satMod val="150000"/>
              </a:schemeClr>
            </a:gs>
            <a:gs pos="45000">
              <a:schemeClr val="phClr">
                <a:shade val="68000"/>
                <a:satMod val="155000"/>
              </a:schemeClr>
            </a:gs>
            <a:gs pos="100000">
              <a:schemeClr val="phClr">
                <a:tint val="70000"/>
                <a:satMod val="175000"/>
              </a:schemeClr>
            </a:gs>
          </a:gsLst>
          <a:lin ang="16200000" scaled="0"/>
        </a:gradFill>
        <a:blipFill>
          <a:blip xmlns:r="http://schemas.openxmlformats.org/officeDocument/2006/relationships" r:embed="rId1">
            <a:duotone>
              <a:schemeClr val="phClr">
                <a:shade val="800"/>
                <a:satMod val="150000"/>
              </a:schemeClr>
              <a:schemeClr val="phClr">
                <a:tint val="80000"/>
                <a:satMod val="150000"/>
              </a:schemeClr>
            </a:duotone>
          </a:blip>
          <a:tile tx="0" ty="0" sx="75000" sy="7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Aspect</Template>
  <TotalTime>823</TotalTime>
  <Words>1123</Words>
  <Application>Microsoft Macintosh PowerPoint</Application>
  <PresentationFormat>On-screen Show (4:3)</PresentationFormat>
  <Paragraphs>134</Paragraphs>
  <Slides>12</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Calibri</vt:lpstr>
      <vt:lpstr>Tahoma</vt:lpstr>
      <vt:lpstr>Verdana</vt:lpstr>
      <vt:lpstr>Wingdings</vt:lpstr>
      <vt:lpstr>Wingdings 2</vt:lpstr>
      <vt:lpstr>Aspect</vt:lpstr>
      <vt:lpstr>Composite Pattern</vt:lpstr>
      <vt:lpstr>Composite</vt:lpstr>
      <vt:lpstr>Composite</vt:lpstr>
      <vt:lpstr>Composite - Sample Code</vt:lpstr>
      <vt:lpstr>Composite - Example</vt:lpstr>
      <vt:lpstr>Composite - Example</vt:lpstr>
      <vt:lpstr>Composite - Example</vt:lpstr>
      <vt:lpstr>Composite - Implementation</vt:lpstr>
      <vt:lpstr>Composite - Disadvantages</vt:lpstr>
      <vt:lpstr>Evolution</vt:lpstr>
      <vt:lpstr>Composite</vt:lpstr>
      <vt:lpstr>Study 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6</dc:title>
  <dc:creator/>
  <cp:lastModifiedBy>Penney, Nick</cp:lastModifiedBy>
  <cp:revision>65</cp:revision>
  <dcterms:created xsi:type="dcterms:W3CDTF">2006-08-16T00:00:00Z</dcterms:created>
  <dcterms:modified xsi:type="dcterms:W3CDTF">2021-07-02T22:09:45Z</dcterms:modified>
</cp:coreProperties>
</file>